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63" r:id="rId2"/>
    <p:sldId id="310" r:id="rId3"/>
    <p:sldId id="326" r:id="rId4"/>
    <p:sldId id="312" r:id="rId5"/>
    <p:sldId id="318" r:id="rId6"/>
    <p:sldId id="313" r:id="rId7"/>
    <p:sldId id="311" r:id="rId8"/>
    <p:sldId id="314" r:id="rId9"/>
    <p:sldId id="327" r:id="rId10"/>
    <p:sldId id="328" r:id="rId11"/>
    <p:sldId id="367" r:id="rId12"/>
    <p:sldId id="369" r:id="rId13"/>
    <p:sldId id="329" r:id="rId14"/>
    <p:sldId id="264" r:id="rId15"/>
    <p:sldId id="265" r:id="rId16"/>
    <p:sldId id="266" r:id="rId17"/>
    <p:sldId id="267" r:id="rId18"/>
    <p:sldId id="268" r:id="rId19"/>
    <p:sldId id="269" r:id="rId20"/>
    <p:sldId id="304" r:id="rId21"/>
    <p:sldId id="315" r:id="rId22"/>
    <p:sldId id="316" r:id="rId23"/>
    <p:sldId id="317" r:id="rId24"/>
    <p:sldId id="319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85" r:id="rId33"/>
    <p:sldId id="321" r:id="rId34"/>
    <p:sldId id="322" r:id="rId35"/>
    <p:sldId id="323" r:id="rId36"/>
    <p:sldId id="324" r:id="rId37"/>
    <p:sldId id="325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377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36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69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373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60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19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133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56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60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4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04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359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79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918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0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245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BE779A6-C585-4F86-B598-8B17CE5A7E5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3A3BF48-BDE6-4F49-BFEA-8FA47DE5E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948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4123E70A-405A-4391-AD9D-275C52FCB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142" y="501444"/>
            <a:ext cx="10692582" cy="5987845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35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ربع نص 9">
            <a:extLst>
              <a:ext uri="{FF2B5EF4-FFF2-40B4-BE49-F238E27FC236}">
                <a16:creationId xmlns:a16="http://schemas.microsoft.com/office/drawing/2014/main" id="{51DACC71-0FC3-4859-9C4E-58F7E60DD920}"/>
              </a:ext>
            </a:extLst>
          </p:cNvPr>
          <p:cNvSpPr txBox="1"/>
          <p:nvPr/>
        </p:nvSpPr>
        <p:spPr>
          <a:xfrm>
            <a:off x="4605183" y="678114"/>
            <a:ext cx="6098458" cy="70788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0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ما الفِكْرَةُ المِحْوَرِيَّةُ لِلْأَبْياتِ؟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C8AE0643-A62A-4A73-A2AC-0EF8ED3A6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290" y="1747837"/>
            <a:ext cx="6902245" cy="4756202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B181D193-E7A1-4426-9FA6-E45E76F71321}"/>
              </a:ext>
            </a:extLst>
          </p:cNvPr>
          <p:cNvSpPr/>
          <p:nvPr/>
        </p:nvSpPr>
        <p:spPr>
          <a:xfrm>
            <a:off x="4605183" y="5431024"/>
            <a:ext cx="6287773" cy="96977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5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8AE0643-A62A-4A73-A2AC-0EF8ED3A6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290" y="1747837"/>
            <a:ext cx="6902245" cy="4756202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B181D193-E7A1-4426-9FA6-E45E76F71321}"/>
              </a:ext>
            </a:extLst>
          </p:cNvPr>
          <p:cNvSpPr/>
          <p:nvPr/>
        </p:nvSpPr>
        <p:spPr>
          <a:xfrm>
            <a:off x="4634680" y="4234493"/>
            <a:ext cx="6287773" cy="96977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CAF1B8F-0E43-4925-854E-37367437CC91}"/>
              </a:ext>
            </a:extLst>
          </p:cNvPr>
          <p:cNvSpPr txBox="1"/>
          <p:nvPr/>
        </p:nvSpPr>
        <p:spPr>
          <a:xfrm>
            <a:off x="2094271" y="737112"/>
            <a:ext cx="9527457" cy="76944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4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أيُّ العِباراتِ الآتِيَةِ اشْتَمَلَتْ عَلى </a:t>
            </a:r>
            <a:r>
              <a:rPr lang="ar-AE" sz="4400" b="1" dirty="0">
                <a:solidFill>
                  <a:srgbClr val="FF0000"/>
                </a:solidFill>
                <a:latin typeface="Segoe UI" panose="020B0502040204020203" pitchFamily="34" charset="0"/>
              </a:rPr>
              <a:t>ضمير جر متصل</a:t>
            </a:r>
            <a:r>
              <a:rPr lang="ar-AE" sz="44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؟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8BECCF0B-3967-4547-9511-03CC2E2E0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877" y="5445553"/>
            <a:ext cx="3097162" cy="69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98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22B9FE7A-3FC7-49DE-9EC9-7B0BF0FE0E1E}"/>
              </a:ext>
            </a:extLst>
          </p:cNvPr>
          <p:cNvSpPr txBox="1"/>
          <p:nvPr/>
        </p:nvSpPr>
        <p:spPr>
          <a:xfrm>
            <a:off x="1460090" y="486386"/>
            <a:ext cx="10412361" cy="1323439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0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( الجَنَّةُ تَحْتَ أَقْدامِ الأُمّهاتِ ) - ما البَيْتُ الَّذي يُعَبِّرُ عَنْ هَذِهِ المَقولَةِ؟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DF09C32-EA77-4AC8-AD12-86BAC2666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475" y="2341471"/>
            <a:ext cx="6893027" cy="4184394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AC589B26-8CB4-4CE5-B674-9192CAD929AC}"/>
              </a:ext>
            </a:extLst>
          </p:cNvPr>
          <p:cNvSpPr/>
          <p:nvPr/>
        </p:nvSpPr>
        <p:spPr>
          <a:xfrm>
            <a:off x="4654671" y="2650642"/>
            <a:ext cx="6687122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3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CBBA7B09-9BC7-4082-A77C-F21B32964174}"/>
              </a:ext>
            </a:extLst>
          </p:cNvPr>
          <p:cNvSpPr txBox="1"/>
          <p:nvPr/>
        </p:nvSpPr>
        <p:spPr>
          <a:xfrm>
            <a:off x="5084507" y="914089"/>
            <a:ext cx="6098458" cy="76944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4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ما الفِكرَةُ الرَّئيسَةُ لِلْبَيْتِ الرّابِعِ؟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5A7909F1-5C55-4429-9528-AD412D006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2852" y="2020529"/>
            <a:ext cx="8096864" cy="4689987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C96E3B35-1D17-402B-B8CB-0FDFCF55CCAB}"/>
              </a:ext>
            </a:extLst>
          </p:cNvPr>
          <p:cNvSpPr/>
          <p:nvPr/>
        </p:nvSpPr>
        <p:spPr>
          <a:xfrm>
            <a:off x="3996807" y="2309901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5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FB8FED3E-BCA7-4750-B148-6D7C48D8131D}"/>
              </a:ext>
            </a:extLst>
          </p:cNvPr>
          <p:cNvSpPr txBox="1"/>
          <p:nvPr/>
        </p:nvSpPr>
        <p:spPr>
          <a:xfrm>
            <a:off x="2094271" y="465873"/>
            <a:ext cx="9601200" cy="1323439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0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مَنْ غَيْرُ أُمّــي إِنْ فَرِحْتُ بِعالَمي فَرِحَتْ، وَإِنْ أَبْكي بَكَتْ مِنْ مَدْمَعي - ما جَمْعُ كَلِمَةِ ( عالَم ) 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F2EFF5F-22FE-44B1-B757-324932F6B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026" y="2241755"/>
            <a:ext cx="7196290" cy="4350773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2AA10E6A-904E-4CC2-8BB1-27E3DA3EB490}"/>
              </a:ext>
            </a:extLst>
          </p:cNvPr>
          <p:cNvSpPr/>
          <p:nvPr/>
        </p:nvSpPr>
        <p:spPr>
          <a:xfrm>
            <a:off x="4424512" y="2457389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8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310A0B4B-03E3-43EE-81E5-696F16E6C4DF}"/>
              </a:ext>
            </a:extLst>
          </p:cNvPr>
          <p:cNvSpPr txBox="1"/>
          <p:nvPr/>
        </p:nvSpPr>
        <p:spPr>
          <a:xfrm>
            <a:off x="1371600" y="412644"/>
            <a:ext cx="10283311" cy="76944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4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مِنْ خِلالِ فَهْمِكَ البَيْتَ السّادِسَ، بِمَ خَتَمَ الشّاعِرُ القَصيدَةَ؟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D3C558BC-0396-4D4C-9645-A219C9573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103" y="2035277"/>
            <a:ext cx="7846142" cy="4513007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37F9203-4E69-4B95-A69D-523C04D6BBDC}"/>
              </a:ext>
            </a:extLst>
          </p:cNvPr>
          <p:cNvSpPr/>
          <p:nvPr/>
        </p:nvSpPr>
        <p:spPr>
          <a:xfrm>
            <a:off x="3923069" y="2383645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59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7FE0B6B5-C527-4B75-8957-D8122000B989}"/>
              </a:ext>
            </a:extLst>
          </p:cNvPr>
          <p:cNvSpPr txBox="1"/>
          <p:nvPr/>
        </p:nvSpPr>
        <p:spPr>
          <a:xfrm>
            <a:off x="1814052" y="451125"/>
            <a:ext cx="10043651" cy="1200329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36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أُمّي سَمــــائـي، ظِلُّ أَيّامي، وَما </a:t>
            </a:r>
            <a:r>
              <a:rPr lang="ar-AE" sz="3600" b="1" i="0" dirty="0" err="1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وَفَّيْـتُـــهـا</a:t>
            </a:r>
            <a:r>
              <a:rPr lang="ar-AE" sz="36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 حَـقًّا، وَمَـــنْ ذا يَــدَّعي؟ - ما الغَرَضُ البَلاغِيّ مِنَ الاسْتِفْهامِ في هَذا البَيْتِ؟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F6A4136-D6C4-452B-A1D8-658527AEE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0619" y="2123769"/>
            <a:ext cx="7934633" cy="446876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C43F16A4-C246-4D5A-840E-28CFBA0016E8}"/>
              </a:ext>
            </a:extLst>
          </p:cNvPr>
          <p:cNvSpPr/>
          <p:nvPr/>
        </p:nvSpPr>
        <p:spPr>
          <a:xfrm>
            <a:off x="3687098" y="2472136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0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33FD188C-D3DE-438C-AAFC-F191109F5A6D}"/>
              </a:ext>
            </a:extLst>
          </p:cNvPr>
          <p:cNvSpPr txBox="1"/>
          <p:nvPr/>
        </p:nvSpPr>
        <p:spPr>
          <a:xfrm>
            <a:off x="2772697" y="430613"/>
            <a:ext cx="8572499" cy="58477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r" rtl="1"/>
            <a:r>
              <a:rPr lang="ar-AE" sz="3200" b="1" i="0" dirty="0">
                <a:solidFill>
                  <a:srgbClr val="C0392B"/>
                </a:solidFill>
                <a:effectLst/>
                <a:latin typeface="abdo"/>
              </a:rPr>
              <a:t>ميِّــزْ بينَ التَّـركيـبِ الإضافيِّ والتَّـركيـبِ الوصفيِّ فيما يأتي:</a:t>
            </a:r>
            <a:endParaRPr lang="ar-AE" sz="3200" b="0" i="0" dirty="0">
              <a:solidFill>
                <a:srgbClr val="444444"/>
              </a:solidFill>
              <a:effectLst/>
              <a:latin typeface="abdo"/>
            </a:endParaRPr>
          </a:p>
        </p:txBody>
      </p:sp>
      <p:graphicFrame>
        <p:nvGraphicFramePr>
          <p:cNvPr id="4" name="جدول 4">
            <a:extLst>
              <a:ext uri="{FF2B5EF4-FFF2-40B4-BE49-F238E27FC236}">
                <a16:creationId xmlns:a16="http://schemas.microsoft.com/office/drawing/2014/main" id="{72E0E852-B120-411D-8E36-7A7904601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028621"/>
              </p:ext>
            </p:extLst>
          </p:nvPr>
        </p:nvGraphicFramePr>
        <p:xfrm>
          <a:off x="1489586" y="2712701"/>
          <a:ext cx="10338620" cy="3983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9310">
                  <a:extLst>
                    <a:ext uri="{9D8B030D-6E8A-4147-A177-3AD203B41FA5}">
                      <a16:colId xmlns:a16="http://schemas.microsoft.com/office/drawing/2014/main" val="3017518525"/>
                    </a:ext>
                  </a:extLst>
                </a:gridCol>
                <a:gridCol w="5169310">
                  <a:extLst>
                    <a:ext uri="{9D8B030D-6E8A-4147-A177-3AD203B41FA5}">
                      <a16:colId xmlns:a16="http://schemas.microsoft.com/office/drawing/2014/main" val="2284625470"/>
                    </a:ext>
                  </a:extLst>
                </a:gridCol>
              </a:tblGrid>
              <a:tr h="753165">
                <a:tc>
                  <a:txBody>
                    <a:bodyPr/>
                    <a:lstStyle/>
                    <a:p>
                      <a:pPr algn="ctr"/>
                      <a:r>
                        <a:rPr lang="ar-AE" sz="4000" dirty="0"/>
                        <a:t>التركيب الوصفي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4000" dirty="0"/>
                        <a:t>التركيب الإضافي</a:t>
                      </a:r>
                      <a:endParaRPr lang="en-US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29011"/>
                  </a:ext>
                </a:extLst>
              </a:tr>
              <a:tr h="3229897">
                <a:tc>
                  <a:txBody>
                    <a:bodyPr/>
                    <a:lstStyle/>
                    <a:p>
                      <a:pPr algn="ctr"/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37591"/>
                  </a:ext>
                </a:extLst>
              </a:tr>
            </a:tbl>
          </a:graphicData>
        </a:graphic>
      </p:graphicFrame>
      <p:sp>
        <p:nvSpPr>
          <p:cNvPr id="6" name="مربع نص 5">
            <a:extLst>
              <a:ext uri="{FF2B5EF4-FFF2-40B4-BE49-F238E27FC236}">
                <a16:creationId xmlns:a16="http://schemas.microsoft.com/office/drawing/2014/main" id="{C5F24B2C-8296-443E-8B5F-0ABCE2CA48A2}"/>
              </a:ext>
            </a:extLst>
          </p:cNvPr>
          <p:cNvSpPr txBox="1"/>
          <p:nvPr/>
        </p:nvSpPr>
        <p:spPr>
          <a:xfrm>
            <a:off x="8052612" y="5621566"/>
            <a:ext cx="2020531" cy="5847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AE" sz="3200" b="1" i="0" dirty="0">
                <a:solidFill>
                  <a:srgbClr val="FF0000"/>
                </a:solidFill>
                <a:effectLst/>
                <a:latin typeface="abdo"/>
              </a:rPr>
              <a:t>صفاءُ المرايا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8DDF29B-303C-4C1C-B19E-AD0F4B8C3FAC}"/>
              </a:ext>
            </a:extLst>
          </p:cNvPr>
          <p:cNvSpPr txBox="1"/>
          <p:nvPr/>
        </p:nvSpPr>
        <p:spPr>
          <a:xfrm>
            <a:off x="10073145" y="1281177"/>
            <a:ext cx="2020530" cy="5847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AE" sz="3200" b="1" i="0" dirty="0">
                <a:solidFill>
                  <a:srgbClr val="FF0000"/>
                </a:solidFill>
                <a:effectLst/>
                <a:latin typeface="abdo"/>
              </a:rPr>
              <a:t>حزينُ النّـغمِ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30C290D1-C1B3-412F-8FCA-0378AAC75B39}"/>
              </a:ext>
            </a:extLst>
          </p:cNvPr>
          <p:cNvSpPr txBox="1"/>
          <p:nvPr/>
        </p:nvSpPr>
        <p:spPr>
          <a:xfrm>
            <a:off x="1155904" y="1240552"/>
            <a:ext cx="2020530" cy="5847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AE" sz="3200" b="1" i="0" dirty="0">
                <a:solidFill>
                  <a:srgbClr val="FF0000"/>
                </a:solidFill>
                <a:effectLst/>
                <a:latin typeface="abdo"/>
              </a:rPr>
              <a:t>هديرُ البحرِ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C40993D7-7BC5-4433-A47E-71CC1FAC57F9}"/>
              </a:ext>
            </a:extLst>
          </p:cNvPr>
          <p:cNvSpPr txBox="1"/>
          <p:nvPr/>
        </p:nvSpPr>
        <p:spPr>
          <a:xfrm>
            <a:off x="1155904" y="2053211"/>
            <a:ext cx="1979970" cy="5847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ar-AE" sz="3200" b="1" i="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البحرُ الهدّارُ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3F86E3D1-E734-4E10-B98B-B7963F90F28D}"/>
              </a:ext>
            </a:extLst>
          </p:cNvPr>
          <p:cNvSpPr txBox="1"/>
          <p:nvPr/>
        </p:nvSpPr>
        <p:spPr>
          <a:xfrm>
            <a:off x="5213556" y="2034184"/>
            <a:ext cx="2676831" cy="5847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i="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المرايا الصّـافيـةُ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A5E929D7-617B-4A39-82F0-6C6C2C687C20}"/>
              </a:ext>
            </a:extLst>
          </p:cNvPr>
          <p:cNvSpPr txBox="1"/>
          <p:nvPr/>
        </p:nvSpPr>
        <p:spPr>
          <a:xfrm>
            <a:off x="5779523" y="1247679"/>
            <a:ext cx="1758745" cy="5847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i="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نغمٌ حزينٌ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750A6388-6BA0-4DC8-A92F-1FDBFF1D0F7B}"/>
              </a:ext>
            </a:extLst>
          </p:cNvPr>
          <p:cNvSpPr txBox="1"/>
          <p:nvPr/>
        </p:nvSpPr>
        <p:spPr>
          <a:xfrm>
            <a:off x="8052613" y="3753244"/>
            <a:ext cx="2020530" cy="5847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AE" sz="3200" b="1" i="0" dirty="0">
                <a:solidFill>
                  <a:srgbClr val="FF0000"/>
                </a:solidFill>
                <a:effectLst/>
                <a:latin typeface="abdo"/>
              </a:rPr>
              <a:t>حزينُ النّـغمِ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7406F07B-119E-4E33-8AE4-E96813CEEE2D}"/>
              </a:ext>
            </a:extLst>
          </p:cNvPr>
          <p:cNvSpPr txBox="1"/>
          <p:nvPr/>
        </p:nvSpPr>
        <p:spPr>
          <a:xfrm>
            <a:off x="3135874" y="3753244"/>
            <a:ext cx="1758745" cy="5847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i="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نغمٌ حزينٌ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17741133-C117-44F5-A09E-B5BA856A6D96}"/>
              </a:ext>
            </a:extLst>
          </p:cNvPr>
          <p:cNvSpPr txBox="1"/>
          <p:nvPr/>
        </p:nvSpPr>
        <p:spPr>
          <a:xfrm>
            <a:off x="8052613" y="4599993"/>
            <a:ext cx="2020530" cy="5847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AE" sz="3200" b="1" i="0" dirty="0">
                <a:solidFill>
                  <a:srgbClr val="FF0000"/>
                </a:solidFill>
                <a:effectLst/>
                <a:latin typeface="abdo"/>
              </a:rPr>
              <a:t>هديرُ البحرِ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987098BA-BFC2-4F77-9567-AFBD0C26E14B}"/>
              </a:ext>
            </a:extLst>
          </p:cNvPr>
          <p:cNvSpPr txBox="1"/>
          <p:nvPr/>
        </p:nvSpPr>
        <p:spPr>
          <a:xfrm>
            <a:off x="10073144" y="2053211"/>
            <a:ext cx="2020531" cy="5847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AE" sz="3200" b="1" i="0" dirty="0">
                <a:solidFill>
                  <a:srgbClr val="FF0000"/>
                </a:solidFill>
                <a:effectLst/>
                <a:latin typeface="abdo"/>
              </a:rPr>
              <a:t>صفاءُ المرايا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D250E0D3-A983-4391-B998-656C796739FA}"/>
              </a:ext>
            </a:extLst>
          </p:cNvPr>
          <p:cNvSpPr txBox="1"/>
          <p:nvPr/>
        </p:nvSpPr>
        <p:spPr>
          <a:xfrm>
            <a:off x="2676830" y="4599992"/>
            <a:ext cx="2676831" cy="5847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i="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المرايا الصّـافيـةُ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9C09A66D-C929-4B1B-9515-570326D9CA43}"/>
              </a:ext>
            </a:extLst>
          </p:cNvPr>
          <p:cNvSpPr txBox="1"/>
          <p:nvPr/>
        </p:nvSpPr>
        <p:spPr>
          <a:xfrm>
            <a:off x="2914649" y="5617448"/>
            <a:ext cx="1979970" cy="5847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ar-AE" sz="3200" b="1" i="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البحرُ الهدّارُ</a:t>
            </a:r>
          </a:p>
        </p:txBody>
      </p:sp>
    </p:spTree>
    <p:extLst>
      <p:ext uri="{BB962C8B-B14F-4D97-AF65-F5344CB8AC3E}">
        <p14:creationId xmlns:p14="http://schemas.microsoft.com/office/powerpoint/2010/main" val="52233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  <p:bldP spid="18" grpId="0" animBg="1"/>
      <p:bldP spid="13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EF36D1B1-AA6E-4FE8-9009-BCC6778F25D6}"/>
              </a:ext>
            </a:extLst>
          </p:cNvPr>
          <p:cNvSpPr txBox="1"/>
          <p:nvPr/>
        </p:nvSpPr>
        <p:spPr>
          <a:xfrm>
            <a:off x="752167" y="1253975"/>
            <a:ext cx="10958052" cy="175432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 rtl="1" fontAlgn="ctr"/>
            <a:r>
              <a:rPr lang="ar-AE" sz="3600" b="1" i="0" dirty="0">
                <a:solidFill>
                  <a:srgbClr val="444444"/>
                </a:solidFill>
                <a:effectLst/>
                <a:latin typeface="abdo"/>
              </a:rPr>
              <a:t>انَ الحيُّ ممتلئًــا بأنواعِ</a:t>
            </a:r>
            <a:r>
              <a:rPr lang="ar-AE" sz="3600" b="1" i="0" dirty="0">
                <a:solidFill>
                  <a:srgbClr val="FF0000"/>
                </a:solidFill>
                <a:effectLst/>
                <a:latin typeface="abdo"/>
              </a:rPr>
              <a:t> الفرحِ</a:t>
            </a:r>
            <a:r>
              <a:rPr lang="ar-AE" sz="3600" b="1" dirty="0">
                <a:solidFill>
                  <a:srgbClr val="FF0000"/>
                </a:solidFill>
                <a:latin typeface="abdo"/>
              </a:rPr>
              <a:t> </a:t>
            </a:r>
            <a:r>
              <a:rPr lang="ar-AE" sz="3600" b="1" i="0" dirty="0">
                <a:solidFill>
                  <a:srgbClr val="444444"/>
                </a:solidFill>
                <a:effectLst/>
                <a:latin typeface="abdo"/>
              </a:rPr>
              <a:t>والاغتباطِ، فترى رجالًا كبــارًا </a:t>
            </a:r>
            <a:r>
              <a:rPr lang="ar-AE" sz="3600" b="1" i="0" dirty="0">
                <a:solidFill>
                  <a:srgbClr val="FF0000"/>
                </a:solidFill>
                <a:effectLst/>
                <a:latin typeface="abdo"/>
              </a:rPr>
              <a:t>فرحينَ</a:t>
            </a:r>
            <a:r>
              <a:rPr lang="ar-AE" sz="3600" b="1" i="0" dirty="0">
                <a:solidFill>
                  <a:srgbClr val="444444"/>
                </a:solidFill>
                <a:effectLst/>
                <a:latin typeface="abdo"/>
              </a:rPr>
              <a:t> بعودةِ </a:t>
            </a:r>
            <a:r>
              <a:rPr lang="ar-AE" sz="3600" b="1" i="0" dirty="0">
                <a:solidFill>
                  <a:srgbClr val="FF0000"/>
                </a:solidFill>
                <a:effectLst/>
                <a:latin typeface="abdo"/>
              </a:rPr>
              <a:t>المغتربين</a:t>
            </a:r>
            <a:r>
              <a:rPr lang="ar-AE" sz="3600" b="1" dirty="0">
                <a:solidFill>
                  <a:srgbClr val="444444"/>
                </a:solidFill>
                <a:latin typeface="abdo"/>
              </a:rPr>
              <a:t> </a:t>
            </a:r>
            <a:r>
              <a:rPr lang="ar-AE" sz="3600" b="1" i="0" dirty="0">
                <a:solidFill>
                  <a:srgbClr val="444444"/>
                </a:solidFill>
                <a:effectLst/>
                <a:latin typeface="abdo"/>
              </a:rPr>
              <a:t>وأبنائِــهم إلى الوطنِ، والأطفالَ يرتدون</a:t>
            </a:r>
            <a:r>
              <a:rPr lang="ar-AE" sz="3600" b="1" i="0" dirty="0">
                <a:solidFill>
                  <a:srgbClr val="FF0000"/>
                </a:solidFill>
                <a:effectLst/>
                <a:latin typeface="abdo"/>
              </a:rPr>
              <a:t> ثيابَهم</a:t>
            </a:r>
            <a:r>
              <a:rPr lang="ar-AE" sz="3600" b="1" dirty="0">
                <a:solidFill>
                  <a:srgbClr val="FF0000"/>
                </a:solidFill>
                <a:latin typeface="abdo"/>
              </a:rPr>
              <a:t> </a:t>
            </a:r>
            <a:r>
              <a:rPr lang="ar-AE" sz="3600" b="1" i="0" dirty="0">
                <a:solidFill>
                  <a:srgbClr val="444444"/>
                </a:solidFill>
                <a:effectLst/>
                <a:latin typeface="abdo"/>
              </a:rPr>
              <a:t>الجميلـةَ ويركضونَ </a:t>
            </a:r>
            <a:r>
              <a:rPr lang="ar-AE" sz="3600" b="1" i="0" dirty="0">
                <a:solidFill>
                  <a:srgbClr val="FF0000"/>
                </a:solidFill>
                <a:effectLst/>
                <a:latin typeface="abdo"/>
              </a:rPr>
              <a:t>حولَ</a:t>
            </a:r>
            <a:r>
              <a:rPr lang="ar-AE" sz="3600" b="1" dirty="0">
                <a:solidFill>
                  <a:srgbClr val="444444"/>
                </a:solidFill>
                <a:latin typeface="abdo"/>
              </a:rPr>
              <a:t> </a:t>
            </a:r>
            <a:r>
              <a:rPr lang="ar-AE" sz="3600" b="1" i="0" dirty="0">
                <a:solidFill>
                  <a:srgbClr val="444444"/>
                </a:solidFill>
                <a:effectLst/>
                <a:latin typeface="abdo"/>
              </a:rPr>
              <a:t>آبائهم.</a:t>
            </a:r>
            <a:endParaRPr lang="en-US" sz="3600" b="1" dirty="0"/>
          </a:p>
        </p:txBody>
      </p:sp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4887E664-C9C2-4298-A5DA-D153F900B3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200432"/>
              </p:ext>
            </p:extLst>
          </p:nvPr>
        </p:nvGraphicFramePr>
        <p:xfrm>
          <a:off x="752167" y="3252019"/>
          <a:ext cx="11135034" cy="3281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1678">
                  <a:extLst>
                    <a:ext uri="{9D8B030D-6E8A-4147-A177-3AD203B41FA5}">
                      <a16:colId xmlns:a16="http://schemas.microsoft.com/office/drawing/2014/main" val="2658838839"/>
                    </a:ext>
                  </a:extLst>
                </a:gridCol>
                <a:gridCol w="3711678">
                  <a:extLst>
                    <a:ext uri="{9D8B030D-6E8A-4147-A177-3AD203B41FA5}">
                      <a16:colId xmlns:a16="http://schemas.microsoft.com/office/drawing/2014/main" val="3857305947"/>
                    </a:ext>
                  </a:extLst>
                </a:gridCol>
                <a:gridCol w="3711678">
                  <a:extLst>
                    <a:ext uri="{9D8B030D-6E8A-4147-A177-3AD203B41FA5}">
                      <a16:colId xmlns:a16="http://schemas.microsoft.com/office/drawing/2014/main" val="31160707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2800" b="1" dirty="0">
                          <a:solidFill>
                            <a:srgbClr val="FFFF00"/>
                          </a:solidFill>
                          <a:effectLst/>
                        </a:rPr>
                        <a:t>الكسرةُ</a:t>
                      </a:r>
                      <a:endParaRPr lang="ar-AE" sz="28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2800" b="1" dirty="0">
                          <a:solidFill>
                            <a:srgbClr val="FFFF00"/>
                          </a:solidFill>
                          <a:effectLst/>
                        </a:rPr>
                        <a:t>الياءُ لأنَّهُ مثنَّى أو جمعُ مذكّرٍ سالمٌ</a:t>
                      </a:r>
                      <a:endParaRPr lang="ar-AE" sz="28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2800" b="1" dirty="0">
                          <a:solidFill>
                            <a:srgbClr val="FFFF00"/>
                          </a:solidFill>
                          <a:effectLst/>
                        </a:rPr>
                        <a:t>ضميرٌ متَّصلٌ مبنيٌّ في محلِّ جرٍّ بالإضافةِ</a:t>
                      </a:r>
                      <a:endParaRPr lang="ar-AE" sz="28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201688"/>
                  </a:ext>
                </a:extLst>
              </a:tr>
              <a:tr h="1909916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532732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ABD49C6C-6D35-4843-A3E3-2F1DF619904E}"/>
              </a:ext>
            </a:extLst>
          </p:cNvPr>
          <p:cNvSpPr txBox="1"/>
          <p:nvPr/>
        </p:nvSpPr>
        <p:spPr>
          <a:xfrm>
            <a:off x="752166" y="235612"/>
            <a:ext cx="10958051" cy="52322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r" rtl="1"/>
            <a:r>
              <a:rPr lang="ar-AE" sz="2800" b="1" i="0" dirty="0">
                <a:solidFill>
                  <a:srgbClr val="C0392B"/>
                </a:solidFill>
                <a:effectLst/>
                <a:latin typeface="abdo"/>
              </a:rPr>
              <a:t>حدد المضافَ إليهِ منَ الفقرةِ التّاليـةِ وضَعْهُ في علامتِـهِ الإعرابيَّــةِ المناسبةِ في الجدولِ الآتي:</a:t>
            </a:r>
            <a:endParaRPr lang="ar-AE" sz="2800" b="0" i="0" dirty="0">
              <a:solidFill>
                <a:srgbClr val="444444"/>
              </a:solidFill>
              <a:effectLst/>
              <a:latin typeface="abdo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1B60B7F5-C392-4FE2-A37D-832D5964B298}"/>
              </a:ext>
            </a:extLst>
          </p:cNvPr>
          <p:cNvSpPr txBox="1"/>
          <p:nvPr/>
        </p:nvSpPr>
        <p:spPr>
          <a:xfrm>
            <a:off x="2035278" y="4995594"/>
            <a:ext cx="15485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الفرحِ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6F0F3B1-A2D3-4921-97DC-1EC9802EB718}"/>
              </a:ext>
            </a:extLst>
          </p:cNvPr>
          <p:cNvSpPr txBox="1"/>
          <p:nvPr/>
        </p:nvSpPr>
        <p:spPr>
          <a:xfrm>
            <a:off x="5545393" y="4892777"/>
            <a:ext cx="20205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المغتربين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858163C-DAA9-4820-BFE8-4F568210971B}"/>
              </a:ext>
            </a:extLst>
          </p:cNvPr>
          <p:cNvSpPr txBox="1"/>
          <p:nvPr/>
        </p:nvSpPr>
        <p:spPr>
          <a:xfrm>
            <a:off x="9207914" y="4838280"/>
            <a:ext cx="15485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ثيابَهم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21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B256EBE-03FA-4AC7-BFAF-0F7311F4EF53}"/>
              </a:ext>
            </a:extLst>
          </p:cNvPr>
          <p:cNvSpPr txBox="1"/>
          <p:nvPr/>
        </p:nvSpPr>
        <p:spPr>
          <a:xfrm>
            <a:off x="4996068" y="296830"/>
            <a:ext cx="3578087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defTabSz="457200" rtl="1">
              <a:defRPr/>
            </a:pPr>
            <a:r>
              <a:rPr lang="ar-AE" sz="6000" b="1" dirty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الاستعارة 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C07CDBFA-098E-44C9-AF31-9F31102D55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5" t="34002" r="9348" b="36612"/>
          <a:stretch/>
        </p:blipFill>
        <p:spPr>
          <a:xfrm>
            <a:off x="455116" y="1669774"/>
            <a:ext cx="11498345" cy="3710609"/>
          </a:xfrm>
          <a:prstGeom prst="rect">
            <a:avLst/>
          </a:prstGeom>
          <a:ln w="57150">
            <a:solidFill>
              <a:srgbClr val="BDEAE6"/>
            </a:solidFill>
          </a:ln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DDB70AC1-EEAB-4A68-A5C4-7D225379209A}"/>
              </a:ext>
            </a:extLst>
          </p:cNvPr>
          <p:cNvSpPr/>
          <p:nvPr/>
        </p:nvSpPr>
        <p:spPr>
          <a:xfrm>
            <a:off x="1174902" y="1895060"/>
            <a:ext cx="10561982" cy="821635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6EA32DC3-39EC-4050-AE2A-1801B30E6141}"/>
              </a:ext>
            </a:extLst>
          </p:cNvPr>
          <p:cNvSpPr/>
          <p:nvPr/>
        </p:nvSpPr>
        <p:spPr>
          <a:xfrm>
            <a:off x="10827026" y="2941981"/>
            <a:ext cx="909858" cy="821635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E468298C-CA07-4C81-BCEA-C44D41D81E66}"/>
              </a:ext>
            </a:extLst>
          </p:cNvPr>
          <p:cNvSpPr/>
          <p:nvPr/>
        </p:nvSpPr>
        <p:spPr>
          <a:xfrm>
            <a:off x="4426225" y="2941980"/>
            <a:ext cx="6374295" cy="821635"/>
          </a:xfrm>
          <a:prstGeom prst="roundRect">
            <a:avLst/>
          </a:prstGeom>
          <a:solidFill>
            <a:srgbClr val="00B0F0">
              <a:alpha val="27843"/>
            </a:srgbClr>
          </a:solidFill>
          <a:ln w="12700" cap="flat" cmpd="sng" algn="in">
            <a:solidFill>
              <a:srgbClr val="00B0F0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A120127E-BBEB-4669-B70A-3E50403AC43C}"/>
              </a:ext>
            </a:extLst>
          </p:cNvPr>
          <p:cNvSpPr/>
          <p:nvPr/>
        </p:nvSpPr>
        <p:spPr>
          <a:xfrm>
            <a:off x="494872" y="2941980"/>
            <a:ext cx="3865093" cy="821635"/>
          </a:xfrm>
          <a:prstGeom prst="roundRect">
            <a:avLst/>
          </a:prstGeom>
          <a:solidFill>
            <a:srgbClr val="FFFF00">
              <a:alpha val="27843"/>
            </a:srgbClr>
          </a:solidFill>
          <a:ln w="12700" cap="flat" cmpd="sng" algn="in">
            <a:solidFill>
              <a:srgbClr val="FFC000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11D7F780-94E8-4119-A917-12FC867CBB13}"/>
              </a:ext>
            </a:extLst>
          </p:cNvPr>
          <p:cNvSpPr/>
          <p:nvPr/>
        </p:nvSpPr>
        <p:spPr>
          <a:xfrm>
            <a:off x="7871791" y="4161181"/>
            <a:ext cx="3865093" cy="821635"/>
          </a:xfrm>
          <a:prstGeom prst="roundRect">
            <a:avLst/>
          </a:prstGeom>
          <a:solidFill>
            <a:srgbClr val="FFFF00">
              <a:alpha val="27843"/>
            </a:srgbClr>
          </a:solidFill>
          <a:ln w="12700" cap="flat" cmpd="sng" algn="in">
            <a:solidFill>
              <a:srgbClr val="FFC000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441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E228DFA7-0241-4990-B7E6-CDB5B5A834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82" t="25108" r="17392" b="7805"/>
          <a:stretch/>
        </p:blipFill>
        <p:spPr>
          <a:xfrm>
            <a:off x="768626" y="294861"/>
            <a:ext cx="10654748" cy="62152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F878B5-F68A-475E-A0F9-9FEFCFA4D08D}"/>
              </a:ext>
            </a:extLst>
          </p:cNvPr>
          <p:cNvSpPr txBox="1"/>
          <p:nvPr/>
        </p:nvSpPr>
        <p:spPr>
          <a:xfrm>
            <a:off x="205408" y="1866729"/>
            <a:ext cx="3472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Times New Roman" panose="02020603050405020304" pitchFamily="18" charset="0"/>
              </a:rPr>
              <a:t> لا ، شبه الذل  بالطائر الذي له جناح  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8C3C1B7-3AEA-40A9-B8B0-58D1A7251CE0}"/>
              </a:ext>
            </a:extLst>
          </p:cNvPr>
          <p:cNvSpPr/>
          <p:nvPr/>
        </p:nvSpPr>
        <p:spPr>
          <a:xfrm>
            <a:off x="768626" y="2193586"/>
            <a:ext cx="2345635" cy="44375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E6035E6E-8F6C-458A-B880-154A3CB47255}"/>
              </a:ext>
            </a:extLst>
          </p:cNvPr>
          <p:cNvSpPr/>
          <p:nvPr/>
        </p:nvSpPr>
        <p:spPr>
          <a:xfrm>
            <a:off x="1610139" y="2783229"/>
            <a:ext cx="2345635" cy="44375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93A6ECA4-E32B-42B8-BE25-C925ED1A8044}"/>
              </a:ext>
            </a:extLst>
          </p:cNvPr>
          <p:cNvSpPr txBox="1"/>
          <p:nvPr/>
        </p:nvSpPr>
        <p:spPr>
          <a:xfrm>
            <a:off x="212034" y="2562918"/>
            <a:ext cx="3201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Times New Roman" panose="02020603050405020304" pitchFamily="18" charset="0"/>
              </a:rPr>
              <a:t>لا ، شبه الأمل بالمصباح المضيء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</a:endParaRP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3104C884-27B3-4AAD-8FF9-ACD28DB4731D}"/>
              </a:ext>
            </a:extLst>
          </p:cNvPr>
          <p:cNvSpPr/>
          <p:nvPr/>
        </p:nvSpPr>
        <p:spPr>
          <a:xfrm>
            <a:off x="3803375" y="3783768"/>
            <a:ext cx="6082748" cy="44375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FE6EB306-7682-4319-9848-08AA33743367}"/>
              </a:ext>
            </a:extLst>
          </p:cNvPr>
          <p:cNvSpPr txBox="1"/>
          <p:nvPr/>
        </p:nvSpPr>
        <p:spPr>
          <a:xfrm>
            <a:off x="0" y="3879701"/>
            <a:ext cx="3876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Times New Roman" panose="02020603050405020304" pitchFamily="18" charset="0"/>
              </a:rPr>
              <a:t>لا ، شبه العلم و الجهل باإنسان الذي يهدم و يبني 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</a:endParaRPr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E0865CF6-3D30-443C-B3C1-7F38E726EC53}"/>
              </a:ext>
            </a:extLst>
          </p:cNvPr>
          <p:cNvSpPr/>
          <p:nvPr/>
        </p:nvSpPr>
        <p:spPr>
          <a:xfrm>
            <a:off x="6096000" y="4784338"/>
            <a:ext cx="3942522" cy="44375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B273D9A8-B7F4-45AB-BE21-F85ECD2EB84F}"/>
              </a:ext>
            </a:extLst>
          </p:cNvPr>
          <p:cNvSpPr txBox="1"/>
          <p:nvPr/>
        </p:nvSpPr>
        <p:spPr>
          <a:xfrm>
            <a:off x="2398644" y="4858764"/>
            <a:ext cx="3511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Times New Roman" panose="02020603050405020304" pitchFamily="18" charset="0"/>
              </a:rPr>
              <a:t>لا ، شبه الزمان بالشجرة التي تورق و تزهو 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</a:endParaRPr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2BB5A969-78C6-4245-A94A-2248CCDE7F71}"/>
              </a:ext>
            </a:extLst>
          </p:cNvPr>
          <p:cNvSpPr/>
          <p:nvPr/>
        </p:nvSpPr>
        <p:spPr>
          <a:xfrm>
            <a:off x="5035826" y="5784908"/>
            <a:ext cx="5002696" cy="44375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43E0E957-C072-4C5C-AF1E-634A7F0FBFC1}"/>
              </a:ext>
            </a:extLst>
          </p:cNvPr>
          <p:cNvSpPr txBox="1"/>
          <p:nvPr/>
        </p:nvSpPr>
        <p:spPr>
          <a:xfrm>
            <a:off x="205408" y="5873883"/>
            <a:ext cx="4797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Times New Roman" panose="02020603050405020304" pitchFamily="18" charset="0"/>
              </a:rPr>
              <a:t>الذي يتيه في الحقيقة الإنسان ، شبه الوطن بالإنسان الذي يتيه ويتأنق .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7768C19A-F355-44E5-906B-4327BA53BF23}"/>
              </a:ext>
            </a:extLst>
          </p:cNvPr>
          <p:cNvSpPr/>
          <p:nvPr/>
        </p:nvSpPr>
        <p:spPr>
          <a:xfrm>
            <a:off x="8693425" y="503917"/>
            <a:ext cx="2531165" cy="44375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83C40654-EBB4-497D-9453-DC9BB84D3286}"/>
              </a:ext>
            </a:extLst>
          </p:cNvPr>
          <p:cNvSpPr/>
          <p:nvPr/>
        </p:nvSpPr>
        <p:spPr>
          <a:xfrm>
            <a:off x="1258957" y="1048689"/>
            <a:ext cx="9654209" cy="44375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B9DE8B58-6087-484B-9733-1F1814B67981}"/>
              </a:ext>
            </a:extLst>
          </p:cNvPr>
          <p:cNvSpPr/>
          <p:nvPr/>
        </p:nvSpPr>
        <p:spPr>
          <a:xfrm>
            <a:off x="7441096" y="1605470"/>
            <a:ext cx="3472069" cy="44375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481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3" grpId="0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0F9BE7EA-8B07-4840-BD3D-699B9C2D4E7A}"/>
              </a:ext>
            </a:extLst>
          </p:cNvPr>
          <p:cNvSpPr txBox="1"/>
          <p:nvPr/>
        </p:nvSpPr>
        <p:spPr>
          <a:xfrm>
            <a:off x="2600524" y="2329861"/>
            <a:ext cx="8283786" cy="584775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AE" sz="3200" b="1" i="0" dirty="0">
                <a:effectLst/>
                <a:latin typeface="UthmanicHafs1Ex1Ver12"/>
              </a:rPr>
              <a:t>ربَّنا آتِنا في الدُّنيا حسنةً وفي الآخرةِ حسنةً وقنا عذابَ النَّارِ </a:t>
            </a:r>
            <a:endParaRPr lang="en-US" sz="3200" b="1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45C8EE63-711D-48C2-8CCA-27113620DE31}"/>
              </a:ext>
            </a:extLst>
          </p:cNvPr>
          <p:cNvSpPr txBox="1"/>
          <p:nvPr/>
        </p:nvSpPr>
        <p:spPr>
          <a:xfrm>
            <a:off x="1651819" y="1534875"/>
            <a:ext cx="9232491" cy="58477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AE" sz="3200" b="1" i="0" dirty="0">
                <a:effectLst/>
                <a:latin typeface="droid_arabic_kufiregular"/>
              </a:rPr>
              <a:t>قال تعالى : “فاقضِ ما أنت قاضٍ إنّما تقضي هذه الحياة الدنيا ” .</a:t>
            </a:r>
            <a:endParaRPr lang="en-US" sz="3200" b="1" dirty="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10D01E09-7FFF-4524-8FC9-87CD9F03FACC}"/>
              </a:ext>
            </a:extLst>
          </p:cNvPr>
          <p:cNvSpPr txBox="1"/>
          <p:nvPr/>
        </p:nvSpPr>
        <p:spPr>
          <a:xfrm>
            <a:off x="412955" y="3161095"/>
            <a:ext cx="10471354" cy="58477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AE" sz="3200" b="1" i="0" dirty="0">
                <a:effectLst/>
                <a:latin typeface="droid_arabic_kufiregular"/>
              </a:rPr>
              <a:t>قال تعالى : “يا أَيُّهَا الَّذِينَ آمَنُوا خُذُوا حِذْرَكُمْ فَانْفِرُوا ثُباتٍ أَوِ انْفِرُوا جَمِيعاً ” .</a:t>
            </a:r>
            <a:endParaRPr lang="en-US" sz="3200" b="1" dirty="0"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A0E6730A-3170-46FF-85FA-EB2F383ADD88}"/>
              </a:ext>
            </a:extLst>
          </p:cNvPr>
          <p:cNvSpPr txBox="1"/>
          <p:nvPr/>
        </p:nvSpPr>
        <p:spPr>
          <a:xfrm>
            <a:off x="2448232" y="3976407"/>
            <a:ext cx="8436077" cy="584775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AE" sz="3200" b="1" i="0" dirty="0">
                <a:effectLst/>
                <a:latin typeface="droid_arabic_kufiregular"/>
              </a:rPr>
              <a:t>قال تعالى : “يا جبال أوّبي معه والطير وألنّا له الحديد” .</a:t>
            </a:r>
            <a:endParaRPr lang="en-US" sz="3200" b="1" dirty="0"/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2F791A6-89C8-4CD2-8056-E340B3E1CA71}"/>
              </a:ext>
            </a:extLst>
          </p:cNvPr>
          <p:cNvSpPr txBox="1"/>
          <p:nvPr/>
        </p:nvSpPr>
        <p:spPr>
          <a:xfrm>
            <a:off x="175272" y="4795526"/>
            <a:ext cx="10709037" cy="1077218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AE" sz="3200" b="1" i="0" dirty="0">
                <a:effectLst/>
                <a:latin typeface="droid_arabic_kufiregular"/>
              </a:rPr>
              <a:t>قوله تعالى: {قُولُوا لِلنَّاسِ حُسْنًا وَأَقِيمُوا الصَّلَاةَ وَآتُوا الزَّكَاةَ ثُمَّ تَوَلَّيْتُمْ إِلَّا قَلِيلًا مِّنكُمْ وَأَنتُم مُّعْرِضُونَ}</a:t>
            </a:r>
            <a:endParaRPr lang="en-US" sz="3200" b="1" dirty="0"/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F3C564A5-F3EC-4C0E-AEB5-8258345539DE}"/>
              </a:ext>
            </a:extLst>
          </p:cNvPr>
          <p:cNvSpPr txBox="1"/>
          <p:nvPr/>
        </p:nvSpPr>
        <p:spPr>
          <a:xfrm>
            <a:off x="663678" y="6074246"/>
            <a:ext cx="10220632" cy="584775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AE" sz="3200" b="1" i="0" dirty="0">
                <a:effectLst/>
                <a:latin typeface="droid_arabic_kufiregular"/>
              </a:rPr>
              <a:t>قوله تعالى: {فَاعْفُ عَنْهُمْ وَاصْفَحْ إِنَّ اللَّهَ يُحِبُّ الْمُحْسِنِينَ} ذاكر دروسك. </a:t>
            </a:r>
            <a:endParaRPr lang="en-US" sz="3200" dirty="0"/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E42F1F4E-43D0-41E9-BF9D-0BF33130C2B3}"/>
              </a:ext>
            </a:extLst>
          </p:cNvPr>
          <p:cNvSpPr txBox="1"/>
          <p:nvPr/>
        </p:nvSpPr>
        <p:spPr>
          <a:xfrm>
            <a:off x="5700252" y="526545"/>
            <a:ext cx="5184057" cy="646331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r" rtl="1"/>
            <a:r>
              <a:rPr lang="ar-AE" sz="3600" b="1" i="0" dirty="0">
                <a:solidFill>
                  <a:srgbClr val="C0392B"/>
                </a:solidFill>
                <a:effectLst/>
                <a:latin typeface="abdo"/>
              </a:rPr>
              <a:t>حدد فعل الأمر في الآيات الكريمة:</a:t>
            </a:r>
            <a:endParaRPr lang="ar-AE" sz="3600" b="0" i="0" dirty="0">
              <a:solidFill>
                <a:srgbClr val="444444"/>
              </a:solidFill>
              <a:effectLst/>
              <a:latin typeface="abdo"/>
            </a:endParaRP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6F482296-CFE3-4431-AE36-59C924B5E542}"/>
              </a:ext>
            </a:extLst>
          </p:cNvPr>
          <p:cNvSpPr/>
          <p:nvPr/>
        </p:nvSpPr>
        <p:spPr>
          <a:xfrm>
            <a:off x="8292280" y="1576601"/>
            <a:ext cx="966158" cy="53483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1F0EF1CF-72E6-48C8-9970-D9DDF39BA345}"/>
              </a:ext>
            </a:extLst>
          </p:cNvPr>
          <p:cNvSpPr/>
          <p:nvPr/>
        </p:nvSpPr>
        <p:spPr>
          <a:xfrm>
            <a:off x="9591476" y="2354829"/>
            <a:ext cx="717647" cy="53483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B6D25049-291C-4441-A3CE-6F0728E7FD2C}"/>
              </a:ext>
            </a:extLst>
          </p:cNvPr>
          <p:cNvSpPr/>
          <p:nvPr/>
        </p:nvSpPr>
        <p:spPr>
          <a:xfrm>
            <a:off x="4524132" y="2366109"/>
            <a:ext cx="717647" cy="53483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3C60E76F-E141-4F84-8DB6-A2C4464276CA}"/>
              </a:ext>
            </a:extLst>
          </p:cNvPr>
          <p:cNvSpPr/>
          <p:nvPr/>
        </p:nvSpPr>
        <p:spPr>
          <a:xfrm>
            <a:off x="5914103" y="3207225"/>
            <a:ext cx="752167" cy="53483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2F808109-A9F8-47C7-BA72-3A89E6A12EE2}"/>
              </a:ext>
            </a:extLst>
          </p:cNvPr>
          <p:cNvSpPr/>
          <p:nvPr/>
        </p:nvSpPr>
        <p:spPr>
          <a:xfrm>
            <a:off x="3972233" y="3197397"/>
            <a:ext cx="879987" cy="53483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7D8B4010-DBD4-493E-B9E7-6C4AE193D797}"/>
              </a:ext>
            </a:extLst>
          </p:cNvPr>
          <p:cNvSpPr/>
          <p:nvPr/>
        </p:nvSpPr>
        <p:spPr>
          <a:xfrm>
            <a:off x="2008238" y="3183839"/>
            <a:ext cx="879987" cy="53483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048877B6-193D-4D39-AFF0-3A59FD456658}"/>
              </a:ext>
            </a:extLst>
          </p:cNvPr>
          <p:cNvSpPr/>
          <p:nvPr/>
        </p:nvSpPr>
        <p:spPr>
          <a:xfrm>
            <a:off x="7323803" y="3998161"/>
            <a:ext cx="817308" cy="53483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47F9FA83-B235-41AB-8788-C5237ADA3BC1}"/>
              </a:ext>
            </a:extLst>
          </p:cNvPr>
          <p:cNvSpPr/>
          <p:nvPr/>
        </p:nvSpPr>
        <p:spPr>
          <a:xfrm>
            <a:off x="8229663" y="4795526"/>
            <a:ext cx="879987" cy="631880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2A54D2EB-A212-4613-981E-036EAA53E729}"/>
              </a:ext>
            </a:extLst>
          </p:cNvPr>
          <p:cNvSpPr/>
          <p:nvPr/>
        </p:nvSpPr>
        <p:spPr>
          <a:xfrm>
            <a:off x="5571394" y="4844047"/>
            <a:ext cx="879987" cy="53483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7CA30DBA-A0CA-4E6F-B2EE-BA619D005012}"/>
              </a:ext>
            </a:extLst>
          </p:cNvPr>
          <p:cNvSpPr/>
          <p:nvPr/>
        </p:nvSpPr>
        <p:spPr>
          <a:xfrm>
            <a:off x="3793112" y="4860879"/>
            <a:ext cx="731020" cy="53483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50F04ED3-3251-4E13-8010-39055A0FBBDA}"/>
              </a:ext>
            </a:extLst>
          </p:cNvPr>
          <p:cNvSpPr/>
          <p:nvPr/>
        </p:nvSpPr>
        <p:spPr>
          <a:xfrm>
            <a:off x="8229662" y="6074246"/>
            <a:ext cx="879987" cy="53483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8223819A-A2E2-449C-B922-B6CC19288587}"/>
              </a:ext>
            </a:extLst>
          </p:cNvPr>
          <p:cNvSpPr/>
          <p:nvPr/>
        </p:nvSpPr>
        <p:spPr>
          <a:xfrm>
            <a:off x="6351637" y="6074246"/>
            <a:ext cx="879987" cy="534838"/>
          </a:xfrm>
          <a:prstGeom prst="roundRect">
            <a:avLst/>
          </a:prstGeom>
          <a:solidFill>
            <a:srgbClr val="D60093">
              <a:alpha val="27843"/>
            </a:srgbClr>
          </a:solidFill>
          <a:ln w="12700" cap="flat" cmpd="sng" algn="in">
            <a:solidFill>
              <a:srgbClr val="FF0066"/>
            </a:solidFill>
            <a:prstDash val="solid"/>
          </a:ln>
          <a:effectLst/>
        </p:spPr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89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F775106E-7BF7-4910-BA0F-7234D05D1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39" y="501445"/>
            <a:ext cx="10559845" cy="5869858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43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1F25F999-3AF5-47FF-B5BC-1B6CEC54F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84" y="309716"/>
            <a:ext cx="10987547" cy="6327058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12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7B824EB1-D7D1-4937-BB30-01D0D4F6E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32" y="294967"/>
            <a:ext cx="11149781" cy="6238567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70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232CE0BE-8120-4DCA-95CC-0AD50CEFE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94" y="162232"/>
            <a:ext cx="11312012" cy="6386052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63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5A8C8033-87D4-4839-84D3-EF48851DD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74" y="294968"/>
            <a:ext cx="11135032" cy="6150077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84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7EEBCD80-6303-4207-8A4A-FF511F876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49" y="280219"/>
            <a:ext cx="11267768" cy="6386052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13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C707196E-39F9-4E90-9A68-DB673A6307EA}"/>
              </a:ext>
            </a:extLst>
          </p:cNvPr>
          <p:cNvSpPr txBox="1"/>
          <p:nvPr/>
        </p:nvSpPr>
        <p:spPr>
          <a:xfrm>
            <a:off x="2698956" y="707612"/>
            <a:ext cx="8874840" cy="76944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4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ما الفِكْرَةُ المِحْوَرِيَّةُ الَّتي يَدورُ حَوْلَها النَّصُّ؟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05FCC72-7D40-45F5-A226-40615CADB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296" y="1869972"/>
            <a:ext cx="7315200" cy="4663563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BCCA874-2860-4F9A-8788-C7CCD5A2CF78}"/>
              </a:ext>
            </a:extLst>
          </p:cNvPr>
          <p:cNvSpPr/>
          <p:nvPr/>
        </p:nvSpPr>
        <p:spPr>
          <a:xfrm>
            <a:off x="4203286" y="5495555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29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BAF46875-C55F-4963-ABBE-AAF0ED5E84EA}"/>
              </a:ext>
            </a:extLst>
          </p:cNvPr>
          <p:cNvSpPr txBox="1"/>
          <p:nvPr/>
        </p:nvSpPr>
        <p:spPr>
          <a:xfrm>
            <a:off x="3491679" y="678115"/>
            <a:ext cx="8100551" cy="76944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4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أيُّ المَباني الآتِيَةِ يوصَفُ بِأَنَّهُ مَبْنًى مَريضٌ؟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0E541E5-B5AB-400F-BFF1-D5678F3E7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8542" y="2109019"/>
            <a:ext cx="7403689" cy="4409767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5E20D062-4EF9-4039-86F1-6A391E3399F7}"/>
              </a:ext>
            </a:extLst>
          </p:cNvPr>
          <p:cNvSpPr/>
          <p:nvPr/>
        </p:nvSpPr>
        <p:spPr>
          <a:xfrm>
            <a:off x="4291778" y="3386529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4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FDCB08D3-3A6B-4FFF-9AE4-0690094719C4}"/>
              </a:ext>
            </a:extLst>
          </p:cNvPr>
          <p:cNvSpPr txBox="1"/>
          <p:nvPr/>
        </p:nvSpPr>
        <p:spPr>
          <a:xfrm>
            <a:off x="2109019" y="398207"/>
            <a:ext cx="9232491" cy="70788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0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ما الدَّليلُ الذي ساقَه الكاتِبُ لِيُثْبِتَ خطورَة غازِ الرّادونِ؟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DD6D26D-1768-443E-8449-63D42F217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3849" y="1976284"/>
            <a:ext cx="7569609" cy="4483509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D1CE2E8-92A0-40E8-A913-AE4CAA27DA46}"/>
              </a:ext>
            </a:extLst>
          </p:cNvPr>
          <p:cNvSpPr/>
          <p:nvPr/>
        </p:nvSpPr>
        <p:spPr>
          <a:xfrm>
            <a:off x="4365524" y="3268544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3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6EA2B6CE-7CEE-4680-AA02-BA1FDF9E328D}"/>
              </a:ext>
            </a:extLst>
          </p:cNvPr>
          <p:cNvSpPr txBox="1"/>
          <p:nvPr/>
        </p:nvSpPr>
        <p:spPr>
          <a:xfrm>
            <a:off x="1371601" y="554364"/>
            <a:ext cx="10338618" cy="1077218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32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المَبْنى المَريضُ هُوَ الَّذي يَشْعُرُ ( 70 %) مِنْ رُوّادِهِ بِعَدَمِ القُدرة عَلى الإِنْتاجِيَّةِ، وَالأَداءِ المُتْقَنِ لِلْعَمَلِ). - ما الفِقْرَةُ الَّتي تَضَمَّنَتِ هَذِهِ الفِكْرَةَ؟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0C55F52-3D06-4A85-9081-ED35D33ED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361" y="2153265"/>
            <a:ext cx="7624916" cy="4262283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C56916E9-A55D-4023-9A27-9EBEA62BA04C}"/>
              </a:ext>
            </a:extLst>
          </p:cNvPr>
          <p:cNvSpPr/>
          <p:nvPr/>
        </p:nvSpPr>
        <p:spPr>
          <a:xfrm>
            <a:off x="3908319" y="3342289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7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7C48DF28-E053-4661-B158-23B6776EBD22}"/>
              </a:ext>
            </a:extLst>
          </p:cNvPr>
          <p:cNvSpPr txBox="1"/>
          <p:nvPr/>
        </p:nvSpPr>
        <p:spPr>
          <a:xfrm>
            <a:off x="4163347" y="648619"/>
            <a:ext cx="7355144" cy="70788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0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ما العِبارَةُ الّتي لا تَشْتَمِلُ على تَشبيهٍ؟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2613680-3A63-449C-997D-5344B6D2D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347" y="1649668"/>
            <a:ext cx="7355144" cy="4795377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7102E648-8918-4717-82A5-E8B1042D59BA}"/>
              </a:ext>
            </a:extLst>
          </p:cNvPr>
          <p:cNvSpPr/>
          <p:nvPr/>
        </p:nvSpPr>
        <p:spPr>
          <a:xfrm>
            <a:off x="4350778" y="3032575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73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C56CC097-85C4-4166-A526-602CFE70F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48" y="294968"/>
            <a:ext cx="11326762" cy="626806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16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0813DC69-08C5-4BFC-AA0A-EB781ACF5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94" y="324465"/>
            <a:ext cx="11253019" cy="6253316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04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4E577DFB-8412-4AA4-B0EF-A8F56EB22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10" y="309716"/>
            <a:ext cx="11371006" cy="631231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98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B820BB16-94CB-4240-B689-B4D3499A6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9" y="280219"/>
            <a:ext cx="11695470" cy="6150078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95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D5AF4672-66F1-42DC-9A51-AD5F086AC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4" y="324465"/>
            <a:ext cx="11518490" cy="6061587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82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0794E0EE-4C45-49C7-889D-F00B89A8FB0F}"/>
              </a:ext>
            </a:extLst>
          </p:cNvPr>
          <p:cNvSpPr txBox="1"/>
          <p:nvPr/>
        </p:nvSpPr>
        <p:spPr>
          <a:xfrm>
            <a:off x="3097162" y="766605"/>
            <a:ext cx="8174294" cy="92333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54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ما الّذي يُعاني مِنْهُ الطِّفلُ في القِصَّةِ؟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5C4B37D3-CC28-4E51-ACC3-B51EB801E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058" y="2514755"/>
            <a:ext cx="7728155" cy="4063027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5A82B079-A39F-4680-A3AF-AB80D5DE6A4F}"/>
              </a:ext>
            </a:extLst>
          </p:cNvPr>
          <p:cNvSpPr/>
          <p:nvPr/>
        </p:nvSpPr>
        <p:spPr>
          <a:xfrm>
            <a:off x="4321277" y="2693360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3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50FA243D-1144-455A-BF83-65A36FB809E3}"/>
              </a:ext>
            </a:extLst>
          </p:cNvPr>
          <p:cNvSpPr txBox="1"/>
          <p:nvPr/>
        </p:nvSpPr>
        <p:spPr>
          <a:xfrm>
            <a:off x="2521974" y="624166"/>
            <a:ext cx="9085007" cy="83099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8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لِماذا حاوَلَ الطِّفْلُ في البِدايَةِ أَنْ يَقْتُلَ الذُّبابَةَ؟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D50A7BD9-EFC2-4780-BBD7-69E5526B9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1" y="2193826"/>
            <a:ext cx="7388942" cy="4177477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AE9D9B84-8E58-43C2-AD17-0DE3F4CD5E8D}"/>
              </a:ext>
            </a:extLst>
          </p:cNvPr>
          <p:cNvSpPr/>
          <p:nvPr/>
        </p:nvSpPr>
        <p:spPr>
          <a:xfrm>
            <a:off x="4262277" y="3445527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9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EB6AE28C-756E-4F7F-A50B-7421952E332D}"/>
              </a:ext>
            </a:extLst>
          </p:cNvPr>
          <p:cNvSpPr txBox="1"/>
          <p:nvPr/>
        </p:nvSpPr>
        <p:spPr>
          <a:xfrm>
            <a:off x="2949677" y="515882"/>
            <a:ext cx="8586172" cy="92333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54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ما سَبَبُ تَغيَّرِ مَوقِفِ الطِّفلِ منَ الذُّبابَةِ؟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2D58B9F-EF2D-4121-AF6B-2038121A2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291" y="2193054"/>
            <a:ext cx="7332560" cy="444372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A2663440-7E99-463B-961A-79745E104D61}"/>
              </a:ext>
            </a:extLst>
          </p:cNvPr>
          <p:cNvSpPr/>
          <p:nvPr/>
        </p:nvSpPr>
        <p:spPr>
          <a:xfrm>
            <a:off x="4395018" y="5716779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18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FB9F6468-DEF1-4466-BD45-FF307C540D1B}"/>
              </a:ext>
            </a:extLst>
          </p:cNvPr>
          <p:cNvSpPr txBox="1"/>
          <p:nvPr/>
        </p:nvSpPr>
        <p:spPr>
          <a:xfrm>
            <a:off x="909484" y="501139"/>
            <a:ext cx="10962967" cy="144655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4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ما المُقْتَطَفُ الدّالُّ عَلى فَشَلِ الطِّفْلِ في قَتْلِ الذّبابَةِ عِنْدَ مُحاوَلِتِهِ ذَلكَ؟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41253AC-91A3-4BD0-A857-3A4A7FE34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7033" y="2168911"/>
            <a:ext cx="7300452" cy="442362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0D0074DB-0E1F-419C-A3A7-1C37999CEB1A}"/>
              </a:ext>
            </a:extLst>
          </p:cNvPr>
          <p:cNvSpPr/>
          <p:nvPr/>
        </p:nvSpPr>
        <p:spPr>
          <a:xfrm>
            <a:off x="4395017" y="5510296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2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E7C40A4D-5A6C-45FA-918B-9AFFF5263717}"/>
              </a:ext>
            </a:extLst>
          </p:cNvPr>
          <p:cNvSpPr txBox="1"/>
          <p:nvPr/>
        </p:nvSpPr>
        <p:spPr>
          <a:xfrm>
            <a:off x="1327355" y="598609"/>
            <a:ext cx="10722077" cy="156966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8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(فَسَقَطَتِ القَطْرَةُ كَأَنَّها سِنٌّ لَبَنيٌّ إلى فُوَّهَةِ المَغْسَلَةِ )؟ - ما نَوعُ التَّشبيهِ في هذه العِبارَةِ؟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7D20537-E1D3-436B-BF82-D66C114A4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846" y="2432869"/>
            <a:ext cx="8067368" cy="4012176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F444BFDE-1905-4384-88F4-9A5B2BC29D9C}"/>
              </a:ext>
            </a:extLst>
          </p:cNvPr>
          <p:cNvSpPr/>
          <p:nvPr/>
        </p:nvSpPr>
        <p:spPr>
          <a:xfrm>
            <a:off x="4070551" y="5510296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7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C45871BF-97F9-4C53-BC8B-6E06AC852527}"/>
              </a:ext>
            </a:extLst>
          </p:cNvPr>
          <p:cNvSpPr txBox="1"/>
          <p:nvPr/>
        </p:nvSpPr>
        <p:spPr>
          <a:xfrm>
            <a:off x="1135626" y="451129"/>
            <a:ext cx="10840063" cy="1323439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0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"بِالتَّأْكيدِ لَم أَشْرَحْ لَهُم ذلكَ، فَهُوَ أَمْرٌ بَديهِيٌّ ". - ما المَقْصودُ بِقَوْلِ الكاتِبِ ( أَمْرٌ بَديهيٌّ)؟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6A1763B-132B-4D4A-A88F-56874B3F5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240" y="2418735"/>
            <a:ext cx="7079226" cy="402631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8CA35C00-43A4-49B1-A95C-151C7C7AC3DB}"/>
              </a:ext>
            </a:extLst>
          </p:cNvPr>
          <p:cNvSpPr/>
          <p:nvPr/>
        </p:nvSpPr>
        <p:spPr>
          <a:xfrm>
            <a:off x="4675237" y="5495546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41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6DD6A315-646B-436A-A9FA-E8E84813C28A}"/>
              </a:ext>
            </a:extLst>
          </p:cNvPr>
          <p:cNvSpPr txBox="1"/>
          <p:nvPr/>
        </p:nvSpPr>
        <p:spPr>
          <a:xfrm>
            <a:off x="1268361" y="515882"/>
            <a:ext cx="10047339" cy="83099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8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ما سَبَبُ الصَّداقَةِ الّتي قامَتْ بَيْنَ الطِّفلِ والذُّبابَةِ؟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22EC703-FE49-46E5-9BC7-0594C7AA7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587" y="1607575"/>
            <a:ext cx="7949381" cy="4881716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C0AAA6E1-D70F-445B-A6EB-A85377EBEC44}"/>
              </a:ext>
            </a:extLst>
          </p:cNvPr>
          <p:cNvSpPr/>
          <p:nvPr/>
        </p:nvSpPr>
        <p:spPr>
          <a:xfrm>
            <a:off x="4114800" y="5451304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3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E01E7FA3-66C1-4D01-82A0-48870C8EF1E3}"/>
              </a:ext>
            </a:extLst>
          </p:cNvPr>
          <p:cNvSpPr txBox="1"/>
          <p:nvPr/>
        </p:nvSpPr>
        <p:spPr>
          <a:xfrm>
            <a:off x="1558413" y="707611"/>
            <a:ext cx="10450461" cy="76944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/>
            <a:r>
              <a:rPr lang="ar-AE" sz="4400" b="1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"المُبيدُ الحَشَرِيُّ لَيْسَ كالصَّفْعَةِ"؟ - ما دلالَةُ هَذِهِ العِبارَةِ؟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3A0A201C-0D32-4C9A-9F07-27A28E5DE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045" y="2182762"/>
            <a:ext cx="7683910" cy="4306528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24D3093D-4D12-4933-AF7B-E4313B30A425}"/>
              </a:ext>
            </a:extLst>
          </p:cNvPr>
          <p:cNvSpPr/>
          <p:nvPr/>
        </p:nvSpPr>
        <p:spPr>
          <a:xfrm>
            <a:off x="4424515" y="5495547"/>
            <a:ext cx="7114824" cy="74886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9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قطرة">
  <a:themeElements>
    <a:clrScheme name="قطرة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قطرة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قطرة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قطرة</Template>
  <TotalTime>487</TotalTime>
  <Words>491</Words>
  <Application>Microsoft Office PowerPoint</Application>
  <PresentationFormat>شاشة عريضة</PresentationFormat>
  <Paragraphs>56</Paragraphs>
  <Slides>37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37</vt:i4>
      </vt:variant>
    </vt:vector>
  </HeadingPairs>
  <TitlesOfParts>
    <vt:vector size="46" baseType="lpstr">
      <vt:lpstr>abdo</vt:lpstr>
      <vt:lpstr>Arial</vt:lpstr>
      <vt:lpstr>Calibri</vt:lpstr>
      <vt:lpstr>droid_arabic_kufiregular</vt:lpstr>
      <vt:lpstr>Sakkal Majalla</vt:lpstr>
      <vt:lpstr>Segoe UI</vt:lpstr>
      <vt:lpstr>Tw Cen MT</vt:lpstr>
      <vt:lpstr>UthmanicHafs1Ex1Ver12</vt:lpstr>
      <vt:lpstr>قطرة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Ahmad Ismail Abdalsalam Zayed</dc:creator>
  <cp:lastModifiedBy>Ahmad Ismail Abdalsalam Zayed</cp:lastModifiedBy>
  <cp:revision>90</cp:revision>
  <dcterms:created xsi:type="dcterms:W3CDTF">2022-03-15T05:42:15Z</dcterms:created>
  <dcterms:modified xsi:type="dcterms:W3CDTF">2022-03-23T08:00:44Z</dcterms:modified>
</cp:coreProperties>
</file>