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837" r:id="rId2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544516-BB2B-42E8-BC8B-C52F4B913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5D0C3E9-80F0-43FB-8BEE-9CEEB60EF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AD915D-2C4B-4738-A1A8-3DDC07E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B75A28-85E5-4B4F-B5F4-36ADCEC2A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C6A9413-86B1-41C4-B831-BFE35201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4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E1BED3-D285-4622-8CE7-05A1BA77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9943A2-75E9-46E7-A4F3-D15741A91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AFE5E5E-2DE0-4356-BE42-578DA071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71899E3-9FDA-4481-8794-1056EA48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38DD7EA-A8BC-4F28-877D-4BACC9F1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9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424A09-CD0B-4AC7-82A2-CB35C917F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BFF1EA4-CE12-4652-BC6A-84168A19A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F90BE17-3294-44DC-9AF5-9B4AB70D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1FFCAA2-D9BF-432A-9DC4-FFFA1553A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E329A3C-1C0B-4988-9605-C8B0FE1E1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1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D177AF-73F6-4283-AF00-D47F7C64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4010B0-5CEE-44E2-8195-B1751F5F4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AE0FA29-7E51-4AAC-BC50-81DCF63F4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03818E4-6699-42C1-8738-7230B19D6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2BC8DE6-DC7B-4570-A668-D5B87250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25B2E04-12DD-418D-B8B3-4C8B71AA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1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E615A23-1C34-46CA-98D1-C4C05807E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9D921BF-2A8C-46D4-BF97-432944946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B3D131D-A612-4D8F-990D-6FFF2B699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DBB2C64F-EC99-4BBA-A615-3B36A5667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B91C9A1-61A9-4521-84A1-8DAB95C59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6540786-819E-46B6-9B6F-728EA944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63DDD272-62D3-466E-89EC-44222976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2799B2D-B6BF-40C7-A3FD-5D1E1E53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7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4BA53EB-8109-4935-BD92-6535DA39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98C6C5B-4BBB-4BA5-B0BE-551D480E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8DBAC26-5D50-436A-9BAE-34E49154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E619C4E-A194-431B-A902-F702FECC1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2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DE73569-D22F-4E0F-B555-CBEB1213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13A9FF0-4600-443B-839B-878E1FF8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68862E9-5F5B-4CCC-8FFB-AE2B9B7C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3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C59F21-55A8-459D-A0B5-AB6B33A3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546FE3-BBDE-42BA-AAA5-82DB6AA10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1908AB6-47F8-4D30-BB43-CF1269744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9926FEB-86E7-4541-8319-0B2C1685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C6F522F-73B0-4ED6-9E5E-7303754EB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4F3BEA0-B188-4CAF-8FF8-6F12E53C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8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E843AE-BC41-4D20-B66C-27EA9680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A5131F7-276F-4899-AE07-FF13BEFCB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3052005-2BCA-46FA-8EAF-AA6FB0447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B4FFDBA-A6BE-42EB-AD9B-E9E67F3A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A913C1D-74CD-4EB6-BC7F-7F42F5CF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3A62183-FC5B-4D9E-B4C0-455534D94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2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005C93-DDF6-4E00-B3A0-1CEF6AA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6BCC831-038B-457C-BD68-06404AAFD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C0039C-0F40-4889-8326-E67ECE5B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68CA024-EAD3-43A5-BCD1-AE4357864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6AA7B9-EC99-4473-BB88-1E2BDA9B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C26C56D-AFDB-49D8-866C-0D53A577D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C2C6819-6A57-432C-A1CD-E775918D6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EB558AF-9A66-4D9D-B42F-E190AE3F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9D2CCEB-5953-41B0-B36B-A03A18FE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0D1DC79-A836-4E50-9E19-01C12D41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9D7AACC-CBF3-48B5-A405-A3CB9DD7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6F988CA-F0A0-4D93-9579-994CAA633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3E82A7D-54FD-4A0B-936D-F4CDDE2B1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8E31-9B8A-4001-84E0-778AE56E961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1D30A3A-A6B5-4B1D-86B9-EC6463BA4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2217C0F-6CE9-43EB-A7F8-E2D855DB5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5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213574A-B4D0-4288-BBC9-CE462BD04B28}"/>
              </a:ext>
            </a:extLst>
          </p:cNvPr>
          <p:cNvGrpSpPr/>
          <p:nvPr/>
        </p:nvGrpSpPr>
        <p:grpSpPr>
          <a:xfrm>
            <a:off x="6343358" y="418689"/>
            <a:ext cx="2799666" cy="1040609"/>
            <a:chOff x="9993401" y="230962"/>
            <a:chExt cx="3973263" cy="1428222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41DD78D3-83AC-4CAB-B465-44B72D46C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710" b="15312"/>
            <a:stretch/>
          </p:blipFill>
          <p:spPr>
            <a:xfrm>
              <a:off x="9993401" y="230962"/>
              <a:ext cx="3973263" cy="1428222"/>
            </a:xfrm>
            <a:prstGeom prst="rect">
              <a:avLst/>
            </a:prstGeom>
          </p:spPr>
        </p:pic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668D5F7-632E-407D-A08A-DC1B45D2BDD8}"/>
                </a:ext>
              </a:extLst>
            </p:cNvPr>
            <p:cNvSpPr txBox="1"/>
            <p:nvPr/>
          </p:nvSpPr>
          <p:spPr>
            <a:xfrm>
              <a:off x="10766328" y="870653"/>
              <a:ext cx="2302930" cy="464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380969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عاشق الجدار القديم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DAF8C0E-5413-4E3A-AEFD-FA98F11C02A1}"/>
              </a:ext>
            </a:extLst>
          </p:cNvPr>
          <p:cNvSpPr txBox="1"/>
          <p:nvPr/>
        </p:nvSpPr>
        <p:spPr>
          <a:xfrm>
            <a:off x="245223" y="269218"/>
            <a:ext cx="4570145" cy="2308324"/>
          </a:xfrm>
          <a:prstGeom prst="rect">
            <a:avLst/>
          </a:prstGeom>
          <a:noFill/>
          <a:ln w="76200">
            <a:solidFill>
              <a:srgbClr val="0630E5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1600" b="1" i="0" dirty="0">
                <a:solidFill>
                  <a:srgbClr val="444444"/>
                </a:solidFill>
                <a:effectLst/>
                <a:latin typeface="abdo"/>
              </a:rPr>
              <a:t>"لَمْ تُخْبِرْني يا بو عَبْد اللّهِ عَمّا أَنْتَ مُقْدِمٌ عَلَيْهِ؟</a:t>
            </a:r>
            <a:endParaRPr lang="ar-AE" sz="1600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 rtl="1"/>
            <a:r>
              <a:rPr lang="ar-AE" sz="1600" b="1" i="0" dirty="0">
                <a:solidFill>
                  <a:srgbClr val="444444"/>
                </a:solidFill>
                <a:effectLst/>
                <a:latin typeface="abdo"/>
              </a:rPr>
              <a:t>- اِسْمَعْ يا مُبارَكُ بَعْدَ أَنْ يَناموا سَأَسْبَحُ حَتّى ذلِكَ الوَحْشِ.</a:t>
            </a:r>
            <a:endParaRPr lang="ar-AE" sz="1600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 rtl="1"/>
            <a:r>
              <a:rPr lang="ar-AE" sz="1600" b="1" i="0" dirty="0">
                <a:solidFill>
                  <a:srgbClr val="444444"/>
                </a:solidFill>
                <a:effectLst/>
                <a:latin typeface="abdo"/>
              </a:rPr>
              <a:t>- أَبو عَبْدِ اللّه إِنَّ هذا لَجُنونٌ سَيَقْتُلونَكَ.</a:t>
            </a:r>
            <a:endParaRPr lang="ar-AE" sz="1600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 rtl="1"/>
            <a:r>
              <a:rPr lang="ar-AE" sz="1600" b="1" i="0" dirty="0">
                <a:solidFill>
                  <a:srgbClr val="444444"/>
                </a:solidFill>
                <a:effectLst/>
                <a:latin typeface="abdo"/>
              </a:rPr>
              <a:t>- يَقولونَ إِنَّهُمْ أَقْوِياءُ، وَأَبْدانَهُمْ حَمْراءُ، وَمُكْتَمِلو البِنْيَةِ، وَإِنَّهُمْ يَمْلِكونَ المَعْرِفَةَ بِكُلِّ شَيْءٍ، وَلكِنْ!".</a:t>
            </a:r>
            <a:endParaRPr lang="ar-AE" sz="1600" b="0" i="0" dirty="0">
              <a:solidFill>
                <a:srgbClr val="444444"/>
              </a:solidFill>
              <a:effectLst/>
              <a:latin typeface="abdo"/>
            </a:endParaRPr>
          </a:p>
          <a:p>
            <a:pPr algn="r" rtl="1"/>
            <a:r>
              <a:rPr lang="ar-AE" sz="1600" b="1" i="0" dirty="0">
                <a:solidFill>
                  <a:srgbClr val="C0392B"/>
                </a:solidFill>
                <a:effectLst/>
                <a:latin typeface="abdo"/>
              </a:rPr>
              <a:t>ما التّقنيـةُ الفنّـيّــةُ التي ظهرت في العبارةِ السّابقـةِ؟</a:t>
            </a:r>
            <a:endParaRPr lang="ar-AE" sz="1600" b="0" i="0" dirty="0">
              <a:solidFill>
                <a:srgbClr val="444444"/>
              </a:solidFill>
              <a:effectLst/>
              <a:latin typeface="abdo"/>
            </a:endParaRPr>
          </a:p>
          <a:p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الحـوارُ الخارجيُّ.                 السّـــردُ.</a:t>
            </a:r>
          </a:p>
          <a:p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الوصــفُ.                          الحوارُ الدّاخلـيُّ.</a:t>
            </a:r>
          </a:p>
          <a:p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21C087F-D739-4ED2-A2FD-189365517886}"/>
              </a:ext>
            </a:extLst>
          </p:cNvPr>
          <p:cNvSpPr txBox="1"/>
          <p:nvPr/>
        </p:nvSpPr>
        <p:spPr>
          <a:xfrm>
            <a:off x="4841872" y="634133"/>
            <a:ext cx="1136417" cy="908864"/>
          </a:xfrm>
          <a:prstGeom prst="ellipse">
            <a:avLst/>
          </a:prstGeom>
          <a:noFill/>
          <a:ln w="57150">
            <a:solidFill>
              <a:srgbClr val="0630E5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630E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الأزرق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9BB77FB-41F8-4FAF-9AD2-B2CD1D941C8D}"/>
              </a:ext>
            </a:extLst>
          </p:cNvPr>
          <p:cNvSpPr txBox="1"/>
          <p:nvPr/>
        </p:nvSpPr>
        <p:spPr>
          <a:xfrm>
            <a:off x="590546" y="3601814"/>
            <a:ext cx="4722052" cy="64633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1200" b="1" i="0" dirty="0">
                <a:solidFill>
                  <a:srgbClr val="00B056"/>
                </a:solidFill>
                <a:effectLst/>
                <a:latin typeface="abdo"/>
              </a:rPr>
              <a:t>تميّـزتِ القصّـةُ بتضمينِ كاتبِها الكثيـرَ من الصّورِ الفنّـيّـةِ التي تدلُّ بلفظٍ واضحٍ على معانٍ كثيـرةٍ غيرِ واردةٍ بشكلٍ مباشرٍ فمثلًا</a:t>
            </a:r>
            <a:endParaRPr lang="ar-AE" sz="1200" b="0" i="0" dirty="0">
              <a:solidFill>
                <a:srgbClr val="444444"/>
              </a:solidFill>
              <a:effectLst/>
              <a:latin typeface="abdo"/>
            </a:endParaRPr>
          </a:p>
          <a:p>
            <a:endParaRPr kumimoji="0" lang="ar-A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F4E3244-C0A4-4EA7-AE3F-BD1D086FD3FC}"/>
              </a:ext>
            </a:extLst>
          </p:cNvPr>
          <p:cNvSpPr txBox="1"/>
          <p:nvPr/>
        </p:nvSpPr>
        <p:spPr>
          <a:xfrm>
            <a:off x="2134309" y="2692950"/>
            <a:ext cx="1170559" cy="90886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الأخضر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8065C91-FB6D-457E-BA8C-A1B793717C3C}"/>
              </a:ext>
            </a:extLst>
          </p:cNvPr>
          <p:cNvSpPr txBox="1"/>
          <p:nvPr/>
        </p:nvSpPr>
        <p:spPr>
          <a:xfrm>
            <a:off x="5393635" y="1776080"/>
            <a:ext cx="4946070" cy="2031325"/>
          </a:xfrm>
          <a:prstGeom prst="rect">
            <a:avLst/>
          </a:prstGeom>
          <a:noFill/>
          <a:ln w="76200">
            <a:solidFill>
              <a:srgbClr val="E2007E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"في اللَّيْلِ الموحِشِ العَتِمِ كانوا </a:t>
            </a:r>
            <a:r>
              <a:rPr lang="ar-AE" sz="1400" b="1" i="0" dirty="0" err="1">
                <a:solidFill>
                  <a:srgbClr val="444444"/>
                </a:solidFill>
                <a:effectLst/>
                <a:latin typeface="abdo"/>
              </a:rPr>
              <a:t>يَتمترسونَ</a:t>
            </a: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 خَلْفَ الأَكْياسِ الرَّمْلِيَّةِ على الشّاطِئِ، أَيْديهمُ مُمْسِكَةٌ بِالبَنادِقِ العَتيقَةِ (أَبو فَتيل) وَبِالسُّيوفِ الحادَّةِ، </a:t>
            </a:r>
            <a:r>
              <a:rPr lang="ar-AE" sz="1400" b="1" i="0" dirty="0" err="1">
                <a:solidFill>
                  <a:srgbClr val="444444"/>
                </a:solidFill>
                <a:effectLst/>
                <a:latin typeface="abdo"/>
              </a:rPr>
              <a:t>وَوَنيسُهُمُ</a:t>
            </a: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 الوَحيدُ موسيقا تَبْعَــثُـها الرِّياحُ الخَريفِيَّةُ عَبْرَ أَمْواجِ البَحْرِ".</a:t>
            </a:r>
            <a:b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</a:br>
            <a:r>
              <a:rPr lang="ar-AE" sz="1400" b="1" i="0" dirty="0">
                <a:solidFill>
                  <a:srgbClr val="D81A1A"/>
                </a:solidFill>
                <a:effectLst/>
                <a:latin typeface="abdo"/>
              </a:rPr>
              <a:t>ما المشـهدُ الذي تصفُـهُ الفقرةُ السّابقـةُ في القصّـةِ؟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مشهـدٌ للحربِ.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مشـهدٌ للوداعِ.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مشهـدٌ للفـرحِ.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مشهـدٌ للنّــصرِ.</a:t>
            </a:r>
            <a:endParaRPr lang="ar-AE" sz="1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D8F1461-6AD6-4759-9FC3-9908714E52F1}"/>
              </a:ext>
            </a:extLst>
          </p:cNvPr>
          <p:cNvSpPr txBox="1"/>
          <p:nvPr/>
        </p:nvSpPr>
        <p:spPr>
          <a:xfrm>
            <a:off x="10366209" y="2077415"/>
            <a:ext cx="1304301" cy="908864"/>
          </a:xfrm>
          <a:prstGeom prst="ellipse">
            <a:avLst/>
          </a:prstGeom>
          <a:noFill/>
          <a:ln w="57150">
            <a:solidFill>
              <a:srgbClr val="E2007E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E2007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الوردي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1034F00-9234-4CD6-974D-CAC95F4A8C84}"/>
              </a:ext>
            </a:extLst>
          </p:cNvPr>
          <p:cNvSpPr txBox="1"/>
          <p:nvPr/>
        </p:nvSpPr>
        <p:spPr>
          <a:xfrm>
            <a:off x="6481265" y="4439342"/>
            <a:ext cx="5327152" cy="1815882"/>
          </a:xfrm>
          <a:prstGeom prst="rect">
            <a:avLst/>
          </a:prstGeom>
          <a:noFill/>
          <a:ln w="762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1400" b="1" i="0" dirty="0">
                <a:solidFill>
                  <a:srgbClr val="2B00E0"/>
                </a:solidFill>
                <a:effectLst/>
                <a:latin typeface="abdo"/>
              </a:rPr>
              <a:t>سأقرأ قصّـةَ (عاشـقُ الجدار الأخير) مرّةً ثانيـةً مركّـزًا على التّعبيراتِ الجميلـةِ والصّورِ الفنّـيّـةِ وأكتبُها محدّدًا ما أعجبني منها ذاكرًا السّببَ في ذلك.</a:t>
            </a:r>
          </a:p>
          <a:p>
            <a:pPr algn="r" rtl="1"/>
            <a:r>
              <a:rPr lang="ar-AE" sz="1400" b="1" dirty="0">
                <a:latin typeface="abdo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</a:p>
          <a:p>
            <a:pPr algn="r" rtl="1"/>
            <a:endParaRPr lang="ar-AE" sz="1400" b="1" i="0" dirty="0">
              <a:effectLst/>
              <a:latin typeface="abdo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E3DC129-AB21-4938-BE53-582E482A94C6}"/>
              </a:ext>
            </a:extLst>
          </p:cNvPr>
          <p:cNvSpPr txBox="1"/>
          <p:nvPr/>
        </p:nvSpPr>
        <p:spPr>
          <a:xfrm>
            <a:off x="10501779" y="3601814"/>
            <a:ext cx="1145962" cy="822305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البرتقالي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D1EF3659-4F23-4810-93DF-5B8FD3680D4C}"/>
              </a:ext>
            </a:extLst>
          </p:cNvPr>
          <p:cNvSpPr txBox="1"/>
          <p:nvPr/>
        </p:nvSpPr>
        <p:spPr>
          <a:xfrm>
            <a:off x="9263736" y="203246"/>
            <a:ext cx="2544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مدرسة الزوراء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للتعليم الأساسي حلقة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الفرع المدرسي الأول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9F67274E-2CF5-42BA-8D68-B4915E5F8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035" y="684131"/>
            <a:ext cx="1252781" cy="1086753"/>
          </a:xfrm>
          <a:prstGeom prst="rect">
            <a:avLst/>
          </a:prstGeom>
        </p:spPr>
      </p:pic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3AA88A7-EEEF-48DC-9FFA-82643353CA98}"/>
              </a:ext>
            </a:extLst>
          </p:cNvPr>
          <p:cNvSpPr txBox="1"/>
          <p:nvPr/>
        </p:nvSpPr>
        <p:spPr>
          <a:xfrm>
            <a:off x="996516" y="6286001"/>
            <a:ext cx="321499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معلمتك المحبة لك عائشة الظاهري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FC49A612-D49F-4E30-88A3-24D2E9E01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308071"/>
              </p:ext>
            </p:extLst>
          </p:nvPr>
        </p:nvGraphicFramePr>
        <p:xfrm>
          <a:off x="245221" y="4298053"/>
          <a:ext cx="6098136" cy="148336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579740">
                  <a:extLst>
                    <a:ext uri="{9D8B030D-6E8A-4147-A177-3AD203B41FA5}">
                      <a16:colId xmlns:a16="http://schemas.microsoft.com/office/drawing/2014/main" val="1839317392"/>
                    </a:ext>
                  </a:extLst>
                </a:gridCol>
                <a:gridCol w="3518396">
                  <a:extLst>
                    <a:ext uri="{9D8B030D-6E8A-4147-A177-3AD203B41FA5}">
                      <a16:colId xmlns:a16="http://schemas.microsoft.com/office/drawing/2014/main" val="3861540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AE" dirty="0"/>
                        <a:t>التعبير المجازي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dirty="0"/>
                        <a:t>شرحه وتوضيحه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91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أرسل العدو جراثيمه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66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الأفكار مطرقة تدق على الرأس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9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الأشباح في داخلي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9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248037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218</Words>
  <Application>Microsoft Office PowerPoint</Application>
  <PresentationFormat>شاشة عريضة</PresentationFormat>
  <Paragraphs>29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7" baseType="lpstr">
      <vt:lpstr>abdo</vt:lpstr>
      <vt:lpstr>Arial</vt:lpstr>
      <vt:lpstr>Calibri</vt:lpstr>
      <vt:lpstr>Calibri Light</vt:lpstr>
      <vt:lpstr>Helvetica Neue</vt:lpstr>
      <vt:lpstr>1_نسق Office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Aysha Ali Saeed Ibrahim Aldhaheri</dc:creator>
  <cp:lastModifiedBy>Aysha Ali Saeed Ibrahim Aldhaheri</cp:lastModifiedBy>
  <cp:revision>6</cp:revision>
  <dcterms:created xsi:type="dcterms:W3CDTF">2024-01-05T03:12:47Z</dcterms:created>
  <dcterms:modified xsi:type="dcterms:W3CDTF">2024-04-19T14:04:44Z</dcterms:modified>
</cp:coreProperties>
</file>