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82" r:id="rId3"/>
    <p:sldId id="281" r:id="rId4"/>
    <p:sldId id="280" r:id="rId5"/>
    <p:sldId id="279" r:id="rId6"/>
    <p:sldId id="278" r:id="rId7"/>
    <p:sldId id="277" r:id="rId8"/>
    <p:sldId id="276" r:id="rId9"/>
    <p:sldId id="275" r:id="rId10"/>
    <p:sldId id="274" r:id="rId11"/>
    <p:sldId id="273" r:id="rId12"/>
    <p:sldId id="272" r:id="rId13"/>
    <p:sldId id="271" r:id="rId14"/>
    <p:sldId id="270" r:id="rId15"/>
    <p:sldId id="303" r:id="rId16"/>
    <p:sldId id="256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269" r:id="rId27"/>
    <p:sldId id="258" r:id="rId28"/>
    <p:sldId id="257" r:id="rId29"/>
    <p:sldId id="259" r:id="rId30"/>
    <p:sldId id="260" r:id="rId31"/>
    <p:sldId id="261" r:id="rId32"/>
    <p:sldId id="262" r:id="rId33"/>
    <p:sldId id="263" r:id="rId34"/>
    <p:sldId id="265" r:id="rId35"/>
    <p:sldId id="266" r:id="rId36"/>
    <p:sldId id="267" r:id="rId37"/>
    <p:sldId id="268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83" r:id="rId47"/>
    <p:sldId id="299" r:id="rId48"/>
    <p:sldId id="284" r:id="rId49"/>
    <p:sldId id="285" r:id="rId50"/>
    <p:sldId id="300" r:id="rId51"/>
    <p:sldId id="286" r:id="rId52"/>
    <p:sldId id="287" r:id="rId53"/>
    <p:sldId id="301" r:id="rId54"/>
    <p:sldId id="288" r:id="rId55"/>
    <p:sldId id="289" r:id="rId56"/>
    <p:sldId id="290" r:id="rId57"/>
    <p:sldId id="302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E6B90-A9B3-048D-2403-BAE9EBB44674}" v="16" dt="2022-11-19T11:57:48.645"/>
    <p1510:client id="{42518BB5-0EEA-8AE9-A044-5FE82A38BA6D}" v="19" dt="2022-11-19T13:29:58.581"/>
    <p1510:client id="{6970F2B6-32D7-4586-863D-55CB70DA3C33}" v="595" dt="2022-11-19T14:40:54.151"/>
    <p1510:client id="{B88B29A3-5E54-154C-3061-0D1D57242ED6}" v="134" dt="2022-11-19T14:56:43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C7998-C3CC-4B56-A2D3-230899F8C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51E602-255D-4C1D-85E2-214A6559D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46EEC-12D2-40BE-B7FF-7742FDF4B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AAD53-D3E3-4FED-BD97-90AF68C56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A9EE-F2F9-44A9-A49D-35F5FE7E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8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25E61-FBB7-4D5C-84B7-E0CE9CEED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2F978-BF6D-4719-977F-75563712B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9B100-72C0-44C6-907D-0731659A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2FA21-323E-422E-8CA7-C4296289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727A0-FE16-4C76-8D1A-3C143B93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1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C57D-67CF-4024-8F4C-3A9DCE33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F4E41-F126-4EF2-AC77-C267F5ADF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F242F-1D30-44E9-8963-730667AF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EF379-A373-48E7-A2F1-DC9BF4B7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9FB9-B46C-4F14-AF7B-2EB50C158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03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FC857-7FBA-49F1-86F7-618F4FB69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4B083-B18D-4795-BE8D-432D68A0C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781FBF-E947-465D-9FD9-956C4CC5D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40C86-17D5-413B-86A8-7EEC2BFB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60E01-B167-4130-8EEB-6AE5E9F88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7E252-160E-49A6-B2A9-0EAA61E4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C2BB4-E8E5-4D72-AE07-88D5A6231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17BAF-6B0C-4DEF-8D8F-7721AE0F4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B646B-407A-453C-8EE6-8FDD2D05C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85A57A-FC6F-4617-B594-6F01AC3B0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BAFABA-BBEC-4F79-BD55-6EB3BF07A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3E9492-9E1C-4CA1-BFD2-7E1792D8D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48D859-3EAD-4AFF-B2D0-E06D9283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E5A8B3-BBA4-4F37-B8EF-C834F79AB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2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AAAA0-579C-4306-B685-51484AA9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D649-C72D-47A0-AEDC-CAC080AA5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55561-8D35-4A2C-8F10-B67CA6B6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06080-A9DF-4F6B-84E8-C48ADBCC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8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74E91-A7C2-4BE0-80A4-BE2D07C1A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4AF9DA-3D81-4834-9F80-CB56A75ED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62A1D-E4FC-46D4-9DFC-CCD1B107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44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A7FD-6E84-4C7A-A6F4-EBECEBDFE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02F27-EAE6-4807-BC05-92E8BFC77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D2492-EA92-4884-A915-FDC48E72B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CAD8E-CCC3-43FE-928B-C6BDFB049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64A3B-4383-44C3-8B79-D098C4BC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73484-14A3-4784-8D9E-B13A53D1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11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3A89-B6C4-4F27-9BEE-1648CE8AD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67F556-4FC6-4251-BB8F-2E70D9C48F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F26E3-CE2A-450A-A2D7-3E1D8EF0C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E1EA7-8BDB-481D-ABD4-E674884A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61231-DAD1-44DD-9D21-43DAF2BD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F4E17-8455-4C0D-A42F-4F701A255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3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F0EA0-AB36-46FC-A879-5C2EDF8D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FEDC6-6714-4D2D-8E7F-7B0DB2DCE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67CEB-C0F0-410B-AA89-5062732D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33168-F806-4C5F-A439-A3F1944C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72D5B-8CB0-4739-91AF-A76B1B35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186A2-7246-4575-B78E-DC72A2E07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AAEC3-1407-4023-ADEE-809680D8C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295D-D911-4FBA-B3B6-85F25DBE4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3DD2A-0738-49FF-9ADB-DB4C30F26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621FB-0DC9-4CBC-9650-CC1E09DAA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41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6B79-616B-4509-AD33-023AFF336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0B9166-8697-42DC-A5FD-B866F5C50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249E9-0375-4724-A7CA-9499143E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95109-E1DD-4113-B9C2-8C2F1CA3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F86-FBE9-4932-8960-1C02B8BB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77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26677-A752-48EE-9892-ED6B4095E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3951E-E058-4C8E-B730-6F34E7375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8FAC2-F941-404B-8EFB-883F1520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5528B-C7DE-4CB2-8075-581AE7794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ABD42-B370-41DC-8680-D8854EC1D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10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F3CDD-D97A-4DF4-A4E0-44CE9D3C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567D6-7502-46F4-96A2-3359D153E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0F379-0D65-4641-9193-E3861B0A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09A57-EB0B-46AF-B63B-D25B7B423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ADED-52B0-4405-9103-9C7A5E5F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99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6C44B-66B2-4136-A1EB-1438971F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7B160-E1F7-4112-82C1-5B1080F5C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91ACAF-D35D-4D3D-8C8D-4F7E77B34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A2EEC-D14D-4EBB-9F21-A2FCC591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39744-46F6-4860-8057-9B769895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86F53-1950-46FA-9EDE-E2325BCE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06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3AD17-838B-418D-9574-CAF00B57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0777-4650-43DD-AB9C-5E34E3B22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97272-E8EE-4366-9838-53A387BB1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5713D-1659-44E3-BD1E-0CF2BE861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F8F379-8E6D-463C-8107-BB65DB6ED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C6A060-86F6-4DE1-91C8-1F18E750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68AA3C-E86A-480A-8DDA-4331A9FBF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765381-70D3-44C1-BE4A-B710FFB52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5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2DB29-8830-4885-BBD3-83164189F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BAFE62-CD22-49DD-81B9-68FCD1AF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2E620-19A2-458E-BFF0-6111F736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2F205-1185-4E4D-B9B6-BFBB69520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25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B9E52F-E2AE-423A-8623-B19485C8D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9B3E1-E497-4192-A54A-55D9A9E94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64F25-0235-4F47-8525-0D4E1E811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62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58071-1843-488C-BB2F-00BD70D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E8CE7-1C8A-44E7-8387-05542AA83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1851F-43FF-4584-8028-C0F0E1790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3AB97-0C1E-43F6-B997-ABC0410B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AF52B-A0D5-4FCB-8BDB-B8884F12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FF251-71DB-4E1C-ACAE-1CAF868F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92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5DBBA-1871-4B10-AE1A-846E8662C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17E2BD-D8EC-4630-B6FF-E6F7B8CA9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9D477-229D-4F44-BDF3-FCE2C4F05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8DE2E2-1121-4D1A-8C20-47D1E26A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F3C92-4744-4A2D-9470-DAF5BEF0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6EA5A-F8D3-4BAE-95AF-004FB60F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71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F0AD8-F4E8-47B4-A75C-1AA7782F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33464-A3C6-49B7-8D74-E5BC95E98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CA08E-FBAB-4084-81E9-18448D514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E0C27-5A6C-4934-BB2B-B1C52CE5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BAF10-4C39-4316-9E25-3A5E61F0B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45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46024-57A7-4D87-82AB-0C7BD88D02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1DADEE-11C0-45F3-BAD7-4AA8CD513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56BB5-F2E3-4349-A2B8-F05CB764D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57F40-7260-47E0-84E7-081F2F194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2548F-F6F0-474D-BFC1-E46B46ECD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5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8B1D6E-7113-4B4C-87B8-45661B9A5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FEFBA-23F5-4336-B54B-C7BBACD86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2EC52-F7EA-4769-B0CC-06682D47D4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3B13B-CDA3-4A3E-AC38-A84E4FE848CC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D7FF6-40C2-4A3F-8006-923DD2038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F4D0-C0B6-4BBD-BFAB-2457D5D0B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A5EF3-279C-4BB4-A563-D1933D766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2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8161F-E7B8-4053-9711-A1B716DD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6A179-952B-4A66-BD95-2322FE25A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49BE7-A1FB-46C0-B83E-B816B0B8F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7E8C4-E907-4542-8ECF-C1ACD5326C3F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91186-601C-4019-9787-4AD5EAC3B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33AF8-FC2C-4F60-B01C-FDBA5451D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D3018-31A8-4ED4-A406-C39D4A02D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0125A-ECE9-40A8-A810-A47BAF75F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931" y="969820"/>
            <a:ext cx="10515600" cy="2561545"/>
          </a:xfrm>
        </p:spPr>
        <p:txBody>
          <a:bodyPr>
            <a:normAutofit fontScale="90000"/>
          </a:bodyPr>
          <a:lstStyle/>
          <a:p>
            <a:pPr algn="ctr"/>
            <a:r>
              <a:rPr lang="ar-AE" b="1">
                <a:latin typeface="Cambria"/>
                <a:ea typeface="Cambria"/>
                <a:cs typeface="Simple Indust Shaded" panose="02010400000000000000" pitchFamily="2" charset="-78"/>
              </a:rPr>
              <a:t>عمل مشترك </a:t>
            </a:r>
            <a:br>
              <a:rPr lang="ar-AE" b="1">
                <a:latin typeface="Cambria"/>
                <a:cs typeface="Simple Indust Shaded" panose="02010400000000000000" pitchFamily="2" charset="-78"/>
              </a:rPr>
            </a:br>
            <a:r>
              <a:rPr lang="ar-AE" b="1">
                <a:latin typeface="Cambria"/>
                <a:ea typeface="Cambria"/>
                <a:cs typeface="Simple Indust Shaded" panose="02010400000000000000" pitchFamily="2" charset="-78"/>
              </a:rPr>
              <a:t>مدرسة العطاء</a:t>
            </a:r>
            <a:br>
              <a:rPr lang="ar-AE" b="1">
                <a:latin typeface="Cambria"/>
                <a:cs typeface="Simple Indust Shaded" panose="02010400000000000000" pitchFamily="2" charset="-78"/>
              </a:rPr>
            </a:br>
            <a:r>
              <a:rPr lang="ar-AE" b="1">
                <a:latin typeface="Cambria"/>
                <a:ea typeface="Cambria"/>
                <a:cs typeface="Simple Indust Shaded" panose="02010400000000000000" pitchFamily="2" charset="-78"/>
              </a:rPr>
              <a:t>مدرسة أم الفضل  </a:t>
            </a:r>
            <a:br>
              <a:rPr lang="ar-AE" b="1">
                <a:latin typeface="Cambria"/>
                <a:cs typeface="Simple Indust Shaded" panose="02010400000000000000" pitchFamily="2" charset="-78"/>
              </a:rPr>
            </a:br>
            <a:r>
              <a:rPr lang="ar-AE" b="1">
                <a:latin typeface="Cambria"/>
                <a:ea typeface="Cambria"/>
                <a:cs typeface="Simple Indust Shaded" panose="02010400000000000000" pitchFamily="2" charset="-78"/>
              </a:rPr>
              <a:t>مدرسة  الشيم</a:t>
            </a:r>
            <a:br>
              <a:rPr lang="ar-AE">
                <a:cs typeface="Simple Indust Shaded" panose="02010400000000000000" pitchFamily="2" charset="-78"/>
              </a:rPr>
            </a:br>
            <a:endParaRPr lang="en-US">
              <a:cs typeface="Simple Indust Shaded" panose="0201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DC871-4D1A-4363-911A-5A4D600AF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115" y="4360749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 rtl="1">
              <a:buNone/>
            </a:pPr>
            <a:r>
              <a:rPr lang="ar-AE">
                <a:cs typeface="Arial"/>
              </a:rPr>
              <a:t>المعلمات :                                                                المديرات :</a:t>
            </a:r>
          </a:p>
          <a:p>
            <a:pPr marL="0" indent="0" algn="r" rtl="1">
              <a:buNone/>
            </a:pPr>
            <a:r>
              <a:rPr lang="ar-AE"/>
              <a:t>ميساء عيد ضاهر                                                       لطيفة </a:t>
            </a:r>
            <a:r>
              <a:rPr lang="ar-AE" err="1"/>
              <a:t>النيادي</a:t>
            </a:r>
            <a:endParaRPr lang="ar-AE"/>
          </a:p>
          <a:p>
            <a:pPr marL="0" indent="0" algn="r" rtl="1">
              <a:buNone/>
            </a:pPr>
            <a:r>
              <a:rPr lang="ar-AE">
                <a:cs typeface="Arial"/>
              </a:rPr>
              <a:t>عائشة صالح                                                             نورة </a:t>
            </a:r>
            <a:r>
              <a:rPr lang="ar-AE" err="1">
                <a:cs typeface="Arial"/>
              </a:rPr>
              <a:t>العزاني</a:t>
            </a:r>
            <a:r>
              <a:rPr lang="ar-AE">
                <a:cs typeface="Arial"/>
              </a:rPr>
              <a:t>                               </a:t>
            </a:r>
          </a:p>
          <a:p>
            <a:pPr marL="0" indent="0" algn="r" rtl="1">
              <a:buNone/>
            </a:pPr>
            <a:r>
              <a:rPr lang="ar-AE"/>
              <a:t>ميرة الحساني                                                           مريم اليحيائي</a:t>
            </a:r>
            <a:endParaRPr lang="en-US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2CADB7FC-09A9-4BD4-85FD-2216829EE787}"/>
              </a:ext>
            </a:extLst>
          </p:cNvPr>
          <p:cNvSpPr/>
          <p:nvPr/>
        </p:nvSpPr>
        <p:spPr>
          <a:xfrm>
            <a:off x="0" y="348343"/>
            <a:ext cx="4151086" cy="4012406"/>
          </a:xfrm>
          <a:prstGeom prst="hexagon">
            <a:avLst/>
          </a:prstGeom>
          <a:solidFill>
            <a:srgbClr val="D731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54544-2079-4033-885F-18C2B18A2EE9}"/>
              </a:ext>
            </a:extLst>
          </p:cNvPr>
          <p:cNvSpPr/>
          <p:nvPr/>
        </p:nvSpPr>
        <p:spPr>
          <a:xfrm>
            <a:off x="555647" y="596009"/>
            <a:ext cx="3057410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54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Math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44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2022-2023</a:t>
            </a:r>
            <a:endParaRPr lang="en-US" sz="4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54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Grade 8</a:t>
            </a:r>
            <a:endParaRPr lang="en-US" sz="5400" b="1">
              <a:ln w="13462">
                <a:solidFill>
                  <a:prstClr val="white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5B9BD5"/>
                </a:outerShdw>
              </a:effectLst>
              <a:cs typeface="Calibri"/>
            </a:endParaRPr>
          </a:p>
          <a:p>
            <a:pPr algn="ctr"/>
            <a:r>
              <a:rPr lang="en-US" sz="54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 General</a:t>
            </a:r>
            <a:endParaRPr lang="en-US" sz="5400" b="1" cap="none" spc="0">
              <a:ln w="13462">
                <a:solidFill>
                  <a:prstClr val="white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5B9BD5"/>
                </a:outerShdw>
              </a:effectLst>
              <a:cs typeface="Calibri"/>
            </a:endParaRPr>
          </a:p>
          <a:p>
            <a:pPr algn="ctr"/>
            <a:endParaRPr lang="en-US" sz="5400" b="1" cap="none" spc="0">
              <a:ln w="13462">
                <a:solidFill>
                  <a:prstClr val="white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5B9BD5"/>
                </a:outerShdw>
              </a:effectLs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0328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7CD00B-D13D-480A-95D1-35ACE0224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858" y="1762558"/>
            <a:ext cx="10515600" cy="3780785"/>
          </a:xfrm>
        </p:spPr>
      </p:pic>
    </p:spTree>
    <p:extLst>
      <p:ext uri="{BB962C8B-B14F-4D97-AF65-F5344CB8AC3E}">
        <p14:creationId xmlns:p14="http://schemas.microsoft.com/office/powerpoint/2010/main" val="322306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27F6CB-0F62-41ED-81DB-D0E4424C2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969"/>
            <a:ext cx="5982535" cy="1743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9AF848-A955-4287-B295-C48FD3BC4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535" y="1594451"/>
            <a:ext cx="4744112" cy="11145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8019E4-AB82-4501-B8C9-BD30E022D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07287"/>
            <a:ext cx="4944165" cy="14003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07087E-4E52-48FC-964D-6DDB6E66C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535" y="3221655"/>
            <a:ext cx="5515745" cy="10860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9E80E8-8C88-491D-A122-9934236BF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" y="4798556"/>
            <a:ext cx="5153744" cy="1790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E26E05-0130-4CD6-948F-7CDEF607F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3483" y="4798556"/>
            <a:ext cx="5534797" cy="1438476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F7282E6-A0CE-4ADD-A096-F7F5CE6C0C3C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7BFB55-410D-436D-95C9-78924EAAFE94}"/>
              </a:ext>
            </a:extLst>
          </p:cNvPr>
          <p:cNvSpPr txBox="1"/>
          <p:nvPr/>
        </p:nvSpPr>
        <p:spPr>
          <a:xfrm>
            <a:off x="0" y="303738"/>
            <a:ext cx="12917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Arial" panose="020B0604020202020204" pitchFamily="34" charset="0"/>
              </a:rPr>
              <a:t>1      Use integer exponents to show Use integer exponents to show repeated multiplication of rational numbers   1-9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D97DEF-5661-4AE9-BC15-626B2E214A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6018" y="871306"/>
            <a:ext cx="2801257" cy="1734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691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D5404DD-D525-4770-A8B6-B47030F97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68" r="7143"/>
          <a:stretch/>
        </p:blipFill>
        <p:spPr>
          <a:xfrm>
            <a:off x="0" y="0"/>
            <a:ext cx="11321143" cy="976021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75E769-44BB-42B5-87ED-676838F96E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02"/>
          <a:stretch/>
        </p:blipFill>
        <p:spPr>
          <a:xfrm>
            <a:off x="0" y="1189844"/>
            <a:ext cx="11728308" cy="16110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C7DF9B-B327-44EF-9BDD-E2E4BEE10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14753"/>
            <a:ext cx="10375276" cy="8284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1E35DF-040A-4FE8-9F45-2F685C147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46" y="3574450"/>
            <a:ext cx="7790539" cy="328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1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1C521D-763D-4AB3-A928-5711859B6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83533"/>
            <a:ext cx="4858428" cy="179095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B5DE51-A077-4B35-B551-9CC965662A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6"/>
          <a:stretch/>
        </p:blipFill>
        <p:spPr>
          <a:xfrm>
            <a:off x="4242278" y="1107429"/>
            <a:ext cx="3772426" cy="13933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552CE4-FD4C-4CCD-8F87-FB318ACF6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704" y="959770"/>
            <a:ext cx="3962953" cy="14384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D127B1-E439-413D-B0D2-7514B6E40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30" y="3000875"/>
            <a:ext cx="3924848" cy="1343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44D2F3-E76C-424D-A4B7-C2496B570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278" y="2574483"/>
            <a:ext cx="3791479" cy="20100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F10971-F0FD-4FC0-A392-F5164498C9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4704" y="2414446"/>
            <a:ext cx="4324954" cy="20291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5A447F6-01EA-46D1-B3A7-CB09FEF1B5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51"/>
          <a:stretch/>
        </p:blipFill>
        <p:spPr>
          <a:xfrm>
            <a:off x="64983" y="4597205"/>
            <a:ext cx="8364118" cy="18100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B564438-B483-4CCA-B7A4-43539F39E9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9100" y="4597205"/>
            <a:ext cx="3762900" cy="17909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1ADD031-123F-49F1-B996-09CD2869E409}"/>
              </a:ext>
            </a:extLst>
          </p:cNvPr>
          <p:cNvSpPr txBox="1"/>
          <p:nvPr/>
        </p:nvSpPr>
        <p:spPr>
          <a:xfrm>
            <a:off x="0" y="258457"/>
            <a:ext cx="12423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Arial" panose="020B0604020202020204" pitchFamily="34" charset="0"/>
              </a:rPr>
              <a:t>       2              Use the Laws of Exponents to multiply and divide monomials with common bases                        1-8</a:t>
            </a:r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D20456B-0C9E-4C53-93A8-E060172A64A7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14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093552-FFE2-4FF7-93AB-2D7FABA87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7844"/>
            <a:ext cx="7211431" cy="15337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60D2D3-F240-45C6-BD65-6DF916E9E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715" y="895111"/>
            <a:ext cx="4639322" cy="16956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7A586A-EDB8-4AE1-8005-E2DFEB221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431" y="1123932"/>
            <a:ext cx="4010585" cy="14670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E3138C-42A8-4B4F-8894-CC806702B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638065"/>
            <a:ext cx="3886742" cy="1314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8E55C2-3157-4457-867A-A3CCBF836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715" y="2638065"/>
            <a:ext cx="3639058" cy="16480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6AD229-B968-4072-951A-BBE9CC218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1431" y="2742301"/>
            <a:ext cx="4458322" cy="15908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D826A17-4EA2-4D41-B543-4E1B4302436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6668"/>
          <a:stretch/>
        </p:blipFill>
        <p:spPr>
          <a:xfrm>
            <a:off x="0" y="4590234"/>
            <a:ext cx="4124901" cy="11240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E9FE05-C914-42E4-8B95-AB1CEA9501C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6027" b="1037"/>
          <a:stretch/>
        </p:blipFill>
        <p:spPr>
          <a:xfrm>
            <a:off x="3605715" y="4504186"/>
            <a:ext cx="4124901" cy="14479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9C8E84-5207-455F-823A-8776A2E378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6641" y="4694470"/>
            <a:ext cx="4667901" cy="18671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B28C922-4F6F-4994-B91A-B403FFC98389}"/>
              </a:ext>
            </a:extLst>
          </p:cNvPr>
          <p:cNvSpPr txBox="1"/>
          <p:nvPr/>
        </p:nvSpPr>
        <p:spPr>
          <a:xfrm>
            <a:off x="0" y="106689"/>
            <a:ext cx="11669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Arial" panose="020B0604020202020204" pitchFamily="34" charset="0"/>
              </a:rPr>
              <a:t> 3                Use the Power of a Power Property and the Power of a Product Property to simplify           1-9</a:t>
            </a:r>
          </a:p>
          <a:p>
            <a:r>
              <a:rPr lang="en-US">
                <a:latin typeface="Arial" panose="020B0604020202020204" pitchFamily="34" charset="0"/>
              </a:rPr>
              <a:t>                                                </a:t>
            </a:r>
            <a:r>
              <a:rPr lang="en-US" b="0" i="0">
                <a:effectLst/>
                <a:latin typeface="Arial" panose="020B0604020202020204" pitchFamily="34" charset="0"/>
              </a:rPr>
              <a:t> expressions with integer exponent                                                         11,12</a:t>
            </a:r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1BD84BA-C310-4AD0-BCE9-F56CD7673DBD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1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F0F0F8-6077-496A-919B-95EB7F1B2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550" y="580798"/>
            <a:ext cx="10202699" cy="16290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774B25-DE47-44B6-AD4A-19F40B824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5" y="3251286"/>
            <a:ext cx="10421804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8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D60713-81B8-42F8-8234-3F66B0F3C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331"/>
            <a:ext cx="5677692" cy="1238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5D6BA9-03C5-4B36-A310-CF1188DB1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850" y="1216523"/>
            <a:ext cx="3820058" cy="9145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23A089-4255-4BE0-ACB3-63817F1E2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5379"/>
            <a:ext cx="5734850" cy="16575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CB245F-6321-4886-8A06-9982DDA2A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034" y="2947853"/>
            <a:ext cx="3505689" cy="13051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F8BEC1-B9E3-4D84-A199-410E69F00FD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6931"/>
          <a:stretch/>
        </p:blipFill>
        <p:spPr>
          <a:xfrm>
            <a:off x="0" y="4843595"/>
            <a:ext cx="6230219" cy="1657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276063-BAB3-44CB-BD23-208A089124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3658"/>
          <a:stretch/>
        </p:blipFill>
        <p:spPr>
          <a:xfrm>
            <a:off x="5734850" y="4717288"/>
            <a:ext cx="6230219" cy="178352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7317263-FD87-4711-AC22-3EAE0E7BDC93}"/>
              </a:ext>
            </a:extLst>
          </p:cNvPr>
          <p:cNvSpPr txBox="1"/>
          <p:nvPr/>
        </p:nvSpPr>
        <p:spPr>
          <a:xfrm>
            <a:off x="-57157" y="143406"/>
            <a:ext cx="12022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Arial" panose="020B0604020202020204" pitchFamily="34" charset="0"/>
              </a:rPr>
              <a:t>    4                     Use the Zero Exponent Rule and the Quotient of Powers Property to simplify                           1-12 </a:t>
            </a:r>
          </a:p>
          <a:p>
            <a:r>
              <a:rPr lang="en-US" b="0" i="0">
                <a:effectLst/>
                <a:latin typeface="Arial" panose="020B0604020202020204" pitchFamily="34" charset="0"/>
              </a:rPr>
              <a:t>                                expressions with zero and negative integer exponents</a:t>
            </a:r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447387F-BBB1-45D2-85AE-316A06D1D645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73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4D5159-55BC-43B5-B499-8166DB6C4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7336" b="60343"/>
          <a:stretch/>
        </p:blipFill>
        <p:spPr>
          <a:xfrm>
            <a:off x="0" y="0"/>
            <a:ext cx="4590525" cy="1484687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6B04119-E19E-450E-BD5D-B466DA4B9B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974" r="50250" b="58"/>
          <a:stretch/>
        </p:blipFill>
        <p:spPr>
          <a:xfrm>
            <a:off x="6607246" y="138111"/>
            <a:ext cx="4336525" cy="13465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321444-135B-49F4-BD06-03FE17B2B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609" b="61167"/>
          <a:stretch/>
        </p:blipFill>
        <p:spPr>
          <a:xfrm>
            <a:off x="79779" y="1616998"/>
            <a:ext cx="3641446" cy="1346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52E7E7-8620-4DEF-86BB-D6DAE85B02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167" r="46336"/>
          <a:stretch/>
        </p:blipFill>
        <p:spPr>
          <a:xfrm>
            <a:off x="6607246" y="1616998"/>
            <a:ext cx="3082646" cy="13465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215F12-E5EA-49EF-8AF7-B31A9B5BE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5" y="3510018"/>
            <a:ext cx="3801005" cy="1514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818995-9551-42A8-99C1-42AE32C55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1395" y="2909859"/>
            <a:ext cx="6468378" cy="600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3FE118-27DB-4D8C-B675-FB14A2B86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0954" y="3412233"/>
            <a:ext cx="7743806" cy="330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42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3D549C0-EB03-4658-84E3-308BBA4CEFE9}"/>
              </a:ext>
            </a:extLst>
          </p:cNvPr>
          <p:cNvSpPr txBox="1"/>
          <p:nvPr/>
        </p:nvSpPr>
        <p:spPr>
          <a:xfrm>
            <a:off x="65314" y="220858"/>
            <a:ext cx="11829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>
                <a:effectLst/>
                <a:latin typeface="Arial" panose="020B0604020202020204" pitchFamily="34" charset="0"/>
              </a:rPr>
              <a:t>5  		     Write very large and very small numbers using scientific notation         		  </a:t>
            </a:r>
            <a:r>
              <a:rPr lang="en-US" sz="2000">
                <a:latin typeface="Arial" panose="020B0604020202020204" pitchFamily="34" charset="0"/>
              </a:rPr>
              <a:t>1-9 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C491F39-4259-4CF5-A921-E77961F36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2585"/>
          <a:stretch/>
        </p:blipFill>
        <p:spPr>
          <a:xfrm>
            <a:off x="283140" y="1127477"/>
            <a:ext cx="5696745" cy="1151266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E6F8F3F-3657-4FC7-BD38-875234DA6957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1">
            <a:extLst>
              <a:ext uri="{FF2B5EF4-FFF2-40B4-BE49-F238E27FC236}">
                <a16:creationId xmlns:a16="http://schemas.microsoft.com/office/drawing/2014/main" id="{50D35CB3-4AD7-4AD0-9B03-D93EE88744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845"/>
          <a:stretch/>
        </p:blipFill>
        <p:spPr>
          <a:xfrm>
            <a:off x="4905940" y="1452462"/>
            <a:ext cx="5696745" cy="9278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9FF1C1-A971-4658-9F1B-689AC7CB40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874"/>
          <a:stretch/>
        </p:blipFill>
        <p:spPr>
          <a:xfrm>
            <a:off x="0" y="3083446"/>
            <a:ext cx="10297962" cy="12630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BC2747-CAA2-4EC6-A103-2C964097A4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874"/>
          <a:stretch/>
        </p:blipFill>
        <p:spPr>
          <a:xfrm>
            <a:off x="0" y="5099007"/>
            <a:ext cx="10297962" cy="126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60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3D549C0-EB03-4658-84E3-308BBA4CEFE9}"/>
              </a:ext>
            </a:extLst>
          </p:cNvPr>
          <p:cNvSpPr txBox="1"/>
          <p:nvPr/>
        </p:nvSpPr>
        <p:spPr>
          <a:xfrm>
            <a:off x="65314" y="220858"/>
            <a:ext cx="11829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>
                <a:effectLst/>
                <a:latin typeface="Arial" panose="020B0604020202020204" pitchFamily="34" charset="0"/>
              </a:rPr>
              <a:t>5  		     Write very large and very small numbers using scientific notation         		  </a:t>
            </a:r>
            <a:r>
              <a:rPr lang="en-US" sz="2000">
                <a:latin typeface="Arial" panose="020B0604020202020204" pitchFamily="34" charset="0"/>
              </a:rPr>
              <a:t>1-9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E6F8F3F-3657-4FC7-BD38-875234DA6957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2A8B42AA-C499-48FF-A2D2-0C29A6E82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476" b="57956"/>
          <a:stretch/>
        </p:blipFill>
        <p:spPr>
          <a:xfrm>
            <a:off x="0" y="945768"/>
            <a:ext cx="6811326" cy="1379474"/>
          </a:xfr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7A0D258-23AD-471F-881B-5798AC1504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555"/>
          <a:stretch/>
        </p:blipFill>
        <p:spPr>
          <a:xfrm>
            <a:off x="5655376" y="1198278"/>
            <a:ext cx="6811326" cy="959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49C8D-E8B4-48FB-950F-AE9A83301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03" b="59703"/>
          <a:stretch/>
        </p:blipFill>
        <p:spPr>
          <a:xfrm>
            <a:off x="0" y="2301748"/>
            <a:ext cx="10345594" cy="692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DEB41-6DE3-4D69-90B3-6E2FC77741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397"/>
          <a:stretch/>
        </p:blipFill>
        <p:spPr>
          <a:xfrm>
            <a:off x="65314" y="4126791"/>
            <a:ext cx="9678751" cy="13335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1B40F7-18C2-44CC-8A0C-75996B8185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386"/>
          <a:stretch/>
        </p:blipFill>
        <p:spPr>
          <a:xfrm>
            <a:off x="65314" y="5460374"/>
            <a:ext cx="9431066" cy="13335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5B9D0E-0541-4978-9831-DB955B7CBF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9" t="44848" b="-1"/>
          <a:stretch/>
        </p:blipFill>
        <p:spPr>
          <a:xfrm>
            <a:off x="452006" y="2965580"/>
            <a:ext cx="9893588" cy="109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3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FC956EF-F1FE-4D8C-B96E-F3DE1E3C1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018889"/>
            <a:ext cx="10250330" cy="3839111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D8D616-3DBE-4963-879C-D1D029462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649"/>
            <a:ext cx="10250330" cy="21338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4C2DDE0-AF7D-4866-8D7B-AACAF2C0AF1B}"/>
              </a:ext>
            </a:extLst>
          </p:cNvPr>
          <p:cNvSpPr/>
          <p:nvPr/>
        </p:nvSpPr>
        <p:spPr>
          <a:xfrm>
            <a:off x="8178401" y="-127837"/>
            <a:ext cx="4013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rgbClr val="FF0000"/>
                </a:solidFill>
                <a:effectLst/>
              </a:rPr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2882159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681941-9D63-46D6-B455-C46F0FF36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95"/>
          <a:stretch/>
        </p:blipFill>
        <p:spPr>
          <a:xfrm>
            <a:off x="389771" y="638627"/>
            <a:ext cx="6261462" cy="13244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466085-C297-4423-A06A-0C982FDC6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233" y="1826919"/>
            <a:ext cx="4744112" cy="42201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336F6F-C9A4-4C4C-B390-362401F77C54}"/>
              </a:ext>
            </a:extLst>
          </p:cNvPr>
          <p:cNvSpPr txBox="1"/>
          <p:nvPr/>
        </p:nvSpPr>
        <p:spPr>
          <a:xfrm>
            <a:off x="6983002" y="-11241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rgbClr val="FF0000"/>
                </a:solidFill>
                <a:effectLst/>
              </a:rPr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229690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F5326A-DE0F-42BE-BE73-4988A446F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6" r="970"/>
          <a:stretch/>
        </p:blipFill>
        <p:spPr>
          <a:xfrm>
            <a:off x="272597" y="1799771"/>
            <a:ext cx="11253787" cy="346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92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50AF78-F3B3-4F66-8122-BD80A44E42BD}"/>
              </a:ext>
            </a:extLst>
          </p:cNvPr>
          <p:cNvSpPr txBox="1"/>
          <p:nvPr/>
        </p:nvSpPr>
        <p:spPr>
          <a:xfrm>
            <a:off x="256808" y="286626"/>
            <a:ext cx="11637649" cy="40011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AE" sz="2000"/>
              <a:t>  </a:t>
            </a:r>
            <a:r>
              <a:rPr lang="en-US" sz="2000"/>
              <a:t>6                        Show how the decimal form of a rational number repeats eventually                            1-9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CAAF353-EE66-4203-BB7D-B5822D8E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8" y="944806"/>
            <a:ext cx="10201275" cy="1295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B56E00-EF48-4D19-BF61-7719534C8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709" y="1364387"/>
            <a:ext cx="2381250" cy="1104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1F918D5-B903-441C-898F-D7C24AD7D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062" y="1449907"/>
            <a:ext cx="1933575" cy="9001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4D6C75-C668-46A7-9B78-82D08D328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091" y="1333532"/>
            <a:ext cx="2371725" cy="10477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971956-AAA0-49C6-BBB4-25CED8C12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808" y="3293341"/>
            <a:ext cx="7334250" cy="1295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B63FBBE-C003-450D-AF53-91882D79F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1594" y="3598141"/>
            <a:ext cx="2343150" cy="990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8229C9-A25B-42FB-AF3D-1364859D4E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9655" y="3641003"/>
            <a:ext cx="2114550" cy="9048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ADC9733-DE5D-4BE2-9CDA-AE90216327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2287" y="3598141"/>
            <a:ext cx="2114550" cy="10191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C8CF06C-DB02-46C4-AAFC-87F8CEE850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795" y="4736724"/>
            <a:ext cx="4324350" cy="159067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BE4B90B-345E-47B3-A9AA-5C1FCBB4D844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43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2EBF44-D7A2-4828-A8E8-5B860DA51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49375"/>
            <a:ext cx="8048625" cy="148376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7F6325-CA5E-4FB4-8233-8F3155005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24368" y="1954654"/>
            <a:ext cx="2295525" cy="98107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F9E352-3F0C-402C-81AB-455717659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511" y="1954654"/>
            <a:ext cx="2209800" cy="952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04672B-4DC7-45A1-A97A-21E4A67EF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104" y="3322153"/>
            <a:ext cx="2362200" cy="1076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DB8FCE-969E-485B-B28E-C3AC4ADDB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412" y="3199695"/>
            <a:ext cx="1600200" cy="1476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DEF52C-43AF-4069-B748-006F9939D1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887" y="4630535"/>
            <a:ext cx="4958700" cy="1267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DDD2D6-35B3-412F-9293-C6A0DC712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5950" y="5122862"/>
            <a:ext cx="2152650" cy="771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F7CDF2-2902-407D-ABA6-3DC8068F569A}"/>
              </a:ext>
            </a:extLst>
          </p:cNvPr>
          <p:cNvSpPr txBox="1"/>
          <p:nvPr/>
        </p:nvSpPr>
        <p:spPr>
          <a:xfrm>
            <a:off x="256808" y="286626"/>
            <a:ext cx="11637649" cy="40011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AE" sz="2000"/>
              <a:t> </a:t>
            </a:r>
            <a:r>
              <a:rPr lang="en-US" sz="2000"/>
              <a:t>7                                Find square and cube roots                                                                                                         1-7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F7E546F-8898-4AB3-91E4-121936CC6E3A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41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514745-4C9E-48F1-A9F4-C374B002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06" y="1710557"/>
            <a:ext cx="10220325" cy="1276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1B15C9-5B1B-4E03-BBD3-B62DA0656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68" y="3718781"/>
            <a:ext cx="10353675" cy="1181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D0E1EB-8B6D-4063-B45C-914FA5D7B87C}"/>
              </a:ext>
            </a:extLst>
          </p:cNvPr>
          <p:cNvSpPr txBox="1"/>
          <p:nvPr/>
        </p:nvSpPr>
        <p:spPr>
          <a:xfrm>
            <a:off x="256808" y="286626"/>
            <a:ext cx="11637649" cy="40011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2000"/>
              <a:t> </a:t>
            </a:r>
            <a:r>
              <a:rPr lang="en-US" sz="2000"/>
              <a:t>8              Use square and cube roots to solve equations involving perfect squares and cubes                       11,12                 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2E27FA-DCC7-43C8-8D62-643465F6DFEB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74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C32CEF-C25B-43D4-8D01-0E95B5FA7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970" y="1093590"/>
            <a:ext cx="5505450" cy="126645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8D9E6F-AE6D-4526-8644-49BA07CDC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77" y="2546644"/>
            <a:ext cx="1185756" cy="874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7DC33A-5F1F-413F-9934-1621396D5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695" y="1607575"/>
            <a:ext cx="1232501" cy="7524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779034-EE11-4AF9-B7C3-A5DFF3F46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4435" y="2598636"/>
            <a:ext cx="1522440" cy="16598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45BD35-D743-435C-AA79-91EA8EA0A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198" y="1704917"/>
            <a:ext cx="825723" cy="6047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EB7502-E95D-476C-B791-622FE59101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5397" y="2650385"/>
            <a:ext cx="1133475" cy="7143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97CB58-C338-4438-A529-4B218007F1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3574" y="1623366"/>
            <a:ext cx="1266825" cy="723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3E4FF2A-91C5-41A4-8241-189958124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1697" y="2674728"/>
            <a:ext cx="885825" cy="8572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422D2C-BA1B-47D8-A10C-402A60E64F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48" y="3559994"/>
            <a:ext cx="5505450" cy="1066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D794468-2B89-4FAC-8AFA-513FDBD644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6196" y="4035574"/>
            <a:ext cx="1019175" cy="7239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A966100-707D-497A-B48F-F2E24A9DBF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3268" y="4071318"/>
            <a:ext cx="962025" cy="6000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97336E2-5130-4801-9E78-A5355FFC0C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299" y="4995069"/>
            <a:ext cx="9934575" cy="11671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3BC2641-567F-44CB-8709-A97903CFCD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56420" y="5537686"/>
            <a:ext cx="2780567" cy="7239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947CF34-9462-49A0-9DBE-3A15406D678C}"/>
              </a:ext>
            </a:extLst>
          </p:cNvPr>
          <p:cNvSpPr txBox="1"/>
          <p:nvPr/>
        </p:nvSpPr>
        <p:spPr>
          <a:xfrm>
            <a:off x="65314" y="185319"/>
            <a:ext cx="12733478" cy="40011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2000"/>
              <a:t> </a:t>
            </a:r>
            <a:r>
              <a:rPr lang="en-US" sz="2000"/>
              <a:t>9   Identify irrational numbers and name the set(s) of real numbers to which a given real number belongs     1-13                  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F73442D-1AA2-4A72-8B7E-D79476289050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88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5F838B-C1B9-436E-A00E-DD954D17B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647" y="1567029"/>
            <a:ext cx="4981575" cy="97155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3AC427-6B1D-4D32-932D-2F16A2EED8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806"/>
          <a:stretch/>
        </p:blipFill>
        <p:spPr>
          <a:xfrm>
            <a:off x="476304" y="5169105"/>
            <a:ext cx="2171700" cy="682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322A17-8CF7-45DA-9574-46C8DE880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224" y="1394039"/>
            <a:ext cx="3933825" cy="962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78A126-BB84-4066-B571-CD299C48DD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920"/>
          <a:stretch/>
        </p:blipFill>
        <p:spPr>
          <a:xfrm>
            <a:off x="6616308" y="3776657"/>
            <a:ext cx="2152650" cy="962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A27BB9-4CCE-470B-A001-414E574A62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187" y="5147203"/>
            <a:ext cx="1962150" cy="704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0D9D5D-08AC-4A08-A5CB-423FDB1EBA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68" b="42049"/>
          <a:stretch/>
        </p:blipFill>
        <p:spPr>
          <a:xfrm>
            <a:off x="518143" y="3935657"/>
            <a:ext cx="2171700" cy="7301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8B970A-F17B-4083-80A1-88246A0C2C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617"/>
          <a:stretch/>
        </p:blipFill>
        <p:spPr>
          <a:xfrm>
            <a:off x="518143" y="2848190"/>
            <a:ext cx="2171700" cy="7301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9C9855-B3EE-4FB3-8A16-2EEA733A55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02" b="68379"/>
          <a:stretch/>
        </p:blipFill>
        <p:spPr>
          <a:xfrm>
            <a:off x="6502008" y="2848190"/>
            <a:ext cx="2171700" cy="7366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4DAB42-2B06-4529-8189-CEFAD2930FDB}"/>
              </a:ext>
            </a:extLst>
          </p:cNvPr>
          <p:cNvSpPr txBox="1"/>
          <p:nvPr/>
        </p:nvSpPr>
        <p:spPr>
          <a:xfrm>
            <a:off x="65314" y="185319"/>
            <a:ext cx="12733478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2000"/>
              <a:t> </a:t>
            </a:r>
            <a:r>
              <a:rPr lang="en-US" sz="2000"/>
              <a:t>10   Estimate irrational numbers by approximating their locations on a number line or by truncating                1-</a:t>
            </a:r>
            <a:r>
              <a:rPr lang="ar-AE" sz="2000"/>
              <a:t>11</a:t>
            </a:r>
            <a:r>
              <a:rPr lang="en-US" sz="200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						their decimal expansions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                  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90BA93C-B3E9-4CB0-B0A9-80B1D3774588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98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2C703C-DD1B-44EE-AE92-663690464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62" y="969090"/>
            <a:ext cx="9725025" cy="1733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3677CF-44F0-4487-91FC-55A5717EB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62" y="3091970"/>
            <a:ext cx="9182100" cy="120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7B51FA-099C-45B9-9593-FCDA34397577}"/>
              </a:ext>
            </a:extLst>
          </p:cNvPr>
          <p:cNvSpPr txBox="1"/>
          <p:nvPr/>
        </p:nvSpPr>
        <p:spPr>
          <a:xfrm>
            <a:off x="65314" y="185319"/>
            <a:ext cx="12733478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2000"/>
              <a:t> </a:t>
            </a:r>
            <a:r>
              <a:rPr lang="en-US" sz="2000"/>
              <a:t>10   Estimate irrational numbers by approximating their locations on a number line or by truncating                1-</a:t>
            </a:r>
            <a:r>
              <a:rPr lang="ar-AE" sz="2000"/>
              <a:t>11</a:t>
            </a:r>
            <a:endParaRPr lang="en-US" sz="200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						their decimal expansions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                 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50A8FB-F9F1-417D-8DC1-AAF2A2410888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64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7B51FA-099C-45B9-9593-FCDA34397577}"/>
              </a:ext>
            </a:extLst>
          </p:cNvPr>
          <p:cNvSpPr txBox="1"/>
          <p:nvPr/>
        </p:nvSpPr>
        <p:spPr>
          <a:xfrm>
            <a:off x="65314" y="185319"/>
            <a:ext cx="12733478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2000"/>
              <a:t> </a:t>
            </a:r>
            <a:r>
              <a:rPr lang="en-US" sz="2000"/>
              <a:t>10   Estimate irrational numbers by approximating their locations on a number line or by truncating                1-</a:t>
            </a:r>
            <a:r>
              <a:rPr lang="ar-AE" sz="2000"/>
              <a:t>11</a:t>
            </a:r>
            <a:endParaRPr lang="en-US" sz="200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						their decimal expansions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                 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50A8FB-F9F1-417D-8DC1-AAF2A2410888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27EE15-249A-4D18-9DB6-3A8A445BF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" y="1258214"/>
            <a:ext cx="8730343" cy="12384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9E5B95-27CC-4CDF-AFFF-55370C3906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76" b="71661"/>
          <a:stretch/>
        </p:blipFill>
        <p:spPr>
          <a:xfrm>
            <a:off x="65314" y="2880541"/>
            <a:ext cx="4800088" cy="9826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11EA1F-8EED-4B93-803B-79D4B078ED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136"/>
          <a:stretch/>
        </p:blipFill>
        <p:spPr>
          <a:xfrm>
            <a:off x="3290760" y="1669733"/>
            <a:ext cx="3753374" cy="12384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22FE12-28AA-4626-BF3B-26EF95DA3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286" r="25270"/>
          <a:stretch/>
        </p:blipFill>
        <p:spPr>
          <a:xfrm>
            <a:off x="2722806" y="2907151"/>
            <a:ext cx="3872763" cy="12384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7C0BF4-71CA-4592-B2BC-EDDCA2C9A3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8277"/>
          <a:stretch/>
        </p:blipFill>
        <p:spPr>
          <a:xfrm>
            <a:off x="65314" y="4068476"/>
            <a:ext cx="3867690" cy="9791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BF41D7-BEC0-4B57-A448-4ABFBA4F72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923"/>
          <a:stretch/>
        </p:blipFill>
        <p:spPr>
          <a:xfrm>
            <a:off x="3089491" y="4181029"/>
            <a:ext cx="3867690" cy="8665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87BDBE-39B1-4F5E-82CF-9D682E6E0F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7266"/>
          <a:stretch/>
        </p:blipFill>
        <p:spPr>
          <a:xfrm>
            <a:off x="3190990" y="5603091"/>
            <a:ext cx="4467849" cy="10695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92BC58F-F9CB-4825-AD4C-AD4B394F89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4" y="5599786"/>
            <a:ext cx="2943636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16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7B51FA-099C-45B9-9593-FCDA34397577}"/>
              </a:ext>
            </a:extLst>
          </p:cNvPr>
          <p:cNvSpPr txBox="1"/>
          <p:nvPr/>
        </p:nvSpPr>
        <p:spPr>
          <a:xfrm>
            <a:off x="65314" y="185319"/>
            <a:ext cx="12733478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2000"/>
              <a:t> </a:t>
            </a:r>
            <a:r>
              <a:rPr lang="en-US" sz="2000"/>
              <a:t>10   Estimate irrational numbers by approximating their locations on a number line or by truncating                1-</a:t>
            </a:r>
            <a:r>
              <a:rPr lang="ar-AE" sz="2000"/>
              <a:t>11</a:t>
            </a:r>
            <a:endParaRPr lang="en-US" sz="200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						their decimal expansions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/>
              <a:t>                 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50A8FB-F9F1-417D-8DC1-AAF2A2410888}"/>
              </a:ext>
            </a:extLst>
          </p:cNvPr>
          <p:cNvSpPr/>
          <p:nvPr/>
        </p:nvSpPr>
        <p:spPr>
          <a:xfrm>
            <a:off x="65314" y="29028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062508-59FE-4AA5-A27E-78C0B0B91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15" b="58652"/>
          <a:stretch/>
        </p:blipFill>
        <p:spPr>
          <a:xfrm>
            <a:off x="65314" y="863459"/>
            <a:ext cx="10298855" cy="15007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BE6ADA-1E10-4FAF-8446-69575100F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85" y="2529715"/>
            <a:ext cx="7325747" cy="6573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3B648D-0B19-43F3-A371-8A3E730A0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539" r="66027" b="-3522"/>
          <a:stretch/>
        </p:blipFill>
        <p:spPr>
          <a:xfrm>
            <a:off x="8096599" y="1514052"/>
            <a:ext cx="3615026" cy="1015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654BF3-4BE2-4971-BD63-837502CF3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64" y="2970683"/>
            <a:ext cx="10164594" cy="32008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A634FD-DD45-42D9-9E3E-E525243B9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04537"/>
            <a:ext cx="5344271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98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7DFA58-6DC1-4BB7-80FE-77B15CF11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764" y="0"/>
            <a:ext cx="6487430" cy="258163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13265-BAE8-4F6F-9E34-FE881EAD5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670" y="578816"/>
            <a:ext cx="9707330" cy="2391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7D2BFE-8B41-4030-B962-43E795DD30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46"/>
          <a:stretch/>
        </p:blipFill>
        <p:spPr>
          <a:xfrm>
            <a:off x="0" y="3037847"/>
            <a:ext cx="9850225" cy="1737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2458E8-0F63-407A-8AD9-109BBADAE7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31989"/>
            <a:ext cx="10193173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04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F6DA1-8A5F-4C7A-AD00-B63400752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688277" cy="298174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C1F3FD-C98C-4756-83D5-AA44A0F71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1741"/>
            <a:ext cx="10259857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18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F0BF82A-DE67-4D90-9A76-C37D8A2621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A20D7-F264-47B1-AEAD-0E906A4A5F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47" t="16349" r="10119" b="32690"/>
          <a:stretch/>
        </p:blipFill>
        <p:spPr>
          <a:xfrm>
            <a:off x="1016000" y="1855448"/>
            <a:ext cx="10160000" cy="34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79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239B4E-1807-4C47-A1CE-C955655EF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Unit 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228A05-8BF7-4FCD-AF75-EE686A487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088494"/>
            <a:ext cx="6780700" cy="46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93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7005A19-A164-498E-B32E-280C9F3FB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10" y="1161734"/>
            <a:ext cx="6296904" cy="22672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7B9EFB-68AB-453E-8AB6-1A182CBFA3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9" t="3563" r="29371" b="-3563"/>
          <a:stretch/>
        </p:blipFill>
        <p:spPr>
          <a:xfrm>
            <a:off x="6210582" y="1231819"/>
            <a:ext cx="4877482" cy="220058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2A31239-BD65-43EA-B1DC-EDAA06BA1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582" y="3512370"/>
            <a:ext cx="4220164" cy="19528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E23EE-1030-4480-B1EE-983A69B3548B}"/>
              </a:ext>
            </a:extLst>
          </p:cNvPr>
          <p:cNvSpPr txBox="1"/>
          <p:nvPr/>
        </p:nvSpPr>
        <p:spPr>
          <a:xfrm>
            <a:off x="101600" y="34388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Arial" panose="020B0604020202020204" pitchFamily="34" charset="0"/>
              </a:rPr>
              <a:t>11     Use the properties of equality to solve equations with variables on each side that have rational coefficient    1-8</a:t>
            </a:r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88F01B-9E71-4195-A6CB-39A3130D364C}"/>
              </a:ext>
            </a:extLst>
          </p:cNvPr>
          <p:cNvSpPr/>
          <p:nvPr/>
        </p:nvSpPr>
        <p:spPr>
          <a:xfrm>
            <a:off x="131310" y="136670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15AB89-A799-47F3-B9A6-1887F56E5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2343" y="1067505"/>
            <a:ext cx="2801257" cy="1734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3173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455388-83E2-47B7-AC71-C7E26F460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812" y="113136"/>
            <a:ext cx="4296375" cy="20576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B52966-478F-409A-B0ED-B0313444C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128" y="0"/>
            <a:ext cx="4067743" cy="1981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361CAB-5384-41B2-BF07-221A447A5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415" y="78784"/>
            <a:ext cx="4191585" cy="1971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4F41C4-0219-4C9E-9C2F-2F2700B9A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12" y="2586510"/>
            <a:ext cx="10126488" cy="14956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BA92E5-3CA2-46F6-83B2-EE889BFA2F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3461"/>
          <a:stretch/>
        </p:blipFill>
        <p:spPr>
          <a:xfrm>
            <a:off x="391812" y="4687177"/>
            <a:ext cx="4823780" cy="1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02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973032F-795C-4BFC-86B4-48417CFDD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389"/>
          <a:stretch/>
        </p:blipFill>
        <p:spPr>
          <a:xfrm>
            <a:off x="109278" y="783004"/>
            <a:ext cx="4876800" cy="22291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74439E-1E63-47B4-9428-40A90DDA3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24"/>
          <a:stretch/>
        </p:blipFill>
        <p:spPr>
          <a:xfrm>
            <a:off x="4214835" y="1303835"/>
            <a:ext cx="4267796" cy="16419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4AFCC9-D1C7-4570-9D6F-B09D2A32D2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732"/>
          <a:stretch/>
        </p:blipFill>
        <p:spPr>
          <a:xfrm>
            <a:off x="8287657" y="931112"/>
            <a:ext cx="3724795" cy="1642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6846EE-982E-4AA2-A9A5-D14F20B1C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78" y="3012165"/>
            <a:ext cx="3724795" cy="18957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1546FA-79BC-4472-A8D2-E3856B1D0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6698" y="3012165"/>
            <a:ext cx="3324689" cy="16385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9DECA3-49FA-49A9-AFDC-94AAC5ABB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2789" y="2748805"/>
            <a:ext cx="3115110" cy="17337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B97F20-A8E0-4E9D-86C2-037D8F2F6B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53" y="5023319"/>
            <a:ext cx="10202699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97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9EDE7E-BFF5-4B81-87DB-29E0539CD8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9"/>
          <a:stretch/>
        </p:blipFill>
        <p:spPr>
          <a:xfrm>
            <a:off x="0" y="946620"/>
            <a:ext cx="10266636" cy="3019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A1D6B6-2A2E-4E73-8299-1D9C0D0FB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4" y="3966466"/>
            <a:ext cx="10012172" cy="26006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D0BC53-D6FE-44F0-9632-31CD3959F959}"/>
              </a:ext>
            </a:extLst>
          </p:cNvPr>
          <p:cNvSpPr txBox="1"/>
          <p:nvPr/>
        </p:nvSpPr>
        <p:spPr>
          <a:xfrm>
            <a:off x="44884" y="274110"/>
            <a:ext cx="13149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lain" startAt="12"/>
            </a:pPr>
            <a:r>
              <a:rPr lang="en-US" b="0" i="0">
                <a:effectLst/>
                <a:latin typeface="Arial" panose="020B0604020202020204" pitchFamily="34" charset="0"/>
              </a:rPr>
              <a:t>Solve multi-step linear equations with rational coefficients by using the Distributive Property and combining   1- 7</a:t>
            </a:r>
          </a:p>
          <a:p>
            <a:r>
              <a:rPr lang="en-US">
                <a:latin typeface="Arial" panose="020B0604020202020204" pitchFamily="34" charset="0"/>
              </a:rPr>
              <a:t>					</a:t>
            </a:r>
            <a:r>
              <a:rPr lang="en-US" b="0" i="0">
                <a:effectLst/>
                <a:latin typeface="Arial" panose="020B0604020202020204" pitchFamily="34" charset="0"/>
              </a:rPr>
              <a:t> like terms</a:t>
            </a:r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1ED64D1-3277-44CF-93E7-2E314DE34FB7}"/>
              </a:ext>
            </a:extLst>
          </p:cNvPr>
          <p:cNvSpPr/>
          <p:nvPr/>
        </p:nvSpPr>
        <p:spPr>
          <a:xfrm>
            <a:off x="131310" y="136670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37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BA583B-5207-44FF-AD41-19D9028F2F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" t="15326" r="-187"/>
          <a:stretch/>
        </p:blipFill>
        <p:spPr>
          <a:xfrm>
            <a:off x="0" y="80494"/>
            <a:ext cx="10183646" cy="2105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5D18ED-EF9B-4B7F-BBC3-97182F6EA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6062"/>
            <a:ext cx="10164594" cy="2105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FCDF69-E55D-4D5E-8260-3C021AF6D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16" y="4371628"/>
            <a:ext cx="9935962" cy="248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11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F7754E-EB00-4D8C-B874-396C0120A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59" y="295949"/>
            <a:ext cx="9783540" cy="3334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7F9996-8C83-4491-895C-367431C40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9" y="3882144"/>
            <a:ext cx="10021699" cy="28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84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10B628-CD0A-4582-8B6D-201F1AFC8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5049"/>
            <a:ext cx="10402752" cy="2333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233410-33E4-4987-AAF0-D441EE7B1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159"/>
          <a:stretch/>
        </p:blipFill>
        <p:spPr>
          <a:xfrm>
            <a:off x="233395" y="3725763"/>
            <a:ext cx="9935962" cy="1289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2531A7-F7D9-41CA-8DB6-470243140F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733"/>
          <a:stretch/>
        </p:blipFill>
        <p:spPr>
          <a:xfrm>
            <a:off x="0" y="5457721"/>
            <a:ext cx="8516539" cy="12893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6389D0-5DD1-423D-8E22-ADE176FBB2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5350243" y="1940499"/>
            <a:ext cx="4282085" cy="13622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966D88-B981-46FD-8C37-273E60D23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113" y="3331346"/>
            <a:ext cx="7182852" cy="14480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88D728-58A4-4FA2-8212-EC8566F7A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0910" y="5461927"/>
            <a:ext cx="7373379" cy="10002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ECE23D-941B-4AF0-AD25-6CB2C939D23C}"/>
              </a:ext>
            </a:extLst>
          </p:cNvPr>
          <p:cNvSpPr txBox="1"/>
          <p:nvPr/>
        </p:nvSpPr>
        <p:spPr>
          <a:xfrm>
            <a:off x="308874" y="229797"/>
            <a:ext cx="114740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lain" startAt="13"/>
            </a:pPr>
            <a:r>
              <a:rPr lang="en-US" b="0" i="0">
                <a:effectLst/>
                <a:latin typeface="Arial" panose="020B0604020202020204" pitchFamily="34" charset="0"/>
              </a:rPr>
              <a:t>              Identify the number of solutions of a linear equation in one variable by simplifying each         1-9</a:t>
            </a:r>
          </a:p>
          <a:p>
            <a:r>
              <a:rPr lang="en-US">
                <a:latin typeface="Arial" panose="020B0604020202020204" pitchFamily="34" charset="0"/>
              </a:rPr>
              <a:t>                                             </a:t>
            </a:r>
            <a:r>
              <a:rPr lang="en-US" b="0" i="0">
                <a:effectLst/>
                <a:latin typeface="Arial" panose="020B0604020202020204" pitchFamily="34" charset="0"/>
              </a:rPr>
              <a:t>side and comparing coefficients and constants</a:t>
            </a:r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5A9D0B-098A-4467-BC77-B8A518A3C9F3}"/>
              </a:ext>
            </a:extLst>
          </p:cNvPr>
          <p:cNvSpPr/>
          <p:nvPr/>
        </p:nvSpPr>
        <p:spPr>
          <a:xfrm>
            <a:off x="131310" y="136670"/>
            <a:ext cx="11829143" cy="7837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1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51F6C9-1103-4F44-BD71-0CC904D0B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1391"/>
          <a:stretch/>
        </p:blipFill>
        <p:spPr>
          <a:xfrm>
            <a:off x="0" y="0"/>
            <a:ext cx="6439799" cy="134982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A5421F-B1CB-4E38-AE3C-85E997BA2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05754"/>
            <a:ext cx="10088383" cy="3801005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A4D4FB2-0B2D-438B-823A-F932E5D55C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555" b="6281"/>
          <a:stretch/>
        </p:blipFill>
        <p:spPr>
          <a:xfrm>
            <a:off x="-1" y="1480456"/>
            <a:ext cx="6439799" cy="101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06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8C106D-5CC4-449D-B1AB-BC3254F84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155067" cy="29140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1525E8-440C-4722-9DC2-83F6C8FAB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4099"/>
            <a:ext cx="10202699" cy="2400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B55BA6-482C-4BD0-979C-160774460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290093"/>
            <a:ext cx="8331199" cy="256790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680C2F-9974-4AA6-AFF5-0D20D59242EA}"/>
              </a:ext>
            </a:extLst>
          </p:cNvPr>
          <p:cNvSpPr/>
          <p:nvPr/>
        </p:nvSpPr>
        <p:spPr>
          <a:xfrm>
            <a:off x="8148267" y="0"/>
            <a:ext cx="4013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u="sng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Extra </a:t>
            </a:r>
            <a:r>
              <a:rPr lang="en-US" sz="5400" u="sng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Practice</a:t>
            </a:r>
            <a:endParaRPr lang="en-US" sz="5400" b="0" u="sng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5179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6AB8EF-6E2F-4537-B78D-8F95D8DF1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887200" cy="3429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A93603-92C5-44D1-BCE5-4EC292C25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85682"/>
            <a:ext cx="9347200" cy="34723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244B77-D749-4012-9AC9-BED8C3769996}"/>
              </a:ext>
            </a:extLst>
          </p:cNvPr>
          <p:cNvSpPr txBox="1"/>
          <p:nvPr/>
        </p:nvSpPr>
        <p:spPr>
          <a:xfrm>
            <a:off x="7112000" y="-15943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u="sng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2713164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A5B1D8-8082-4A06-B071-4C028A113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32" y="1633157"/>
            <a:ext cx="10157735" cy="359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68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63934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14  Graph and compare proportional relationships using words, equations, and tables and interpret the unit rate as the slope of the line.</a:t>
            </a:r>
            <a:endParaRPr lang="en-AE" sz="1400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49195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F716B68-FFEB-4AF0-87CD-E73A16C35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469" y="642782"/>
            <a:ext cx="5076945" cy="51858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0C12FA-4F49-4440-A1A4-5D55C3EF9B38}"/>
              </a:ext>
            </a:extLst>
          </p:cNvPr>
          <p:cNvSpPr txBox="1"/>
          <p:nvPr/>
        </p:nvSpPr>
        <p:spPr>
          <a:xfrm>
            <a:off x="11282414" y="44272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189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C0DE81-AA5A-410F-A779-BB2F1E31A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60" y="530798"/>
            <a:ext cx="5407512" cy="516171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FED741-91CE-4E65-9392-BC4D5044FAA8}"/>
              </a:ext>
            </a:extLst>
          </p:cNvPr>
          <p:cNvCxnSpPr/>
          <p:nvPr/>
        </p:nvCxnSpPr>
        <p:spPr>
          <a:xfrm>
            <a:off x="5990523" y="482673"/>
            <a:ext cx="0" cy="632720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4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63934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14  Graph and compare proportional relationships using words, equations, and tables and interpret the unit rate as the slope of the line.</a:t>
            </a:r>
            <a:endParaRPr lang="en-AE" sz="1400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49195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0C12FA-4F49-4440-A1A4-5D55C3EF9B38}"/>
              </a:ext>
            </a:extLst>
          </p:cNvPr>
          <p:cNvSpPr txBox="1"/>
          <p:nvPr/>
        </p:nvSpPr>
        <p:spPr>
          <a:xfrm>
            <a:off x="11282414" y="44272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189</a:t>
            </a:r>
            <a:endParaRPr lang="en-AE" sz="2000" b="1">
              <a:highlight>
                <a:srgbClr val="FFFF00"/>
              </a:highlight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FED741-91CE-4E65-9392-BC4D5044FAA8}"/>
              </a:ext>
            </a:extLst>
          </p:cNvPr>
          <p:cNvCxnSpPr/>
          <p:nvPr/>
        </p:nvCxnSpPr>
        <p:spPr>
          <a:xfrm>
            <a:off x="5990523" y="482673"/>
            <a:ext cx="0" cy="632720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09DDC96-57C9-4835-BE6F-A32F76021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9" y="642781"/>
            <a:ext cx="5418657" cy="57483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EE1011-B75D-4E2B-A4D7-0B036625D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477" y="554785"/>
            <a:ext cx="4960087" cy="564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98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63934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14  Graph and compare proportional relationships using words, equations, and tables and interpret the unit rate as the slope of the line.</a:t>
            </a:r>
            <a:endParaRPr lang="en-AE" sz="1400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49195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0C12FA-4F49-4440-A1A4-5D55C3EF9B38}"/>
              </a:ext>
            </a:extLst>
          </p:cNvPr>
          <p:cNvSpPr txBox="1"/>
          <p:nvPr/>
        </p:nvSpPr>
        <p:spPr>
          <a:xfrm>
            <a:off x="11282414" y="44272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190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C502A5-B1FD-4D24-80A8-2CFD35798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9" y="442727"/>
            <a:ext cx="8771018" cy="3039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7E14FC-0FAA-4F05-A06D-C96224EA2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4" y="3803240"/>
            <a:ext cx="7733849" cy="2148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8266B2-8637-40B6-AD47-F27DD7170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79" y="4236100"/>
            <a:ext cx="3163333" cy="170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236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42759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15   Identify the slope of a line and interpret it as the rate of change within the context of the problem.</a:t>
            </a:r>
            <a:endParaRPr lang="en-AE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93559" y="104808"/>
            <a:ext cx="0" cy="3621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0F34F71-AF43-4847-A7CC-C6E84F2A0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9" y="562279"/>
            <a:ext cx="5152984" cy="46174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1A261A-8229-4125-99E5-06698BCD92E3}"/>
              </a:ext>
            </a:extLst>
          </p:cNvPr>
          <p:cNvSpPr txBox="1"/>
          <p:nvPr/>
        </p:nvSpPr>
        <p:spPr>
          <a:xfrm>
            <a:off x="11282414" y="44272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203</a:t>
            </a:r>
            <a:endParaRPr lang="en-AE" sz="2000" b="1">
              <a:highlight>
                <a:srgbClr val="FFFF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DC7637-AD7B-4D25-8B7B-98A4096E09F3}"/>
              </a:ext>
            </a:extLst>
          </p:cNvPr>
          <p:cNvCxnSpPr/>
          <p:nvPr/>
        </p:nvCxnSpPr>
        <p:spPr>
          <a:xfrm>
            <a:off x="5990523" y="482673"/>
            <a:ext cx="0" cy="632720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ADBA52C-789D-4ABD-B518-217F17544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477" y="562279"/>
            <a:ext cx="5080923" cy="419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894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42759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15   Identify the slope of a line and interpret it as the rate of change within the context of the problem.</a:t>
            </a:r>
            <a:endParaRPr lang="en-AE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93559" y="104808"/>
            <a:ext cx="0" cy="3621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C1A261A-8229-4125-99E5-06698BCD92E3}"/>
              </a:ext>
            </a:extLst>
          </p:cNvPr>
          <p:cNvSpPr txBox="1"/>
          <p:nvPr/>
        </p:nvSpPr>
        <p:spPr>
          <a:xfrm>
            <a:off x="11282414" y="44272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203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3B401C-6691-449B-B603-AA1E0D012C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597" b="36514"/>
          <a:stretch/>
        </p:blipFill>
        <p:spPr>
          <a:xfrm>
            <a:off x="49732" y="534060"/>
            <a:ext cx="5783510" cy="7694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7E2089-5712-441F-AADA-6ED2096D41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783"/>
          <a:stretch/>
        </p:blipFill>
        <p:spPr>
          <a:xfrm>
            <a:off x="49732" y="1303501"/>
            <a:ext cx="4021295" cy="12119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96C6BE-34C8-4317-A0B1-31E57474C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" t="2291" r="5201" b="48672"/>
          <a:stretch/>
        </p:blipFill>
        <p:spPr>
          <a:xfrm>
            <a:off x="94593" y="2785361"/>
            <a:ext cx="9648497" cy="5711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BD098B-4FF0-4859-A396-9E8E7EBF04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672" r="75224"/>
          <a:stretch/>
        </p:blipFill>
        <p:spPr>
          <a:xfrm>
            <a:off x="84879" y="3249268"/>
            <a:ext cx="2805464" cy="6523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81C266-FADB-4AA4-AF94-063DA48922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02" t="46462" r="37540" b="8780"/>
          <a:stretch/>
        </p:blipFill>
        <p:spPr>
          <a:xfrm>
            <a:off x="4708438" y="3289888"/>
            <a:ext cx="2564524" cy="571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664281-18A9-47B2-8204-8B0F2DAD4D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83" t="55242" b="8579"/>
          <a:stretch/>
        </p:blipFill>
        <p:spPr>
          <a:xfrm>
            <a:off x="8813227" y="3378429"/>
            <a:ext cx="2785214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84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42759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15   Identify the slope of a line and interpret it as the rate of change within the context of the problem.</a:t>
            </a:r>
            <a:endParaRPr lang="en-AE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93559" y="104808"/>
            <a:ext cx="0" cy="3621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C1A261A-8229-4125-99E5-06698BCD92E3}"/>
              </a:ext>
            </a:extLst>
          </p:cNvPr>
          <p:cNvSpPr txBox="1"/>
          <p:nvPr/>
        </p:nvSpPr>
        <p:spPr>
          <a:xfrm>
            <a:off x="11282414" y="44272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203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327F67-BF42-4D8B-82F9-EE7D735B9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9" y="642782"/>
            <a:ext cx="9925510" cy="374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861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42759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16   Identify the slope of a line and interpret it as the rate of change within the context of the problem. </a:t>
            </a:r>
            <a:endParaRPr lang="en-AE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93559" y="104808"/>
            <a:ext cx="0" cy="3621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FF1339B-EE02-4CBD-A471-AD2F3A785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17" r="59654" b="73362"/>
          <a:stretch/>
        </p:blipFill>
        <p:spPr>
          <a:xfrm>
            <a:off x="170848" y="558260"/>
            <a:ext cx="3174202" cy="471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DC27D4-30D4-41E3-8740-CDB40952A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5" t="17725"/>
          <a:stretch/>
        </p:blipFill>
        <p:spPr>
          <a:xfrm>
            <a:off x="170848" y="1029903"/>
            <a:ext cx="2524557" cy="23990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FC25AB-9C16-4165-AF52-AC465223BFAB}"/>
              </a:ext>
            </a:extLst>
          </p:cNvPr>
          <p:cNvSpPr txBox="1"/>
          <p:nvPr/>
        </p:nvSpPr>
        <p:spPr>
          <a:xfrm>
            <a:off x="3215374" y="547740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193</a:t>
            </a:r>
            <a:endParaRPr lang="en-AE" sz="2000" b="1">
              <a:highlight>
                <a:srgbClr val="FFFF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419523-8A5A-40B9-86A6-42AF9E29B158}"/>
              </a:ext>
            </a:extLst>
          </p:cNvPr>
          <p:cNvCxnSpPr/>
          <p:nvPr/>
        </p:nvCxnSpPr>
        <p:spPr>
          <a:xfrm>
            <a:off x="4397676" y="558260"/>
            <a:ext cx="0" cy="59749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CD2FE8E-5A2A-41AC-B5AA-733079A2E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98" t="11927" b="3487"/>
          <a:stretch/>
        </p:blipFill>
        <p:spPr>
          <a:xfrm>
            <a:off x="96254" y="3623911"/>
            <a:ext cx="2826431" cy="32340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9AA25A-60A5-4C1D-9508-A902816EDF71}"/>
              </a:ext>
            </a:extLst>
          </p:cNvPr>
          <p:cNvSpPr txBox="1"/>
          <p:nvPr/>
        </p:nvSpPr>
        <p:spPr>
          <a:xfrm>
            <a:off x="3367774" y="3193087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194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0A738B-7646-4EAC-A860-F08EDED326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365" b="6116"/>
          <a:stretch/>
        </p:blipFill>
        <p:spPr>
          <a:xfrm>
            <a:off x="4474676" y="547740"/>
            <a:ext cx="6401676" cy="21631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505889-DE48-42F1-9D6F-AEFDA76EFF07}"/>
              </a:ext>
            </a:extLst>
          </p:cNvPr>
          <p:cNvSpPr txBox="1"/>
          <p:nvPr/>
        </p:nvSpPr>
        <p:spPr>
          <a:xfrm>
            <a:off x="10950900" y="621534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195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403A60-2B4F-402F-A191-05BBCA2A82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305" b="50933"/>
          <a:stretch/>
        </p:blipFill>
        <p:spPr>
          <a:xfrm>
            <a:off x="4433683" y="3266617"/>
            <a:ext cx="6517217" cy="5582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D12CDD8-E0C0-4C1A-A21B-F43B5377DC69}"/>
              </a:ext>
            </a:extLst>
          </p:cNvPr>
          <p:cNvSpPr txBox="1"/>
          <p:nvPr/>
        </p:nvSpPr>
        <p:spPr>
          <a:xfrm>
            <a:off x="11015538" y="3287763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197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AB57995-494C-4FF3-86C4-C1269665BC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44" t="26109" b="56679"/>
          <a:stretch/>
        </p:blipFill>
        <p:spPr>
          <a:xfrm>
            <a:off x="4440993" y="5056288"/>
            <a:ext cx="7164758" cy="3693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045F1C-47D8-4601-A757-E1EDB8503722}"/>
              </a:ext>
            </a:extLst>
          </p:cNvPr>
          <p:cNvSpPr txBox="1"/>
          <p:nvPr/>
        </p:nvSpPr>
        <p:spPr>
          <a:xfrm>
            <a:off x="11235313" y="4941705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199</a:t>
            </a:r>
            <a:endParaRPr lang="en-AE" sz="2000" b="1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162711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70849" y="97668"/>
            <a:ext cx="1142759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16   Identify the slope of a line and interpret it as the rate of change within the context of the problem. </a:t>
            </a:r>
            <a:endParaRPr lang="en-AE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93559" y="104808"/>
            <a:ext cx="0" cy="3621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6505889-DE48-42F1-9D6F-AEFDA76EFF07}"/>
              </a:ext>
            </a:extLst>
          </p:cNvPr>
          <p:cNvSpPr txBox="1"/>
          <p:nvPr/>
        </p:nvSpPr>
        <p:spPr>
          <a:xfrm>
            <a:off x="10950900" y="621534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200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66B400F-C74E-46CF-9DDD-9F4A71FA43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09" b="25893"/>
          <a:stretch/>
        </p:blipFill>
        <p:spPr>
          <a:xfrm>
            <a:off x="170849" y="621534"/>
            <a:ext cx="6523285" cy="262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102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2115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17  Identify similar triangles that fall on the same line in a coordinate plane and show that the slopes of the lines are equal. </a:t>
            </a:r>
            <a:endParaRPr lang="en-AE" sz="1600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3141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E12F3E-98E9-4F87-9F18-A6B28D8ED8D0}"/>
              </a:ext>
            </a:extLst>
          </p:cNvPr>
          <p:cNvSpPr txBox="1"/>
          <p:nvPr/>
        </p:nvSpPr>
        <p:spPr>
          <a:xfrm>
            <a:off x="11282414" y="47160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211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76E054-0181-4B2A-AA4D-6D947179B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7" y="600600"/>
            <a:ext cx="5173847" cy="389743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6D16B3-77BD-4C6B-81E9-ED91DEA9FF54}"/>
              </a:ext>
            </a:extLst>
          </p:cNvPr>
          <p:cNvCxnSpPr/>
          <p:nvPr/>
        </p:nvCxnSpPr>
        <p:spPr>
          <a:xfrm>
            <a:off x="5990523" y="482673"/>
            <a:ext cx="0" cy="632720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A608C3B-8387-466C-B9A2-6E353F252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477" y="600601"/>
            <a:ext cx="4665443" cy="387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007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2115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17  Identify similar triangles that fall on the same line in a coordinate plane and show that the slopes of the lines are equal. </a:t>
            </a:r>
            <a:endParaRPr lang="en-AE" sz="1600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3141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E12F3E-98E9-4F87-9F18-A6B28D8ED8D0}"/>
              </a:ext>
            </a:extLst>
          </p:cNvPr>
          <p:cNvSpPr txBox="1"/>
          <p:nvPr/>
        </p:nvSpPr>
        <p:spPr>
          <a:xfrm>
            <a:off x="11282414" y="47160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211</a:t>
            </a:r>
            <a:endParaRPr lang="en-AE" sz="2000" b="1">
              <a:highlight>
                <a:srgbClr val="FFFF00"/>
              </a:highlight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6D16B3-77BD-4C6B-81E9-ED91DEA9FF54}"/>
              </a:ext>
            </a:extLst>
          </p:cNvPr>
          <p:cNvCxnSpPr>
            <a:cxnSpLocks/>
          </p:cNvCxnSpPr>
          <p:nvPr/>
        </p:nvCxnSpPr>
        <p:spPr>
          <a:xfrm>
            <a:off x="5624760" y="482673"/>
            <a:ext cx="0" cy="60817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CA4A30E-7CDE-46E6-98BA-F91BAE409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0" y="482673"/>
            <a:ext cx="4044894" cy="2838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77B20C-182B-43BD-832D-DA1AB0734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495220"/>
            <a:ext cx="3789135" cy="310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731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2115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17  Identify similar triangles that fall on the same line in a coordinate plane and show that the slopes of the lines are equal. </a:t>
            </a:r>
            <a:endParaRPr lang="en-AE" sz="1600" b="1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3141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E12F3E-98E9-4F87-9F18-A6B28D8ED8D0}"/>
              </a:ext>
            </a:extLst>
          </p:cNvPr>
          <p:cNvSpPr txBox="1"/>
          <p:nvPr/>
        </p:nvSpPr>
        <p:spPr>
          <a:xfrm>
            <a:off x="11282414" y="47160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211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DA35F7-B0E4-4D07-B1FB-99597BFBC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8" y="551101"/>
            <a:ext cx="9264581" cy="343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21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18   Derive the equation y = mx from the slope formula and use direct variation equations to represent and solve real-world and mathematical problems.</a:t>
            </a:r>
            <a:endParaRPr lang="en-AE" sz="14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6696241-2386-43C3-9D59-4ED677B66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824" b="7053"/>
          <a:stretch/>
        </p:blipFill>
        <p:spPr>
          <a:xfrm>
            <a:off x="120048" y="490368"/>
            <a:ext cx="5132663" cy="499522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84BBFA-F20D-4FAE-984E-F1EF2C279453}"/>
              </a:ext>
            </a:extLst>
          </p:cNvPr>
          <p:cNvCxnSpPr>
            <a:cxnSpLocks/>
          </p:cNvCxnSpPr>
          <p:nvPr/>
        </p:nvCxnSpPr>
        <p:spPr>
          <a:xfrm>
            <a:off x="5624760" y="482673"/>
            <a:ext cx="0" cy="60817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DBAC74D-808F-4F69-9553-4E9E68FE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48" b="6568"/>
          <a:stretch/>
        </p:blipFill>
        <p:spPr>
          <a:xfrm>
            <a:off x="5996810" y="490368"/>
            <a:ext cx="4939282" cy="4745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90209A-A14F-4152-9496-4FBA260F5F4E}"/>
              </a:ext>
            </a:extLst>
          </p:cNvPr>
          <p:cNvSpPr txBox="1"/>
          <p:nvPr/>
        </p:nvSpPr>
        <p:spPr>
          <a:xfrm>
            <a:off x="11282414" y="47160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223</a:t>
            </a:r>
            <a:endParaRPr lang="en-AE" sz="2000" b="1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47621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18   Derive the equation y = mx from the slope formula and use direct variation equations to represent and solve real-world and mathematical problems.</a:t>
            </a:r>
            <a:endParaRPr lang="en-AE" sz="14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84BBFA-F20D-4FAE-984E-F1EF2C279453}"/>
              </a:ext>
            </a:extLst>
          </p:cNvPr>
          <p:cNvCxnSpPr>
            <a:cxnSpLocks/>
          </p:cNvCxnSpPr>
          <p:nvPr/>
        </p:nvCxnSpPr>
        <p:spPr>
          <a:xfrm>
            <a:off x="5624760" y="482673"/>
            <a:ext cx="0" cy="60817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E90209A-A14F-4152-9496-4FBA260F5F4E}"/>
              </a:ext>
            </a:extLst>
          </p:cNvPr>
          <p:cNvSpPr txBox="1"/>
          <p:nvPr/>
        </p:nvSpPr>
        <p:spPr>
          <a:xfrm>
            <a:off x="11282414" y="47160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223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5ECFB0-8362-45DC-A066-2FC3EE1FD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041"/>
          <a:stretch/>
        </p:blipFill>
        <p:spPr>
          <a:xfrm>
            <a:off x="120048" y="471602"/>
            <a:ext cx="4528328" cy="20942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9C5747-E55B-47A7-BF56-E8CD9F17C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33"/>
          <a:stretch/>
        </p:blipFill>
        <p:spPr>
          <a:xfrm>
            <a:off x="5813590" y="482673"/>
            <a:ext cx="5089145" cy="23389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C91A4B-0AB9-433D-A2CC-EA3761A67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8" y="3115462"/>
            <a:ext cx="9591413" cy="34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726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18   Derive the equation y = mx from the slope formula and use direct variation equations to represent and solve real-world and mathematical problems.</a:t>
            </a:r>
            <a:endParaRPr lang="en-AE" sz="14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E90209A-A14F-4152-9496-4FBA260F5F4E}"/>
              </a:ext>
            </a:extLst>
          </p:cNvPr>
          <p:cNvSpPr txBox="1"/>
          <p:nvPr/>
        </p:nvSpPr>
        <p:spPr>
          <a:xfrm>
            <a:off x="11282414" y="45128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224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5A74E1-30AF-43BB-8CE5-06A2D0E16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8" y="471602"/>
            <a:ext cx="10598092" cy="26697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AC80EF-7EE0-49A4-B9C3-DE5A5D147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8" y="4301582"/>
            <a:ext cx="9817916" cy="163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682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19    </a:t>
            </a:r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Write equations of the form y = mx + b when given a table, graph, or verbal description.</a:t>
            </a:r>
            <a:endParaRPr lang="en-AE" sz="16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0FFB275-FA17-4F1D-8C78-68BAD8A850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792" r="79077" b="22836"/>
          <a:stretch/>
        </p:blipFill>
        <p:spPr>
          <a:xfrm>
            <a:off x="348067" y="1235208"/>
            <a:ext cx="2328022" cy="731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FC7F8C-1C0F-423A-BCAF-C24460B665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803" t="39108" r="15594" b="26989"/>
          <a:stretch/>
        </p:blipFill>
        <p:spPr>
          <a:xfrm>
            <a:off x="7776595" y="1600868"/>
            <a:ext cx="2181137" cy="571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875F39-3FEB-4BFA-A56B-FDA91D90F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284"/>
          <a:stretch/>
        </p:blipFill>
        <p:spPr>
          <a:xfrm>
            <a:off x="197063" y="507078"/>
            <a:ext cx="11126753" cy="5347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232A7B-89C1-411B-8E69-884449B94E37}"/>
              </a:ext>
            </a:extLst>
          </p:cNvPr>
          <p:cNvSpPr txBox="1"/>
          <p:nvPr/>
        </p:nvSpPr>
        <p:spPr>
          <a:xfrm>
            <a:off x="11282414" y="49192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235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46D76B-F72D-4EA1-B913-B0808F088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63" y="2817397"/>
            <a:ext cx="11403435" cy="321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42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19    </a:t>
            </a:r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Write equations of the form y = mx + b when given a table, graph, or verbal description.</a:t>
            </a:r>
            <a:endParaRPr lang="en-AE" sz="16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232A7B-89C1-411B-8E69-884449B94E37}"/>
              </a:ext>
            </a:extLst>
          </p:cNvPr>
          <p:cNvSpPr txBox="1"/>
          <p:nvPr/>
        </p:nvSpPr>
        <p:spPr>
          <a:xfrm>
            <a:off x="11282414" y="49192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235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CDDA1B-62A7-42A2-B687-8A44B57D0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8" y="491923"/>
            <a:ext cx="4659181" cy="383944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11809D-462B-4F24-B98B-DC4A2FCCC088}"/>
              </a:ext>
            </a:extLst>
          </p:cNvPr>
          <p:cNvCxnSpPr>
            <a:cxnSpLocks/>
          </p:cNvCxnSpPr>
          <p:nvPr/>
        </p:nvCxnSpPr>
        <p:spPr>
          <a:xfrm>
            <a:off x="5624760" y="482673"/>
            <a:ext cx="0" cy="60817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DB8A3F9-DBB0-4064-B33B-73B58ABF0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637" y="491922"/>
            <a:ext cx="5180453" cy="197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1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19    </a:t>
            </a:r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Write equations of the form y = mx + b when given a table, graph, or verbal description.</a:t>
            </a:r>
            <a:endParaRPr lang="en-AE" sz="16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232A7B-89C1-411B-8E69-884449B94E37}"/>
              </a:ext>
            </a:extLst>
          </p:cNvPr>
          <p:cNvSpPr txBox="1"/>
          <p:nvPr/>
        </p:nvSpPr>
        <p:spPr>
          <a:xfrm>
            <a:off x="11282414" y="49192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235</a:t>
            </a:r>
            <a:endParaRPr lang="en-AE" sz="2000" b="1">
              <a:highlight>
                <a:srgbClr val="FFFF00"/>
              </a:highlight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11809D-462B-4F24-B98B-DC4A2FCCC088}"/>
              </a:ext>
            </a:extLst>
          </p:cNvPr>
          <p:cNvCxnSpPr>
            <a:cxnSpLocks/>
          </p:cNvCxnSpPr>
          <p:nvPr/>
        </p:nvCxnSpPr>
        <p:spPr>
          <a:xfrm>
            <a:off x="5624760" y="482673"/>
            <a:ext cx="0" cy="60817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DD96CA5-292B-4FA8-AC59-A472B064F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8" y="477129"/>
            <a:ext cx="4410705" cy="40114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B2B2E9-1D81-4846-A10A-3CB2C90AE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729" y="491922"/>
            <a:ext cx="5179716" cy="458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42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>
                <a:solidFill>
                  <a:srgbClr val="FF0000"/>
                </a:solidFill>
                <a:effectLst/>
                <a:latin typeface="Abadi" panose="020B0604020104020204" pitchFamily="34" charset="0"/>
                <a:cs typeface="AngsanaUPC" panose="020B0502040204020203" pitchFamily="18" charset="-34"/>
              </a:rPr>
              <a:t>19    </a:t>
            </a:r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Write equations of the form y = mx + b when given a table, graph, or verbal description.</a:t>
            </a:r>
            <a:endParaRPr lang="en-AE" sz="16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232A7B-89C1-411B-8E69-884449B94E37}"/>
              </a:ext>
            </a:extLst>
          </p:cNvPr>
          <p:cNvSpPr txBox="1"/>
          <p:nvPr/>
        </p:nvSpPr>
        <p:spPr>
          <a:xfrm>
            <a:off x="11282414" y="49192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236</a:t>
            </a:r>
            <a:endParaRPr lang="en-AE" sz="2000" b="1">
              <a:highlight>
                <a:srgbClr val="FFFF00"/>
              </a:highlight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11809D-462B-4F24-B98B-DC4A2FCCC088}"/>
              </a:ext>
            </a:extLst>
          </p:cNvPr>
          <p:cNvCxnSpPr>
            <a:cxnSpLocks/>
          </p:cNvCxnSpPr>
          <p:nvPr/>
        </p:nvCxnSpPr>
        <p:spPr>
          <a:xfrm>
            <a:off x="5624760" y="482673"/>
            <a:ext cx="0" cy="60817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4C5F3FC-4508-4086-B1B9-1BCB304C5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991" b="40499"/>
          <a:stretch/>
        </p:blipFill>
        <p:spPr>
          <a:xfrm>
            <a:off x="178906" y="491922"/>
            <a:ext cx="5199590" cy="19240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D13BD3-78A1-47DB-BF17-B54DC99F4E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055" t="10183"/>
          <a:stretch/>
        </p:blipFill>
        <p:spPr>
          <a:xfrm>
            <a:off x="178906" y="2471641"/>
            <a:ext cx="3370401" cy="35290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320891-1B7A-423B-8B3F-492EBBD94C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279" b="33594"/>
          <a:stretch/>
        </p:blipFill>
        <p:spPr>
          <a:xfrm>
            <a:off x="5702059" y="506482"/>
            <a:ext cx="5647970" cy="20923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44573C-BFFE-45C6-B2A5-A328FE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386"/>
          <a:stretch/>
        </p:blipFill>
        <p:spPr>
          <a:xfrm>
            <a:off x="5871024" y="2669081"/>
            <a:ext cx="3732971" cy="278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459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5413-C170-465D-A6F5-503A765A47CB}"/>
              </a:ext>
            </a:extLst>
          </p:cNvPr>
          <p:cNvSpPr txBox="1"/>
          <p:nvPr/>
        </p:nvSpPr>
        <p:spPr>
          <a:xfrm>
            <a:off x="120048" y="97668"/>
            <a:ext cx="12010992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Abadi" panose="020B0604020104020204" pitchFamily="34" charset="0"/>
                <a:cs typeface="AngsanaUPC" panose="020B0502040204020203" pitchFamily="18" charset="-34"/>
              </a:rPr>
              <a:t>20   </a:t>
            </a:r>
            <a:r>
              <a:rPr lang="en-US" sz="16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Write equations of the form y = mx + b when given a table, graph, or verbal description.</a:t>
            </a:r>
            <a:endParaRPr lang="en-AE" sz="1600" b="1">
              <a:solidFill>
                <a:srgbClr val="FF0000"/>
              </a:solidFill>
              <a:latin typeface="Abadi" panose="020B0604020104020204" pitchFamily="34" charset="0"/>
              <a:cs typeface="AngsanaUPC" panose="020B0502040204020203" pitchFamily="18" charset="-3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8BB26-374B-4A5D-8B78-BCF3D90EEF26}"/>
              </a:ext>
            </a:extLst>
          </p:cNvPr>
          <p:cNvCxnSpPr>
            <a:cxnSpLocks/>
          </p:cNvCxnSpPr>
          <p:nvPr/>
        </p:nvCxnSpPr>
        <p:spPr>
          <a:xfrm>
            <a:off x="502119" y="104808"/>
            <a:ext cx="0" cy="30063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B8DB21D-B7D5-44DE-BC14-996D30DF1C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960"/>
          <a:stretch/>
        </p:blipFill>
        <p:spPr>
          <a:xfrm>
            <a:off x="0" y="518160"/>
            <a:ext cx="5170601" cy="7213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82A320C-F2DD-45C4-930D-08A17EBB7564}"/>
              </a:ext>
            </a:extLst>
          </p:cNvPr>
          <p:cNvCxnSpPr/>
          <p:nvPr/>
        </p:nvCxnSpPr>
        <p:spPr>
          <a:xfrm>
            <a:off x="5820042" y="518160"/>
            <a:ext cx="0" cy="59749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FA56C60-2022-4230-AC50-52EA79774A46}"/>
              </a:ext>
            </a:extLst>
          </p:cNvPr>
          <p:cNvSpPr txBox="1"/>
          <p:nvPr/>
        </p:nvSpPr>
        <p:spPr>
          <a:xfrm>
            <a:off x="4910472" y="491922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227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5F0A4D-3B3A-4985-B437-481446A41D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200"/>
          <a:stretch/>
        </p:blipFill>
        <p:spPr>
          <a:xfrm>
            <a:off x="118188" y="2415942"/>
            <a:ext cx="4934223" cy="542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1547CE-5065-47F8-9F22-51C54B991243}"/>
              </a:ext>
            </a:extLst>
          </p:cNvPr>
          <p:cNvSpPr txBox="1"/>
          <p:nvPr/>
        </p:nvSpPr>
        <p:spPr>
          <a:xfrm>
            <a:off x="5014747" y="2386500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227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A212F5-1A9B-4B39-96BA-8429147682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725" r="46561" b="64391"/>
          <a:stretch/>
        </p:blipFill>
        <p:spPr>
          <a:xfrm>
            <a:off x="0" y="3589733"/>
            <a:ext cx="4827024" cy="8722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18D7AF-A052-4372-85F5-C63E8B14CA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312" t="18861" r="1393" b="5733"/>
          <a:stretch/>
        </p:blipFill>
        <p:spPr>
          <a:xfrm>
            <a:off x="275236" y="4306783"/>
            <a:ext cx="2310063" cy="23306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AF2CF6-1277-494A-A186-481E0BCB90B6}"/>
              </a:ext>
            </a:extLst>
          </p:cNvPr>
          <p:cNvSpPr txBox="1"/>
          <p:nvPr/>
        </p:nvSpPr>
        <p:spPr>
          <a:xfrm>
            <a:off x="4945766" y="3597680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229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53A2A3-81B8-46FA-B90D-32F91A08E0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11" t="18451" r="1617"/>
          <a:stretch/>
        </p:blipFill>
        <p:spPr>
          <a:xfrm>
            <a:off x="5975896" y="691977"/>
            <a:ext cx="5820759" cy="13495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DF4FCF7-E5D9-462F-A4CB-6DCBB651DA7B}"/>
              </a:ext>
            </a:extLst>
          </p:cNvPr>
          <p:cNvSpPr txBox="1"/>
          <p:nvPr/>
        </p:nvSpPr>
        <p:spPr>
          <a:xfrm>
            <a:off x="11104343" y="419731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230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2B304DB-9F79-40F8-8686-06BB4735B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7620" y="3352799"/>
            <a:ext cx="4803572" cy="8898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9A17C-02CE-45DB-84A5-56674CB7CDDC}"/>
              </a:ext>
            </a:extLst>
          </p:cNvPr>
          <p:cNvSpPr txBox="1"/>
          <p:nvPr/>
        </p:nvSpPr>
        <p:spPr>
          <a:xfrm>
            <a:off x="11256743" y="3247960"/>
            <a:ext cx="871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ighlight>
                  <a:srgbClr val="FFFF00"/>
                </a:highlight>
              </a:rPr>
              <a:t>P. 231</a:t>
            </a:r>
            <a:endParaRPr lang="en-AE" sz="2000" b="1">
              <a:highlight>
                <a:srgbClr val="FFFF00"/>
              </a:highligh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BF4EFF-894A-4A08-AA17-BD06041F9F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754" t="17066" b="-1595"/>
          <a:stretch/>
        </p:blipFill>
        <p:spPr>
          <a:xfrm>
            <a:off x="5975896" y="4242670"/>
            <a:ext cx="2319297" cy="217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16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56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Office Theme</vt:lpstr>
      <vt:lpstr>Office Theme</vt:lpstr>
      <vt:lpstr>عمل مشترك  مدرسة العطاء مدرسة أم الفضل   مدرسة  الشيم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Maysaa    Daher</dc:creator>
  <cp:revision>4</cp:revision>
  <dcterms:created xsi:type="dcterms:W3CDTF">2022-11-19T09:58:42Z</dcterms:created>
  <dcterms:modified xsi:type="dcterms:W3CDTF">2022-11-19T15:53:22Z</dcterms:modified>
</cp:coreProperties>
</file>