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12192000"/>
  <p:notesSz cx="6858000" cy="9144000"/>
  <p:embeddedFontLst>
    <p:embeddedFont>
      <p:font typeface="Afacad Flux"/>
      <p:regular r:id="rId19"/>
      <p:bold r:id="rId20"/>
    </p:embeddedFont>
    <p:embeddedFont>
      <p:font typeface="Comfortaa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B7AA539-BE3A-4AE8-ABE1-56EC6A39C3D7}">
  <a:tblStyle styleId="{9B7AA539-BE3A-4AE8-ABE1-56EC6A39C3D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facadFlux-bold.fntdata"/><Relationship Id="rId11" Type="http://schemas.openxmlformats.org/officeDocument/2006/relationships/slide" Target="slides/slide5.xml"/><Relationship Id="rId22" Type="http://schemas.openxmlformats.org/officeDocument/2006/relationships/font" Target="fonts/Comfortaa-bold.fntdata"/><Relationship Id="rId10" Type="http://schemas.openxmlformats.org/officeDocument/2006/relationships/slide" Target="slides/slide4.xml"/><Relationship Id="rId21" Type="http://schemas.openxmlformats.org/officeDocument/2006/relationships/font" Target="fonts/Comfortaa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AfacadFlux-regular.fnt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4" name="Google Shape;23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2" name="Google Shape;24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png"/><Relationship Id="rId4" Type="http://schemas.openxmlformats.org/officeDocument/2006/relationships/image" Target="../media/image29.png"/><Relationship Id="rId9" Type="http://schemas.openxmlformats.org/officeDocument/2006/relationships/image" Target="../media/image5.png"/><Relationship Id="rId5" Type="http://schemas.openxmlformats.org/officeDocument/2006/relationships/image" Target="../media/image36.png"/><Relationship Id="rId6" Type="http://schemas.openxmlformats.org/officeDocument/2006/relationships/image" Target="../media/image16.png"/><Relationship Id="rId7" Type="http://schemas.openxmlformats.org/officeDocument/2006/relationships/image" Target="../media/image11.png"/><Relationship Id="rId8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17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20.png"/><Relationship Id="rId8" Type="http://schemas.openxmlformats.org/officeDocument/2006/relationships/image" Target="../media/image1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28.png"/><Relationship Id="rId5" Type="http://schemas.openxmlformats.org/officeDocument/2006/relationships/image" Target="../media/image49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25.png"/><Relationship Id="rId10" Type="http://schemas.openxmlformats.org/officeDocument/2006/relationships/image" Target="../media/image23.png"/><Relationship Id="rId13" Type="http://schemas.openxmlformats.org/officeDocument/2006/relationships/image" Target="../media/image27.png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26.png"/><Relationship Id="rId9" Type="http://schemas.openxmlformats.org/officeDocument/2006/relationships/image" Target="../media/image24.png"/><Relationship Id="rId5" Type="http://schemas.openxmlformats.org/officeDocument/2006/relationships/image" Target="../media/image45.png"/><Relationship Id="rId6" Type="http://schemas.openxmlformats.org/officeDocument/2006/relationships/image" Target="../media/image50.png"/><Relationship Id="rId7" Type="http://schemas.openxmlformats.org/officeDocument/2006/relationships/image" Target="../media/image18.png"/><Relationship Id="rId8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8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0.png"/><Relationship Id="rId7" Type="http://schemas.openxmlformats.org/officeDocument/2006/relationships/image" Target="../media/image3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6.png"/><Relationship Id="rId4" Type="http://schemas.openxmlformats.org/officeDocument/2006/relationships/image" Target="../media/image37.png"/><Relationship Id="rId5" Type="http://schemas.openxmlformats.org/officeDocument/2006/relationships/image" Target="../media/image40.png"/><Relationship Id="rId6" Type="http://schemas.openxmlformats.org/officeDocument/2006/relationships/image" Target="../media/image3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7.png"/><Relationship Id="rId4" Type="http://schemas.openxmlformats.org/officeDocument/2006/relationships/image" Target="../media/image4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8.png"/><Relationship Id="rId4" Type="http://schemas.openxmlformats.org/officeDocument/2006/relationships/image" Target="../media/image34.png"/><Relationship Id="rId5" Type="http://schemas.openxmlformats.org/officeDocument/2006/relationships/image" Target="../media/image43.png"/><Relationship Id="rId6" Type="http://schemas.openxmlformats.org/officeDocument/2006/relationships/image" Target="../media/image41.png"/><Relationship Id="rId7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14750" y="2847975"/>
            <a:ext cx="47625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6" name="Google Shape;86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10187" y="333375"/>
            <a:ext cx="1571625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190500" y="723900"/>
            <a:ext cx="11811000" cy="942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50"/>
              <a:buFont typeface="Arial"/>
              <a:buNone/>
            </a:pPr>
            <a:r>
              <a:rPr b="1" i="0" lang="en-US" sz="67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مجلة لغتنا الجميلة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381000" y="2009775"/>
            <a:ext cx="11430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1E293B"/>
                </a:solidFill>
                <a:latin typeface="Afacad Flux"/>
                <a:ea typeface="Afacad Flux"/>
                <a:cs typeface="Afacad Flux"/>
                <a:sym typeface="Afacad Flux"/>
              </a:rPr>
              <a:t>العدد الأول: أسرار التركيب الإضافي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81000" y="5991225"/>
            <a:ext cx="11430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إعداد المعلمة المبدعة: ولاء محمد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90" name="Google Shape;90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14750" y="2847975"/>
            <a:ext cx="4762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6" name="Google Shape;9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6375" y="2057400"/>
            <a:ext cx="3333750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/>
          <p:nvPr/>
        </p:nvSpPr>
        <p:spPr>
          <a:xfrm>
            <a:off x="-180975" y="381000"/>
            <a:ext cx="1180147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كلمة رئيسة التحرير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1696700" y="381000"/>
            <a:ext cx="114300" cy="590550"/>
          </a:xfrm>
          <a:prstGeom prst="rect">
            <a:avLst/>
          </a:prstGeom>
          <a:solidFill>
            <a:srgbClr val="FF82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6286500" y="2755701"/>
            <a:ext cx="5524500" cy="15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"أهلاً بكم يا فرسان اللغة العربية في رحلة بين صفحات مجلتنا. اليوم سنبحر في عالم </a:t>
            </a:r>
            <a:r>
              <a:rPr b="1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الإضافة</a:t>
            </a:r>
            <a:r>
              <a:rPr b="0" i="0" lang="en-US" sz="19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، حيث تجتمع الكلمات لتصنع معانٍ أجمل وأدق. رحلتنا ممتعة، تفاعلية، ومليئة بالجوائز المعرفية. استعدوا للتحليق!"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6286500" y="4588073"/>
            <a:ext cx="55245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F823A"/>
                </a:solidFill>
                <a:latin typeface="Afacad Flux"/>
                <a:ea typeface="Afacad Flux"/>
                <a:cs typeface="Afacad Flux"/>
                <a:sym typeface="Afacad Flux"/>
              </a:rPr>
              <a:t>— المعلمة ولاء محمد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01" name="Google Shape;10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1625" y="2152650"/>
            <a:ext cx="3143250" cy="314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06" name="Google Shape;10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7" name="Google Shape;107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0" y="1971675"/>
            <a:ext cx="7620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190500" y="2924175"/>
            <a:ext cx="11811000" cy="942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50"/>
              <a:buFont typeface="Arial"/>
              <a:buNone/>
            </a:pPr>
            <a:r>
              <a:rPr b="1" i="0" lang="en-US" sz="6750" u="none" cap="none" strike="noStrike">
                <a:solidFill>
                  <a:srgbClr val="FFFFFF"/>
                </a:solidFill>
                <a:latin typeface="Comfortaa"/>
                <a:ea typeface="Comfortaa"/>
                <a:cs typeface="Comfortaa"/>
                <a:sym typeface="Comfortaa"/>
              </a:rPr>
              <a:t>رحلة الاكتشاف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381000" y="4171950"/>
            <a:ext cx="11430000" cy="409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F1F5F9"/>
                </a:solidFill>
                <a:latin typeface="Afacad Flux"/>
                <a:ea typeface="Afacad Flux"/>
                <a:cs typeface="Afacad Flux"/>
                <a:sym typeface="Afacad Flux"/>
              </a:rPr>
              <a:t>لنفتح معاً أبواب قاعدة الإضافة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4" name="Google Shape;11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5" name="Google Shape;11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799" y="2347912"/>
            <a:ext cx="3651200" cy="2752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6" name="Google Shape;116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0474" y="2347912"/>
            <a:ext cx="3651200" cy="2752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7" name="Google Shape;117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1000" y="2347912"/>
            <a:ext cx="3651349" cy="2752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 txBox="1"/>
          <p:nvPr/>
        </p:nvSpPr>
        <p:spPr>
          <a:xfrm>
            <a:off x="-180975" y="381000"/>
            <a:ext cx="1180147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ما هي الإضافة؟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11696700" y="381000"/>
            <a:ext cx="114300" cy="590550"/>
          </a:xfrm>
          <a:prstGeom prst="rect">
            <a:avLst/>
          </a:prstGeom>
          <a:solidFill>
            <a:srgbClr val="FF82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8388559" y="3529012"/>
            <a:ext cx="319368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التركيب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8464599" y="4071937"/>
            <a:ext cx="3041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هو ضم اسم إلى اسم آخر ليكتمل المعنى ويصبح أكثر وضوحاً.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4499234" y="3529012"/>
            <a:ext cx="319368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المضاف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4575274" y="4071937"/>
            <a:ext cx="3041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الجزء الأول من التركيب، يُعرب حسب موقعه في الجملة.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609756" y="3529012"/>
            <a:ext cx="3193836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المضاف إليه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685800" y="4071937"/>
            <a:ext cx="3041749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الجزء الثاني، ويكون دائماً </a:t>
            </a:r>
            <a:r>
              <a:rPr b="1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مجروراً</a:t>
            </a: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(حكم ثابت).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26" name="Google Shape;12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99575" y="2709862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7" name="Google Shape;12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67400" y="2709862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8" name="Google Shape;128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06649" y="2709862"/>
            <a:ext cx="40005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33" name="Google Shape;13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4" name="Google Shape;134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86500" y="2462212"/>
            <a:ext cx="5524500" cy="2524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5" name="Google Shape;135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000" y="2462212"/>
            <a:ext cx="5524500" cy="25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7"/>
          <p:cNvSpPr txBox="1"/>
          <p:nvPr/>
        </p:nvSpPr>
        <p:spPr>
          <a:xfrm>
            <a:off x="-180975" y="381000"/>
            <a:ext cx="1180147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قائمة المحظورات عند الإضافة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11696700" y="381000"/>
            <a:ext cx="114300" cy="590550"/>
          </a:xfrm>
          <a:prstGeom prst="rect">
            <a:avLst/>
          </a:prstGeom>
          <a:solidFill>
            <a:srgbClr val="FF82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6345554" y="3033712"/>
            <a:ext cx="516064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6670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F823A"/>
                </a:solidFill>
                <a:latin typeface="Afacad Flux"/>
                <a:ea typeface="Afacad Flux"/>
                <a:cs typeface="Afacad Flux"/>
                <a:sym typeface="Afacad Flux"/>
              </a:rPr>
              <a:t>وداعاً للتنوين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6591300" y="3576637"/>
            <a:ext cx="49149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عندما نضيف الاسم، نحذف منه التنوين فوراً!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40" name="Google Shape;140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91300" y="4033837"/>
            <a:ext cx="49149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 txBox="1"/>
          <p:nvPr/>
        </p:nvSpPr>
        <p:spPr>
          <a:xfrm>
            <a:off x="440054" y="3033712"/>
            <a:ext cx="516064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26670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BC84EE"/>
                </a:solidFill>
                <a:latin typeface="Afacad Flux"/>
                <a:ea typeface="Afacad Flux"/>
                <a:cs typeface="Afacad Flux"/>
                <a:sym typeface="Afacad Flux"/>
              </a:rPr>
              <a:t>قص النون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685800" y="3576637"/>
            <a:ext cx="49149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نحذف نون المثنى ونون جمع المذكر السالم عند الإضافة.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43" name="Google Shape;143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85800" y="4033837"/>
            <a:ext cx="49149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4" name="Google Shape;144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239500" y="3071812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5" name="Google Shape;145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334000" y="3071812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0" name="Google Shape;15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1" name="Google Shape;151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29569" y="2305050"/>
            <a:ext cx="8132861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8"/>
          <p:cNvSpPr txBox="1"/>
          <p:nvPr/>
        </p:nvSpPr>
        <p:spPr>
          <a:xfrm>
            <a:off x="-180975" y="381000"/>
            <a:ext cx="1180147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معادلة الإعراب الذهبية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8"/>
          <p:cNvSpPr/>
          <p:nvPr/>
        </p:nvSpPr>
        <p:spPr>
          <a:xfrm>
            <a:off x="11696700" y="381000"/>
            <a:ext cx="114300" cy="590550"/>
          </a:xfrm>
          <a:prstGeom prst="rect">
            <a:avLst/>
          </a:prstGeom>
          <a:solidFill>
            <a:srgbClr val="FF82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54" name="Google Shape;15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48644" y="2524125"/>
            <a:ext cx="7694711" cy="40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6286500" y="3619500"/>
            <a:ext cx="55245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1" i="0" lang="en-US" sz="7500" u="none" cap="none" strike="noStrike">
                <a:solidFill>
                  <a:srgbClr val="FF823A"/>
                </a:solidFill>
                <a:latin typeface="Afacad Flux"/>
                <a:ea typeface="Afacad Flux"/>
                <a:cs typeface="Afacad Flux"/>
                <a:sym typeface="Afacad Flux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8"/>
          <p:cNvSpPr txBox="1"/>
          <p:nvPr/>
        </p:nvSpPr>
        <p:spPr>
          <a:xfrm>
            <a:off x="6286500" y="4800600"/>
            <a:ext cx="5524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المضاف: غامض يحتاج توضيحاً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8"/>
          <p:cNvSpPr txBox="1"/>
          <p:nvPr/>
        </p:nvSpPr>
        <p:spPr>
          <a:xfrm>
            <a:off x="381000" y="3619500"/>
            <a:ext cx="5524500" cy="9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1" i="0" lang="en-US" sz="7500" u="none" cap="none" strike="noStrike">
                <a:solidFill>
                  <a:srgbClr val="BC84EE"/>
                </a:solidFill>
                <a:latin typeface="Afacad Flux"/>
                <a:ea typeface="Afacad Flux"/>
                <a:cs typeface="Afacad Flux"/>
                <a:sym typeface="Afacad Flux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381000" y="4800600"/>
            <a:ext cx="5524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المضاف إليه: يوضح ويخصص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3" name="Google Shape;16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4" name="Google Shape;16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59799" y="2466975"/>
            <a:ext cx="3651200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5" name="Google Shape;165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0474" y="2466975"/>
            <a:ext cx="3651200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6" name="Google Shape;166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1000" y="2466975"/>
            <a:ext cx="3651349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7" name="Google Shape;167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464599" y="4019550"/>
            <a:ext cx="30416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8" name="Google Shape;168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75274" y="4019550"/>
            <a:ext cx="3041600" cy="409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9" name="Google Shape;169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85800" y="4019550"/>
            <a:ext cx="3041749" cy="409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9"/>
          <p:cNvSpPr txBox="1"/>
          <p:nvPr/>
        </p:nvSpPr>
        <p:spPr>
          <a:xfrm>
            <a:off x="-180975" y="381000"/>
            <a:ext cx="1180147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مختبر التفاعل: وصل الكلمات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11696700" y="381000"/>
            <a:ext cx="114300" cy="590550"/>
          </a:xfrm>
          <a:prstGeom prst="rect">
            <a:avLst/>
          </a:prstGeom>
          <a:solidFill>
            <a:srgbClr val="FF82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72" name="Google Shape;172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1000" y="2076450"/>
            <a:ext cx="1143000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 txBox="1"/>
          <p:nvPr/>
        </p:nvSpPr>
        <p:spPr>
          <a:xfrm>
            <a:off x="381000" y="5019675"/>
            <a:ext cx="114300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لاحظ كيف تغيرت الحركة الإعرابية للاسم الثاني!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74" name="Google Shape;174;p1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756725" y="277177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9"/>
          <p:cNvSpPr txBox="1"/>
          <p:nvPr/>
        </p:nvSpPr>
        <p:spPr>
          <a:xfrm>
            <a:off x="8464599" y="3562350"/>
            <a:ext cx="30416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نور + الشمس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76" name="Google Shape;176;p1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867400" y="277177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9"/>
          <p:cNvSpPr txBox="1"/>
          <p:nvPr/>
        </p:nvSpPr>
        <p:spPr>
          <a:xfrm>
            <a:off x="4575274" y="3562350"/>
            <a:ext cx="30416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مفتاح + البيت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178" name="Google Shape;178;p19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978074" y="2771775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9"/>
          <p:cNvSpPr txBox="1"/>
          <p:nvPr/>
        </p:nvSpPr>
        <p:spPr>
          <a:xfrm>
            <a:off x="685800" y="3562350"/>
            <a:ext cx="3041749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قلم + المعلمة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4" name="Google Shape;18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5" name="Google Shape;18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67500" y="1552575"/>
            <a:ext cx="4953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6" name="Google Shape;186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67500" y="3409950"/>
            <a:ext cx="495300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0"/>
          <p:cNvSpPr txBox="1"/>
          <p:nvPr/>
        </p:nvSpPr>
        <p:spPr>
          <a:xfrm>
            <a:off x="6429375" y="571500"/>
            <a:ext cx="500062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ركن المحقق الذكي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11506200" y="571500"/>
            <a:ext cx="114300" cy="590550"/>
          </a:xfrm>
          <a:prstGeom prst="rect">
            <a:avLst/>
          </a:prstGeom>
          <a:solidFill>
            <a:srgbClr val="FF82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89" name="Google Shape;18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34625" y="1162050"/>
            <a:ext cx="1285875" cy="295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0" name="Google Shape;190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/>
        </p:nvSpPr>
        <p:spPr>
          <a:xfrm>
            <a:off x="6972300" y="2047875"/>
            <a:ext cx="4343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الجملة: "رأيتُ </a:t>
            </a:r>
            <a:r>
              <a:rPr b="1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مهندسينُ</a:t>
            </a: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الشركةِ في الموقع"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0"/>
          <p:cNvSpPr txBox="1"/>
          <p:nvPr/>
        </p:nvSpPr>
        <p:spPr>
          <a:xfrm>
            <a:off x="6972300" y="2505075"/>
            <a:ext cx="4343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EF4444"/>
                </a:solidFill>
                <a:latin typeface="Afacad Flux"/>
                <a:ea typeface="Afacad Flux"/>
                <a:cs typeface="Afacad Flux"/>
                <a:sym typeface="Afacad Flux"/>
              </a:rPr>
              <a:t>الخطأ: وجود النون في جمع المذكر!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0"/>
          <p:cNvSpPr txBox="1"/>
          <p:nvPr/>
        </p:nvSpPr>
        <p:spPr>
          <a:xfrm>
            <a:off x="6972300" y="3905250"/>
            <a:ext cx="4343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الجملة: "قرأتُ </a:t>
            </a:r>
            <a:r>
              <a:rPr b="1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كتاباً</a:t>
            </a:r>
            <a:r>
              <a:rPr b="0" i="0" lang="en-US" sz="15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النحوِ ليلة أمس"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0"/>
          <p:cNvSpPr txBox="1"/>
          <p:nvPr/>
        </p:nvSpPr>
        <p:spPr>
          <a:xfrm>
            <a:off x="6972300" y="4362450"/>
            <a:ext cx="4343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EF4444"/>
                </a:solidFill>
                <a:latin typeface="Afacad Flux"/>
                <a:ea typeface="Afacad Flux"/>
                <a:cs typeface="Afacad Flux"/>
                <a:sym typeface="Afacad Flux"/>
              </a:rPr>
              <a:t>الخطأ: وجود التنوين مع الإضافة!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9" name="Google Shape;19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0" name="Google Shape;20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2043112"/>
            <a:ext cx="5524500" cy="3362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1" name="Google Shape;20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86500" y="3605212"/>
            <a:ext cx="5524500" cy="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/>
        </p:nvSpPr>
        <p:spPr>
          <a:xfrm>
            <a:off x="-180975" y="381000"/>
            <a:ext cx="1180147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سر الضمائر المتصلة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1"/>
          <p:cNvSpPr/>
          <p:nvPr/>
        </p:nvSpPr>
        <p:spPr>
          <a:xfrm>
            <a:off x="11696700" y="381000"/>
            <a:ext cx="114300" cy="590550"/>
          </a:xfrm>
          <a:prstGeom prst="rect">
            <a:avLst/>
          </a:prstGeom>
          <a:solidFill>
            <a:srgbClr val="FF82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1"/>
          <p:cNvSpPr txBox="1"/>
          <p:nvPr/>
        </p:nvSpPr>
        <p:spPr>
          <a:xfrm>
            <a:off x="6286500" y="3109912"/>
            <a:ext cx="5524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القاعدة تقول: أي </a:t>
            </a:r>
            <a:r>
              <a:rPr b="1" i="0" lang="en-US" sz="18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ضمير</a:t>
            </a:r>
            <a:r>
              <a:rPr b="0" i="0" lang="en-US" sz="18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يتصل بـ </a:t>
            </a:r>
            <a:r>
              <a:rPr b="1" i="0" lang="en-US" sz="18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اسم</a:t>
            </a:r>
            <a:r>
              <a:rPr b="0" i="0" lang="en-US" sz="18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يُعرب دائماً: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1"/>
          <p:cNvSpPr txBox="1"/>
          <p:nvPr/>
        </p:nvSpPr>
        <p:spPr>
          <a:xfrm>
            <a:off x="562927" y="3224212"/>
            <a:ext cx="516064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مجموعة (نايك)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1"/>
          <p:cNvSpPr txBox="1"/>
          <p:nvPr/>
        </p:nvSpPr>
        <p:spPr>
          <a:xfrm>
            <a:off x="6468427" y="3910012"/>
            <a:ext cx="5160645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ضمير متصل في محل جر مضاف إليه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207" name="Google Shape;207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14650" y="2405062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1"/>
          <p:cNvSpPr txBox="1"/>
          <p:nvPr/>
        </p:nvSpPr>
        <p:spPr>
          <a:xfrm>
            <a:off x="685800" y="3786187"/>
            <a:ext cx="49149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كتابُـ</a:t>
            </a:r>
            <a:r>
              <a:rPr b="1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ـنا</a:t>
            </a: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(نا المتكلمين)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1"/>
          <p:cNvSpPr txBox="1"/>
          <p:nvPr/>
        </p:nvSpPr>
        <p:spPr>
          <a:xfrm>
            <a:off x="685800" y="4062412"/>
            <a:ext cx="49149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كتابُـ</a:t>
            </a:r>
            <a:r>
              <a:rPr b="1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ـه</a:t>
            </a: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(هاء الغائب)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1"/>
          <p:cNvSpPr txBox="1"/>
          <p:nvPr/>
        </p:nvSpPr>
        <p:spPr>
          <a:xfrm>
            <a:off x="685800" y="4338637"/>
            <a:ext cx="49149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كتابُـ</a:t>
            </a:r>
            <a:r>
              <a:rPr b="1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ـي</a:t>
            </a: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(ياء المتكلم)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1"/>
          <p:cNvSpPr txBox="1"/>
          <p:nvPr/>
        </p:nvSpPr>
        <p:spPr>
          <a:xfrm>
            <a:off x="685800" y="4614862"/>
            <a:ext cx="49149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كتابُـ</a:t>
            </a:r>
            <a:r>
              <a:rPr b="1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ـك</a:t>
            </a: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 (كاف الخطاب)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6" name="Google Shape;21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2"/>
          <p:cNvSpPr txBox="1"/>
          <p:nvPr/>
        </p:nvSpPr>
        <p:spPr>
          <a:xfrm>
            <a:off x="-180975" y="381000"/>
            <a:ext cx="11801475" cy="590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Arial"/>
              <a:buNone/>
            </a:pPr>
            <a:r>
              <a:rPr b="1" i="0" lang="en-US" sz="40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جدول تصنيف التراكيب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2"/>
          <p:cNvSpPr/>
          <p:nvPr/>
        </p:nvSpPr>
        <p:spPr>
          <a:xfrm>
            <a:off x="11696700" y="381000"/>
            <a:ext cx="114300" cy="590550"/>
          </a:xfrm>
          <a:prstGeom prst="rect">
            <a:avLst/>
          </a:prstGeom>
          <a:solidFill>
            <a:srgbClr val="FF823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9" name="Google Shape;219;p22"/>
          <p:cNvGraphicFramePr/>
          <p:nvPr/>
        </p:nvGraphicFramePr>
        <p:xfrm>
          <a:off x="381000" y="254793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{9B7AA539-BE3A-4AE8-ABE1-56EC6A39C3D7}</a:tableStyleId>
              </a:tblPr>
              <a:tblGrid>
                <a:gridCol w="3713700"/>
                <a:gridCol w="2503575"/>
                <a:gridCol w="2670575"/>
                <a:gridCol w="2504025"/>
              </a:tblGrid>
              <a:tr h="588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الجملة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C84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المضاف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C84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المضاف إليه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C84EE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50"/>
                        <a:buFont typeface="Arial"/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علامة الجر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C84EE"/>
                    </a:solidFill>
                  </a:tcPr>
                </a:tc>
              </a:tr>
              <a:tr h="58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صوتُ البلبلِ عذبٌ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صوتُ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البلبلِ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الكسرة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8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أخلاقُ المسلمينَ كريمة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أخلاقُ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المسلمينَ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الياء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5881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ساحةُ مدرستِـنا واسعة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ساحةُ / مدرسة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مدرسة / نا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334155"/>
                          </a:solidFill>
                          <a:latin typeface="Afacad Flux"/>
                          <a:ea typeface="Afacad Flux"/>
                          <a:cs typeface="Afacad Flux"/>
                          <a:sym typeface="Afacad Flux"/>
                        </a:rPr>
                        <a:t>الكسرة / مبني</a:t>
                      </a:r>
                      <a:endParaRPr sz="1400" u="none" cap="none" strike="noStrike"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0" name="Google Shape;220;p22"/>
          <p:cNvSpPr/>
          <p:nvPr/>
        </p:nvSpPr>
        <p:spPr>
          <a:xfrm>
            <a:off x="8078241" y="3767137"/>
            <a:ext cx="371370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5574655" y="3767137"/>
            <a:ext cx="250358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2"/>
          <p:cNvSpPr/>
          <p:nvPr/>
        </p:nvSpPr>
        <p:spPr>
          <a:xfrm>
            <a:off x="2904083" y="3767137"/>
            <a:ext cx="2670571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2"/>
          <p:cNvSpPr/>
          <p:nvPr/>
        </p:nvSpPr>
        <p:spPr>
          <a:xfrm>
            <a:off x="400050" y="3767137"/>
            <a:ext cx="250403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2"/>
          <p:cNvSpPr/>
          <p:nvPr/>
        </p:nvSpPr>
        <p:spPr>
          <a:xfrm>
            <a:off x="8078241" y="4319587"/>
            <a:ext cx="371370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2"/>
          <p:cNvSpPr/>
          <p:nvPr/>
        </p:nvSpPr>
        <p:spPr>
          <a:xfrm>
            <a:off x="5574655" y="4319587"/>
            <a:ext cx="250358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2"/>
          <p:cNvSpPr/>
          <p:nvPr/>
        </p:nvSpPr>
        <p:spPr>
          <a:xfrm>
            <a:off x="2904083" y="4319587"/>
            <a:ext cx="2670571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2"/>
          <p:cNvSpPr/>
          <p:nvPr/>
        </p:nvSpPr>
        <p:spPr>
          <a:xfrm>
            <a:off x="400050" y="4319587"/>
            <a:ext cx="250403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2"/>
          <p:cNvSpPr/>
          <p:nvPr/>
        </p:nvSpPr>
        <p:spPr>
          <a:xfrm>
            <a:off x="8078241" y="4872037"/>
            <a:ext cx="3713708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2"/>
          <p:cNvSpPr/>
          <p:nvPr/>
        </p:nvSpPr>
        <p:spPr>
          <a:xfrm>
            <a:off x="5574655" y="4872037"/>
            <a:ext cx="2503586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2"/>
          <p:cNvSpPr/>
          <p:nvPr/>
        </p:nvSpPr>
        <p:spPr>
          <a:xfrm>
            <a:off x="2904083" y="4872037"/>
            <a:ext cx="2670571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2"/>
          <p:cNvSpPr/>
          <p:nvPr/>
        </p:nvSpPr>
        <p:spPr>
          <a:xfrm>
            <a:off x="400050" y="4872037"/>
            <a:ext cx="2504033" cy="9525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6" name="Google Shape;23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7" name="Google Shape;23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2041326"/>
            <a:ext cx="114300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3"/>
          <p:cNvSpPr txBox="1"/>
          <p:nvPr/>
        </p:nvSpPr>
        <p:spPr>
          <a:xfrm>
            <a:off x="190500" y="2803326"/>
            <a:ext cx="11811000" cy="12799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"اللغة العربية لا تضيق بالتكرار، بل تزداد جمالاً بالإضافة، فكل كلمة نضيفها هي لبنة في بناء فكرنا."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23"/>
          <p:cNvSpPr txBox="1"/>
          <p:nvPr/>
        </p:nvSpPr>
        <p:spPr>
          <a:xfrm>
            <a:off x="381000" y="4273748"/>
            <a:ext cx="114300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— لغتنا، هويتنا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4" name="Google Shape;24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4"/>
          <p:cNvSpPr txBox="1"/>
          <p:nvPr/>
        </p:nvSpPr>
        <p:spPr>
          <a:xfrm>
            <a:off x="190500" y="2171700"/>
            <a:ext cx="11811000" cy="942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50"/>
              <a:buFont typeface="Arial"/>
              <a:buNone/>
            </a:pPr>
            <a:r>
              <a:rPr b="1" i="0" lang="en-US" sz="6750" u="none" cap="none" strike="noStrike">
                <a:solidFill>
                  <a:srgbClr val="1E293B"/>
                </a:solidFill>
                <a:latin typeface="Comfortaa"/>
                <a:ea typeface="Comfortaa"/>
                <a:cs typeface="Comfortaa"/>
                <a:sym typeface="Comfortaa"/>
              </a:rPr>
              <a:t>انتهت رحلتنا!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4"/>
          <p:cNvSpPr txBox="1"/>
          <p:nvPr/>
        </p:nvSpPr>
        <p:spPr>
          <a:xfrm>
            <a:off x="381000" y="3381375"/>
            <a:ext cx="11430000" cy="3524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هل لديك أي سؤال حول التركيب الإضافي؟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247" name="Google Shape;24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67375" y="1409700"/>
            <a:ext cx="85725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4"/>
          <p:cNvSpPr txBox="1"/>
          <p:nvPr/>
        </p:nvSpPr>
        <p:spPr>
          <a:xfrm>
            <a:off x="381000" y="4019550"/>
            <a:ext cx="114300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المعلمة: ولاء محمد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4"/>
          <p:cNvSpPr txBox="1"/>
          <p:nvPr/>
        </p:nvSpPr>
        <p:spPr>
          <a:xfrm>
            <a:off x="381000" y="4505325"/>
            <a:ext cx="11430000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 strike="noStrike">
                <a:solidFill>
                  <a:srgbClr val="334155"/>
                </a:solidFill>
                <a:latin typeface="Afacad Flux"/>
                <a:ea typeface="Afacad Flux"/>
                <a:cs typeface="Afacad Flux"/>
                <a:sym typeface="Afacad Flux"/>
              </a:rPr>
              <a:t>دمتم مبدعين يا فخر اللغة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.png" id="250" name="Google Shape;25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48425" y="5162550"/>
            <a:ext cx="24765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1" name="Google Shape;251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72175" y="5162550"/>
            <a:ext cx="28575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2" name="Google Shape;252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495925" y="5162550"/>
            <a:ext cx="285750" cy="28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