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834" r:id="rId2"/>
  </p:sldIdLst>
  <p:sldSz cx="12192000" cy="6858000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FE6"/>
    <a:srgbClr val="FF7DDD"/>
    <a:srgbClr val="FF33CC"/>
    <a:srgbClr val="E2007E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نمط فاتح 1 - تميي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نمط فاتح 2 - تميي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نمط فاتح 3 - تمييز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نمط متوسط 2 - تميي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3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5544516-BB2B-42E8-BC8B-C52F4B9135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5D0C3E9-80F0-43FB-8BEE-9CEEB60EFC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CAD915D-2C4B-4738-A1A8-3DDC07E2E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1B75A28-85E5-4B4F-B5F4-36ADCEC2A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C6A9413-86B1-41C4-B831-BFE352019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535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F005C93-DDF6-4E00-B3A0-1CEF6AA3C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6BCC831-038B-457C-BD68-06404AAFD4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7C0039C-0F40-4889-8326-E67ECE5BA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68CA024-EAD3-43A5-BCD1-AE4357864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D6AA7B9-EC99-4473-BB88-1E2BDA9B1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376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6C26C56D-AFDB-49D8-866C-0D53A577D4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C2C6819-6A57-432C-A1CD-E775918D64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EB558AF-9A66-4D9D-B42F-E190AE3FF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9D2CCEB-5953-41B0-B36B-A03A18FE1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0D1DC79-A836-4E50-9E19-01C12D41F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287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CE1BED3-D285-4622-8CE7-05A1BA77A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59943A2-75E9-46E7-A4F3-D15741A91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AFE5E5E-2DE0-4356-BE42-578DA071D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71899E3-9FDA-4481-8794-1056EA48C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38DD7EA-A8BC-4F28-877D-4BACC9F10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16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A424A09-CD0B-4AC7-82A2-CB35C917F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BFF1EA4-CE12-4652-BC6A-84168A19A2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F90BE17-3294-44DC-9AF5-9B4AB70DF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1FFCAA2-D9BF-432A-9DC4-FFFA1553A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E329A3C-1C0B-4988-9605-C8B0FE1E1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561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ED177AF-73F6-4283-AF00-D47F7C644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34010B0-5CEE-44E2-8195-B1751F5F4D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AE0FA29-7E51-4AAC-BC50-81DCF63F44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03818E4-6699-42C1-8738-7230B19D6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2BC8DE6-DC7B-4570-A668-D5B872505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25B2E04-12DD-418D-B8B3-4C8B71AA0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226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E615A23-1C34-46CA-98D1-C4C05807E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9D921BF-2A8C-46D4-BF97-432944946D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B3D131D-A612-4D8F-990D-6FFF2B6991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DBB2C64F-EC99-4BBA-A615-3B36A56677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B91C9A1-61A9-4521-84A1-8DAB95C59D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46540786-819E-46B6-9B6F-728EA944F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63DDD272-62D3-466E-89EC-44222976E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2799B2D-B6BF-40C7-A3FD-5D1E1E531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641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4BA53EB-8109-4935-BD92-6535DA393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98C6C5B-4BBB-4BA5-B0BE-551D480E9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38DBAC26-5D50-436A-9BAE-34E491548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E619C4E-A194-431B-A902-F702FECC1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830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3DE73569-D22F-4E0F-B555-CBEB12130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13A9FF0-4600-443B-839B-878E1FF86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68862E9-5F5B-4CCC-8FFB-AE2B9B7C7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759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6C59F21-55A8-459D-A0B5-AB6B33A33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A546FE3-BBDE-42BA-AAA5-82DB6AA10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1908AB6-47F8-4D30-BB43-CF1269744F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9926FEB-86E7-4541-8319-0B2C1685C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C6F522F-73B0-4ED6-9E5E-7303754EB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4F3BEA0-B188-4CAF-8FF8-6F12E53CB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17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6E843AE-BC41-4D20-B66C-27EA96800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A5131F7-276F-4899-AE07-FF13BEFCBB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3052005-2BCA-46FA-8EAF-AA6FB04474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B4FFDBA-A6BE-42EB-AD9B-E9E67F3A8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A913C1D-74CD-4EB6-BC7F-7F42F5CFD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3A62183-FC5B-4D9E-B4C0-455534D94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594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9D7AACC-CBF3-48B5-A405-A3CB9DD77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6F988CA-F0A0-4D93-9579-994CAA6337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3E82A7D-54FD-4A0B-936D-F4CDDE2B1A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1D30A3A-A6B5-4B1D-86B9-EC6463BA43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2217C0F-6CE9-43EB-A7F8-E2D855DB54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242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7213574A-B4D0-4288-BBC9-CE462BD04B28}"/>
              </a:ext>
            </a:extLst>
          </p:cNvPr>
          <p:cNvGrpSpPr/>
          <p:nvPr/>
        </p:nvGrpSpPr>
        <p:grpSpPr>
          <a:xfrm>
            <a:off x="6288795" y="549852"/>
            <a:ext cx="2799666" cy="1040607"/>
            <a:chOff x="9993401" y="230962"/>
            <a:chExt cx="3973263" cy="1428222"/>
          </a:xfrm>
        </p:grpSpPr>
        <p:pic>
          <p:nvPicPr>
            <p:cNvPr id="3" name="صورة 2">
              <a:extLst>
                <a:ext uri="{FF2B5EF4-FFF2-40B4-BE49-F238E27FC236}">
                  <a16:creationId xmlns:a16="http://schemas.microsoft.com/office/drawing/2014/main" id="{41DD78D3-83AC-4CAB-B465-44B72D46CD9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5710" b="15312"/>
            <a:stretch/>
          </p:blipFill>
          <p:spPr>
            <a:xfrm>
              <a:off x="9993401" y="230962"/>
              <a:ext cx="3973263" cy="1428222"/>
            </a:xfrm>
            <a:prstGeom prst="rect">
              <a:avLst/>
            </a:prstGeom>
          </p:spPr>
        </p:pic>
        <p:sp>
          <p:nvSpPr>
            <p:cNvPr id="4" name="TextBox 7">
              <a:extLst>
                <a:ext uri="{FF2B5EF4-FFF2-40B4-BE49-F238E27FC236}">
                  <a16:creationId xmlns:a16="http://schemas.microsoft.com/office/drawing/2014/main" id="{5668D5F7-632E-407D-A08A-DC1B45D2BDD8}"/>
                </a:ext>
              </a:extLst>
            </p:cNvPr>
            <p:cNvSpPr txBox="1"/>
            <p:nvPr/>
          </p:nvSpPr>
          <p:spPr>
            <a:xfrm>
              <a:off x="10828567" y="828412"/>
              <a:ext cx="2302930" cy="5491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380969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AE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الحوض المسحور</a:t>
              </a:r>
              <a:endPara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DAF8C0E-5413-4E3A-AEFD-FA98F11C02A1}"/>
              </a:ext>
            </a:extLst>
          </p:cNvPr>
          <p:cNvSpPr txBox="1"/>
          <p:nvPr/>
        </p:nvSpPr>
        <p:spPr>
          <a:xfrm>
            <a:off x="382704" y="317488"/>
            <a:ext cx="4570145" cy="1815882"/>
          </a:xfrm>
          <a:prstGeom prst="rect">
            <a:avLst/>
          </a:prstGeom>
          <a:noFill/>
          <a:ln w="76200">
            <a:solidFill>
              <a:srgbClr val="0630E5"/>
            </a:solidFill>
          </a:ln>
        </p:spPr>
        <p:txBody>
          <a:bodyPr wrap="square" rtlCol="0">
            <a:spAutoFit/>
          </a:bodyPr>
          <a:lstStyle/>
          <a:p>
            <a:pPr algn="r" rtl="1"/>
            <a:r>
              <a:rPr lang="ar-AE" sz="1400" b="1" i="0" dirty="0">
                <a:solidFill>
                  <a:srgbClr val="2B00E0"/>
                </a:solidFill>
                <a:effectLst/>
                <a:latin typeface="abdo"/>
              </a:rPr>
              <a:t>استَخدِمِ التَّراكيبَ الآتيَـةَ في تَعبيراتٍ توضِّحُ مَعناها</a:t>
            </a:r>
            <a:r>
              <a:rPr lang="ar-AE" sz="1400" b="1" i="0" dirty="0">
                <a:solidFill>
                  <a:srgbClr val="444444"/>
                </a:solidFill>
                <a:effectLst/>
                <a:latin typeface="abdo"/>
              </a:rPr>
              <a:t>:</a:t>
            </a:r>
            <a:endParaRPr lang="ar-AE" sz="1400" b="0" i="0" dirty="0">
              <a:solidFill>
                <a:srgbClr val="444444"/>
              </a:solidFill>
              <a:effectLst/>
              <a:latin typeface="abdo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AE" sz="1400" b="1" i="0" dirty="0">
                <a:solidFill>
                  <a:srgbClr val="2A90DE"/>
                </a:solidFill>
                <a:effectLst/>
                <a:latin typeface="abdo"/>
              </a:rPr>
              <a:t>حَطَّتِ القوافِلُ رِحالَها</a:t>
            </a:r>
            <a:r>
              <a:rPr lang="ar-AE" sz="1400" b="1" i="0" dirty="0">
                <a:solidFill>
                  <a:srgbClr val="444444"/>
                </a:solidFill>
                <a:effectLst/>
                <a:latin typeface="abdo"/>
              </a:rPr>
              <a:t>.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AE" sz="1400" b="1" dirty="0">
                <a:solidFill>
                  <a:srgbClr val="444444"/>
                </a:solidFill>
                <a:latin typeface="abdo"/>
              </a:rPr>
              <a:t>---------------------</a:t>
            </a:r>
            <a:r>
              <a:rPr lang="ar-AE" sz="1400" b="1" i="0" dirty="0">
                <a:solidFill>
                  <a:srgbClr val="444444"/>
                </a:solidFill>
                <a:effectLst/>
                <a:latin typeface="abdo"/>
              </a:rPr>
              <a:t>----------------------------------------------------</a:t>
            </a:r>
            <a:endParaRPr lang="ar-AE" sz="1400" b="0" i="0" dirty="0">
              <a:solidFill>
                <a:srgbClr val="444444"/>
              </a:solidFill>
              <a:effectLst/>
              <a:latin typeface="abdo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AE" sz="1400" b="1" i="0" dirty="0">
                <a:solidFill>
                  <a:srgbClr val="2A90DE"/>
                </a:solidFill>
                <a:effectLst/>
                <a:latin typeface="abdo"/>
              </a:rPr>
              <a:t>يا قُرَّةَ عيني</a:t>
            </a:r>
            <a:r>
              <a:rPr lang="ar-AE" sz="1400" b="1" i="0" dirty="0">
                <a:solidFill>
                  <a:srgbClr val="444444"/>
                </a:solidFill>
                <a:effectLst/>
                <a:latin typeface="abdo"/>
              </a:rPr>
              <a:t>.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AE" sz="1400" b="1" dirty="0">
                <a:solidFill>
                  <a:srgbClr val="444444"/>
                </a:solidFill>
                <a:latin typeface="abdo"/>
              </a:rPr>
              <a:t>------------</a:t>
            </a:r>
            <a:r>
              <a:rPr lang="ar-AE" sz="1400" b="1" i="0" dirty="0">
                <a:solidFill>
                  <a:srgbClr val="444444"/>
                </a:solidFill>
                <a:effectLst/>
                <a:latin typeface="abdo"/>
              </a:rPr>
              <a:t>-------------------------------------------------------------</a:t>
            </a:r>
            <a:endParaRPr lang="ar-AE" sz="1400" b="0" i="0" dirty="0">
              <a:solidFill>
                <a:srgbClr val="444444"/>
              </a:solidFill>
              <a:effectLst/>
              <a:latin typeface="abdo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AE" sz="1400" b="1" i="0" dirty="0">
                <a:solidFill>
                  <a:srgbClr val="2A90DE"/>
                </a:solidFill>
                <a:effectLst/>
                <a:latin typeface="abdo"/>
              </a:rPr>
              <a:t>تَسلِبُ الألبابَ</a:t>
            </a:r>
            <a:r>
              <a:rPr lang="ar-AE" sz="1400" b="1" i="0" dirty="0">
                <a:solidFill>
                  <a:srgbClr val="444444"/>
                </a:solidFill>
                <a:effectLst/>
                <a:latin typeface="abdo"/>
              </a:rPr>
              <a:t>.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AE" sz="1400" b="1">
                <a:solidFill>
                  <a:srgbClr val="444444"/>
                </a:solidFill>
                <a:latin typeface="abdo"/>
              </a:rPr>
              <a:t>-------------</a:t>
            </a:r>
            <a:r>
              <a:rPr lang="ar-AE" sz="1400" b="1" i="0">
                <a:solidFill>
                  <a:srgbClr val="444444"/>
                </a:solidFill>
                <a:effectLst/>
                <a:latin typeface="abdo"/>
              </a:rPr>
              <a:t>------------------------------------------------------------</a:t>
            </a:r>
          </a:p>
          <a:p>
            <a:pPr algn="r" rtl="1"/>
            <a:endParaRPr lang="ar-AE" sz="1400" b="1" i="0" dirty="0">
              <a:solidFill>
                <a:srgbClr val="444444"/>
              </a:solidFill>
              <a:effectLst/>
              <a:latin typeface="abdo"/>
            </a:endParaRP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B21C087F-D739-4ED2-A2FD-189365517886}"/>
              </a:ext>
            </a:extLst>
          </p:cNvPr>
          <p:cNvSpPr txBox="1"/>
          <p:nvPr/>
        </p:nvSpPr>
        <p:spPr>
          <a:xfrm>
            <a:off x="5000045" y="599616"/>
            <a:ext cx="1136417" cy="908864"/>
          </a:xfrm>
          <a:prstGeom prst="ellipse">
            <a:avLst/>
          </a:prstGeom>
          <a:noFill/>
          <a:ln w="57150">
            <a:solidFill>
              <a:srgbClr val="0630E5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srgbClr val="0630E5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الأزرق 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B9BB77FB-41F8-4FAF-9AD2-B2CD1D941C8D}"/>
              </a:ext>
            </a:extLst>
          </p:cNvPr>
          <p:cNvSpPr txBox="1"/>
          <p:nvPr/>
        </p:nvSpPr>
        <p:spPr>
          <a:xfrm>
            <a:off x="294674" y="2423459"/>
            <a:ext cx="4722052" cy="3416320"/>
          </a:xfrm>
          <a:prstGeom prst="rect">
            <a:avLst/>
          </a:prstGeom>
          <a:noFill/>
          <a:ln w="762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r" rtl="1"/>
            <a:r>
              <a:rPr lang="ar-AE" sz="1200" b="1" i="0" dirty="0">
                <a:solidFill>
                  <a:srgbClr val="FFA500"/>
                </a:solidFill>
                <a:effectLst/>
                <a:latin typeface="abdo"/>
              </a:rPr>
              <a:t>ظَهرَت شخصيَّـةُ الجَدَّةِ كراويَـةٍ للقِصَّـةِ</a:t>
            </a: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.</a:t>
            </a:r>
            <a:b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</a:b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ما أهمُّ صِفاتِ الجَدَّةِ؟ وما علاقَةُ ذلكَ بالوَظيفةِ التَّربويَّةِ الَّتي تَقومُ بها الجَدَّةُ في العائِلَةِ كما كَشَفَتِ الحكايةُ؟</a:t>
            </a:r>
          </a:p>
          <a:p>
            <a:pPr algn="r" rtl="1"/>
            <a:r>
              <a:rPr lang="ar-AE" sz="1200" b="1" dirty="0">
                <a:solidFill>
                  <a:srgbClr val="444444"/>
                </a:solidFill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algn="r" rtl="1"/>
            <a:endParaRPr lang="ar-AE" sz="1200" b="1" dirty="0">
              <a:solidFill>
                <a:srgbClr val="444444"/>
              </a:solidFill>
              <a:latin typeface="abdo"/>
              <a:cs typeface="Arial" panose="020B0604020202020204" pitchFamily="34" charset="0"/>
            </a:endParaRPr>
          </a:p>
          <a:p>
            <a:pPr algn="r" rtl="1"/>
            <a:r>
              <a:rPr lang="ar-AE" sz="1200" b="1" dirty="0">
                <a:solidFill>
                  <a:srgbClr val="444444"/>
                </a:solidFill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algn="r" rtl="1"/>
            <a:endParaRPr lang="ar-AE" sz="1200" b="1" dirty="0">
              <a:solidFill>
                <a:srgbClr val="444444"/>
              </a:solidFill>
              <a:latin typeface="abdo"/>
              <a:cs typeface="Arial" panose="020B0604020202020204" pitchFamily="34" charset="0"/>
            </a:endParaRPr>
          </a:p>
          <a:p>
            <a:pPr algn="r" rtl="1"/>
            <a:r>
              <a:rPr lang="ar-AE" sz="1200" b="1" dirty="0">
                <a:solidFill>
                  <a:srgbClr val="444444"/>
                </a:solidFill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algn="r" rtl="1"/>
            <a:endParaRPr lang="ar-AE" sz="1200" b="1" dirty="0">
              <a:solidFill>
                <a:srgbClr val="444444"/>
              </a:solidFill>
              <a:latin typeface="abdo"/>
              <a:cs typeface="Arial" panose="020B0604020202020204" pitchFamily="34" charset="0"/>
            </a:endParaRPr>
          </a:p>
          <a:p>
            <a:pPr algn="r" rtl="1"/>
            <a:r>
              <a:rPr lang="ar-AE" sz="1200" b="1" dirty="0">
                <a:solidFill>
                  <a:srgbClr val="444444"/>
                </a:solidFill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algn="r" rtl="1"/>
            <a:endParaRPr lang="ar-AE" sz="1200" b="1" dirty="0">
              <a:solidFill>
                <a:srgbClr val="444444"/>
              </a:solidFill>
              <a:latin typeface="abdo"/>
              <a:cs typeface="Arial" panose="020B0604020202020204" pitchFamily="34" charset="0"/>
            </a:endParaRPr>
          </a:p>
          <a:p>
            <a:pPr algn="r" rtl="1"/>
            <a:r>
              <a:rPr lang="ar-AE" sz="1200" b="1" dirty="0">
                <a:solidFill>
                  <a:srgbClr val="444444"/>
                </a:solidFill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algn="r" rtl="1"/>
            <a:endParaRPr lang="ar-AE" sz="1200" b="1" dirty="0">
              <a:solidFill>
                <a:srgbClr val="444444"/>
              </a:solidFill>
              <a:latin typeface="abdo"/>
              <a:cs typeface="Arial" panose="020B0604020202020204" pitchFamily="34" charset="0"/>
            </a:endParaRPr>
          </a:p>
          <a:p>
            <a:pPr algn="r" rtl="1"/>
            <a:r>
              <a:rPr lang="ar-AE" sz="1200" b="1" dirty="0">
                <a:solidFill>
                  <a:srgbClr val="444444"/>
                </a:solidFill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algn="r" rtl="1"/>
            <a:endParaRPr lang="ar-AE" sz="1200" b="1" dirty="0">
              <a:solidFill>
                <a:srgbClr val="444444"/>
              </a:solidFill>
              <a:latin typeface="abdo"/>
              <a:cs typeface="Arial" panose="020B0604020202020204" pitchFamily="34" charset="0"/>
            </a:endParaRPr>
          </a:p>
          <a:p>
            <a:pPr algn="r" rtl="1"/>
            <a:r>
              <a:rPr lang="ar-AE" sz="1200" b="1" dirty="0">
                <a:solidFill>
                  <a:srgbClr val="444444"/>
                </a:solidFill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algn="r" rtl="1"/>
            <a:endParaRPr lang="ar-AE" sz="1200" b="1" dirty="0">
              <a:solidFill>
                <a:srgbClr val="444444"/>
              </a:solidFill>
              <a:latin typeface="abdo"/>
              <a:cs typeface="Arial" panose="020B0604020202020204" pitchFamily="34" charset="0"/>
            </a:endParaRPr>
          </a:p>
          <a:p>
            <a:pPr algn="r" rtl="1"/>
            <a:endParaRPr lang="ar-AE" sz="1200" b="1" dirty="0">
              <a:solidFill>
                <a:srgbClr val="444444"/>
              </a:solidFill>
              <a:latin typeface="abdo"/>
              <a:cs typeface="Arial" panose="020B0604020202020204" pitchFamily="34" charset="0"/>
            </a:endParaRP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EF4E3244-C0A4-4EA7-AE3F-BD1D086FD3FC}"/>
              </a:ext>
            </a:extLst>
          </p:cNvPr>
          <p:cNvSpPr txBox="1"/>
          <p:nvPr/>
        </p:nvSpPr>
        <p:spPr>
          <a:xfrm>
            <a:off x="5098093" y="3138594"/>
            <a:ext cx="1170559" cy="908864"/>
          </a:xfrm>
          <a:prstGeom prst="ellipse">
            <a:avLst/>
          </a:prstGeom>
          <a:noFill/>
          <a:ln w="57150">
            <a:solidFill>
              <a:srgbClr val="92D050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الأخضر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98065C91-FB6D-457E-BA8C-A1B793717C3C}"/>
              </a:ext>
            </a:extLst>
          </p:cNvPr>
          <p:cNvSpPr txBox="1"/>
          <p:nvPr/>
        </p:nvSpPr>
        <p:spPr>
          <a:xfrm>
            <a:off x="5609001" y="1735068"/>
            <a:ext cx="4946070" cy="1354217"/>
          </a:xfrm>
          <a:prstGeom prst="rect">
            <a:avLst/>
          </a:prstGeom>
          <a:noFill/>
          <a:ln w="76200">
            <a:solidFill>
              <a:srgbClr val="E2007E"/>
            </a:solidFill>
          </a:ln>
        </p:spPr>
        <p:txBody>
          <a:bodyPr wrap="square" rtlCol="0">
            <a:spAutoFit/>
          </a:bodyPr>
          <a:lstStyle/>
          <a:p>
            <a:pPr rtl="1"/>
            <a:r>
              <a:rPr lang="ar-AE" sz="1400" b="1" i="0" dirty="0">
                <a:solidFill>
                  <a:srgbClr val="444444"/>
                </a:solidFill>
                <a:effectLst/>
                <a:latin typeface="abdo"/>
              </a:rPr>
              <a:t>اختَرْ مِنَ الحكايةِ مَشهدًا أثَّرَ في نفسِكَ، و</a:t>
            </a:r>
            <a:r>
              <a:rPr lang="ar-AE" sz="1400" b="1" i="0" dirty="0">
                <a:solidFill>
                  <a:srgbClr val="FF00FF"/>
                </a:solidFill>
                <a:effectLst/>
                <a:latin typeface="abdo"/>
              </a:rPr>
              <a:t>علِّلْ سبَبَ ذلكَ</a:t>
            </a:r>
            <a:r>
              <a:rPr lang="ar-AE" sz="1400" b="1" i="0" dirty="0">
                <a:solidFill>
                  <a:srgbClr val="444444"/>
                </a:solidFill>
                <a:effectLst/>
                <a:latin typeface="abdo"/>
              </a:rPr>
              <a:t>.</a:t>
            </a:r>
          </a:p>
          <a:p>
            <a:pPr rtl="1"/>
            <a:r>
              <a:rPr lang="ar-AE" sz="1400" b="1" dirty="0">
                <a:solidFill>
                  <a:srgbClr val="444444"/>
                </a:solidFill>
                <a:latin typeface="abdo"/>
              </a:rPr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  <a:endParaRPr lang="ar-AE" sz="1400" b="1" i="0" dirty="0">
              <a:solidFill>
                <a:srgbClr val="444444"/>
              </a:solidFill>
              <a:effectLst/>
              <a:latin typeface="abdo"/>
            </a:endParaRPr>
          </a:p>
          <a:p>
            <a:endParaRPr kumimoji="0" lang="ar-AE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bdo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0D8F1461-6AD6-4759-9FC3-9908714E52F1}"/>
              </a:ext>
            </a:extLst>
          </p:cNvPr>
          <p:cNvSpPr txBox="1"/>
          <p:nvPr/>
        </p:nvSpPr>
        <p:spPr>
          <a:xfrm>
            <a:off x="10608129" y="2053550"/>
            <a:ext cx="1145962" cy="822305"/>
          </a:xfrm>
          <a:prstGeom prst="ellipse">
            <a:avLst/>
          </a:prstGeom>
          <a:noFill/>
          <a:ln w="57150">
            <a:solidFill>
              <a:srgbClr val="E2007E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srgbClr val="E2007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الوردي 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1034F00-9234-4CD6-974D-CAC95F4A8C84}"/>
              </a:ext>
            </a:extLst>
          </p:cNvPr>
          <p:cNvSpPr txBox="1"/>
          <p:nvPr/>
        </p:nvSpPr>
        <p:spPr>
          <a:xfrm>
            <a:off x="5918470" y="4171956"/>
            <a:ext cx="5751222" cy="2308324"/>
          </a:xfrm>
          <a:prstGeom prst="rect">
            <a:avLst/>
          </a:prstGeom>
          <a:noFill/>
          <a:ln w="76200">
            <a:solidFill>
              <a:srgbClr val="FF6600"/>
            </a:solidFill>
          </a:ln>
        </p:spPr>
        <p:txBody>
          <a:bodyPr wrap="square" rtlCol="0">
            <a:spAutoFit/>
          </a:bodyPr>
          <a:lstStyle/>
          <a:p>
            <a:pPr algn="r" rtl="1"/>
            <a:r>
              <a:rPr lang="ar-AE" sz="1600" b="1" i="0" dirty="0">
                <a:solidFill>
                  <a:srgbClr val="444444"/>
                </a:solidFill>
                <a:effectLst/>
                <a:latin typeface="abdo"/>
              </a:rPr>
              <a:t>كيفَ تتَصرَّفُ لو كُنتَ مكانَ (حمد وفطيم) عندَما اكتَشفا خُلوَّ حافظةِ الطَّعامِ مِنَ الغَداءِ؟</a:t>
            </a:r>
            <a:br>
              <a:rPr lang="ar-AE" sz="1600" b="1" i="0" dirty="0">
                <a:solidFill>
                  <a:srgbClr val="444444"/>
                </a:solidFill>
                <a:effectLst/>
                <a:latin typeface="abdo"/>
              </a:rPr>
            </a:br>
            <a:r>
              <a:rPr lang="ar-AE" sz="1600" b="1" i="0" dirty="0">
                <a:solidFill>
                  <a:srgbClr val="FF00FF"/>
                </a:solidFill>
                <a:effectLst/>
                <a:latin typeface="abdo"/>
              </a:rPr>
              <a:t>اكتبْ أحداثًا جديدةً بناءً على اختيارِكَ لتغيّرِ الحدثِ السّابقِ، مُستوفيًا العناصرَ الفنّيَّـةَ للحكايةِ الشّعبيَّـةِ.</a:t>
            </a:r>
          </a:p>
          <a:p>
            <a:pPr algn="r" rtl="1"/>
            <a:r>
              <a:rPr lang="ar-AE" sz="1600" b="1" dirty="0">
                <a:solidFill>
                  <a:srgbClr val="444444"/>
                </a:solidFill>
                <a:latin typeface="abdo"/>
              </a:rPr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  <a:p>
            <a:pPr algn="r" rtl="1">
              <a:buFont typeface="Arial" panose="020B0604020202020204" pitchFamily="34" charset="0"/>
              <a:buChar char="•"/>
            </a:pPr>
            <a:endParaRPr lang="ar-AE" sz="1600" b="0" i="0" dirty="0">
              <a:solidFill>
                <a:srgbClr val="444444"/>
              </a:solidFill>
              <a:effectLst/>
              <a:latin typeface="abdo"/>
            </a:endParaRP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2E3DC129-AB21-4938-BE53-582E482A94C6}"/>
              </a:ext>
            </a:extLst>
          </p:cNvPr>
          <p:cNvSpPr txBox="1"/>
          <p:nvPr/>
        </p:nvSpPr>
        <p:spPr>
          <a:xfrm>
            <a:off x="10548759" y="3309682"/>
            <a:ext cx="1145962" cy="822305"/>
          </a:xfrm>
          <a:prstGeom prst="ellipse">
            <a:avLst/>
          </a:prstGeom>
          <a:noFill/>
          <a:ln w="57150">
            <a:solidFill>
              <a:srgbClr val="FF6600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البرتقالي </a:t>
            </a:r>
          </a:p>
        </p:txBody>
      </p: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13AA88A7-EEEF-48DC-9FFA-82643353CA98}"/>
              </a:ext>
            </a:extLst>
          </p:cNvPr>
          <p:cNvSpPr txBox="1"/>
          <p:nvPr/>
        </p:nvSpPr>
        <p:spPr>
          <a:xfrm>
            <a:off x="934069" y="6158858"/>
            <a:ext cx="321499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معلمتك المحبة لك عائشة الظاهري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D072941-4895-B493-7497-99D0D5B886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543" y="274699"/>
            <a:ext cx="3141980" cy="456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868783"/>
      </p:ext>
    </p:extLst>
  </p:cSld>
  <p:clrMapOvr>
    <a:masterClrMapping/>
  </p:clrMapOvr>
</p:sld>
</file>

<file path=ppt/theme/theme1.xml><?xml version="1.0" encoding="utf-8"?>
<a:theme xmlns:a="http://schemas.openxmlformats.org/drawingml/2006/main" name="1_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119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abdo</vt:lpstr>
      <vt:lpstr>Arial</vt:lpstr>
      <vt:lpstr>Calibri</vt:lpstr>
      <vt:lpstr>Calibri Light</vt:lpstr>
      <vt:lpstr>1_نسق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Aysha Ali Saeed Ibrahim Aldhaheri</dc:creator>
  <cp:lastModifiedBy>Aysha Ali Saeed Ibrahim Aldhaheri</cp:lastModifiedBy>
  <cp:revision>57</cp:revision>
  <dcterms:created xsi:type="dcterms:W3CDTF">2022-10-17T09:24:34Z</dcterms:created>
  <dcterms:modified xsi:type="dcterms:W3CDTF">2025-11-20T10:11:44Z</dcterms:modified>
</cp:coreProperties>
</file>