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7"/>
  </p:notesMasterIdLst>
  <p:sldIdLst>
    <p:sldId id="334" r:id="rId2"/>
    <p:sldId id="329" r:id="rId3"/>
    <p:sldId id="333" r:id="rId4"/>
    <p:sldId id="313" r:id="rId5"/>
    <p:sldId id="325" r:id="rId6"/>
    <p:sldId id="314" r:id="rId7"/>
    <p:sldId id="315" r:id="rId8"/>
    <p:sldId id="326" r:id="rId9"/>
    <p:sldId id="316" r:id="rId10"/>
    <p:sldId id="330" r:id="rId11"/>
    <p:sldId id="317" r:id="rId12"/>
    <p:sldId id="336" r:id="rId13"/>
    <p:sldId id="318" r:id="rId14"/>
    <p:sldId id="337" r:id="rId15"/>
    <p:sldId id="350" r:id="rId16"/>
    <p:sldId id="351" r:id="rId17"/>
    <p:sldId id="322" r:id="rId18"/>
    <p:sldId id="341" r:id="rId19"/>
    <p:sldId id="340" r:id="rId20"/>
    <p:sldId id="343" r:id="rId21"/>
    <p:sldId id="324" r:id="rId22"/>
    <p:sldId id="347" r:id="rId23"/>
    <p:sldId id="348" r:id="rId24"/>
    <p:sldId id="342" r:id="rId25"/>
    <p:sldId id="310" r:id="rId26"/>
  </p:sldIdLst>
  <p:sldSz cx="6858000" cy="9906000" type="A4"/>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p:scale>
          <a:sx n="80" d="100"/>
          <a:sy n="80" d="100"/>
        </p:scale>
        <p:origin x="1476" y="-3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0338" y="0"/>
            <a:ext cx="3038475" cy="466725"/>
          </a:xfrm>
          <a:prstGeom prst="rect">
            <a:avLst/>
          </a:prstGeom>
        </p:spPr>
        <p:txBody>
          <a:bodyPr vert="horz" lIns="91440" tIns="45720" rIns="91440" bIns="45720" rtlCol="0"/>
          <a:lstStyle>
            <a:lvl1pPr algn="r">
              <a:defRPr sz="1200"/>
            </a:lvl1pPr>
          </a:lstStyle>
          <a:p>
            <a:fld id="{521CC0A5-5EB7-4D52-9D6F-6CCD14C47176}" type="datetimeFigureOut">
              <a:rPr lang="en-US" smtClean="0"/>
              <a:t>10/23/2026</a:t>
            </a:fld>
            <a:endParaRPr lang="en-US"/>
          </a:p>
        </p:txBody>
      </p:sp>
      <p:sp>
        <p:nvSpPr>
          <p:cNvPr id="4" name="Slide Image Placeholder 3"/>
          <p:cNvSpPr>
            <a:spLocks noGrp="1" noRot="1" noChangeAspect="1"/>
          </p:cNvSpPr>
          <p:nvPr>
            <p:ph type="sldImg" idx="2"/>
          </p:nvPr>
        </p:nvSpPr>
        <p:spPr>
          <a:xfrm>
            <a:off x="2419350" y="1162050"/>
            <a:ext cx="2171700" cy="31369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3575"/>
            <a:ext cx="5607050" cy="366077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0338" y="8829675"/>
            <a:ext cx="3038475" cy="466725"/>
          </a:xfrm>
          <a:prstGeom prst="rect">
            <a:avLst/>
          </a:prstGeom>
        </p:spPr>
        <p:txBody>
          <a:bodyPr vert="horz" lIns="91440" tIns="45720" rIns="91440" bIns="45720" rtlCol="0" anchor="b"/>
          <a:lstStyle>
            <a:lvl1pPr algn="r">
              <a:defRPr sz="1200"/>
            </a:lvl1pPr>
          </a:lstStyle>
          <a:p>
            <a:fld id="{FC5A11E0-A776-40BA-91C6-C86FC1F7EAE7}" type="slidenum">
              <a:rPr lang="en-US" smtClean="0"/>
              <a:t>‹#›</a:t>
            </a:fld>
            <a:endParaRPr lang="en-US"/>
          </a:p>
        </p:txBody>
      </p:sp>
    </p:spTree>
    <p:extLst>
      <p:ext uri="{BB962C8B-B14F-4D97-AF65-F5344CB8AC3E}">
        <p14:creationId xmlns:p14="http://schemas.microsoft.com/office/powerpoint/2010/main" val="7349440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8FFD066-F90C-4B5F-BE5B-B74121B151B6}" type="datetime1">
              <a:rPr lang="en-US" smtClean="0"/>
              <a:t>10/23/2026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E87A44-8E42-490C-AB1A-5A478A9686AC}" type="slidenum">
              <a:rPr lang="en-US" smtClean="0"/>
              <a:t>‹#›</a:t>
            </a:fld>
            <a:endParaRPr lang="en-US"/>
          </a:p>
        </p:txBody>
      </p:sp>
    </p:spTree>
    <p:extLst>
      <p:ext uri="{BB962C8B-B14F-4D97-AF65-F5344CB8AC3E}">
        <p14:creationId xmlns:p14="http://schemas.microsoft.com/office/powerpoint/2010/main" val="23662974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974ED9-5082-4F16-B1AE-BA4F9963278A}" type="datetime1">
              <a:rPr lang="en-US" smtClean="0"/>
              <a:t>10/23/2026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E87A44-8E42-490C-AB1A-5A478A9686AC}" type="slidenum">
              <a:rPr lang="en-US" smtClean="0"/>
              <a:t>‹#›</a:t>
            </a:fld>
            <a:endParaRPr lang="en-US"/>
          </a:p>
        </p:txBody>
      </p:sp>
    </p:spTree>
    <p:extLst>
      <p:ext uri="{BB962C8B-B14F-4D97-AF65-F5344CB8AC3E}">
        <p14:creationId xmlns:p14="http://schemas.microsoft.com/office/powerpoint/2010/main" val="4048684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6A84D45-357C-47F7-85A7-22C145070BBB}" type="datetime1">
              <a:rPr lang="en-US" smtClean="0"/>
              <a:t>10/23/2026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E87A44-8E42-490C-AB1A-5A478A9686AC}" type="slidenum">
              <a:rPr lang="en-US" smtClean="0"/>
              <a:t>‹#›</a:t>
            </a:fld>
            <a:endParaRPr lang="en-US"/>
          </a:p>
        </p:txBody>
      </p:sp>
    </p:spTree>
    <p:extLst>
      <p:ext uri="{BB962C8B-B14F-4D97-AF65-F5344CB8AC3E}">
        <p14:creationId xmlns:p14="http://schemas.microsoft.com/office/powerpoint/2010/main" val="3218766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B8713DD-8C5E-4347-A274-98ED6056DC13}" type="datetime1">
              <a:rPr lang="en-US" smtClean="0"/>
              <a:t>10/23/2026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E87A44-8E42-490C-AB1A-5A478A9686AC}" type="slidenum">
              <a:rPr lang="en-US" smtClean="0"/>
              <a:t>‹#›</a:t>
            </a:fld>
            <a:endParaRPr lang="en-US"/>
          </a:p>
        </p:txBody>
      </p:sp>
    </p:spTree>
    <p:extLst>
      <p:ext uri="{BB962C8B-B14F-4D97-AF65-F5344CB8AC3E}">
        <p14:creationId xmlns:p14="http://schemas.microsoft.com/office/powerpoint/2010/main" val="14900224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DF456F5-6CB4-4B66-87F4-49B252B91826}" type="datetime1">
              <a:rPr lang="en-US" smtClean="0"/>
              <a:t>10/23/2026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AE87A44-8E42-490C-AB1A-5A478A9686AC}" type="slidenum">
              <a:rPr lang="en-US" smtClean="0"/>
              <a:t>‹#›</a:t>
            </a:fld>
            <a:endParaRPr lang="en-US"/>
          </a:p>
        </p:txBody>
      </p:sp>
    </p:spTree>
    <p:extLst>
      <p:ext uri="{BB962C8B-B14F-4D97-AF65-F5344CB8AC3E}">
        <p14:creationId xmlns:p14="http://schemas.microsoft.com/office/powerpoint/2010/main" val="8686727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8D135AF-72C3-4474-A419-81B671794CFD}" type="datetime1">
              <a:rPr lang="en-US" smtClean="0"/>
              <a:t>10/23/2026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AE87A44-8E42-490C-AB1A-5A478A9686AC}" type="slidenum">
              <a:rPr lang="en-US" smtClean="0"/>
              <a:t>‹#›</a:t>
            </a:fld>
            <a:endParaRPr lang="en-US"/>
          </a:p>
        </p:txBody>
      </p:sp>
    </p:spTree>
    <p:extLst>
      <p:ext uri="{BB962C8B-B14F-4D97-AF65-F5344CB8AC3E}">
        <p14:creationId xmlns:p14="http://schemas.microsoft.com/office/powerpoint/2010/main" val="22360624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24A550-B8BC-46BE-B37D-396D41A697ED}" type="datetime1">
              <a:rPr lang="en-US" smtClean="0"/>
              <a:t>10/23/2026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AE87A44-8E42-490C-AB1A-5A478A9686AC}" type="slidenum">
              <a:rPr lang="en-US" smtClean="0"/>
              <a:t>‹#›</a:t>
            </a:fld>
            <a:endParaRPr lang="en-US"/>
          </a:p>
        </p:txBody>
      </p:sp>
    </p:spTree>
    <p:extLst>
      <p:ext uri="{BB962C8B-B14F-4D97-AF65-F5344CB8AC3E}">
        <p14:creationId xmlns:p14="http://schemas.microsoft.com/office/powerpoint/2010/main" val="39530419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CA2A6811-3FD6-4AA6-AE3E-92BE048BE021}" type="datetime1">
              <a:rPr lang="en-US" smtClean="0"/>
              <a:t>10/23/2026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E87A44-8E42-490C-AB1A-5A478A9686AC}" type="slidenum">
              <a:rPr lang="en-US" smtClean="0"/>
              <a:t>‹#›</a:t>
            </a:fld>
            <a:endParaRPr lang="en-US"/>
          </a:p>
        </p:txBody>
      </p:sp>
    </p:spTree>
    <p:extLst>
      <p:ext uri="{BB962C8B-B14F-4D97-AF65-F5344CB8AC3E}">
        <p14:creationId xmlns:p14="http://schemas.microsoft.com/office/powerpoint/2010/main" val="12118018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954D4419-EDE9-4EA3-89CB-9E248E4AB7AB}" type="datetime1">
              <a:rPr lang="en-US" smtClean="0"/>
              <a:t>10/23/2026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E87A44-8E42-490C-AB1A-5A478A9686AC}" type="slidenum">
              <a:rPr lang="en-US" smtClean="0"/>
              <a:t>‹#›</a:t>
            </a:fld>
            <a:endParaRPr lang="en-US"/>
          </a:p>
        </p:txBody>
      </p:sp>
    </p:spTree>
    <p:extLst>
      <p:ext uri="{BB962C8B-B14F-4D97-AF65-F5344CB8AC3E}">
        <p14:creationId xmlns:p14="http://schemas.microsoft.com/office/powerpoint/2010/main" val="35768609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C1F1A-9F74-4C85-91D4-B50BAA8D7328}" type="datetime1">
              <a:rPr lang="en-US" smtClean="0"/>
              <a:t>10/23/2026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E87A44-8E42-490C-AB1A-5A478A9686AC}" type="slidenum">
              <a:rPr lang="en-US" smtClean="0"/>
              <a:t>‹#›</a:t>
            </a:fld>
            <a:endParaRPr lang="en-US"/>
          </a:p>
        </p:txBody>
      </p:sp>
    </p:spTree>
    <p:extLst>
      <p:ext uri="{BB962C8B-B14F-4D97-AF65-F5344CB8AC3E}">
        <p14:creationId xmlns:p14="http://schemas.microsoft.com/office/powerpoint/2010/main" val="25239764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295C94E-6740-4646-9D9B-5BA20C9D347C}" type="datetime1">
              <a:rPr lang="en-US" smtClean="0"/>
              <a:t>10/23/2026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E87A44-8E42-490C-AB1A-5A478A9686AC}" type="slidenum">
              <a:rPr lang="en-US" smtClean="0"/>
              <a:t>‹#›</a:t>
            </a:fld>
            <a:endParaRPr lang="en-US"/>
          </a:p>
        </p:txBody>
      </p:sp>
    </p:spTree>
    <p:extLst>
      <p:ext uri="{BB962C8B-B14F-4D97-AF65-F5344CB8AC3E}">
        <p14:creationId xmlns:p14="http://schemas.microsoft.com/office/powerpoint/2010/main" val="26813280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82000"/>
                  </a:schemeClr>
                </a:solidFill>
              </a:defRPr>
            </a:lvl1pPr>
          </a:lstStyle>
          <a:p>
            <a:fld id="{BFD67B1D-5B43-4F26-B822-00C23BEEA942}" type="datetime1">
              <a:rPr lang="en-US" smtClean="0"/>
              <a:t>10/23/2026</a:t>
            </a:fld>
            <a:endParaRPr 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82000"/>
                  </a:schemeClr>
                </a:solidFill>
              </a:defRPr>
            </a:lvl1pPr>
          </a:lstStyle>
          <a:p>
            <a:fld id="{1AE87A44-8E42-490C-AB1A-5A478A9686AC}" type="slidenum">
              <a:rPr lang="en-US" smtClean="0"/>
              <a:t>‹#›</a:t>
            </a:fld>
            <a:endParaRPr lang="en-US"/>
          </a:p>
        </p:txBody>
      </p:sp>
    </p:spTree>
    <p:extLst>
      <p:ext uri="{BB962C8B-B14F-4D97-AF65-F5344CB8AC3E}">
        <p14:creationId xmlns:p14="http://schemas.microsoft.com/office/powerpoint/2010/main" val="125921164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8784D42-6D51-C2CB-A146-EAECFAD2FFF8}"/>
              </a:ext>
            </a:extLst>
          </p:cNvPr>
          <p:cNvSpPr>
            <a:spLocks noGrp="1"/>
          </p:cNvSpPr>
          <p:nvPr>
            <p:ph type="sldNum" sz="quarter" idx="12"/>
          </p:nvPr>
        </p:nvSpPr>
        <p:spPr/>
        <p:txBody>
          <a:bodyPr/>
          <a:lstStyle/>
          <a:p>
            <a:fld id="{1AE87A44-8E42-490C-AB1A-5A478A9686AC}" type="slidenum">
              <a:rPr lang="en-US" smtClean="0"/>
              <a:t>1</a:t>
            </a:fld>
            <a:endParaRPr lang="en-US"/>
          </a:p>
        </p:txBody>
      </p:sp>
      <p:pic>
        <p:nvPicPr>
          <p:cNvPr id="4" name="Picture 3">
            <a:extLst>
              <a:ext uri="{FF2B5EF4-FFF2-40B4-BE49-F238E27FC236}">
                <a16:creationId xmlns:a16="http://schemas.microsoft.com/office/drawing/2014/main" id="{2AA1B8A4-41F6-BBCC-39CB-E97A0691C668}"/>
              </a:ext>
            </a:extLst>
          </p:cNvPr>
          <p:cNvPicPr>
            <a:picLocks noChangeAspect="1"/>
          </p:cNvPicPr>
          <p:nvPr/>
        </p:nvPicPr>
        <p:blipFill>
          <a:blip r:embed="rId2"/>
          <a:stretch>
            <a:fillRect/>
          </a:stretch>
        </p:blipFill>
        <p:spPr>
          <a:xfrm>
            <a:off x="0" y="0"/>
            <a:ext cx="6858000" cy="9906000"/>
          </a:xfrm>
          <a:prstGeom prst="rect">
            <a:avLst/>
          </a:prstGeom>
        </p:spPr>
      </p:pic>
      <p:sp>
        <p:nvSpPr>
          <p:cNvPr id="6" name="Freeform 12">
            <a:extLst>
              <a:ext uri="{FF2B5EF4-FFF2-40B4-BE49-F238E27FC236}">
                <a16:creationId xmlns:a16="http://schemas.microsoft.com/office/drawing/2014/main" id="{2F40216C-2D93-B582-A40C-6E260A221D0E}"/>
              </a:ext>
            </a:extLst>
          </p:cNvPr>
          <p:cNvSpPr/>
          <p:nvPr/>
        </p:nvSpPr>
        <p:spPr>
          <a:xfrm>
            <a:off x="0" y="6625389"/>
            <a:ext cx="2261937" cy="2277979"/>
          </a:xfrm>
          <a:custGeom>
            <a:avLst/>
            <a:gdLst/>
            <a:ahLst/>
            <a:cxnLst/>
            <a:rect l="l" t="t" r="r" b="b"/>
            <a:pathLst>
              <a:path w="2306519" h="2306519">
                <a:moveTo>
                  <a:pt x="0" y="0"/>
                </a:moveTo>
                <a:lnTo>
                  <a:pt x="2306519" y="0"/>
                </a:lnTo>
                <a:lnTo>
                  <a:pt x="2306519" y="2306519"/>
                </a:lnTo>
                <a:lnTo>
                  <a:pt x="0" y="2306519"/>
                </a:lnTo>
                <a:lnTo>
                  <a:pt x="0" y="0"/>
                </a:lnTo>
                <a:close/>
              </a:path>
            </a:pathLst>
          </a:custGeom>
          <a:blipFill>
            <a:blip r:embed="rId3"/>
            <a:stretch>
              <a:fillRect/>
            </a:stretch>
          </a:blipFill>
        </p:spPr>
        <p:txBody>
          <a:bodyPr/>
          <a:lstStyle/>
          <a:p>
            <a:endParaRPr lang="en-US" sz="1246"/>
          </a:p>
        </p:txBody>
      </p:sp>
    </p:spTree>
    <p:extLst>
      <p:ext uri="{BB962C8B-B14F-4D97-AF65-F5344CB8AC3E}">
        <p14:creationId xmlns:p14="http://schemas.microsoft.com/office/powerpoint/2010/main" val="3618812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9436DAC-4956-603C-E0DC-D392F2AFEDB9}"/>
              </a:ext>
            </a:extLst>
          </p:cNvPr>
          <p:cNvSpPr>
            <a:spLocks noGrp="1"/>
          </p:cNvSpPr>
          <p:nvPr>
            <p:ph type="sldNum" sz="quarter" idx="12"/>
          </p:nvPr>
        </p:nvSpPr>
        <p:spPr/>
        <p:txBody>
          <a:bodyPr/>
          <a:lstStyle/>
          <a:p>
            <a:fld id="{1AE87A44-8E42-490C-AB1A-5A478A9686AC}" type="slidenum">
              <a:rPr lang="en-US" smtClean="0"/>
              <a:t>2</a:t>
            </a:fld>
            <a:endParaRPr lang="en-US"/>
          </a:p>
        </p:txBody>
      </p:sp>
      <p:sp>
        <p:nvSpPr>
          <p:cNvPr id="4" name="Rectangle: Rounded Corners 3">
            <a:extLst>
              <a:ext uri="{FF2B5EF4-FFF2-40B4-BE49-F238E27FC236}">
                <a16:creationId xmlns:a16="http://schemas.microsoft.com/office/drawing/2014/main" id="{A0EC9CF3-4C4D-E3A1-E6A6-BF2DA198DB92}"/>
              </a:ext>
            </a:extLst>
          </p:cNvPr>
          <p:cNvSpPr/>
          <p:nvPr/>
        </p:nvSpPr>
        <p:spPr>
          <a:xfrm>
            <a:off x="301800" y="220444"/>
            <a:ext cx="6287293" cy="1187416"/>
          </a:xfrm>
          <a:prstGeom prst="roundRect">
            <a:avLst/>
          </a:prstGeom>
          <a:noFill/>
          <a:ln w="3175">
            <a:solidFill>
              <a:schemeClr val="tx1"/>
            </a:solidFill>
            <a:extLst>
              <a:ext uri="{C807C97D-BFC1-408E-A445-0C87EB9F89A2}">
                <ask:lineSketchStyleProps xmlns:ask="http://schemas.microsoft.com/office/drawing/2018/sketchyshapes" sd="3729099259">
                  <a:custGeom>
                    <a:avLst/>
                    <a:gdLst>
                      <a:gd name="csX0" fmla="*/ 0 w 6287293"/>
                      <a:gd name="csY0" fmla="*/ 197907 h 1187416"/>
                      <a:gd name="csX1" fmla="*/ 197907 w 6287293"/>
                      <a:gd name="csY1" fmla="*/ 0 h 1187416"/>
                      <a:gd name="csX2" fmla="*/ 6089386 w 6287293"/>
                      <a:gd name="csY2" fmla="*/ 0 h 1187416"/>
                      <a:gd name="csX3" fmla="*/ 6287293 w 6287293"/>
                      <a:gd name="csY3" fmla="*/ 197907 h 1187416"/>
                      <a:gd name="csX4" fmla="*/ 6287293 w 6287293"/>
                      <a:gd name="csY4" fmla="*/ 989509 h 1187416"/>
                      <a:gd name="csX5" fmla="*/ 6089386 w 6287293"/>
                      <a:gd name="csY5" fmla="*/ 1187416 h 1187416"/>
                      <a:gd name="csX6" fmla="*/ 197907 w 6287293"/>
                      <a:gd name="csY6" fmla="*/ 1187416 h 1187416"/>
                      <a:gd name="csX7" fmla="*/ 0 w 6287293"/>
                      <a:gd name="csY7" fmla="*/ 989509 h 1187416"/>
                      <a:gd name="csX8" fmla="*/ 0 w 6287293"/>
                      <a:gd name="csY8" fmla="*/ 197907 h 118741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6287293" h="1187416" extrusionOk="0">
                        <a:moveTo>
                          <a:pt x="0" y="197907"/>
                        </a:moveTo>
                        <a:cubicBezTo>
                          <a:pt x="2517" y="80706"/>
                          <a:pt x="87077" y="-13526"/>
                          <a:pt x="197907" y="0"/>
                        </a:cubicBezTo>
                        <a:cubicBezTo>
                          <a:pt x="1759781" y="-28479"/>
                          <a:pt x="3703095" y="-7063"/>
                          <a:pt x="6089386" y="0"/>
                        </a:cubicBezTo>
                        <a:cubicBezTo>
                          <a:pt x="6182968" y="14504"/>
                          <a:pt x="6288745" y="89646"/>
                          <a:pt x="6287293" y="197907"/>
                        </a:cubicBezTo>
                        <a:cubicBezTo>
                          <a:pt x="6284928" y="544952"/>
                          <a:pt x="6304139" y="607770"/>
                          <a:pt x="6287293" y="989509"/>
                        </a:cubicBezTo>
                        <a:cubicBezTo>
                          <a:pt x="6268072" y="1102910"/>
                          <a:pt x="6202098" y="1188362"/>
                          <a:pt x="6089386" y="1187416"/>
                        </a:cubicBezTo>
                        <a:cubicBezTo>
                          <a:pt x="4828728" y="1265366"/>
                          <a:pt x="2318019" y="1230075"/>
                          <a:pt x="197907" y="1187416"/>
                        </a:cubicBezTo>
                        <a:cubicBezTo>
                          <a:pt x="87316" y="1180139"/>
                          <a:pt x="-5972" y="1099853"/>
                          <a:pt x="0" y="989509"/>
                        </a:cubicBezTo>
                        <a:cubicBezTo>
                          <a:pt x="-6677" y="858962"/>
                          <a:pt x="-69121" y="523322"/>
                          <a:pt x="0" y="197907"/>
                        </a:cubicBezTo>
                        <a:close/>
                      </a:path>
                    </a:pathLst>
                  </a:custGeom>
                  <ask:type>
                    <ask:lineSketchNon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ct val="150000"/>
              </a:lnSpc>
            </a:pPr>
            <a:endParaRPr lang="en-US" sz="1600" b="1" u="sng" dirty="0">
              <a:solidFill>
                <a:srgbClr val="C00000"/>
              </a:solidFill>
            </a:endParaRPr>
          </a:p>
          <a:p>
            <a:pPr>
              <a:lnSpc>
                <a:spcPct val="150000"/>
              </a:lnSpc>
            </a:pPr>
            <a:r>
              <a:rPr lang="en-US" sz="1600" b="1" u="sng" dirty="0">
                <a:solidFill>
                  <a:srgbClr val="C00000"/>
                </a:solidFill>
              </a:rPr>
              <a:t>1. Vocabulary</a:t>
            </a:r>
            <a:r>
              <a:rPr lang="en-US" sz="1600" dirty="0"/>
              <a:t> </a:t>
            </a:r>
            <a:endParaRPr lang="en-US" sz="1600" dirty="0">
              <a:solidFill>
                <a:schemeClr val="tx1"/>
              </a:solidFill>
            </a:endParaRPr>
          </a:p>
          <a:p>
            <a:pPr>
              <a:lnSpc>
                <a:spcPct val="150000"/>
              </a:lnSpc>
            </a:pPr>
            <a:r>
              <a:rPr lang="en-US" sz="1600" dirty="0">
                <a:solidFill>
                  <a:schemeClr val="tx1"/>
                </a:solidFill>
              </a:rPr>
              <a:t>Multiple-Choice Gap Fill - 5 sentences with a gap 3 options-  2marks each (total: 10) </a:t>
            </a:r>
          </a:p>
          <a:p>
            <a:pPr algn="ctr">
              <a:lnSpc>
                <a:spcPct val="150000"/>
              </a:lnSpc>
            </a:pPr>
            <a:endParaRPr lang="en-GB" sz="1600" b="1" dirty="0">
              <a:solidFill>
                <a:schemeClr val="tx1"/>
              </a:solidFill>
              <a:latin typeface="Dreaming Outloud Pro" panose="03050502040302030504" pitchFamily="66" charset="0"/>
              <a:ea typeface="Anjelika Rose" panose="02000603000000000000" pitchFamily="2" charset="0"/>
              <a:cs typeface="Dreaming Outloud Pro" panose="03050502040302030504" pitchFamily="66" charset="0"/>
            </a:endParaRPr>
          </a:p>
        </p:txBody>
      </p:sp>
      <p:sp>
        <p:nvSpPr>
          <p:cNvPr id="6" name="Rectangle: Rounded Corners 5">
            <a:extLst>
              <a:ext uri="{FF2B5EF4-FFF2-40B4-BE49-F238E27FC236}">
                <a16:creationId xmlns:a16="http://schemas.microsoft.com/office/drawing/2014/main" id="{87FBB00E-1FBB-AAE6-DC1E-6DEFB50A511C}"/>
              </a:ext>
            </a:extLst>
          </p:cNvPr>
          <p:cNvSpPr/>
          <p:nvPr/>
        </p:nvSpPr>
        <p:spPr>
          <a:xfrm>
            <a:off x="269652" y="1575573"/>
            <a:ext cx="6351587" cy="1187416"/>
          </a:xfrm>
          <a:prstGeom prst="roundRect">
            <a:avLst/>
          </a:prstGeom>
          <a:noFill/>
          <a:ln w="3175">
            <a:solidFill>
              <a:schemeClr val="tx1"/>
            </a:solidFill>
            <a:extLst>
              <a:ext uri="{C807C97D-BFC1-408E-A445-0C87EB9F89A2}">
                <ask:lineSketchStyleProps xmlns:ask="http://schemas.microsoft.com/office/drawing/2018/sketchyshapes" sd="3729099259">
                  <a:custGeom>
                    <a:avLst/>
                    <a:gdLst>
                      <a:gd name="csX0" fmla="*/ 0 w 6351587"/>
                      <a:gd name="csY0" fmla="*/ 197907 h 1187416"/>
                      <a:gd name="csX1" fmla="*/ 197907 w 6351587"/>
                      <a:gd name="csY1" fmla="*/ 0 h 1187416"/>
                      <a:gd name="csX2" fmla="*/ 6153680 w 6351587"/>
                      <a:gd name="csY2" fmla="*/ 0 h 1187416"/>
                      <a:gd name="csX3" fmla="*/ 6351587 w 6351587"/>
                      <a:gd name="csY3" fmla="*/ 197907 h 1187416"/>
                      <a:gd name="csX4" fmla="*/ 6351587 w 6351587"/>
                      <a:gd name="csY4" fmla="*/ 989509 h 1187416"/>
                      <a:gd name="csX5" fmla="*/ 6153680 w 6351587"/>
                      <a:gd name="csY5" fmla="*/ 1187416 h 1187416"/>
                      <a:gd name="csX6" fmla="*/ 197907 w 6351587"/>
                      <a:gd name="csY6" fmla="*/ 1187416 h 1187416"/>
                      <a:gd name="csX7" fmla="*/ 0 w 6351587"/>
                      <a:gd name="csY7" fmla="*/ 989509 h 1187416"/>
                      <a:gd name="csX8" fmla="*/ 0 w 6351587"/>
                      <a:gd name="csY8" fmla="*/ 197907 h 118741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6351587" h="1187416" extrusionOk="0">
                        <a:moveTo>
                          <a:pt x="0" y="197907"/>
                        </a:moveTo>
                        <a:cubicBezTo>
                          <a:pt x="2517" y="80706"/>
                          <a:pt x="87077" y="-13526"/>
                          <a:pt x="197907" y="0"/>
                        </a:cubicBezTo>
                        <a:cubicBezTo>
                          <a:pt x="815577" y="-28479"/>
                          <a:pt x="4751957" y="-7063"/>
                          <a:pt x="6153680" y="0"/>
                        </a:cubicBezTo>
                        <a:cubicBezTo>
                          <a:pt x="6247262" y="14504"/>
                          <a:pt x="6353039" y="89646"/>
                          <a:pt x="6351587" y="197907"/>
                        </a:cubicBezTo>
                        <a:cubicBezTo>
                          <a:pt x="6349222" y="544952"/>
                          <a:pt x="6368433" y="607770"/>
                          <a:pt x="6351587" y="989509"/>
                        </a:cubicBezTo>
                        <a:cubicBezTo>
                          <a:pt x="6332366" y="1102910"/>
                          <a:pt x="6266392" y="1188362"/>
                          <a:pt x="6153680" y="1187416"/>
                        </a:cubicBezTo>
                        <a:cubicBezTo>
                          <a:pt x="3609221" y="1265366"/>
                          <a:pt x="1208248" y="1230075"/>
                          <a:pt x="197907" y="1187416"/>
                        </a:cubicBezTo>
                        <a:cubicBezTo>
                          <a:pt x="87316" y="1180139"/>
                          <a:pt x="-5972" y="1099853"/>
                          <a:pt x="0" y="989509"/>
                        </a:cubicBezTo>
                        <a:cubicBezTo>
                          <a:pt x="-6677" y="858962"/>
                          <a:pt x="-69121" y="523322"/>
                          <a:pt x="0" y="197907"/>
                        </a:cubicBezTo>
                        <a:close/>
                      </a:path>
                    </a:pathLst>
                  </a:custGeom>
                  <ask:type>
                    <ask:lineSketchNon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solidFill>
                <a:schemeClr val="tx1"/>
              </a:solidFill>
            </a:endParaRPr>
          </a:p>
          <a:p>
            <a:pPr>
              <a:lnSpc>
                <a:spcPct val="150000"/>
              </a:lnSpc>
            </a:pPr>
            <a:r>
              <a:rPr lang="en-US" sz="1600" dirty="0">
                <a:solidFill>
                  <a:schemeClr val="tx1"/>
                </a:solidFill>
              </a:rPr>
              <a:t> </a:t>
            </a:r>
            <a:r>
              <a:rPr lang="en-US" sz="1600" b="1" u="sng" dirty="0">
                <a:solidFill>
                  <a:srgbClr val="C00000"/>
                </a:solidFill>
              </a:rPr>
              <a:t>2. Grammar</a:t>
            </a:r>
          </a:p>
          <a:p>
            <a:pPr>
              <a:lnSpc>
                <a:spcPct val="150000"/>
              </a:lnSpc>
            </a:pPr>
            <a:r>
              <a:rPr lang="en-US" sz="1600" dirty="0">
                <a:solidFill>
                  <a:schemeClr val="tx1"/>
                </a:solidFill>
              </a:rPr>
              <a:t>Multiple-Choice Gap-Fill -1descriptivetext of 130 words  with 5 gaps3 options -2 marks each (total 10)</a:t>
            </a:r>
          </a:p>
          <a:p>
            <a:pPr algn="ctr">
              <a:lnSpc>
                <a:spcPct val="150000"/>
              </a:lnSpc>
            </a:pPr>
            <a:endParaRPr lang="en-GB" sz="1600" b="1" dirty="0">
              <a:solidFill>
                <a:schemeClr val="tx1"/>
              </a:solidFill>
              <a:latin typeface="Dreaming Outloud Pro" panose="03050502040302030504" pitchFamily="66" charset="0"/>
              <a:ea typeface="Anjelika Rose" panose="02000603000000000000" pitchFamily="2" charset="0"/>
              <a:cs typeface="Dreaming Outloud Pro" panose="03050502040302030504" pitchFamily="66" charset="0"/>
            </a:endParaRPr>
          </a:p>
        </p:txBody>
      </p:sp>
      <p:sp>
        <p:nvSpPr>
          <p:cNvPr id="8" name="Rectangle: Rounded Corners 7">
            <a:extLst>
              <a:ext uri="{FF2B5EF4-FFF2-40B4-BE49-F238E27FC236}">
                <a16:creationId xmlns:a16="http://schemas.microsoft.com/office/drawing/2014/main" id="{3A3D80DD-C3FB-CA46-1668-F3AA86E1D76D}"/>
              </a:ext>
            </a:extLst>
          </p:cNvPr>
          <p:cNvSpPr/>
          <p:nvPr/>
        </p:nvSpPr>
        <p:spPr>
          <a:xfrm>
            <a:off x="211799" y="3028984"/>
            <a:ext cx="6550653" cy="1924016"/>
          </a:xfrm>
          <a:prstGeom prst="roundRect">
            <a:avLst/>
          </a:prstGeom>
          <a:noFill/>
          <a:ln w="3175">
            <a:solidFill>
              <a:schemeClr val="tx1"/>
            </a:solidFill>
            <a:extLst>
              <a:ext uri="{C807C97D-BFC1-408E-A445-0C87EB9F89A2}">
                <ask:lineSketchStyleProps xmlns:ask="http://schemas.microsoft.com/office/drawing/2018/sketchyshapes" sd="3729099259">
                  <a:custGeom>
                    <a:avLst/>
                    <a:gdLst>
                      <a:gd name="csX0" fmla="*/ 0 w 6550653"/>
                      <a:gd name="csY0" fmla="*/ 320676 h 1924016"/>
                      <a:gd name="csX1" fmla="*/ 320676 w 6550653"/>
                      <a:gd name="csY1" fmla="*/ 0 h 1924016"/>
                      <a:gd name="csX2" fmla="*/ 6229977 w 6550653"/>
                      <a:gd name="csY2" fmla="*/ 0 h 1924016"/>
                      <a:gd name="csX3" fmla="*/ 6550653 w 6550653"/>
                      <a:gd name="csY3" fmla="*/ 320676 h 1924016"/>
                      <a:gd name="csX4" fmla="*/ 6550653 w 6550653"/>
                      <a:gd name="csY4" fmla="*/ 1603340 h 1924016"/>
                      <a:gd name="csX5" fmla="*/ 6229977 w 6550653"/>
                      <a:gd name="csY5" fmla="*/ 1924016 h 1924016"/>
                      <a:gd name="csX6" fmla="*/ 320676 w 6550653"/>
                      <a:gd name="csY6" fmla="*/ 1924016 h 1924016"/>
                      <a:gd name="csX7" fmla="*/ 0 w 6550653"/>
                      <a:gd name="csY7" fmla="*/ 1603340 h 1924016"/>
                      <a:gd name="csX8" fmla="*/ 0 w 6550653"/>
                      <a:gd name="csY8" fmla="*/ 320676 h 192401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6550653" h="1924016" extrusionOk="0">
                        <a:moveTo>
                          <a:pt x="0" y="320676"/>
                        </a:moveTo>
                        <a:cubicBezTo>
                          <a:pt x="1364" y="139289"/>
                          <a:pt x="142631" y="-8326"/>
                          <a:pt x="320676" y="0"/>
                        </a:cubicBezTo>
                        <a:cubicBezTo>
                          <a:pt x="3256207" y="-28479"/>
                          <a:pt x="3838864" y="-7063"/>
                          <a:pt x="6229977" y="0"/>
                        </a:cubicBezTo>
                        <a:cubicBezTo>
                          <a:pt x="6385379" y="20024"/>
                          <a:pt x="6564869" y="153758"/>
                          <a:pt x="6550653" y="320676"/>
                        </a:cubicBezTo>
                        <a:cubicBezTo>
                          <a:pt x="6504326" y="813525"/>
                          <a:pt x="6584779" y="1441706"/>
                          <a:pt x="6550653" y="1603340"/>
                        </a:cubicBezTo>
                        <a:cubicBezTo>
                          <a:pt x="6534638" y="1783860"/>
                          <a:pt x="6439595" y="1933037"/>
                          <a:pt x="6229977" y="1924016"/>
                        </a:cubicBezTo>
                        <a:cubicBezTo>
                          <a:pt x="3638435" y="2001966"/>
                          <a:pt x="2201135" y="1966675"/>
                          <a:pt x="320676" y="1924016"/>
                        </a:cubicBezTo>
                        <a:cubicBezTo>
                          <a:pt x="138383" y="1894748"/>
                          <a:pt x="-2445" y="1780871"/>
                          <a:pt x="0" y="1603340"/>
                        </a:cubicBezTo>
                        <a:cubicBezTo>
                          <a:pt x="40887" y="1165832"/>
                          <a:pt x="21173" y="787093"/>
                          <a:pt x="0" y="320676"/>
                        </a:cubicBezTo>
                        <a:close/>
                      </a:path>
                    </a:pathLst>
                  </a:custGeom>
                  <ask:type>
                    <ask:lineSketchNon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solidFill>
                <a:schemeClr val="tx1"/>
              </a:solidFill>
            </a:endParaRPr>
          </a:p>
          <a:p>
            <a:pPr>
              <a:lnSpc>
                <a:spcPct val="150000"/>
              </a:lnSpc>
            </a:pPr>
            <a:endParaRPr lang="en-US" sz="1600" dirty="0">
              <a:solidFill>
                <a:schemeClr val="tx1"/>
              </a:solidFill>
            </a:endParaRPr>
          </a:p>
          <a:p>
            <a:pPr>
              <a:lnSpc>
                <a:spcPct val="150000"/>
              </a:lnSpc>
            </a:pPr>
            <a:endParaRPr lang="en-US" sz="1600" dirty="0">
              <a:solidFill>
                <a:schemeClr val="tx1"/>
              </a:solidFill>
            </a:endParaRPr>
          </a:p>
          <a:p>
            <a:pPr>
              <a:lnSpc>
                <a:spcPct val="150000"/>
              </a:lnSpc>
            </a:pPr>
            <a:r>
              <a:rPr lang="en-US" sz="1600" b="1" u="sng" dirty="0">
                <a:solidFill>
                  <a:srgbClr val="C00000"/>
                </a:solidFill>
              </a:rPr>
              <a:t> 3. Reading </a:t>
            </a:r>
          </a:p>
          <a:p>
            <a:pPr marL="285750" indent="-285750">
              <a:lnSpc>
                <a:spcPct val="150000"/>
              </a:lnSpc>
              <a:buFont typeface="Courier New" panose="02070309020205020404" pitchFamily="49" charset="0"/>
              <a:buChar char="o"/>
            </a:pPr>
            <a:r>
              <a:rPr lang="en-US" sz="1600" dirty="0">
                <a:solidFill>
                  <a:schemeClr val="tx1"/>
                </a:solidFill>
              </a:rPr>
              <a:t> Multiple-Choice -1 expository text  200-230words -8questions with 3 options -  3 marks each, total 24</a:t>
            </a:r>
          </a:p>
          <a:p>
            <a:pPr marL="285750" indent="-285750">
              <a:lnSpc>
                <a:spcPct val="150000"/>
              </a:lnSpc>
              <a:buFont typeface="Courier New" panose="02070309020205020404" pitchFamily="49" charset="0"/>
              <a:buChar char="o"/>
            </a:pPr>
            <a:r>
              <a:rPr lang="en-US" sz="1600" dirty="0">
                <a:solidFill>
                  <a:schemeClr val="tx1"/>
                </a:solidFill>
              </a:rPr>
              <a:t>  Multiple-Choice -expository text  200-230words  - 8questions with 3 options - (2marks each, total: 16</a:t>
            </a:r>
            <a:br>
              <a:rPr lang="en-US" sz="1600" dirty="0">
                <a:solidFill>
                  <a:schemeClr val="tx1"/>
                </a:solidFill>
              </a:rPr>
            </a:br>
            <a:endParaRPr lang="en-US" sz="1600" dirty="0">
              <a:solidFill>
                <a:schemeClr val="tx1"/>
              </a:solidFill>
            </a:endParaRPr>
          </a:p>
          <a:p>
            <a:pPr>
              <a:lnSpc>
                <a:spcPct val="150000"/>
              </a:lnSpc>
            </a:pPr>
            <a:endParaRPr lang="en-US" sz="1600" dirty="0">
              <a:solidFill>
                <a:schemeClr val="tx1"/>
              </a:solidFill>
            </a:endParaRPr>
          </a:p>
          <a:p>
            <a:pPr>
              <a:lnSpc>
                <a:spcPct val="150000"/>
              </a:lnSpc>
            </a:pPr>
            <a:endParaRPr lang="en-GB" sz="1600" b="1" dirty="0">
              <a:solidFill>
                <a:schemeClr val="tx1"/>
              </a:solidFill>
              <a:latin typeface="Dreaming Outloud Pro" panose="03050502040302030504" pitchFamily="66" charset="0"/>
              <a:ea typeface="Anjelika Rose" panose="02000603000000000000" pitchFamily="2" charset="0"/>
              <a:cs typeface="Dreaming Outloud Pro" panose="03050502040302030504" pitchFamily="66" charset="0"/>
            </a:endParaRPr>
          </a:p>
        </p:txBody>
      </p:sp>
      <p:sp>
        <p:nvSpPr>
          <p:cNvPr id="10" name="Rectangle: Rounded Corners 9">
            <a:extLst>
              <a:ext uri="{FF2B5EF4-FFF2-40B4-BE49-F238E27FC236}">
                <a16:creationId xmlns:a16="http://schemas.microsoft.com/office/drawing/2014/main" id="{03BF494D-1344-5025-9F59-2D8E3A5CAB79}"/>
              </a:ext>
            </a:extLst>
          </p:cNvPr>
          <p:cNvSpPr/>
          <p:nvPr/>
        </p:nvSpPr>
        <p:spPr>
          <a:xfrm>
            <a:off x="101505" y="5218995"/>
            <a:ext cx="6687879" cy="4588087"/>
          </a:xfrm>
          <a:prstGeom prst="roundRect">
            <a:avLst/>
          </a:prstGeom>
          <a:noFill/>
          <a:ln w="3175">
            <a:solidFill>
              <a:schemeClr val="tx1"/>
            </a:solidFill>
            <a:extLst>
              <a:ext uri="{C807C97D-BFC1-408E-A445-0C87EB9F89A2}">
                <ask:lineSketchStyleProps xmlns:ask="http://schemas.microsoft.com/office/drawing/2018/sketchyshapes" sd="3729099259">
                  <a:custGeom>
                    <a:avLst/>
                    <a:gdLst>
                      <a:gd name="csX0" fmla="*/ 0 w 6550652"/>
                      <a:gd name="csY0" fmla="*/ 764696 h 4588087"/>
                      <a:gd name="csX1" fmla="*/ 764696 w 6550652"/>
                      <a:gd name="csY1" fmla="*/ 0 h 4588087"/>
                      <a:gd name="csX2" fmla="*/ 5785956 w 6550652"/>
                      <a:gd name="csY2" fmla="*/ 0 h 4588087"/>
                      <a:gd name="csX3" fmla="*/ 6550652 w 6550652"/>
                      <a:gd name="csY3" fmla="*/ 764696 h 4588087"/>
                      <a:gd name="csX4" fmla="*/ 6550652 w 6550652"/>
                      <a:gd name="csY4" fmla="*/ 3823391 h 4588087"/>
                      <a:gd name="csX5" fmla="*/ 5785956 w 6550652"/>
                      <a:gd name="csY5" fmla="*/ 4588087 h 4588087"/>
                      <a:gd name="csX6" fmla="*/ 764696 w 6550652"/>
                      <a:gd name="csY6" fmla="*/ 4588087 h 4588087"/>
                      <a:gd name="csX7" fmla="*/ 0 w 6550652"/>
                      <a:gd name="csY7" fmla="*/ 3823391 h 4588087"/>
                      <a:gd name="csX8" fmla="*/ 0 w 6550652"/>
                      <a:gd name="csY8" fmla="*/ 764696 h 458808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6550652" h="4588087" extrusionOk="0">
                        <a:moveTo>
                          <a:pt x="0" y="764696"/>
                        </a:moveTo>
                        <a:cubicBezTo>
                          <a:pt x="25352" y="262782"/>
                          <a:pt x="334876" y="-66265"/>
                          <a:pt x="764696" y="0"/>
                        </a:cubicBezTo>
                        <a:cubicBezTo>
                          <a:pt x="3107910" y="-28479"/>
                          <a:pt x="4566985" y="-7063"/>
                          <a:pt x="5785956" y="0"/>
                        </a:cubicBezTo>
                        <a:cubicBezTo>
                          <a:pt x="6164106" y="40765"/>
                          <a:pt x="6584979" y="366963"/>
                          <a:pt x="6550652" y="764696"/>
                        </a:cubicBezTo>
                        <a:cubicBezTo>
                          <a:pt x="6538493" y="1751947"/>
                          <a:pt x="6425190" y="2566327"/>
                          <a:pt x="6550652" y="3823391"/>
                        </a:cubicBezTo>
                        <a:cubicBezTo>
                          <a:pt x="6532364" y="4249622"/>
                          <a:pt x="6232230" y="4594730"/>
                          <a:pt x="5785956" y="4588087"/>
                        </a:cubicBezTo>
                        <a:cubicBezTo>
                          <a:pt x="3663937" y="4666037"/>
                          <a:pt x="1893429" y="4630746"/>
                          <a:pt x="764696" y="4588087"/>
                        </a:cubicBezTo>
                        <a:cubicBezTo>
                          <a:pt x="337499" y="4560636"/>
                          <a:pt x="-28614" y="4250718"/>
                          <a:pt x="0" y="3823391"/>
                        </a:cubicBezTo>
                        <a:cubicBezTo>
                          <a:pt x="1448" y="2421820"/>
                          <a:pt x="97053" y="1110210"/>
                          <a:pt x="0" y="764696"/>
                        </a:cubicBezTo>
                        <a:close/>
                      </a:path>
                    </a:pathLst>
                  </a:custGeom>
                  <ask:type>
                    <ask:lineSketchNon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solidFill>
                <a:schemeClr val="tx1"/>
              </a:solidFill>
            </a:endParaRPr>
          </a:p>
          <a:p>
            <a:pPr>
              <a:lnSpc>
                <a:spcPct val="150000"/>
              </a:lnSpc>
            </a:pPr>
            <a:endParaRPr lang="en-US" sz="1600" dirty="0">
              <a:solidFill>
                <a:schemeClr val="tx1"/>
              </a:solidFill>
            </a:endParaRPr>
          </a:p>
          <a:p>
            <a:pPr>
              <a:lnSpc>
                <a:spcPct val="150000"/>
              </a:lnSpc>
            </a:pPr>
            <a:endParaRPr lang="en-US" sz="1600" dirty="0">
              <a:solidFill>
                <a:schemeClr val="tx1"/>
              </a:solidFill>
            </a:endParaRPr>
          </a:p>
          <a:p>
            <a:pPr>
              <a:lnSpc>
                <a:spcPct val="150000"/>
              </a:lnSpc>
            </a:pPr>
            <a:endParaRPr lang="en-US" sz="1600" b="1" u="sng" dirty="0">
              <a:solidFill>
                <a:srgbClr val="C00000"/>
              </a:solidFill>
            </a:endParaRPr>
          </a:p>
          <a:p>
            <a:pPr>
              <a:lnSpc>
                <a:spcPct val="150000"/>
              </a:lnSpc>
            </a:pPr>
            <a:r>
              <a:rPr lang="en-US" sz="1600" b="1" u="sng" dirty="0">
                <a:solidFill>
                  <a:srgbClr val="C00000"/>
                </a:solidFill>
              </a:rPr>
              <a:t> </a:t>
            </a:r>
          </a:p>
          <a:p>
            <a:pPr>
              <a:lnSpc>
                <a:spcPct val="150000"/>
              </a:lnSpc>
            </a:pPr>
            <a:endParaRPr lang="en-US" sz="1600" b="1" u="sng" dirty="0">
              <a:solidFill>
                <a:srgbClr val="C00000"/>
              </a:solidFill>
            </a:endParaRPr>
          </a:p>
          <a:p>
            <a:pPr>
              <a:lnSpc>
                <a:spcPct val="150000"/>
              </a:lnSpc>
            </a:pPr>
            <a:endParaRPr lang="en-US" sz="1600" b="1" u="sng" dirty="0">
              <a:solidFill>
                <a:srgbClr val="C00000"/>
              </a:solidFill>
            </a:endParaRPr>
          </a:p>
          <a:p>
            <a:pPr>
              <a:lnSpc>
                <a:spcPct val="150000"/>
              </a:lnSpc>
            </a:pPr>
            <a:endParaRPr lang="en-US" sz="1600" b="1" u="sng" dirty="0">
              <a:solidFill>
                <a:srgbClr val="C00000"/>
              </a:solidFill>
            </a:endParaRPr>
          </a:p>
          <a:p>
            <a:pPr>
              <a:lnSpc>
                <a:spcPct val="150000"/>
              </a:lnSpc>
            </a:pPr>
            <a:r>
              <a:rPr lang="en-US" sz="1600" b="1" dirty="0">
                <a:solidFill>
                  <a:srgbClr val="C00000"/>
                </a:solidFill>
              </a:rPr>
              <a:t>  4.  </a:t>
            </a:r>
            <a:r>
              <a:rPr lang="en-US" sz="1600" b="1" u="sng" dirty="0">
                <a:solidFill>
                  <a:srgbClr val="C00000"/>
                </a:solidFill>
              </a:rPr>
              <a:t>Writing</a:t>
            </a:r>
            <a:r>
              <a:rPr lang="en-US" sz="1600" b="1" dirty="0">
                <a:solidFill>
                  <a:srgbClr val="C00000"/>
                </a:solidFill>
              </a:rPr>
              <a:t>       </a:t>
            </a:r>
            <a:r>
              <a:rPr lang="en-US" sz="1600" b="1" dirty="0">
                <a:solidFill>
                  <a:schemeClr val="tx1"/>
                </a:solidFill>
              </a:rPr>
              <a:t>( Space – Who Am I ? )</a:t>
            </a:r>
          </a:p>
          <a:p>
            <a:endParaRPr lang="en-US" sz="1600" dirty="0">
              <a:solidFill>
                <a:schemeClr val="tx1"/>
              </a:solidFill>
            </a:endParaRPr>
          </a:p>
          <a:p>
            <a:pPr marL="285750" indent="-285750">
              <a:buFont typeface="Courier New" panose="02070309020205020404" pitchFamily="49" charset="0"/>
              <a:buChar char="o"/>
            </a:pPr>
            <a:r>
              <a:rPr lang="en-US" sz="1600" dirty="0">
                <a:solidFill>
                  <a:schemeClr val="tx1"/>
                </a:solidFill>
              </a:rPr>
              <a:t> Read the text. Write the main ideas of the text in your own words. </a:t>
            </a:r>
          </a:p>
          <a:p>
            <a:r>
              <a:rPr lang="en-US" sz="1600" dirty="0">
                <a:solidFill>
                  <a:schemeClr val="tx1"/>
                </a:solidFill>
              </a:rPr>
              <a:t>Write 3-4 sentences. (</a:t>
            </a:r>
            <a:r>
              <a:rPr lang="en-US" sz="1600" dirty="0">
                <a:solidFill>
                  <a:srgbClr val="FF0000"/>
                </a:solidFill>
              </a:rPr>
              <a:t>15 marks</a:t>
            </a:r>
            <a:r>
              <a:rPr lang="en-US" sz="1600" dirty="0">
                <a:solidFill>
                  <a:schemeClr val="tx1"/>
                </a:solidFill>
              </a:rPr>
              <a:t>)One text of 150 words related to the theme . One question asking for the main ideas of the text, using  own words.</a:t>
            </a:r>
          </a:p>
          <a:p>
            <a:r>
              <a:rPr lang="en-US" sz="1600" dirty="0">
                <a:solidFill>
                  <a:schemeClr val="tx1"/>
                </a:solidFill>
              </a:rPr>
              <a:t> </a:t>
            </a:r>
          </a:p>
          <a:p>
            <a:pPr marL="285750" indent="-285750">
              <a:buFont typeface="Courier New" panose="02070309020205020404" pitchFamily="49" charset="0"/>
              <a:buChar char="o"/>
            </a:pPr>
            <a:r>
              <a:rPr lang="en-US" sz="1600" dirty="0">
                <a:solidFill>
                  <a:schemeClr val="tx1"/>
                </a:solidFill>
              </a:rPr>
              <a:t>Write at least 110 words in a paragraph.</a:t>
            </a:r>
            <a:r>
              <a:rPr lang="en-US" sz="1600" dirty="0">
                <a:solidFill>
                  <a:srgbClr val="FF0000"/>
                </a:solidFill>
              </a:rPr>
              <a:t> </a:t>
            </a:r>
            <a:r>
              <a:rPr lang="en-US" sz="1600" dirty="0">
                <a:solidFill>
                  <a:schemeClr val="tx1"/>
                </a:solidFill>
              </a:rPr>
              <a:t>(</a:t>
            </a:r>
            <a:r>
              <a:rPr lang="en-US" sz="1600" dirty="0">
                <a:solidFill>
                  <a:srgbClr val="FF0000"/>
                </a:solidFill>
              </a:rPr>
              <a:t>25 marks</a:t>
            </a:r>
            <a:r>
              <a:rPr lang="en-US" sz="1600" dirty="0">
                <a:solidFill>
                  <a:schemeClr val="tx1"/>
                </a:solidFill>
              </a:rPr>
              <a:t>) </a:t>
            </a:r>
          </a:p>
          <a:p>
            <a:pPr marL="285750" indent="-285750">
              <a:buFont typeface="Courier New" panose="02070309020205020404" pitchFamily="49" charset="0"/>
              <a:buChar char="o"/>
            </a:pPr>
            <a:r>
              <a:rPr lang="en-US" sz="1600" dirty="0">
                <a:solidFill>
                  <a:schemeClr val="tx1"/>
                </a:solidFill>
              </a:rPr>
              <a:t> Write about _______</a:t>
            </a:r>
            <a:endParaRPr lang="en-US" sz="1200" u="sng" dirty="0">
              <a:solidFill>
                <a:schemeClr val="tx1"/>
              </a:solidFill>
            </a:endParaRPr>
          </a:p>
          <a:p>
            <a:pPr marL="285750" indent="-285750">
              <a:buFont typeface="Wingdings" panose="05000000000000000000" pitchFamily="2" charset="2"/>
              <a:buChar char="Ø"/>
            </a:pPr>
            <a:r>
              <a:rPr lang="en-US" sz="1600" dirty="0">
                <a:solidFill>
                  <a:schemeClr val="tx1"/>
                </a:solidFill>
              </a:rPr>
              <a:t>Prompt 1…………..</a:t>
            </a:r>
          </a:p>
          <a:p>
            <a:pPr marL="285750" indent="-285750">
              <a:buFont typeface="Wingdings" panose="05000000000000000000" pitchFamily="2" charset="2"/>
              <a:buChar char="Ø"/>
            </a:pPr>
            <a:r>
              <a:rPr lang="en-US" sz="1600" dirty="0">
                <a:solidFill>
                  <a:schemeClr val="tx1"/>
                </a:solidFill>
              </a:rPr>
              <a:t>Prompt 2……….....</a:t>
            </a:r>
          </a:p>
          <a:p>
            <a:pPr marL="285750" indent="-285750">
              <a:buFont typeface="Wingdings" panose="05000000000000000000" pitchFamily="2" charset="2"/>
              <a:buChar char="Ø"/>
            </a:pPr>
            <a:r>
              <a:rPr lang="en-US" sz="1600" dirty="0">
                <a:solidFill>
                  <a:schemeClr val="tx1"/>
                </a:solidFill>
              </a:rPr>
              <a:t>Prompt 3…………..</a:t>
            </a:r>
          </a:p>
          <a:p>
            <a:endParaRPr lang="en-US" sz="1600" dirty="0">
              <a:solidFill>
                <a:schemeClr val="tx1"/>
              </a:solidFill>
            </a:endParaRPr>
          </a:p>
          <a:p>
            <a:r>
              <a:rPr lang="en-US" sz="1600" dirty="0">
                <a:solidFill>
                  <a:schemeClr val="tx1"/>
                </a:solidFill>
              </a:rPr>
              <a:t>              Total : 40 mark</a:t>
            </a:r>
          </a:p>
          <a:p>
            <a:endParaRPr lang="en-US" sz="1600" dirty="0">
              <a:solidFill>
                <a:schemeClr val="tx1"/>
              </a:solidFill>
            </a:endParaRPr>
          </a:p>
          <a:p>
            <a:endParaRPr lang="en-US" sz="1600" dirty="0">
              <a:solidFill>
                <a:schemeClr val="tx1"/>
              </a:solidFill>
            </a:endParaRPr>
          </a:p>
          <a:p>
            <a:endParaRPr lang="en-US" sz="1600" dirty="0">
              <a:solidFill>
                <a:schemeClr val="tx1"/>
              </a:solidFill>
            </a:endParaRPr>
          </a:p>
          <a:p>
            <a:endParaRPr lang="en-US" sz="1600" dirty="0">
              <a:solidFill>
                <a:schemeClr val="tx1"/>
              </a:solidFill>
            </a:endParaRPr>
          </a:p>
          <a:p>
            <a:endParaRPr lang="en-US" sz="1600" dirty="0">
              <a:solidFill>
                <a:schemeClr val="tx1"/>
              </a:solidFill>
            </a:endParaRPr>
          </a:p>
          <a:p>
            <a:endParaRPr lang="en-US" sz="1600" dirty="0">
              <a:solidFill>
                <a:schemeClr val="tx1"/>
              </a:solidFill>
            </a:endParaRPr>
          </a:p>
          <a:p>
            <a:endParaRPr lang="en-US" sz="1600" dirty="0">
              <a:solidFill>
                <a:schemeClr val="tx1"/>
              </a:solidFill>
            </a:endParaRPr>
          </a:p>
          <a:p>
            <a:endParaRPr lang="en-US" sz="1600" dirty="0">
              <a:solidFill>
                <a:schemeClr val="tx1"/>
              </a:solidFill>
            </a:endParaRPr>
          </a:p>
          <a:p>
            <a:pPr>
              <a:lnSpc>
                <a:spcPct val="150000"/>
              </a:lnSpc>
            </a:pPr>
            <a:br>
              <a:rPr lang="en-US" sz="1600" dirty="0">
                <a:solidFill>
                  <a:schemeClr val="tx1"/>
                </a:solidFill>
              </a:rPr>
            </a:br>
            <a:endParaRPr lang="en-US" sz="1600" dirty="0">
              <a:solidFill>
                <a:schemeClr val="tx1"/>
              </a:solidFill>
            </a:endParaRPr>
          </a:p>
          <a:p>
            <a:pPr>
              <a:lnSpc>
                <a:spcPct val="150000"/>
              </a:lnSpc>
            </a:pPr>
            <a:endParaRPr lang="en-US" sz="1600" dirty="0">
              <a:solidFill>
                <a:schemeClr val="tx1"/>
              </a:solidFill>
            </a:endParaRPr>
          </a:p>
          <a:p>
            <a:pPr>
              <a:lnSpc>
                <a:spcPct val="150000"/>
              </a:lnSpc>
            </a:pPr>
            <a:endParaRPr lang="en-GB" sz="1600" b="1" dirty="0">
              <a:solidFill>
                <a:schemeClr val="tx1"/>
              </a:solidFill>
              <a:latin typeface="Dreaming Outloud Pro" panose="03050502040302030504" pitchFamily="66" charset="0"/>
              <a:ea typeface="Anjelika Rose" panose="02000603000000000000" pitchFamily="2" charset="0"/>
              <a:cs typeface="Dreaming Outloud Pro" panose="03050502040302030504" pitchFamily="66" charset="0"/>
            </a:endParaRPr>
          </a:p>
        </p:txBody>
      </p:sp>
      <p:sp>
        <p:nvSpPr>
          <p:cNvPr id="5" name="Rectangle: Rounded Corners 4">
            <a:extLst>
              <a:ext uri="{FF2B5EF4-FFF2-40B4-BE49-F238E27FC236}">
                <a16:creationId xmlns:a16="http://schemas.microsoft.com/office/drawing/2014/main" id="{29E79FC5-7D10-E489-E342-628465D40AAE}"/>
              </a:ext>
            </a:extLst>
          </p:cNvPr>
          <p:cNvSpPr/>
          <p:nvPr/>
        </p:nvSpPr>
        <p:spPr>
          <a:xfrm>
            <a:off x="4245028" y="8530955"/>
            <a:ext cx="2349478" cy="821028"/>
          </a:xfrm>
          <a:custGeom>
            <a:avLst/>
            <a:gdLst>
              <a:gd name="csX0" fmla="*/ 0 w 2349478"/>
              <a:gd name="csY0" fmla="*/ 136841 h 821028"/>
              <a:gd name="csX1" fmla="*/ 136841 w 2349478"/>
              <a:gd name="csY1" fmla="*/ 0 h 821028"/>
              <a:gd name="csX2" fmla="*/ 2212637 w 2349478"/>
              <a:gd name="csY2" fmla="*/ 0 h 821028"/>
              <a:gd name="csX3" fmla="*/ 2349478 w 2349478"/>
              <a:gd name="csY3" fmla="*/ 136841 h 821028"/>
              <a:gd name="csX4" fmla="*/ 2349478 w 2349478"/>
              <a:gd name="csY4" fmla="*/ 684187 h 821028"/>
              <a:gd name="csX5" fmla="*/ 2212637 w 2349478"/>
              <a:gd name="csY5" fmla="*/ 821028 h 821028"/>
              <a:gd name="csX6" fmla="*/ 136841 w 2349478"/>
              <a:gd name="csY6" fmla="*/ 821028 h 821028"/>
              <a:gd name="csX7" fmla="*/ 0 w 2349478"/>
              <a:gd name="csY7" fmla="*/ 684187 h 821028"/>
              <a:gd name="csX8" fmla="*/ 0 w 2349478"/>
              <a:gd name="csY8" fmla="*/ 136841 h 82102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2349478" h="821028" extrusionOk="0">
                <a:moveTo>
                  <a:pt x="0" y="136841"/>
                </a:moveTo>
                <a:cubicBezTo>
                  <a:pt x="3670" y="49746"/>
                  <a:pt x="61148" y="-1045"/>
                  <a:pt x="136841" y="0"/>
                </a:cubicBezTo>
                <a:cubicBezTo>
                  <a:pt x="654789" y="-28479"/>
                  <a:pt x="1266102" y="-7063"/>
                  <a:pt x="2212637" y="0"/>
                </a:cubicBezTo>
                <a:cubicBezTo>
                  <a:pt x="2284486" y="3438"/>
                  <a:pt x="2360891" y="69444"/>
                  <a:pt x="2349478" y="136841"/>
                </a:cubicBezTo>
                <a:cubicBezTo>
                  <a:pt x="2308148" y="249571"/>
                  <a:pt x="2327599" y="613656"/>
                  <a:pt x="2349478" y="684187"/>
                </a:cubicBezTo>
                <a:cubicBezTo>
                  <a:pt x="2339411" y="761909"/>
                  <a:pt x="2292053" y="822094"/>
                  <a:pt x="2212637" y="821028"/>
                </a:cubicBezTo>
                <a:cubicBezTo>
                  <a:pt x="1971779" y="898978"/>
                  <a:pt x="880798" y="863687"/>
                  <a:pt x="136841" y="821028"/>
                </a:cubicBezTo>
                <a:cubicBezTo>
                  <a:pt x="59284" y="809849"/>
                  <a:pt x="-4088" y="760476"/>
                  <a:pt x="0" y="684187"/>
                </a:cubicBezTo>
                <a:cubicBezTo>
                  <a:pt x="-24458" y="565406"/>
                  <a:pt x="3251" y="200695"/>
                  <a:pt x="0" y="136841"/>
                </a:cubicBezTo>
                <a:close/>
              </a:path>
            </a:pathLst>
          </a:custGeom>
          <a:noFill/>
          <a:ln w="3175">
            <a:noFill/>
            <a:extLst>
              <a:ext uri="{C807C97D-BFC1-408E-A445-0C87EB9F89A2}">
                <ask:lineSketchStyleProps xmlns:ask="http://schemas.microsoft.com/office/drawing/2018/sketchyshapes" sd="3729099259">
                  <a:prstGeom prst="roundRect">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71450" indent="-171450">
              <a:buFont typeface="Arial" panose="020B0604020202020204" pitchFamily="34" charset="0"/>
              <a:buChar char="•"/>
            </a:pPr>
            <a:r>
              <a:rPr lang="en-GB" sz="1200" b="1" dirty="0">
                <a:solidFill>
                  <a:schemeClr val="tx1"/>
                </a:solidFill>
                <a:latin typeface="Dreaming Outloud Pro" panose="03050502040302030504" pitchFamily="66" charset="0"/>
                <a:ea typeface="Anjelika Rose" panose="02000603000000000000" pitchFamily="2" charset="0"/>
                <a:cs typeface="Dreaming Outloud Pro" panose="03050502040302030504" pitchFamily="66" charset="0"/>
              </a:rPr>
              <a:t>Expressing opinion.</a:t>
            </a:r>
          </a:p>
          <a:p>
            <a:pPr marL="171450" indent="-171450">
              <a:buFont typeface="Arial" panose="020B0604020202020204" pitchFamily="34" charset="0"/>
              <a:buChar char="•"/>
            </a:pPr>
            <a:r>
              <a:rPr lang="en-GB" sz="1200" b="1" dirty="0">
                <a:solidFill>
                  <a:schemeClr val="tx1"/>
                </a:solidFill>
                <a:latin typeface="Dreaming Outloud Pro" panose="03050502040302030504" pitchFamily="66" charset="0"/>
                <a:ea typeface="Anjelika Rose" panose="02000603000000000000" pitchFamily="2" charset="0"/>
                <a:cs typeface="Dreaming Outloud Pro" panose="03050502040302030504" pitchFamily="66" charset="0"/>
              </a:rPr>
              <a:t>Describing places.</a:t>
            </a:r>
          </a:p>
          <a:p>
            <a:pPr marL="171450" indent="-171450">
              <a:buFont typeface="Arial" panose="020B0604020202020204" pitchFamily="34" charset="0"/>
              <a:buChar char="•"/>
            </a:pPr>
            <a:r>
              <a:rPr lang="en-GB" sz="1200" b="1" dirty="0">
                <a:solidFill>
                  <a:schemeClr val="tx1"/>
                </a:solidFill>
                <a:latin typeface="Dreaming Outloud Pro" panose="03050502040302030504" pitchFamily="66" charset="0"/>
                <a:ea typeface="Anjelika Rose" panose="02000603000000000000" pitchFamily="2" charset="0"/>
                <a:cs typeface="Dreaming Outloud Pro" panose="03050502040302030504" pitchFamily="66" charset="0"/>
              </a:rPr>
              <a:t>Asking for and giving advice.</a:t>
            </a:r>
          </a:p>
        </p:txBody>
      </p:sp>
    </p:spTree>
    <p:extLst>
      <p:ext uri="{BB962C8B-B14F-4D97-AF65-F5344CB8AC3E}">
        <p14:creationId xmlns:p14="http://schemas.microsoft.com/office/powerpoint/2010/main" val="6765105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FA3054B-ACA6-3C1E-81B4-F3F8B84893A4}"/>
              </a:ext>
            </a:extLst>
          </p:cNvPr>
          <p:cNvSpPr>
            <a:spLocks noGrp="1"/>
          </p:cNvSpPr>
          <p:nvPr>
            <p:ph type="sldNum" sz="quarter" idx="12"/>
          </p:nvPr>
        </p:nvSpPr>
        <p:spPr/>
        <p:txBody>
          <a:bodyPr/>
          <a:lstStyle/>
          <a:p>
            <a:fld id="{1AE87A44-8E42-490C-AB1A-5A478A9686AC}" type="slidenum">
              <a:rPr lang="en-US" smtClean="0"/>
              <a:t>3</a:t>
            </a:fld>
            <a:endParaRPr lang="en-US"/>
          </a:p>
        </p:txBody>
      </p:sp>
      <p:sp>
        <p:nvSpPr>
          <p:cNvPr id="4" name="TextBox 3">
            <a:extLst>
              <a:ext uri="{FF2B5EF4-FFF2-40B4-BE49-F238E27FC236}">
                <a16:creationId xmlns:a16="http://schemas.microsoft.com/office/drawing/2014/main" id="{37F5F1D3-1826-513D-0BF5-9D49575C1AE7}"/>
              </a:ext>
            </a:extLst>
          </p:cNvPr>
          <p:cNvSpPr txBox="1"/>
          <p:nvPr/>
        </p:nvSpPr>
        <p:spPr>
          <a:xfrm>
            <a:off x="192673" y="455772"/>
            <a:ext cx="6472653" cy="7017306"/>
          </a:xfrm>
          <a:prstGeom prst="rect">
            <a:avLst/>
          </a:prstGeom>
          <a:noFill/>
          <a:ln>
            <a:solidFill>
              <a:schemeClr val="tx1"/>
            </a:solidFill>
            <a:prstDash val="lgDash"/>
          </a:ln>
        </p:spPr>
        <p:txBody>
          <a:bodyPr wrap="square">
            <a:spAutoFit/>
          </a:bodyPr>
          <a:lstStyle/>
          <a:p>
            <a:pPr marL="0" marR="0" indent="0">
              <a:lnSpc>
                <a:spcPct val="150000"/>
              </a:lnSpc>
              <a:buNone/>
            </a:pPr>
            <a:r>
              <a:rPr lang="en-US" sz="1200" i="0" dirty="0">
                <a:solidFill>
                  <a:schemeClr val="tx1"/>
                </a:solidFill>
                <a:effectLst/>
                <a:latin typeface="+mn-lt"/>
              </a:rPr>
              <a:t>Question 1(</a:t>
            </a:r>
            <a:r>
              <a:rPr lang="en-US" sz="1200" b="1" i="0" dirty="0">
                <a:solidFill>
                  <a:srgbClr val="FF0000"/>
                </a:solidFill>
                <a:effectLst/>
                <a:latin typeface="+mn-lt"/>
              </a:rPr>
              <a:t>15 Marks</a:t>
            </a:r>
            <a:r>
              <a:rPr lang="en-US" sz="1200" i="0" dirty="0">
                <a:solidFill>
                  <a:schemeClr val="tx1"/>
                </a:solidFill>
                <a:effectLst/>
                <a:latin typeface="+mn-lt"/>
              </a:rPr>
              <a:t>)</a:t>
            </a:r>
          </a:p>
          <a:p>
            <a:pPr marL="381000" marR="0" indent="-381000">
              <a:lnSpc>
                <a:spcPct val="150000"/>
              </a:lnSpc>
              <a:buFont typeface="Arial" panose="020B0604020202020204" pitchFamily="34" charset="0"/>
              <a:buChar char="•"/>
            </a:pPr>
            <a:r>
              <a:rPr lang="en-US" sz="1200" i="0" dirty="0">
                <a:solidFill>
                  <a:schemeClr val="tx1"/>
                </a:solidFill>
                <a:effectLst/>
                <a:latin typeface="+mn-lt"/>
              </a:rPr>
              <a:t>  Read a text related to the theme (approximately 150 words).</a:t>
            </a:r>
          </a:p>
          <a:p>
            <a:pPr marL="381000" marR="0" indent="-381000">
              <a:lnSpc>
                <a:spcPct val="150000"/>
              </a:lnSpc>
              <a:buFont typeface="Arial" panose="020B0604020202020204" pitchFamily="34" charset="0"/>
              <a:buChar char="•"/>
            </a:pPr>
            <a:r>
              <a:rPr lang="en-US" sz="1200" i="0" dirty="0">
                <a:solidFill>
                  <a:schemeClr val="tx1"/>
                </a:solidFill>
                <a:effectLst/>
                <a:latin typeface="+mn-lt"/>
              </a:rPr>
              <a:t> Write the main ideas of the text in your own words, using 3 to 4 sentences only.  </a:t>
            </a:r>
          </a:p>
          <a:p>
            <a:pPr marL="0" marR="0" indent="0">
              <a:lnSpc>
                <a:spcPct val="150000"/>
              </a:lnSpc>
              <a:buNone/>
            </a:pPr>
            <a:r>
              <a:rPr lang="en-US" sz="1200" i="0" dirty="0">
                <a:solidFill>
                  <a:schemeClr val="tx1"/>
                </a:solidFill>
                <a:effectLst/>
                <a:latin typeface="+mn-lt"/>
              </a:rPr>
              <a:t> Question 2 (</a:t>
            </a:r>
            <a:r>
              <a:rPr lang="en-US" sz="1200" b="1" i="0" dirty="0">
                <a:solidFill>
                  <a:srgbClr val="FF0000"/>
                </a:solidFill>
                <a:effectLst/>
                <a:latin typeface="+mn-lt"/>
              </a:rPr>
              <a:t>25 Marks</a:t>
            </a:r>
            <a:r>
              <a:rPr lang="en-US" sz="1200" i="0" dirty="0">
                <a:solidFill>
                  <a:schemeClr val="tx1"/>
                </a:solidFill>
                <a:effectLst/>
                <a:latin typeface="+mn-lt"/>
              </a:rPr>
              <a:t>)</a:t>
            </a:r>
          </a:p>
          <a:p>
            <a:pPr marL="381000" marR="0" indent="-381000">
              <a:lnSpc>
                <a:spcPct val="150000"/>
              </a:lnSpc>
              <a:buFont typeface="Arial" panose="020B0604020202020204" pitchFamily="34" charset="0"/>
              <a:buChar char="•"/>
            </a:pPr>
            <a:r>
              <a:rPr lang="en-US" sz="1200" i="0" dirty="0">
                <a:solidFill>
                  <a:schemeClr val="tx1"/>
                </a:solidFill>
                <a:effectLst/>
                <a:latin typeface="+mn-lt"/>
              </a:rPr>
              <a:t>  Write about a main prompt that includes three sub-prompts.  </a:t>
            </a:r>
          </a:p>
          <a:p>
            <a:pPr marL="381000" marR="0" indent="-381000">
              <a:lnSpc>
                <a:spcPct val="150000"/>
              </a:lnSpc>
              <a:buNone/>
            </a:pPr>
            <a:r>
              <a:rPr lang="en-US" sz="1200" i="0" dirty="0">
                <a:solidFill>
                  <a:schemeClr val="tx1"/>
                </a:solidFill>
                <a:effectLst/>
                <a:latin typeface="+mn-lt"/>
              </a:rPr>
              <a:t> </a:t>
            </a:r>
          </a:p>
          <a:p>
            <a:pPr marL="762000" marR="0" indent="-762000">
              <a:lnSpc>
                <a:spcPct val="150000"/>
              </a:lnSpc>
              <a:buFont typeface="Wingdings" panose="05000000000000000000" pitchFamily="2" charset="2"/>
              <a:buChar char="ü"/>
            </a:pPr>
            <a:r>
              <a:rPr lang="en-US" sz="1200" i="0" dirty="0">
                <a:solidFill>
                  <a:schemeClr val="tx1"/>
                </a:solidFill>
                <a:effectLst/>
                <a:latin typeface="+mn-lt"/>
              </a:rPr>
              <a:t> Organize your writing into clear paragraphs.  </a:t>
            </a:r>
          </a:p>
          <a:p>
            <a:pPr marL="762000" marR="0" indent="-762000">
              <a:lnSpc>
                <a:spcPct val="150000"/>
              </a:lnSpc>
              <a:buFont typeface="Wingdings" panose="05000000000000000000" pitchFamily="2" charset="2"/>
              <a:buChar char="ü"/>
            </a:pPr>
            <a:r>
              <a:rPr lang="en-US" sz="1200" i="0" dirty="0">
                <a:solidFill>
                  <a:schemeClr val="tx1"/>
                </a:solidFill>
                <a:effectLst/>
                <a:latin typeface="+mn-lt"/>
              </a:rPr>
              <a:t> Write at least 110 words.  </a:t>
            </a:r>
          </a:p>
          <a:p>
            <a:pPr marL="0" marR="0" indent="0">
              <a:lnSpc>
                <a:spcPct val="150000"/>
              </a:lnSpc>
              <a:buNone/>
            </a:pPr>
            <a:r>
              <a:rPr lang="en-US" sz="1200" i="0" dirty="0">
                <a:solidFill>
                  <a:schemeClr val="tx1"/>
                </a:solidFill>
                <a:effectLst/>
                <a:latin typeface="+mn-lt"/>
              </a:rPr>
              <a:t>Assessment Criteria :</a:t>
            </a:r>
          </a:p>
          <a:p>
            <a:pPr marL="171450" marR="0" indent="-171450">
              <a:lnSpc>
                <a:spcPct val="150000"/>
              </a:lnSpc>
              <a:buFont typeface="Courier New" panose="02070309020205020404" pitchFamily="49" charset="0"/>
              <a:buChar char="o"/>
            </a:pPr>
            <a:r>
              <a:rPr lang="en-US" sz="1200" i="0" dirty="0">
                <a:solidFill>
                  <a:schemeClr val="tx1"/>
                </a:solidFill>
                <a:effectLst/>
                <a:latin typeface="+mn-lt"/>
              </a:rPr>
              <a:t> </a:t>
            </a:r>
            <a:r>
              <a:rPr lang="en-US" sz="1200" b="1" i="0" dirty="0">
                <a:solidFill>
                  <a:schemeClr val="tx1"/>
                </a:solidFill>
                <a:effectLst/>
                <a:latin typeface="+mn-lt"/>
              </a:rPr>
              <a:t>Spelling</a:t>
            </a:r>
            <a:r>
              <a:rPr lang="en-US" sz="1200" i="0" dirty="0">
                <a:solidFill>
                  <a:schemeClr val="tx1"/>
                </a:solidFill>
                <a:effectLst/>
                <a:latin typeface="+mn-lt"/>
              </a:rPr>
              <a:t>: Spell challenging words accurately.  </a:t>
            </a:r>
          </a:p>
          <a:p>
            <a:pPr marL="171450" marR="0" indent="-171450">
              <a:lnSpc>
                <a:spcPct val="150000"/>
              </a:lnSpc>
              <a:buFont typeface="Courier New" panose="02070309020205020404" pitchFamily="49" charset="0"/>
              <a:buChar char="o"/>
            </a:pPr>
            <a:r>
              <a:rPr lang="en-US" sz="1200" b="1" i="0" dirty="0">
                <a:solidFill>
                  <a:schemeClr val="tx1"/>
                </a:solidFill>
                <a:effectLst/>
                <a:latin typeface="+mn-lt"/>
              </a:rPr>
              <a:t>Text Structure</a:t>
            </a:r>
            <a:r>
              <a:rPr lang="en-US" sz="1200" i="0" dirty="0">
                <a:solidFill>
                  <a:schemeClr val="tx1"/>
                </a:solidFill>
                <a:effectLst/>
                <a:latin typeface="+mn-lt"/>
              </a:rPr>
              <a:t>: Organize writing into paragraphs that include a clear topic sentence followed by appropriate supporting details.  </a:t>
            </a:r>
          </a:p>
          <a:p>
            <a:pPr marL="171450" marR="0" indent="-171450">
              <a:lnSpc>
                <a:spcPct val="150000"/>
              </a:lnSpc>
              <a:buFont typeface="Courier New" panose="02070309020205020404" pitchFamily="49" charset="0"/>
              <a:buChar char="o"/>
            </a:pPr>
            <a:r>
              <a:rPr lang="en-US" sz="1200" b="1" i="0" dirty="0">
                <a:solidFill>
                  <a:schemeClr val="tx1"/>
                </a:solidFill>
                <a:effectLst/>
                <a:latin typeface="+mn-lt"/>
              </a:rPr>
              <a:t>Fluency</a:t>
            </a:r>
            <a:r>
              <a:rPr lang="en-US" sz="1200" i="0" dirty="0">
                <a:solidFill>
                  <a:schemeClr val="tx1"/>
                </a:solidFill>
                <a:effectLst/>
                <a:latin typeface="+mn-lt"/>
              </a:rPr>
              <a:t> :  Express simple and extended ideas, opinions, emotions, and personal perspectives using a wide range of phrases, expressions, comparisons, and justifications.</a:t>
            </a:r>
          </a:p>
          <a:p>
            <a:pPr marL="171450" lvl="0" indent="-171450" defTabSz="685800">
              <a:lnSpc>
                <a:spcPct val="150000"/>
              </a:lnSpc>
              <a:buFont typeface="Courier New" panose="02070309020205020404" pitchFamily="49" charset="0"/>
              <a:buChar char="o"/>
              <a:defRPr/>
            </a:pPr>
            <a:r>
              <a:rPr lang="en-AE" sz="1200" b="1" dirty="0"/>
              <a:t>Presentation and development of ideas</a:t>
            </a:r>
            <a:r>
              <a:rPr lang="en-US" sz="1200" b="1" i="0" dirty="0">
                <a:solidFill>
                  <a:schemeClr val="tx1"/>
                </a:solidFill>
                <a:effectLst/>
                <a:latin typeface="+mn-lt"/>
              </a:rPr>
              <a:t> </a:t>
            </a:r>
            <a:r>
              <a:rPr lang="en-US" sz="1200" i="0" dirty="0">
                <a:solidFill>
                  <a:schemeClr val="tx1"/>
                </a:solidFill>
                <a:effectLst/>
                <a:latin typeface="+mn-lt"/>
              </a:rPr>
              <a:t>:</a:t>
            </a:r>
            <a:r>
              <a:rPr lang="en-US" sz="1200" dirty="0"/>
              <a:t>Express simple ideas, information, opinions, feelings, emotions and personal perspectives on familiar and concrete topics using a wide range of phrases and expressions in simple and some extended written or multimodal texts. </a:t>
            </a:r>
          </a:p>
          <a:p>
            <a:pPr marL="171450" marR="0" indent="-171450">
              <a:lnSpc>
                <a:spcPct val="150000"/>
              </a:lnSpc>
              <a:buFont typeface="Courier New" panose="02070309020205020404" pitchFamily="49" charset="0"/>
              <a:buChar char="o"/>
            </a:pPr>
            <a:r>
              <a:rPr lang="en-US" sz="1200" dirty="0"/>
              <a:t> </a:t>
            </a:r>
            <a:r>
              <a:rPr lang="en-US" sz="1200" b="1" dirty="0"/>
              <a:t>Processing Text</a:t>
            </a:r>
            <a:r>
              <a:rPr lang="en-US" sz="1200" dirty="0"/>
              <a:t>: Effectively summarize and describe the main points and information from texts.</a:t>
            </a:r>
          </a:p>
          <a:p>
            <a:pPr marL="171450" marR="0" indent="-171450">
              <a:lnSpc>
                <a:spcPct val="150000"/>
              </a:lnSpc>
              <a:buFont typeface="Courier New" panose="02070309020205020404" pitchFamily="49" charset="0"/>
              <a:buChar char="o"/>
            </a:pPr>
            <a:endParaRPr lang="en-US" sz="1200" dirty="0"/>
          </a:p>
          <a:p>
            <a:pPr marL="171450" marR="0" indent="-171450">
              <a:lnSpc>
                <a:spcPct val="150000"/>
              </a:lnSpc>
              <a:buFont typeface="Courier New" panose="02070309020205020404" pitchFamily="49" charset="0"/>
              <a:buChar char="o"/>
            </a:pPr>
            <a:endParaRPr lang="en-US" sz="1200" dirty="0"/>
          </a:p>
          <a:p>
            <a:pPr marL="171450" marR="0" indent="-171450">
              <a:lnSpc>
                <a:spcPct val="150000"/>
              </a:lnSpc>
              <a:buFont typeface="Courier New" panose="02070309020205020404" pitchFamily="49" charset="0"/>
              <a:buChar char="o"/>
            </a:pPr>
            <a:endParaRPr lang="en-US" sz="1200" dirty="0"/>
          </a:p>
          <a:p>
            <a:pPr marL="171450" marR="0" indent="-171450">
              <a:lnSpc>
                <a:spcPct val="150000"/>
              </a:lnSpc>
              <a:buFont typeface="Courier New" panose="02070309020205020404" pitchFamily="49" charset="0"/>
              <a:buChar char="o"/>
            </a:pPr>
            <a:endParaRPr lang="en-US" sz="1200" dirty="0"/>
          </a:p>
          <a:p>
            <a:pPr>
              <a:buNone/>
            </a:pPr>
            <a:br>
              <a:rPr lang="en-US" dirty="0"/>
            </a:br>
            <a:endParaRPr lang="en-US" dirty="0"/>
          </a:p>
        </p:txBody>
      </p:sp>
      <p:graphicFrame>
        <p:nvGraphicFramePr>
          <p:cNvPr id="6" name="Table 5">
            <a:extLst>
              <a:ext uri="{FF2B5EF4-FFF2-40B4-BE49-F238E27FC236}">
                <a16:creationId xmlns:a16="http://schemas.microsoft.com/office/drawing/2014/main" id="{54164921-7891-E5C5-5CDF-BC3D142006A6}"/>
              </a:ext>
            </a:extLst>
          </p:cNvPr>
          <p:cNvGraphicFramePr>
            <a:graphicFrameLocks noGrp="1"/>
          </p:cNvGraphicFramePr>
          <p:nvPr>
            <p:extLst>
              <p:ext uri="{D42A27DB-BD31-4B8C-83A1-F6EECF244321}">
                <p14:modId xmlns:p14="http://schemas.microsoft.com/office/powerpoint/2010/main" val="169464703"/>
              </p:ext>
            </p:extLst>
          </p:nvPr>
        </p:nvGraphicFramePr>
        <p:xfrm>
          <a:off x="287941" y="5953290"/>
          <a:ext cx="6022788" cy="875819"/>
        </p:xfrm>
        <a:graphic>
          <a:graphicData uri="http://schemas.openxmlformats.org/drawingml/2006/table">
            <a:tbl>
              <a:tblPr firstRow="1" bandRow="1">
                <a:tableStyleId>{21E4AEA4-8DFA-4A89-87EB-49C32662AFE0}</a:tableStyleId>
              </a:tblPr>
              <a:tblGrid>
                <a:gridCol w="749149">
                  <a:extLst>
                    <a:ext uri="{9D8B030D-6E8A-4147-A177-3AD203B41FA5}">
                      <a16:colId xmlns:a16="http://schemas.microsoft.com/office/drawing/2014/main" val="2674160769"/>
                    </a:ext>
                  </a:extLst>
                </a:gridCol>
                <a:gridCol w="680484">
                  <a:extLst>
                    <a:ext uri="{9D8B030D-6E8A-4147-A177-3AD203B41FA5}">
                      <a16:colId xmlns:a16="http://schemas.microsoft.com/office/drawing/2014/main" val="3381311121"/>
                    </a:ext>
                  </a:extLst>
                </a:gridCol>
                <a:gridCol w="1027814">
                  <a:extLst>
                    <a:ext uri="{9D8B030D-6E8A-4147-A177-3AD203B41FA5}">
                      <a16:colId xmlns:a16="http://schemas.microsoft.com/office/drawing/2014/main" val="750306364"/>
                    </a:ext>
                  </a:extLst>
                </a:gridCol>
                <a:gridCol w="1557745">
                  <a:extLst>
                    <a:ext uri="{9D8B030D-6E8A-4147-A177-3AD203B41FA5}">
                      <a16:colId xmlns:a16="http://schemas.microsoft.com/office/drawing/2014/main" val="2466672894"/>
                    </a:ext>
                  </a:extLst>
                </a:gridCol>
                <a:gridCol w="1199632">
                  <a:extLst>
                    <a:ext uri="{9D8B030D-6E8A-4147-A177-3AD203B41FA5}">
                      <a16:colId xmlns:a16="http://schemas.microsoft.com/office/drawing/2014/main" val="934929680"/>
                    </a:ext>
                  </a:extLst>
                </a:gridCol>
                <a:gridCol w="807964">
                  <a:extLst>
                    <a:ext uri="{9D8B030D-6E8A-4147-A177-3AD203B41FA5}">
                      <a16:colId xmlns:a16="http://schemas.microsoft.com/office/drawing/2014/main" val="1798495259"/>
                    </a:ext>
                  </a:extLst>
                </a:gridCol>
              </a:tblGrid>
              <a:tr h="327179">
                <a:tc>
                  <a:txBody>
                    <a:bodyPr/>
                    <a:lstStyle/>
                    <a:p>
                      <a:pPr algn="ctr"/>
                      <a:r>
                        <a:rPr lang="en-AE" sz="1000" b="1" dirty="0">
                          <a:cs typeface="Akhbar MT" pitchFamily="2" charset="-78"/>
                        </a:rPr>
                        <a:t> spelling   </a:t>
                      </a:r>
                      <a:endParaRPr lang="en-US" sz="1000" dirty="0">
                        <a:cs typeface="Akhbar MT" pitchFamily="2" charset="-78"/>
                      </a:endParaRP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000" dirty="0"/>
                        <a:t>Fluency </a:t>
                      </a:r>
                    </a:p>
                    <a:p>
                      <a:pPr algn="ctr"/>
                      <a:r>
                        <a:rPr lang="en-AE" sz="1000" b="1" dirty="0">
                          <a:cs typeface="Akhbar MT" pitchFamily="2" charset="-78"/>
                        </a:rPr>
                        <a:t> </a:t>
                      </a:r>
                      <a:endParaRPr lang="en-US" sz="1000" dirty="0">
                        <a:cs typeface="Akhbar MT" pitchFamily="2" charset="-78"/>
                      </a:endParaRPr>
                    </a:p>
                  </a:txBody>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1000" dirty="0"/>
                        <a:t>Text Structure</a:t>
                      </a:r>
                    </a:p>
                    <a:p>
                      <a:pPr algn="ctr"/>
                      <a:endParaRPr lang="en-US" sz="1000" dirty="0">
                        <a:cs typeface="Akhbar MT" pitchFamily="2" charset="-78"/>
                      </a:endParaRP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AE" sz="1000" dirty="0"/>
                        <a:t>Presentation /</a:t>
                      </a:r>
                    </a:p>
                    <a:p>
                      <a:pPr marL="0" marR="0" lvl="0" indent="0" algn="l" defTabSz="685800" rtl="0" eaLnBrk="1" fontAlgn="auto" latinLnBrk="0" hangingPunct="1">
                        <a:lnSpc>
                          <a:spcPct val="100000"/>
                        </a:lnSpc>
                        <a:spcBef>
                          <a:spcPts val="0"/>
                        </a:spcBef>
                        <a:spcAft>
                          <a:spcPts val="0"/>
                        </a:spcAft>
                        <a:buClrTx/>
                        <a:buSzTx/>
                        <a:buFontTx/>
                        <a:buNone/>
                        <a:tabLst/>
                        <a:defRPr/>
                      </a:pPr>
                      <a:r>
                        <a:rPr lang="en-AE" sz="1000" dirty="0"/>
                        <a:t> development of ideas</a:t>
                      </a:r>
                      <a:endParaRPr lang="en-US" sz="1000" dirty="0"/>
                    </a:p>
                    <a:p>
                      <a:pPr algn="ctr"/>
                      <a:endParaRPr lang="en-US" sz="1000" dirty="0">
                        <a:cs typeface="Akhbar MT" pitchFamily="2" charset="-78"/>
                      </a:endParaRP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000" dirty="0"/>
                        <a:t>Processing text </a:t>
                      </a:r>
                    </a:p>
                    <a:p>
                      <a:pPr algn="ctr"/>
                      <a:endParaRPr lang="en-US" sz="1000" dirty="0">
                        <a:cs typeface="Akhbar MT" pitchFamily="2" charset="-78"/>
                      </a:endParaRPr>
                    </a:p>
                  </a:txBody>
                  <a:tcPr/>
                </a:tc>
                <a:tc>
                  <a:txBody>
                    <a:bodyPr/>
                    <a:lstStyle/>
                    <a:p>
                      <a:pPr algn="ctr"/>
                      <a:r>
                        <a:rPr lang="en-US" sz="1000" dirty="0">
                          <a:cs typeface="Akhbar MT" pitchFamily="2" charset="-78"/>
                        </a:rPr>
                        <a:t>Total</a:t>
                      </a:r>
                    </a:p>
                  </a:txBody>
                  <a:tcPr/>
                </a:tc>
                <a:extLst>
                  <a:ext uri="{0D108BD9-81ED-4DB2-BD59-A6C34878D82A}">
                    <a16:rowId xmlns:a16="http://schemas.microsoft.com/office/drawing/2014/main" val="1449589715"/>
                  </a:ext>
                </a:extLst>
              </a:tr>
              <a:tr h="327179">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510757549"/>
                  </a:ext>
                </a:extLst>
              </a:tr>
            </a:tbl>
          </a:graphicData>
        </a:graphic>
      </p:graphicFrame>
      <p:sp>
        <p:nvSpPr>
          <p:cNvPr id="5" name="Rectangle: Rounded Corners 4">
            <a:extLst>
              <a:ext uri="{FF2B5EF4-FFF2-40B4-BE49-F238E27FC236}">
                <a16:creationId xmlns:a16="http://schemas.microsoft.com/office/drawing/2014/main" id="{66CE4F45-EA11-6AE2-CA1F-2B2A8C95A64C}"/>
              </a:ext>
            </a:extLst>
          </p:cNvPr>
          <p:cNvSpPr/>
          <p:nvPr/>
        </p:nvSpPr>
        <p:spPr>
          <a:xfrm>
            <a:off x="495716" y="7880378"/>
            <a:ext cx="5839242" cy="1695100"/>
          </a:xfrm>
          <a:prstGeom prst="roundRect">
            <a:avLst/>
          </a:prstGeom>
          <a:noFill/>
          <a:ln w="3175">
            <a:solidFill>
              <a:schemeClr val="tx1"/>
            </a:solidFill>
            <a:extLst>
              <a:ext uri="{C807C97D-BFC1-408E-A445-0C87EB9F89A2}">
                <ask:lineSketchStyleProps xmlns:ask="http://schemas.microsoft.com/office/drawing/2018/sketchyshapes" sd="3729099259">
                  <a:custGeom>
                    <a:avLst/>
                    <a:gdLst>
                      <a:gd name="csX0" fmla="*/ 0 w 6287293"/>
                      <a:gd name="csY0" fmla="*/ 197907 h 1187416"/>
                      <a:gd name="csX1" fmla="*/ 197907 w 6287293"/>
                      <a:gd name="csY1" fmla="*/ 0 h 1187416"/>
                      <a:gd name="csX2" fmla="*/ 6089386 w 6287293"/>
                      <a:gd name="csY2" fmla="*/ 0 h 1187416"/>
                      <a:gd name="csX3" fmla="*/ 6287293 w 6287293"/>
                      <a:gd name="csY3" fmla="*/ 197907 h 1187416"/>
                      <a:gd name="csX4" fmla="*/ 6287293 w 6287293"/>
                      <a:gd name="csY4" fmla="*/ 989509 h 1187416"/>
                      <a:gd name="csX5" fmla="*/ 6089386 w 6287293"/>
                      <a:gd name="csY5" fmla="*/ 1187416 h 1187416"/>
                      <a:gd name="csX6" fmla="*/ 197907 w 6287293"/>
                      <a:gd name="csY6" fmla="*/ 1187416 h 1187416"/>
                      <a:gd name="csX7" fmla="*/ 0 w 6287293"/>
                      <a:gd name="csY7" fmla="*/ 989509 h 1187416"/>
                      <a:gd name="csX8" fmla="*/ 0 w 6287293"/>
                      <a:gd name="csY8" fmla="*/ 197907 h 118741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6287293" h="1187416" extrusionOk="0">
                        <a:moveTo>
                          <a:pt x="0" y="197907"/>
                        </a:moveTo>
                        <a:cubicBezTo>
                          <a:pt x="2517" y="80706"/>
                          <a:pt x="87077" y="-13526"/>
                          <a:pt x="197907" y="0"/>
                        </a:cubicBezTo>
                        <a:cubicBezTo>
                          <a:pt x="1759781" y="-28479"/>
                          <a:pt x="3703095" y="-7063"/>
                          <a:pt x="6089386" y="0"/>
                        </a:cubicBezTo>
                        <a:cubicBezTo>
                          <a:pt x="6182968" y="14504"/>
                          <a:pt x="6288745" y="89646"/>
                          <a:pt x="6287293" y="197907"/>
                        </a:cubicBezTo>
                        <a:cubicBezTo>
                          <a:pt x="6284928" y="544952"/>
                          <a:pt x="6304139" y="607770"/>
                          <a:pt x="6287293" y="989509"/>
                        </a:cubicBezTo>
                        <a:cubicBezTo>
                          <a:pt x="6268072" y="1102910"/>
                          <a:pt x="6202098" y="1188362"/>
                          <a:pt x="6089386" y="1187416"/>
                        </a:cubicBezTo>
                        <a:cubicBezTo>
                          <a:pt x="4828728" y="1265366"/>
                          <a:pt x="2318019" y="1230075"/>
                          <a:pt x="197907" y="1187416"/>
                        </a:cubicBezTo>
                        <a:cubicBezTo>
                          <a:pt x="87316" y="1180139"/>
                          <a:pt x="-5972" y="1099853"/>
                          <a:pt x="0" y="989509"/>
                        </a:cubicBezTo>
                        <a:cubicBezTo>
                          <a:pt x="-6677" y="858962"/>
                          <a:pt x="-69121" y="523322"/>
                          <a:pt x="0" y="197907"/>
                        </a:cubicBezTo>
                        <a:close/>
                      </a:path>
                    </a:pathLst>
                  </a:custGeom>
                  <ask:type>
                    <ask:lineSketchNon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ct val="150000"/>
              </a:lnSpc>
            </a:pPr>
            <a:endParaRPr lang="en-US" sz="1600" b="1" u="sng" dirty="0">
              <a:solidFill>
                <a:srgbClr val="C00000"/>
              </a:solidFill>
            </a:endParaRPr>
          </a:p>
          <a:p>
            <a:pPr algn="ctr">
              <a:lnSpc>
                <a:spcPct val="150000"/>
              </a:lnSpc>
            </a:pPr>
            <a:r>
              <a:rPr lang="en-US" sz="1600" b="1" dirty="0">
                <a:solidFill>
                  <a:schemeClr val="tx1"/>
                </a:solidFill>
              </a:rPr>
              <a:t>Vocabulary</a:t>
            </a:r>
          </a:p>
          <a:p>
            <a:pPr algn="ctr">
              <a:lnSpc>
                <a:spcPct val="150000"/>
              </a:lnSpc>
            </a:pPr>
            <a:r>
              <a:rPr lang="en-US" sz="1600" b="1" dirty="0">
                <a:solidFill>
                  <a:schemeClr val="tx1"/>
                </a:solidFill>
              </a:rPr>
              <a:t>Grammar</a:t>
            </a:r>
          </a:p>
          <a:p>
            <a:pPr algn="ctr">
              <a:lnSpc>
                <a:spcPct val="150000"/>
              </a:lnSpc>
            </a:pPr>
            <a:r>
              <a:rPr lang="en-US" sz="1600" b="1" dirty="0">
                <a:solidFill>
                  <a:schemeClr val="tx1"/>
                </a:solidFill>
              </a:rPr>
              <a:t>Reading</a:t>
            </a:r>
          </a:p>
          <a:p>
            <a:pPr algn="ctr">
              <a:lnSpc>
                <a:spcPct val="150000"/>
              </a:lnSpc>
            </a:pPr>
            <a:r>
              <a:rPr lang="en-US" sz="1600" b="1" dirty="0">
                <a:solidFill>
                  <a:schemeClr val="tx1"/>
                </a:solidFill>
              </a:rPr>
              <a:t>Writing</a:t>
            </a:r>
          </a:p>
          <a:p>
            <a:pPr>
              <a:lnSpc>
                <a:spcPct val="150000"/>
              </a:lnSpc>
            </a:pPr>
            <a:endParaRPr lang="en-US" sz="1600" b="1" dirty="0">
              <a:solidFill>
                <a:schemeClr val="tx1"/>
              </a:solidFill>
            </a:endParaRPr>
          </a:p>
        </p:txBody>
      </p:sp>
    </p:spTree>
    <p:extLst>
      <p:ext uri="{BB962C8B-B14F-4D97-AF65-F5344CB8AC3E}">
        <p14:creationId xmlns:p14="http://schemas.microsoft.com/office/powerpoint/2010/main" val="35203781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B8B212B-187B-AA50-B781-584686E7B34F}"/>
              </a:ext>
            </a:extLst>
          </p:cNvPr>
          <p:cNvSpPr>
            <a:spLocks noGrp="1"/>
          </p:cNvSpPr>
          <p:nvPr>
            <p:ph type="sldNum" sz="quarter" idx="12"/>
          </p:nvPr>
        </p:nvSpPr>
        <p:spPr/>
        <p:txBody>
          <a:bodyPr/>
          <a:lstStyle/>
          <a:p>
            <a:fld id="{1AE87A44-8E42-490C-AB1A-5A478A9686AC}" type="slidenum">
              <a:rPr lang="en-US" smtClean="0"/>
              <a:t>4</a:t>
            </a:fld>
            <a:endParaRPr lang="en-US"/>
          </a:p>
        </p:txBody>
      </p:sp>
      <p:sp>
        <p:nvSpPr>
          <p:cNvPr id="4" name="TextBox 3">
            <a:extLst>
              <a:ext uri="{FF2B5EF4-FFF2-40B4-BE49-F238E27FC236}">
                <a16:creationId xmlns:a16="http://schemas.microsoft.com/office/drawing/2014/main" id="{3E29A330-8A55-42FB-4863-DF9A3CBDD33A}"/>
              </a:ext>
            </a:extLst>
          </p:cNvPr>
          <p:cNvSpPr txBox="1"/>
          <p:nvPr/>
        </p:nvSpPr>
        <p:spPr>
          <a:xfrm>
            <a:off x="106218" y="127209"/>
            <a:ext cx="6567054" cy="9514399"/>
          </a:xfrm>
          <a:prstGeom prst="rect">
            <a:avLst/>
          </a:prstGeom>
          <a:noFill/>
          <a:ln>
            <a:solidFill>
              <a:schemeClr val="tx1"/>
            </a:solidFill>
            <a:prstDash val="lgDashDot"/>
          </a:ln>
        </p:spPr>
        <p:txBody>
          <a:bodyPr wrap="square">
            <a:spAutoFit/>
          </a:bodyPr>
          <a:lstStyle/>
          <a:p>
            <a:pPr rtl="1"/>
            <a:r>
              <a:rPr lang="en-US" sz="1400" b="1" u="sng" dirty="0">
                <a:solidFill>
                  <a:srgbClr val="C00000"/>
                </a:solidFill>
                <a:latin typeface="Calibri" panose="020F0502020204030204"/>
              </a:rPr>
              <a:t>Q1. Choose the correct word to complete the text. Choose A, B or C</a:t>
            </a:r>
            <a:r>
              <a:rPr lang="en-US" sz="1200" dirty="0"/>
              <a:t>.</a:t>
            </a:r>
          </a:p>
          <a:p>
            <a:pPr rtl="1"/>
            <a:endParaRPr lang="en-US" sz="1200" dirty="0"/>
          </a:p>
          <a:p>
            <a:pPr algn="ctr" rtl="1"/>
            <a:r>
              <a:rPr lang="en-US" sz="1200" b="1" dirty="0"/>
              <a:t>Cleaning Our Oceans</a:t>
            </a:r>
          </a:p>
          <a:p>
            <a:pPr rtl="1">
              <a:lnSpc>
                <a:spcPct val="150000"/>
              </a:lnSpc>
            </a:pPr>
            <a:r>
              <a:rPr lang="en-US" sz="1200" dirty="0"/>
              <a:t>The ocean is home to many fish and other animals, but plastic waste and chemicals cause serious (1) ______. When heavy rain falls, garbage and harmful toxins are carried from the land into rivers and eventually reach the ocean. Some plastic waste (2) ______ on the surface of the water, while other rubbish sinks to the bottom.</a:t>
            </a:r>
          </a:p>
          <a:p>
            <a:pPr rtl="1">
              <a:lnSpc>
                <a:spcPct val="150000"/>
              </a:lnSpc>
            </a:pPr>
            <a:r>
              <a:rPr lang="en-US" sz="1200" dirty="0"/>
              <a:t>In one harbor, a huge cleaning machine was (3) ______ to collect trash before it could spread further. The machine uses modern (4) ______ to remove waste from the water. However, cleaning the ocean is not enough. People should reduce plastic use and prevent garbage from entering rivers. If everyone works together, we can protect marine (5) ______ and keep our oceans healthier.</a:t>
            </a:r>
          </a:p>
          <a:p>
            <a:pPr rtl="1">
              <a:lnSpc>
                <a:spcPct val="150000"/>
              </a:lnSpc>
            </a:pPr>
            <a:r>
              <a:rPr lang="en-US" sz="1200" dirty="0"/>
              <a:t>1. A. pollution　                        B. technology　                      C. current</a:t>
            </a:r>
          </a:p>
          <a:p>
            <a:pPr rtl="1">
              <a:lnSpc>
                <a:spcPct val="150000"/>
              </a:lnSpc>
            </a:pPr>
            <a:r>
              <a:rPr lang="en-US" sz="1200" dirty="0"/>
              <a:t>2. A. installs　                           B. floats　                                  C. sinks </a:t>
            </a:r>
          </a:p>
          <a:p>
            <a:pPr rtl="1">
              <a:lnSpc>
                <a:spcPct val="150000"/>
              </a:lnSpc>
            </a:pPr>
            <a:r>
              <a:rPr lang="en-US" sz="1200" dirty="0"/>
              <a:t>3. A. polluted                        　 B. installed　                           C. floated</a:t>
            </a:r>
          </a:p>
          <a:p>
            <a:pPr rtl="1">
              <a:lnSpc>
                <a:spcPct val="150000"/>
              </a:lnSpc>
            </a:pPr>
            <a:r>
              <a:rPr lang="en-US" sz="1200" dirty="0"/>
              <a:t>4. A. animals                        　 B. chemicals　                        C. technology</a:t>
            </a:r>
          </a:p>
          <a:p>
            <a:pPr rtl="1">
              <a:lnSpc>
                <a:spcPct val="150000"/>
              </a:lnSpc>
            </a:pPr>
            <a:r>
              <a:rPr lang="en-US" sz="1200" dirty="0"/>
              <a:t>5. A. life　                                   B. harbor　                                C. garbage</a:t>
            </a:r>
          </a:p>
          <a:p>
            <a:pPr rtl="1">
              <a:lnSpc>
                <a:spcPct val="150000"/>
              </a:lnSpc>
            </a:pPr>
            <a:endParaRPr lang="en-US" sz="1200" dirty="0"/>
          </a:p>
          <a:p>
            <a:pPr rtl="1">
              <a:lnSpc>
                <a:spcPct val="150000"/>
              </a:lnSpc>
            </a:pPr>
            <a:endParaRPr lang="en-US" sz="1200" dirty="0"/>
          </a:p>
          <a:p>
            <a:pPr rtl="1">
              <a:lnSpc>
                <a:spcPct val="150000"/>
              </a:lnSpc>
            </a:pPr>
            <a:endParaRPr lang="en-US" sz="1200" dirty="0"/>
          </a:p>
          <a:p>
            <a:pPr rtl="1">
              <a:lnSpc>
                <a:spcPct val="150000"/>
              </a:lnSpc>
            </a:pPr>
            <a:endParaRPr lang="en-US" sz="1200" dirty="0"/>
          </a:p>
          <a:p>
            <a:pPr rtl="1">
              <a:lnSpc>
                <a:spcPct val="150000"/>
              </a:lnSpc>
            </a:pPr>
            <a:endParaRPr lang="en-US" sz="1200" dirty="0"/>
          </a:p>
          <a:p>
            <a:pPr rtl="1">
              <a:lnSpc>
                <a:spcPct val="150000"/>
              </a:lnSpc>
            </a:pPr>
            <a:endParaRPr lang="en-US" sz="1200" dirty="0"/>
          </a:p>
          <a:p>
            <a:pPr rtl="1">
              <a:lnSpc>
                <a:spcPct val="150000"/>
              </a:lnSpc>
            </a:pPr>
            <a:endParaRPr lang="en-US" sz="1200" dirty="0"/>
          </a:p>
          <a:p>
            <a:pPr rtl="1">
              <a:lnSpc>
                <a:spcPct val="150000"/>
              </a:lnSpc>
            </a:pPr>
            <a:endParaRPr lang="en-US" sz="1200" dirty="0"/>
          </a:p>
          <a:p>
            <a:pPr rtl="1">
              <a:lnSpc>
                <a:spcPct val="150000"/>
              </a:lnSpc>
            </a:pPr>
            <a:endParaRPr lang="en-US" sz="1200" dirty="0"/>
          </a:p>
          <a:p>
            <a:pPr rtl="1">
              <a:lnSpc>
                <a:spcPct val="150000"/>
              </a:lnSpc>
            </a:pPr>
            <a:endParaRPr lang="en-US" sz="1200" dirty="0"/>
          </a:p>
          <a:p>
            <a:pPr rtl="1">
              <a:lnSpc>
                <a:spcPct val="150000"/>
              </a:lnSpc>
            </a:pPr>
            <a:endParaRPr lang="en-US" sz="1200" dirty="0"/>
          </a:p>
          <a:p>
            <a:pPr rtl="1">
              <a:lnSpc>
                <a:spcPct val="150000"/>
              </a:lnSpc>
            </a:pPr>
            <a:endParaRPr lang="en-US" sz="1200" dirty="0"/>
          </a:p>
          <a:p>
            <a:pPr rtl="1">
              <a:lnSpc>
                <a:spcPct val="150000"/>
              </a:lnSpc>
            </a:pPr>
            <a:endParaRPr lang="en-US" sz="1200" dirty="0"/>
          </a:p>
          <a:p>
            <a:pPr rtl="1">
              <a:lnSpc>
                <a:spcPct val="150000"/>
              </a:lnSpc>
            </a:pPr>
            <a:endParaRPr lang="en-US" sz="1200" dirty="0"/>
          </a:p>
          <a:p>
            <a:pPr rtl="1">
              <a:lnSpc>
                <a:spcPct val="150000"/>
              </a:lnSpc>
            </a:pPr>
            <a:endParaRPr lang="en-US" sz="1200" dirty="0"/>
          </a:p>
          <a:p>
            <a:pPr rtl="1">
              <a:lnSpc>
                <a:spcPct val="150000"/>
              </a:lnSpc>
            </a:pPr>
            <a:endParaRPr lang="en-US" sz="1200" dirty="0"/>
          </a:p>
          <a:p>
            <a:pPr rtl="1">
              <a:lnSpc>
                <a:spcPct val="150000"/>
              </a:lnSpc>
            </a:pPr>
            <a:endParaRPr lang="en-US" sz="1200" dirty="0"/>
          </a:p>
          <a:p>
            <a:pPr rtl="1">
              <a:lnSpc>
                <a:spcPct val="150000"/>
              </a:lnSpc>
            </a:pPr>
            <a:endParaRPr lang="en-US" sz="1200" dirty="0"/>
          </a:p>
        </p:txBody>
      </p:sp>
      <p:sp>
        <p:nvSpPr>
          <p:cNvPr id="6" name="TextBox 5">
            <a:extLst>
              <a:ext uri="{FF2B5EF4-FFF2-40B4-BE49-F238E27FC236}">
                <a16:creationId xmlns:a16="http://schemas.microsoft.com/office/drawing/2014/main" id="{490EB800-5870-4DE7-2BFB-9DB6EB02468D}"/>
              </a:ext>
            </a:extLst>
          </p:cNvPr>
          <p:cNvSpPr txBox="1"/>
          <p:nvPr/>
        </p:nvSpPr>
        <p:spPr>
          <a:xfrm>
            <a:off x="106218" y="5353746"/>
            <a:ext cx="6567054" cy="4247317"/>
          </a:xfrm>
          <a:prstGeom prst="rect">
            <a:avLst/>
          </a:prstGeom>
          <a:noFill/>
        </p:spPr>
        <p:txBody>
          <a:bodyPr wrap="square">
            <a:spAutoFit/>
          </a:bodyPr>
          <a:lstStyle/>
          <a:p>
            <a:pPr rtl="1"/>
            <a:r>
              <a:rPr lang="en-US" sz="1200" dirty="0"/>
              <a:t> </a:t>
            </a:r>
            <a:r>
              <a:rPr lang="en-US" sz="1200" b="1" u="sng" dirty="0">
                <a:solidFill>
                  <a:srgbClr val="C00000"/>
                </a:solidFill>
                <a:latin typeface="Calibri" panose="020F0502020204030204"/>
              </a:rPr>
              <a:t>Q2. Choose the correct word to complete the text. Choose A, B or C</a:t>
            </a:r>
            <a:r>
              <a:rPr lang="en-US" sz="1100" dirty="0"/>
              <a:t>.</a:t>
            </a:r>
          </a:p>
          <a:p>
            <a:pPr algn="ctr" rtl="1"/>
            <a:endParaRPr lang="en-US" sz="1200" dirty="0"/>
          </a:p>
          <a:p>
            <a:pPr algn="ctr" rtl="1"/>
            <a:r>
              <a:rPr lang="en-US" sz="1200" b="1" dirty="0"/>
              <a:t>Protecting the Ocean</a:t>
            </a:r>
            <a:endParaRPr lang="en-US" sz="1200" dirty="0"/>
          </a:p>
          <a:p>
            <a:pPr marR="0" indent="0" rtl="1">
              <a:lnSpc>
                <a:spcPct val="150000"/>
              </a:lnSpc>
              <a:buNone/>
            </a:pPr>
            <a:r>
              <a:rPr lang="en-US" sz="1200" dirty="0"/>
              <a:t>Many sea animals are in danger because people throw plastic and (1) ______ into rivers. These harmful substances travel with the water (2) ______ until they reach the ocean. Plastic bags may look like food to fish, and eating them can be dangerous.</a:t>
            </a:r>
          </a:p>
          <a:p>
            <a:pPr marR="0" indent="0" rtl="1">
              <a:lnSpc>
                <a:spcPct val="150000"/>
              </a:lnSpc>
              <a:buNone/>
            </a:pPr>
            <a:r>
              <a:rPr lang="en-US" sz="1200" dirty="0"/>
              <a:t>To solve this problem, a new cleaning (3) ______ was installed near the harbor. It collects garbage before it spreads into the sea. If more cities used this (4) ______, less waste might reach the ocean. Everyone should help protect marine animals and reduce water (5) ______.</a:t>
            </a:r>
          </a:p>
          <a:p>
            <a:pPr marR="0" indent="0" rtl="1">
              <a:lnSpc>
                <a:spcPct val="150000"/>
              </a:lnSpc>
              <a:buNone/>
            </a:pPr>
            <a:r>
              <a:rPr lang="en-US" sz="1200" dirty="0"/>
              <a:t>1. A. chemicals　                B. currents　                    C. harbors</a:t>
            </a:r>
          </a:p>
          <a:p>
            <a:pPr marR="0" indent="0" rtl="1">
              <a:lnSpc>
                <a:spcPct val="150000"/>
              </a:lnSpc>
              <a:buNone/>
            </a:pPr>
            <a:r>
              <a:rPr lang="en-US" sz="1200" dirty="0"/>
              <a:t>2. A. machine　                   B. current　                       C. animal</a:t>
            </a:r>
          </a:p>
          <a:p>
            <a:pPr marR="0" indent="0" rtl="1">
              <a:lnSpc>
                <a:spcPct val="150000"/>
              </a:lnSpc>
              <a:buNone/>
            </a:pPr>
            <a:r>
              <a:rPr lang="en-US" sz="1200" dirty="0"/>
              <a:t>3. A. toxins　                        B. pollution                    　 C. machine</a:t>
            </a:r>
          </a:p>
          <a:p>
            <a:pPr marR="0" indent="0" rtl="1">
              <a:lnSpc>
                <a:spcPct val="150000"/>
              </a:lnSpc>
              <a:buNone/>
            </a:pPr>
            <a:r>
              <a:rPr lang="en-US" sz="1200" dirty="0"/>
              <a:t>4. A. technology            　 B. garbage　                       C. rain</a:t>
            </a:r>
          </a:p>
          <a:p>
            <a:pPr marR="0" indent="0" rtl="1">
              <a:lnSpc>
                <a:spcPct val="150000"/>
              </a:lnSpc>
              <a:buNone/>
            </a:pPr>
            <a:r>
              <a:rPr lang="en-US" sz="1200" dirty="0"/>
              <a:t>5. A. pollution　                 B. harbor　                          C. fish</a:t>
            </a:r>
          </a:p>
          <a:p>
            <a:pPr marR="0" indent="0" rtl="1">
              <a:buNone/>
            </a:pPr>
            <a:endParaRPr lang="en-US" sz="1200" dirty="0"/>
          </a:p>
          <a:p>
            <a:pPr marR="0" indent="0" rtl="1">
              <a:buNone/>
            </a:pPr>
            <a:endParaRPr lang="en-US" sz="1200" dirty="0"/>
          </a:p>
          <a:p>
            <a:pPr marR="0" indent="0" rtl="1">
              <a:buNone/>
            </a:pPr>
            <a:r>
              <a:rPr lang="en-US" sz="1200" dirty="0"/>
              <a:t> </a:t>
            </a:r>
          </a:p>
        </p:txBody>
      </p:sp>
    </p:spTree>
    <p:extLst>
      <p:ext uri="{BB962C8B-B14F-4D97-AF65-F5344CB8AC3E}">
        <p14:creationId xmlns:p14="http://schemas.microsoft.com/office/powerpoint/2010/main" val="14599000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09F6952-1070-EDE7-50CC-527EA073A04E}"/>
              </a:ext>
            </a:extLst>
          </p:cNvPr>
          <p:cNvSpPr>
            <a:spLocks noGrp="1"/>
          </p:cNvSpPr>
          <p:nvPr>
            <p:ph type="sldNum" sz="quarter" idx="12"/>
          </p:nvPr>
        </p:nvSpPr>
        <p:spPr/>
        <p:txBody>
          <a:bodyPr/>
          <a:lstStyle/>
          <a:p>
            <a:fld id="{1AE87A44-8E42-490C-AB1A-5A478A9686AC}" type="slidenum">
              <a:rPr lang="en-US" smtClean="0"/>
              <a:t>5</a:t>
            </a:fld>
            <a:endParaRPr lang="en-US"/>
          </a:p>
        </p:txBody>
      </p:sp>
      <p:sp>
        <p:nvSpPr>
          <p:cNvPr id="4" name="TextBox 3">
            <a:extLst>
              <a:ext uri="{FF2B5EF4-FFF2-40B4-BE49-F238E27FC236}">
                <a16:creationId xmlns:a16="http://schemas.microsoft.com/office/drawing/2014/main" id="{301EDA09-EEFF-FD60-97B5-227B3930BCF3}"/>
              </a:ext>
            </a:extLst>
          </p:cNvPr>
          <p:cNvSpPr txBox="1"/>
          <p:nvPr/>
        </p:nvSpPr>
        <p:spPr>
          <a:xfrm>
            <a:off x="103909" y="355950"/>
            <a:ext cx="6650182" cy="8787598"/>
          </a:xfrm>
          <a:prstGeom prst="rect">
            <a:avLst/>
          </a:prstGeom>
          <a:noFill/>
          <a:ln>
            <a:solidFill>
              <a:schemeClr val="tx1"/>
            </a:solidFill>
            <a:prstDash val="lgDashDot"/>
          </a:ln>
        </p:spPr>
        <p:txBody>
          <a:bodyPr wrap="square">
            <a:spAutoFit/>
          </a:bodyPr>
          <a:lstStyle/>
          <a:p>
            <a:pPr marR="0" indent="0" rtl="1">
              <a:lnSpc>
                <a:spcPct val="150000"/>
              </a:lnSpc>
              <a:buNone/>
            </a:pPr>
            <a:r>
              <a:rPr lang="en-US" sz="1400" b="1" u="sng" dirty="0">
                <a:solidFill>
                  <a:srgbClr val="C00000"/>
                </a:solidFill>
                <a:latin typeface="Calibri" panose="020F0502020204030204"/>
              </a:rPr>
              <a:t>Q3.Choose the correct word to complete the text. Choose A, B or C</a:t>
            </a:r>
            <a:r>
              <a:rPr lang="en-US" sz="1200" dirty="0"/>
              <a:t>.</a:t>
            </a:r>
          </a:p>
          <a:p>
            <a:pPr algn="ctr" rtl="1">
              <a:lnSpc>
                <a:spcPct val="150000"/>
              </a:lnSpc>
            </a:pPr>
            <a:r>
              <a:rPr lang="en-US" sz="1200" b="1" dirty="0"/>
              <a:t>A Cleaner Harbor</a:t>
            </a:r>
            <a:endParaRPr lang="en-US" sz="1200" dirty="0"/>
          </a:p>
          <a:p>
            <a:pPr marR="0" indent="0" rtl="1">
              <a:lnSpc>
                <a:spcPct val="150000"/>
              </a:lnSpc>
              <a:buNone/>
            </a:pPr>
            <a:r>
              <a:rPr lang="en-US" sz="1200" dirty="0"/>
              <a:t>Last week, volunteers visited a harbor to help clean the ocean. They found a huge amount of (1) ______ floating on the water. Some rubbish had come from a nearby river after heavy (2) ______. The volunteers collected plastic bottles and other waste while a special machine removed floating trash. The machine was (3) ______ to prevent more rubbish from reaching the sea. Although this technology is useful, people must also stop throwing (4) ______ into rivers. If everyone took responsibility, ocean (5) ______ would decrease and sea animals would have a safer environment.</a:t>
            </a:r>
          </a:p>
          <a:p>
            <a:pPr marR="0" indent="0" rtl="1">
              <a:lnSpc>
                <a:spcPct val="150000"/>
              </a:lnSpc>
              <a:buNone/>
            </a:pPr>
            <a:endParaRPr lang="en-US" sz="1200" dirty="0"/>
          </a:p>
          <a:p>
            <a:pPr marR="0" indent="0" rtl="1">
              <a:lnSpc>
                <a:spcPct val="150000"/>
              </a:lnSpc>
              <a:buNone/>
            </a:pPr>
            <a:r>
              <a:rPr lang="en-US" sz="1200" dirty="0"/>
              <a:t>1. A. garbage　                          B. technology　                        C. current</a:t>
            </a:r>
          </a:p>
          <a:p>
            <a:pPr marR="0" indent="0" rtl="1">
              <a:lnSpc>
                <a:spcPct val="150000"/>
              </a:lnSpc>
              <a:buNone/>
            </a:pPr>
            <a:r>
              <a:rPr lang="en-US" sz="1200" dirty="0"/>
              <a:t>2. A. fish　                                   B. rain　                                       C. harbor</a:t>
            </a:r>
          </a:p>
          <a:p>
            <a:pPr marR="0" indent="0" rtl="1">
              <a:lnSpc>
                <a:spcPct val="150000"/>
              </a:lnSpc>
              <a:buNone/>
            </a:pPr>
            <a:r>
              <a:rPr lang="en-US" sz="1200" dirty="0"/>
              <a:t>3. A. floated　                            B. installed　                             C. polluted</a:t>
            </a:r>
          </a:p>
          <a:p>
            <a:pPr marR="0" indent="0" rtl="1">
              <a:lnSpc>
                <a:spcPct val="150000"/>
              </a:lnSpc>
              <a:buNone/>
            </a:pPr>
            <a:r>
              <a:rPr lang="en-US" sz="1200" dirty="0"/>
              <a:t>4. A. animals　                          B. chemicals　                          C. currents</a:t>
            </a:r>
          </a:p>
          <a:p>
            <a:pPr rtl="1">
              <a:lnSpc>
                <a:spcPct val="150000"/>
              </a:lnSpc>
            </a:pPr>
            <a:r>
              <a:rPr lang="en-US" sz="1200" dirty="0"/>
              <a:t>5. A. pollution　                        B. machine　                             C. river</a:t>
            </a:r>
          </a:p>
          <a:p>
            <a:pPr rtl="1">
              <a:lnSpc>
                <a:spcPct val="150000"/>
              </a:lnSpc>
            </a:pPr>
            <a:endParaRPr lang="en-US" sz="1200" b="1" u="sng" dirty="0">
              <a:solidFill>
                <a:srgbClr val="C00000"/>
              </a:solidFill>
              <a:latin typeface="Calibri" panose="020F0502020204030204"/>
            </a:endParaRPr>
          </a:p>
          <a:p>
            <a:pPr rtl="1">
              <a:lnSpc>
                <a:spcPct val="150000"/>
              </a:lnSpc>
            </a:pPr>
            <a:r>
              <a:rPr lang="en-US" sz="1400" b="1" u="sng" dirty="0">
                <a:solidFill>
                  <a:srgbClr val="C00000"/>
                </a:solidFill>
                <a:latin typeface="Calibri" panose="020F0502020204030204"/>
              </a:rPr>
              <a:t>Q.4 Read the </a:t>
            </a:r>
            <a:r>
              <a:rPr lang="en-US" sz="1400" b="1" u="sng" dirty="0" err="1">
                <a:solidFill>
                  <a:srgbClr val="C00000"/>
                </a:solidFill>
                <a:latin typeface="Calibri" panose="020F0502020204030204"/>
              </a:rPr>
              <a:t>tex</a:t>
            </a:r>
            <a:r>
              <a:rPr lang="en-US" sz="1400" b="1" u="sng" dirty="0">
                <a:solidFill>
                  <a:srgbClr val="C00000"/>
                </a:solidFill>
                <a:latin typeface="Calibri" panose="020F0502020204030204"/>
              </a:rPr>
              <a:t> then choose the correct answer.</a:t>
            </a:r>
          </a:p>
          <a:p>
            <a:pPr algn="ctr" rtl="1">
              <a:lnSpc>
                <a:spcPct val="150000"/>
              </a:lnSpc>
            </a:pPr>
            <a:r>
              <a:rPr lang="en-US" sz="1200" b="1" dirty="0"/>
              <a:t>Technology and the Future of Ocean Protection</a:t>
            </a:r>
          </a:p>
          <a:p>
            <a:pPr rtl="1">
              <a:lnSpc>
                <a:spcPct val="150000"/>
              </a:lnSpc>
            </a:pPr>
            <a:endParaRPr lang="en-US" sz="1200" dirty="0"/>
          </a:p>
          <a:p>
            <a:pPr rtl="1">
              <a:lnSpc>
                <a:spcPct val="150000"/>
              </a:lnSpc>
            </a:pPr>
            <a:r>
              <a:rPr lang="en-US" sz="1200" dirty="0"/>
              <a:t>Scientists are now using modern (1) ______ to identify polluted areas and monitor changes in water quality. In some locations, a huge cleaning machine has been (2) ______ to collect floating rubbish before it reaches sensitive habitats. However, the ocean's powerful (3) ______ can carry waste away from collection points, making the task more difficult. Some harmful (4) ______ cannot be removed by simply collecting plastic. Therefore, governments and communities must prevent pollution at its source. If people reduced the amount of (5) ______ they produced, fewer pollutants would reach  the ocean in the first place.</a:t>
            </a:r>
          </a:p>
          <a:p>
            <a:pPr rtl="1">
              <a:lnSpc>
                <a:spcPct val="150000"/>
              </a:lnSpc>
            </a:pPr>
            <a:endParaRPr lang="en-US" sz="1200" dirty="0"/>
          </a:p>
          <a:p>
            <a:pPr rtl="1">
              <a:lnSpc>
                <a:spcPct val="150000"/>
              </a:lnSpc>
            </a:pPr>
            <a:r>
              <a:rPr lang="en-US" sz="1200" dirty="0"/>
              <a:t>1. A. technology　                          B. garbage　                               C. current</a:t>
            </a:r>
          </a:p>
          <a:p>
            <a:pPr rtl="1">
              <a:lnSpc>
                <a:spcPct val="150000"/>
              </a:lnSpc>
            </a:pPr>
            <a:r>
              <a:rPr lang="en-US" sz="1200" dirty="0"/>
              <a:t>2. A. floated　                                   B. installed　                             C. harmed</a:t>
            </a:r>
          </a:p>
          <a:p>
            <a:pPr rtl="1">
              <a:lnSpc>
                <a:spcPct val="150000"/>
              </a:lnSpc>
            </a:pPr>
            <a:r>
              <a:rPr lang="en-US" sz="1200" dirty="0"/>
              <a:t>3. A. animals　                                B. toxins                                  　 C. currents</a:t>
            </a:r>
          </a:p>
          <a:p>
            <a:pPr rtl="1">
              <a:lnSpc>
                <a:spcPct val="150000"/>
              </a:lnSpc>
            </a:pPr>
            <a:r>
              <a:rPr lang="en-US" sz="1200" dirty="0"/>
              <a:t>4. A. chemicals　                           B. harbors　                               C. machines</a:t>
            </a:r>
          </a:p>
          <a:p>
            <a:pPr rtl="1">
              <a:lnSpc>
                <a:spcPct val="150000"/>
              </a:lnSpc>
            </a:pPr>
            <a:r>
              <a:rPr lang="en-US" sz="1200" dirty="0"/>
              <a:t>5. A. technology  　                       B.  Currents                                 C. waste</a:t>
            </a:r>
          </a:p>
        </p:txBody>
      </p:sp>
    </p:spTree>
    <p:extLst>
      <p:ext uri="{BB962C8B-B14F-4D97-AF65-F5344CB8AC3E}">
        <p14:creationId xmlns:p14="http://schemas.microsoft.com/office/powerpoint/2010/main" val="5861037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F0F41A5-3789-B804-E2AE-31C946297AE0}"/>
              </a:ext>
            </a:extLst>
          </p:cNvPr>
          <p:cNvSpPr>
            <a:spLocks noGrp="1"/>
          </p:cNvSpPr>
          <p:nvPr>
            <p:ph type="sldNum" sz="quarter" idx="12"/>
          </p:nvPr>
        </p:nvSpPr>
        <p:spPr/>
        <p:txBody>
          <a:bodyPr/>
          <a:lstStyle/>
          <a:p>
            <a:fld id="{1AE87A44-8E42-490C-AB1A-5A478A9686AC}" type="slidenum">
              <a:rPr lang="en-US" smtClean="0"/>
              <a:t>6</a:t>
            </a:fld>
            <a:endParaRPr lang="en-US"/>
          </a:p>
        </p:txBody>
      </p:sp>
      <p:sp>
        <p:nvSpPr>
          <p:cNvPr id="4" name="TextBox 3">
            <a:extLst>
              <a:ext uri="{FF2B5EF4-FFF2-40B4-BE49-F238E27FC236}">
                <a16:creationId xmlns:a16="http://schemas.microsoft.com/office/drawing/2014/main" id="{A2B866A0-3C08-35AF-BC53-7E2F3A65A939}"/>
              </a:ext>
            </a:extLst>
          </p:cNvPr>
          <p:cNvSpPr txBox="1"/>
          <p:nvPr/>
        </p:nvSpPr>
        <p:spPr>
          <a:xfrm>
            <a:off x="122382" y="165302"/>
            <a:ext cx="6613236" cy="9664762"/>
          </a:xfrm>
          <a:prstGeom prst="rect">
            <a:avLst/>
          </a:prstGeom>
          <a:noFill/>
          <a:ln>
            <a:solidFill>
              <a:schemeClr val="tx1"/>
            </a:solidFill>
            <a:prstDash val="lgDashDot"/>
          </a:ln>
        </p:spPr>
        <p:txBody>
          <a:bodyPr wrap="square">
            <a:spAutoFit/>
          </a:bodyPr>
          <a:lstStyle/>
          <a:p>
            <a:pPr rtl="1"/>
            <a:endParaRPr lang="en-US" sz="1200" b="1" u="sng" dirty="0">
              <a:solidFill>
                <a:srgbClr val="C00000"/>
              </a:solidFill>
              <a:latin typeface="Calibri" panose="020F0502020204030204"/>
            </a:endParaRPr>
          </a:p>
          <a:p>
            <a:pPr rtl="1"/>
            <a:r>
              <a:rPr lang="en-US" sz="1200" b="1" u="sng" dirty="0">
                <a:solidFill>
                  <a:srgbClr val="C00000"/>
                </a:solidFill>
                <a:latin typeface="Calibri" panose="020F0502020204030204"/>
              </a:rPr>
              <a:t>Q5 .Choose the correct word to complete the text. Choose A, B or C</a:t>
            </a:r>
            <a:r>
              <a:rPr lang="en-US" sz="1100" dirty="0"/>
              <a:t>.</a:t>
            </a:r>
          </a:p>
          <a:p>
            <a:pPr algn="ctr" rtl="1"/>
            <a:endParaRPr lang="en-US" sz="1200" b="1" dirty="0"/>
          </a:p>
          <a:p>
            <a:pPr algn="ctr" rtl="1"/>
            <a:r>
              <a:rPr lang="en-US" sz="1200" b="1" dirty="0"/>
              <a:t>A Cleaner Ocean</a:t>
            </a:r>
          </a:p>
          <a:p>
            <a:pPr marR="0" indent="0" rtl="1">
              <a:lnSpc>
                <a:spcPct val="150000"/>
              </a:lnSpc>
              <a:buNone/>
            </a:pPr>
            <a:r>
              <a:rPr lang="en-US" sz="1200" dirty="0"/>
              <a:t>The ocean is home to thousands of fish and other marine animals. However, human activities are causing serious problems for this important environment. Every day, plastic bags, bottles and other garbage are thrown into rivers. When it rains, chemicals and other harmful substances may travel from the land into the ocean. These substances can harm sea animals and increase water (1) ______. In some harbors, special machines have been (2) ______ to collect rubbish before it spreads across the water. Some plastic waste (3) ______ on the surface, making it easier for the machines to collect. Modern (4) ______ can help people clean the ocean, but machines alone cannot solve the problem. People should reduce plastic use and never throw trash into rivers. If everyone takes responsibility, we can protect marine animals and create a (5) ______ ocean for future generations.</a:t>
            </a:r>
          </a:p>
          <a:p>
            <a:pPr marR="0" indent="0" rtl="1">
              <a:lnSpc>
                <a:spcPct val="150000"/>
              </a:lnSpc>
              <a:buNone/>
            </a:pPr>
            <a:r>
              <a:rPr lang="en-US" sz="1200" dirty="0"/>
              <a:t>1. A. pollution　                      B. technology　                        C. current</a:t>
            </a:r>
          </a:p>
          <a:p>
            <a:pPr marR="0" indent="0" rtl="1">
              <a:lnSpc>
                <a:spcPct val="150000"/>
              </a:lnSpc>
              <a:buNone/>
            </a:pPr>
            <a:r>
              <a:rPr lang="en-US" sz="1200" dirty="0"/>
              <a:t>2. A. floated　                          B. installed　                             C. polluted</a:t>
            </a:r>
          </a:p>
          <a:p>
            <a:pPr marR="0" indent="0" rtl="1">
              <a:lnSpc>
                <a:spcPct val="150000"/>
              </a:lnSpc>
              <a:buNone/>
            </a:pPr>
            <a:r>
              <a:rPr lang="en-US" sz="1200" dirty="0"/>
              <a:t>3. A. floats　                             B. installs　                                C. harms</a:t>
            </a:r>
          </a:p>
          <a:p>
            <a:pPr marR="0" indent="0" rtl="1">
              <a:lnSpc>
                <a:spcPct val="150000"/>
              </a:lnSpc>
              <a:buNone/>
            </a:pPr>
            <a:r>
              <a:rPr lang="en-US" sz="1200" dirty="0"/>
              <a:t>4. A. garbage                       　 B. harbor　                                 C. technology</a:t>
            </a:r>
          </a:p>
          <a:p>
            <a:pPr marR="0" indent="0" rtl="1">
              <a:lnSpc>
                <a:spcPct val="150000"/>
              </a:lnSpc>
              <a:buNone/>
            </a:pPr>
            <a:r>
              <a:rPr lang="en-US" sz="1200" dirty="0"/>
              <a:t>5. A. harmful                       　 B. cleaner　                               C. huge</a:t>
            </a:r>
          </a:p>
          <a:p>
            <a:pPr rtl="1">
              <a:lnSpc>
                <a:spcPct val="150000"/>
              </a:lnSpc>
            </a:pPr>
            <a:r>
              <a:rPr lang="en-US" sz="1200" b="1" u="sng" dirty="0">
                <a:solidFill>
                  <a:srgbClr val="C00000"/>
                </a:solidFill>
                <a:latin typeface="Calibri" panose="020F0502020204030204"/>
              </a:rPr>
              <a:t>Q6 .Choose the correct word to complete the text. Choose A, B or C</a:t>
            </a:r>
            <a:r>
              <a:rPr lang="en-US" sz="1100" dirty="0"/>
              <a:t>.</a:t>
            </a:r>
            <a:endParaRPr lang="en-US" sz="1200" b="1" dirty="0"/>
          </a:p>
          <a:p>
            <a:pPr rtl="1">
              <a:lnSpc>
                <a:spcPct val="150000"/>
              </a:lnSpc>
            </a:pPr>
            <a:r>
              <a:rPr lang="en-US" sz="1200" b="1" dirty="0"/>
              <a:t>                                                                         The ocean</a:t>
            </a:r>
            <a:br>
              <a:rPr lang="en-US" sz="1200" dirty="0"/>
            </a:br>
            <a:r>
              <a:rPr lang="en-US" sz="1200" dirty="0"/>
              <a:t>The ocean plays an important role in maintaining life on Earth, but human activities are threatening its health. Every year, large amounts of plastic waste and harmful chemicals enter rivers and eventually reach the sea. Ocean currents carry this rubbish over long distances, allowing pollution to spread far beyond the places where it first appeared. Some plastic waste (1) ______ on the surface, while smaller pieces may be swallowed by fish and other marine animals.</a:t>
            </a:r>
          </a:p>
          <a:p>
            <a:pPr rtl="1">
              <a:lnSpc>
                <a:spcPct val="150000"/>
              </a:lnSpc>
            </a:pPr>
            <a:r>
              <a:rPr lang="en-US" sz="1200" dirty="0"/>
              <a:t>To reduce this problem, engineers have developed advanced cleaning machines. One huge machine was (2) ______ near a busy harbor to collect floating rubbish. This useful (3) ______ helps remove waste before it spreads further. However, cleaning machines cannot remove every harmful substance, especially invisible (4) ______ in the water. If people continue to throw garbage into rivers, ocean pollution will (5) ______ despite these efforts.</a:t>
            </a:r>
          </a:p>
          <a:p>
            <a:pPr rtl="1">
              <a:lnSpc>
                <a:spcPct val="150000"/>
              </a:lnSpc>
            </a:pPr>
            <a:r>
              <a:rPr lang="en-US" sz="1200" dirty="0"/>
              <a:t>1. A. floats　                                  B. installs　                              C. prevents</a:t>
            </a:r>
          </a:p>
          <a:p>
            <a:pPr rtl="1">
              <a:lnSpc>
                <a:spcPct val="150000"/>
              </a:lnSpc>
            </a:pPr>
            <a:r>
              <a:rPr lang="en-US" sz="1200" dirty="0"/>
              <a:t>2. A. polluted　                             B. installed　                           C. developed</a:t>
            </a:r>
          </a:p>
          <a:p>
            <a:pPr rtl="1">
              <a:lnSpc>
                <a:spcPct val="150000"/>
              </a:lnSpc>
            </a:pPr>
            <a:r>
              <a:rPr lang="en-US" sz="1200" dirty="0"/>
              <a:t>3. A. current　                               B. technology　                      C. toxin</a:t>
            </a:r>
          </a:p>
          <a:p>
            <a:pPr rtl="1">
              <a:lnSpc>
                <a:spcPct val="150000"/>
              </a:lnSpc>
            </a:pPr>
            <a:r>
              <a:rPr lang="en-US" sz="1200" dirty="0"/>
              <a:t>4. A. harbors　                              B. machines　                        C. toxins</a:t>
            </a:r>
          </a:p>
          <a:p>
            <a:pPr rtl="1">
              <a:lnSpc>
                <a:spcPct val="150000"/>
              </a:lnSpc>
            </a:pPr>
            <a:r>
              <a:rPr lang="en-US" sz="1200" dirty="0"/>
              <a:t>5. A. increase                           　 B. protect　                             C. collect</a:t>
            </a:r>
          </a:p>
        </p:txBody>
      </p:sp>
    </p:spTree>
    <p:extLst>
      <p:ext uri="{BB962C8B-B14F-4D97-AF65-F5344CB8AC3E}">
        <p14:creationId xmlns:p14="http://schemas.microsoft.com/office/powerpoint/2010/main" val="5757420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731A0C6-770A-74E1-0885-B8064AC2C2F0}"/>
              </a:ext>
            </a:extLst>
          </p:cNvPr>
          <p:cNvSpPr>
            <a:spLocks noGrp="1"/>
          </p:cNvSpPr>
          <p:nvPr>
            <p:ph type="sldNum" sz="quarter" idx="12"/>
          </p:nvPr>
        </p:nvSpPr>
        <p:spPr/>
        <p:txBody>
          <a:bodyPr/>
          <a:lstStyle/>
          <a:p>
            <a:fld id="{1AE87A44-8E42-490C-AB1A-5A478A9686AC}" type="slidenum">
              <a:rPr lang="en-US" smtClean="0"/>
              <a:t>7</a:t>
            </a:fld>
            <a:endParaRPr lang="en-US"/>
          </a:p>
        </p:txBody>
      </p:sp>
      <p:sp>
        <p:nvSpPr>
          <p:cNvPr id="4" name="TextBox 3">
            <a:extLst>
              <a:ext uri="{FF2B5EF4-FFF2-40B4-BE49-F238E27FC236}">
                <a16:creationId xmlns:a16="http://schemas.microsoft.com/office/drawing/2014/main" id="{370FEE77-2960-AC95-C332-2197041C30C1}"/>
              </a:ext>
            </a:extLst>
          </p:cNvPr>
          <p:cNvSpPr txBox="1"/>
          <p:nvPr/>
        </p:nvSpPr>
        <p:spPr>
          <a:xfrm>
            <a:off x="69056" y="68915"/>
            <a:ext cx="6719887" cy="8956298"/>
          </a:xfrm>
          <a:prstGeom prst="rect">
            <a:avLst/>
          </a:prstGeom>
          <a:noFill/>
          <a:ln>
            <a:solidFill>
              <a:schemeClr val="tx1"/>
            </a:solidFill>
            <a:prstDash val="lgDash"/>
          </a:ln>
        </p:spPr>
        <p:txBody>
          <a:bodyPr wrap="square">
            <a:spAutoFit/>
          </a:bodyPr>
          <a:lstStyle/>
          <a:p>
            <a:pPr algn="ctr" rtl="1"/>
            <a:endParaRPr lang="en-US" sz="1200" b="1" dirty="0"/>
          </a:p>
          <a:p>
            <a:pPr algn="ctr" rtl="1"/>
            <a:r>
              <a:rPr lang="en-US" sz="1200" b="1" dirty="0"/>
              <a:t>How Can We Protect Our Oceans?</a:t>
            </a:r>
          </a:p>
          <a:p>
            <a:pPr rtl="1"/>
            <a:r>
              <a:rPr lang="en-US" sz="1200" u="sng" dirty="0">
                <a:solidFill>
                  <a:srgbClr val="C00000"/>
                </a:solidFill>
              </a:rPr>
              <a:t>Q7. Read the text and choose the correct answers. Choose A, B or C.</a:t>
            </a:r>
          </a:p>
          <a:p>
            <a:pPr rtl="1">
              <a:lnSpc>
                <a:spcPct val="150000"/>
              </a:lnSpc>
            </a:pPr>
            <a:r>
              <a:rPr lang="en-US" sz="1200" dirty="0"/>
              <a:t>Oceans cover most of our planet and provide a home for millions of marine animals. They also help regulate Earth's temperature and provide food for people. However, human activities are putting ocean ecosystems at risk. Plastic bags, bottles and other rubbish often enter rivers before being carried into the sea. Chemicals from farms and factories can also reach the ocean, making the water dangerous for fish and other animals.</a:t>
            </a:r>
          </a:p>
          <a:p>
            <a:pPr rtl="1">
              <a:lnSpc>
                <a:spcPct val="150000"/>
              </a:lnSpc>
            </a:pPr>
            <a:r>
              <a:rPr lang="en-US" sz="1200" dirty="0"/>
              <a:t>Ocean currents can carry floating rubbish over long distances. This means that waste thrown away in one place may eventually reach a distant beach or harbor. Some animals mistake plastic for food, while others become trapped in discarded fishing nets. Scientists warn that these problems can damage marine habitats and reduce animal populations.</a:t>
            </a:r>
          </a:p>
          <a:p>
            <a:pPr rtl="1">
              <a:lnSpc>
                <a:spcPct val="150000"/>
              </a:lnSpc>
            </a:pPr>
            <a:r>
              <a:rPr lang="en-US" sz="1200" dirty="0"/>
              <a:t>To address this issue, engineers have developed new technologies to collect floating rubbish. In some areas, large cleaning machines have been installed near harbors to prevent waste from spreading further. Although these machines are useful, they cannot remove every pollutant, especially harmful chemicals dissolved in water.</a:t>
            </a:r>
          </a:p>
          <a:p>
            <a:pPr rtl="1">
              <a:lnSpc>
                <a:spcPct val="150000"/>
              </a:lnSpc>
            </a:pPr>
            <a:r>
              <a:rPr lang="en-US" sz="1200" dirty="0"/>
              <a:t>Experts believe that preventing pollution is more effective than cleaning it up later. People can help by using fewer single-use plastics, recycling waste and keeping rubbish away from rivers. Governments and businesses must also improve waste management. By working together, communities can protect marine life and help ensure that future generations enjoy healthier oceans.</a:t>
            </a:r>
          </a:p>
          <a:p>
            <a:pPr rtl="1">
              <a:lnSpc>
                <a:spcPct val="150000"/>
              </a:lnSpc>
            </a:pPr>
            <a:r>
              <a:rPr lang="en-US" sz="1200" dirty="0"/>
              <a:t>1</a:t>
            </a:r>
            <a:r>
              <a:rPr lang="en-US" sz="1200" b="1" dirty="0"/>
              <a:t>. What is one important role of oceans mentioned in the text</a:t>
            </a:r>
            <a:r>
              <a:rPr lang="en-US" sz="1200" dirty="0"/>
              <a:t>?</a:t>
            </a:r>
          </a:p>
          <a:p>
            <a:pPr rtl="1"/>
            <a:r>
              <a:rPr lang="en-US" sz="1200" dirty="0"/>
              <a:t>A. They produce all the world's drinking water.</a:t>
            </a:r>
          </a:p>
          <a:p>
            <a:pPr rtl="1"/>
            <a:r>
              <a:rPr lang="en-US" sz="1200" dirty="0"/>
              <a:t>B. They help regulate Earth's temperature.</a:t>
            </a:r>
          </a:p>
          <a:p>
            <a:pPr rtl="1"/>
            <a:r>
              <a:rPr lang="en-US" sz="1200" dirty="0"/>
              <a:t>C. They prevent all forms of pollution.</a:t>
            </a:r>
          </a:p>
          <a:p>
            <a:pPr rtl="1">
              <a:lnSpc>
                <a:spcPct val="150000"/>
              </a:lnSpc>
            </a:pPr>
            <a:r>
              <a:rPr lang="en-US" sz="1200" b="1" dirty="0"/>
              <a:t>2. How does rubbish often reach the ocean?</a:t>
            </a:r>
          </a:p>
          <a:p>
            <a:pPr rtl="1"/>
            <a:r>
              <a:rPr lang="en-US" sz="1200" dirty="0"/>
              <a:t>A. It is carried through rivers.</a:t>
            </a:r>
          </a:p>
          <a:p>
            <a:pPr rtl="1"/>
            <a:r>
              <a:rPr lang="en-US" sz="1200" dirty="0"/>
              <a:t>B. It is produced by sea animals.</a:t>
            </a:r>
          </a:p>
          <a:p>
            <a:pPr rtl="1"/>
            <a:r>
              <a:rPr lang="en-US" sz="1200" dirty="0"/>
              <a:t>C. It disappears into the ground.</a:t>
            </a:r>
          </a:p>
          <a:p>
            <a:pPr rtl="1">
              <a:lnSpc>
                <a:spcPct val="150000"/>
              </a:lnSpc>
            </a:pPr>
            <a:r>
              <a:rPr lang="en-US" sz="1200" b="1" dirty="0"/>
              <a:t>3. Why can pollution affect beaches far from the original source of waste?</a:t>
            </a:r>
          </a:p>
          <a:p>
            <a:pPr rtl="1"/>
            <a:r>
              <a:rPr lang="en-US" sz="1200" dirty="0"/>
              <a:t>A. Ocean currents transport floating rubbish over long distances.</a:t>
            </a:r>
          </a:p>
          <a:p>
            <a:pPr rtl="1"/>
            <a:r>
              <a:rPr lang="en-US" sz="1200" dirty="0"/>
              <a:t>B. Cleaning machines move rubbish between countries.</a:t>
            </a:r>
          </a:p>
          <a:p>
            <a:pPr rtl="1"/>
            <a:r>
              <a:rPr lang="en-US" sz="1200" dirty="0"/>
              <a:t>C. Marine animals carry all plastic waste to the shore.</a:t>
            </a:r>
          </a:p>
          <a:p>
            <a:pPr rtl="1">
              <a:lnSpc>
                <a:spcPct val="150000"/>
              </a:lnSpc>
            </a:pPr>
            <a:r>
              <a:rPr lang="en-US" sz="1200" b="1" dirty="0"/>
              <a:t>4. What can happen when animals encounter discarded fishing nets?</a:t>
            </a:r>
          </a:p>
          <a:p>
            <a:pPr rtl="1"/>
            <a:r>
              <a:rPr lang="en-US" sz="1200" dirty="0"/>
              <a:t>A. They may become trapped.</a:t>
            </a:r>
          </a:p>
          <a:p>
            <a:pPr rtl="1"/>
            <a:r>
              <a:rPr lang="en-US" sz="1200" dirty="0"/>
              <a:t>B. They can turn the nets into food.</a:t>
            </a:r>
          </a:p>
          <a:p>
            <a:pPr rtl="1"/>
            <a:r>
              <a:rPr lang="en-US" sz="1200" dirty="0"/>
              <a:t>C. They automatically move to cleaner oceans.</a:t>
            </a:r>
          </a:p>
        </p:txBody>
      </p:sp>
    </p:spTree>
    <p:extLst>
      <p:ext uri="{BB962C8B-B14F-4D97-AF65-F5344CB8AC3E}">
        <p14:creationId xmlns:p14="http://schemas.microsoft.com/office/powerpoint/2010/main" val="41920501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C617E84-C78B-C616-9F3A-D116B0E4FAD1}"/>
              </a:ext>
            </a:extLst>
          </p:cNvPr>
          <p:cNvSpPr>
            <a:spLocks noGrp="1"/>
          </p:cNvSpPr>
          <p:nvPr>
            <p:ph type="sldNum" sz="quarter" idx="12"/>
          </p:nvPr>
        </p:nvSpPr>
        <p:spPr/>
        <p:txBody>
          <a:bodyPr/>
          <a:lstStyle/>
          <a:p>
            <a:fld id="{1AE87A44-8E42-490C-AB1A-5A478A9686AC}" type="slidenum">
              <a:rPr lang="en-US" smtClean="0"/>
              <a:t>8</a:t>
            </a:fld>
            <a:endParaRPr lang="en-US"/>
          </a:p>
        </p:txBody>
      </p:sp>
      <p:sp>
        <p:nvSpPr>
          <p:cNvPr id="4" name="TextBox 3">
            <a:extLst>
              <a:ext uri="{FF2B5EF4-FFF2-40B4-BE49-F238E27FC236}">
                <a16:creationId xmlns:a16="http://schemas.microsoft.com/office/drawing/2014/main" id="{B9D689B5-2ABF-D250-E3C0-B44B95118A07}"/>
              </a:ext>
            </a:extLst>
          </p:cNvPr>
          <p:cNvSpPr txBox="1"/>
          <p:nvPr/>
        </p:nvSpPr>
        <p:spPr>
          <a:xfrm>
            <a:off x="176189" y="340368"/>
            <a:ext cx="6210324" cy="3416320"/>
          </a:xfrm>
          <a:prstGeom prst="rect">
            <a:avLst/>
          </a:prstGeom>
          <a:noFill/>
          <a:ln>
            <a:solidFill>
              <a:schemeClr val="tx1"/>
            </a:solidFill>
            <a:prstDash val="lgDash"/>
          </a:ln>
        </p:spPr>
        <p:txBody>
          <a:bodyPr wrap="square">
            <a:spAutoFit/>
          </a:bodyPr>
          <a:lstStyle/>
          <a:p>
            <a:pPr rtl="1">
              <a:lnSpc>
                <a:spcPct val="150000"/>
              </a:lnSpc>
            </a:pPr>
            <a:r>
              <a:rPr lang="en-US" sz="1200" b="1" dirty="0"/>
              <a:t>5. Where have large cleaning machines been installed in some areas?</a:t>
            </a:r>
          </a:p>
          <a:p>
            <a:pPr rtl="1"/>
            <a:r>
              <a:rPr lang="en-US" sz="1200" dirty="0"/>
              <a:t>A. Inside factories.</a:t>
            </a:r>
          </a:p>
          <a:p>
            <a:pPr rtl="1"/>
            <a:r>
              <a:rPr lang="en-US" sz="1200" dirty="0"/>
              <a:t>B. Near harbors.</a:t>
            </a:r>
          </a:p>
          <a:p>
            <a:pPr rtl="1"/>
            <a:r>
              <a:rPr lang="en-US" sz="1200" dirty="0"/>
              <a:t>C. In the middle of farms.</a:t>
            </a:r>
          </a:p>
          <a:p>
            <a:pPr rtl="1">
              <a:lnSpc>
                <a:spcPct val="150000"/>
              </a:lnSpc>
            </a:pPr>
            <a:r>
              <a:rPr lang="en-US" sz="1200" b="1" dirty="0"/>
              <a:t>6. In the text, what does the word “pollutant” most nearly mean?</a:t>
            </a:r>
          </a:p>
          <a:p>
            <a:pPr rtl="1"/>
            <a:r>
              <a:rPr lang="en-US" sz="1200" dirty="0"/>
              <a:t>A. A substance that makes the environment dirty or harmful.</a:t>
            </a:r>
          </a:p>
          <a:p>
            <a:pPr rtl="1"/>
            <a:r>
              <a:rPr lang="en-US" sz="1200" dirty="0"/>
              <a:t>B. A machine that collects plastic waste.</a:t>
            </a:r>
          </a:p>
          <a:p>
            <a:pPr rtl="1"/>
            <a:r>
              <a:rPr lang="en-US" sz="1200" dirty="0"/>
              <a:t>C. An animal that lives in the ocean.</a:t>
            </a:r>
          </a:p>
          <a:p>
            <a:pPr rtl="1">
              <a:lnSpc>
                <a:spcPct val="150000"/>
              </a:lnSpc>
            </a:pPr>
            <a:r>
              <a:rPr lang="en-US" sz="1200" b="1" dirty="0"/>
              <a:t>7. Why can cleaning machines not solve the entire ocean pollution problem</a:t>
            </a:r>
            <a:r>
              <a:rPr lang="en-US" sz="1200" dirty="0"/>
              <a:t>?</a:t>
            </a:r>
          </a:p>
          <a:p>
            <a:pPr rtl="1"/>
            <a:r>
              <a:rPr lang="en-US" sz="1200" dirty="0"/>
              <a:t>A. They only work when it rains.</a:t>
            </a:r>
          </a:p>
          <a:p>
            <a:pPr rtl="1"/>
            <a:r>
              <a:rPr lang="en-US" sz="1200" dirty="0"/>
              <a:t>B. They cannot remove every type of pollutant.</a:t>
            </a:r>
          </a:p>
          <a:p>
            <a:pPr rtl="1"/>
            <a:r>
              <a:rPr lang="en-US" sz="1200" dirty="0"/>
              <a:t>C. They create all the chemicals found in water.</a:t>
            </a:r>
          </a:p>
          <a:p>
            <a:pPr rtl="1">
              <a:lnSpc>
                <a:spcPct val="150000"/>
              </a:lnSpc>
            </a:pPr>
            <a:r>
              <a:rPr lang="en-US" sz="1200" b="1" dirty="0"/>
              <a:t>8. What is the main message of the text?</a:t>
            </a:r>
          </a:p>
          <a:p>
            <a:pPr rtl="1"/>
            <a:r>
              <a:rPr lang="en-US" sz="1200" dirty="0"/>
              <a:t>A. Ocean cleaning machines should replace recycling.</a:t>
            </a:r>
          </a:p>
          <a:p>
            <a:pPr rtl="1"/>
            <a:r>
              <a:rPr lang="en-US" sz="1200" dirty="0"/>
              <a:t>B. Ocean pollution is unavoidable because currents spread rubbish.</a:t>
            </a:r>
          </a:p>
          <a:p>
            <a:pPr rtl="1"/>
            <a:r>
              <a:rPr lang="en-US" sz="1200" dirty="0"/>
              <a:t>C. Preventing pollution and working together can protect the oceans.</a:t>
            </a:r>
          </a:p>
        </p:txBody>
      </p:sp>
      <p:pic>
        <p:nvPicPr>
          <p:cNvPr id="9" name="Picture 8">
            <a:extLst>
              <a:ext uri="{FF2B5EF4-FFF2-40B4-BE49-F238E27FC236}">
                <a16:creationId xmlns:a16="http://schemas.microsoft.com/office/drawing/2014/main" id="{56B6C23E-0D33-B704-1CCD-1AB595E7BDA0}"/>
              </a:ext>
            </a:extLst>
          </p:cNvPr>
          <p:cNvPicPr>
            <a:picLocks noChangeAspect="1"/>
          </p:cNvPicPr>
          <p:nvPr/>
        </p:nvPicPr>
        <p:blipFill>
          <a:blip r:embed="rId2"/>
          <a:stretch>
            <a:fillRect/>
          </a:stretch>
        </p:blipFill>
        <p:spPr>
          <a:xfrm>
            <a:off x="975454" y="4430587"/>
            <a:ext cx="4907091" cy="4076910"/>
          </a:xfrm>
          <a:prstGeom prst="rect">
            <a:avLst/>
          </a:prstGeom>
        </p:spPr>
      </p:pic>
    </p:spTree>
    <p:extLst>
      <p:ext uri="{BB962C8B-B14F-4D97-AF65-F5344CB8AC3E}">
        <p14:creationId xmlns:p14="http://schemas.microsoft.com/office/powerpoint/2010/main" val="2028975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D2B3206-AFDC-5E67-771E-736150B32CD8}"/>
              </a:ext>
            </a:extLst>
          </p:cNvPr>
          <p:cNvSpPr>
            <a:spLocks noGrp="1"/>
          </p:cNvSpPr>
          <p:nvPr>
            <p:ph type="sldNum" sz="quarter" idx="12"/>
          </p:nvPr>
        </p:nvSpPr>
        <p:spPr/>
        <p:txBody>
          <a:bodyPr/>
          <a:lstStyle/>
          <a:p>
            <a:fld id="{1AE87A44-8E42-490C-AB1A-5A478A9686AC}" type="slidenum">
              <a:rPr lang="en-US" smtClean="0"/>
              <a:t>9</a:t>
            </a:fld>
            <a:endParaRPr lang="en-US"/>
          </a:p>
        </p:txBody>
      </p:sp>
      <p:sp>
        <p:nvSpPr>
          <p:cNvPr id="4" name="TextBox 3">
            <a:extLst>
              <a:ext uri="{FF2B5EF4-FFF2-40B4-BE49-F238E27FC236}">
                <a16:creationId xmlns:a16="http://schemas.microsoft.com/office/drawing/2014/main" id="{AB1BDA68-4685-30AE-FBA6-FAA7BBC90CEA}"/>
              </a:ext>
            </a:extLst>
          </p:cNvPr>
          <p:cNvSpPr txBox="1"/>
          <p:nvPr/>
        </p:nvSpPr>
        <p:spPr>
          <a:xfrm>
            <a:off x="145473" y="105519"/>
            <a:ext cx="6567054" cy="9694962"/>
          </a:xfrm>
          <a:prstGeom prst="rect">
            <a:avLst/>
          </a:prstGeom>
          <a:noFill/>
          <a:ln>
            <a:solidFill>
              <a:schemeClr val="tx1"/>
            </a:solidFill>
            <a:prstDash val="lgDashDot"/>
          </a:ln>
        </p:spPr>
        <p:txBody>
          <a:bodyPr wrap="square">
            <a:spAutoFit/>
          </a:bodyPr>
          <a:lstStyle/>
          <a:p>
            <a:pPr marR="0" indent="0" algn="ctr" rtl="1">
              <a:buNone/>
            </a:pPr>
            <a:endParaRPr lang="en-US" sz="1200" b="1" dirty="0"/>
          </a:p>
          <a:p>
            <a:pPr marR="0" indent="0" algn="ctr" rtl="1">
              <a:buNone/>
            </a:pPr>
            <a:r>
              <a:rPr lang="en-US" sz="1200" b="1" dirty="0"/>
              <a:t>The Hidden Cost of Ocean Pollution</a:t>
            </a:r>
            <a:endParaRPr lang="en-US" sz="1200" dirty="0"/>
          </a:p>
          <a:p>
            <a:pPr rtl="1">
              <a:lnSpc>
                <a:spcPct val="150000"/>
              </a:lnSpc>
            </a:pPr>
            <a:r>
              <a:rPr lang="en-US" sz="1200" u="sng" dirty="0">
                <a:solidFill>
                  <a:srgbClr val="C00000"/>
                </a:solidFill>
              </a:rPr>
              <a:t>Read the text and choose the correct answers. Choose A, B or C.</a:t>
            </a:r>
            <a:endParaRPr lang="en-US" sz="1200" dirty="0"/>
          </a:p>
          <a:p>
            <a:pPr marR="0" indent="0" rtl="1">
              <a:lnSpc>
                <a:spcPct val="150000"/>
              </a:lnSpc>
              <a:buNone/>
            </a:pPr>
            <a:r>
              <a:rPr lang="en-US" sz="1200" dirty="0"/>
              <a:t>Marine scientists are increasingly concerned about the effects of human activity on the world's oceans. In addition to plastic rubbish, industrial chemicals and agricultural waste can enter rivers and travel into coastal waters. Unlike large pieces of rubbish, some pollutants dissolve in water and cannot easily be seen. As a result, an ocean may look clean while still containing substances that threaten marine life.</a:t>
            </a:r>
          </a:p>
          <a:p>
            <a:pPr marR="0" indent="0" rtl="1">
              <a:lnSpc>
                <a:spcPct val="150000"/>
              </a:lnSpc>
              <a:buNone/>
            </a:pPr>
            <a:r>
              <a:rPr lang="en-US" sz="1200" dirty="0"/>
              <a:t>To understand the problem, researchers collect water samples and compare pollution levels in different locations. They have discovered that areas near some factories and busy harbors may contain higher concentrations of harmful substances. Heavy rainfall can make matters worse by washing chemicals from the land into nearby rivers.</a:t>
            </a:r>
          </a:p>
          <a:p>
            <a:pPr marR="0" indent="0" rtl="1">
              <a:lnSpc>
                <a:spcPct val="150000"/>
              </a:lnSpc>
              <a:buNone/>
            </a:pPr>
            <a:r>
              <a:rPr lang="en-US" sz="1200" dirty="0"/>
              <a:t>New technology is helping scientists respond to these challenges. Sensors can measure changes in water quality, and some machines collect floating plastic before it reaches sensitive marine habitats. In one coastal community, installing a rubbish-collection system reduced the amount of visible waste entering the harbor. However, the system could not remove dissolved chemicals, so additional measures were necessary.</a:t>
            </a:r>
          </a:p>
          <a:p>
            <a:pPr marR="0" indent="0" rtl="1">
              <a:lnSpc>
                <a:spcPct val="150000"/>
              </a:lnSpc>
              <a:buNone/>
            </a:pPr>
            <a:r>
              <a:rPr lang="en-US" sz="1200" dirty="0"/>
              <a:t>Experts explain that technology alone cannot protect the ocean. Communities must dispose of waste responsibly, businesses must control chemical </a:t>
            </a:r>
            <a:r>
              <a:rPr lang="en-US" sz="1200" u="sng" dirty="0"/>
              <a:t>discharge</a:t>
            </a:r>
            <a:r>
              <a:rPr lang="en-US" sz="1200" dirty="0"/>
              <a:t>, and governments must enforce environmental regulations. Schools can also help by teaching students how everyday choices affect marine ecosystems. Although the problem is complex, combining scientific research with responsible </a:t>
            </a:r>
            <a:r>
              <a:rPr lang="en-US" sz="1200" dirty="0" err="1"/>
              <a:t>behaviour</a:t>
            </a:r>
            <a:r>
              <a:rPr lang="en-US" sz="1200" dirty="0"/>
              <a:t> offers a more effective solution than relying on machines alone.</a:t>
            </a:r>
          </a:p>
          <a:p>
            <a:pPr marR="0" indent="0" rtl="1">
              <a:buNone/>
            </a:pPr>
            <a:endParaRPr lang="en-US" sz="1200" dirty="0"/>
          </a:p>
          <a:p>
            <a:pPr marR="0" indent="0" rtl="1">
              <a:buNone/>
            </a:pPr>
            <a:r>
              <a:rPr lang="en-US" sz="1200" b="1" dirty="0"/>
              <a:t>1. Which types of waste can travel from land into coastal waters</a:t>
            </a:r>
            <a:r>
              <a:rPr lang="en-US" sz="1200" dirty="0"/>
              <a:t>?</a:t>
            </a:r>
          </a:p>
          <a:p>
            <a:pPr marR="0" indent="0" rtl="1">
              <a:buNone/>
            </a:pPr>
            <a:r>
              <a:rPr lang="en-US" sz="1200" dirty="0"/>
              <a:t>A. Only plastic bottles and bags.</a:t>
            </a:r>
          </a:p>
          <a:p>
            <a:pPr marR="0" indent="0" rtl="1">
              <a:buNone/>
            </a:pPr>
            <a:r>
              <a:rPr lang="en-US" sz="1200" dirty="0"/>
              <a:t>B. Industrial chemicals and agricultural waste.</a:t>
            </a:r>
          </a:p>
          <a:p>
            <a:pPr rtl="1"/>
            <a:r>
              <a:rPr lang="en-US" sz="1200" dirty="0"/>
              <a:t>C. Only waste produced by marine animals.</a:t>
            </a:r>
          </a:p>
          <a:p>
            <a:pPr rtl="1"/>
            <a:endParaRPr lang="en-US" sz="1200" dirty="0"/>
          </a:p>
          <a:p>
            <a:pPr rtl="1"/>
            <a:r>
              <a:rPr lang="en-US" sz="1200" b="1" dirty="0"/>
              <a:t>2. Why might polluted water appear clean?</a:t>
            </a:r>
          </a:p>
          <a:p>
            <a:pPr rtl="1"/>
            <a:r>
              <a:rPr lang="en-US" sz="1200" dirty="0"/>
              <a:t>A. Some pollutants dissolve in water and are difficult to see.</a:t>
            </a:r>
          </a:p>
          <a:p>
            <a:pPr rtl="1"/>
            <a:r>
              <a:rPr lang="en-US" sz="1200" dirty="0"/>
              <a:t>B. All harmful substances change the </a:t>
            </a:r>
            <a:r>
              <a:rPr lang="en-US" sz="1200" dirty="0" err="1"/>
              <a:t>colour</a:t>
            </a:r>
            <a:r>
              <a:rPr lang="en-US" sz="1200" dirty="0"/>
              <a:t> of water.</a:t>
            </a:r>
          </a:p>
          <a:p>
            <a:pPr rtl="1"/>
            <a:r>
              <a:rPr lang="en-US" sz="1200" dirty="0"/>
              <a:t>C. Ocean currents remove every chemical immediately.</a:t>
            </a:r>
          </a:p>
          <a:p>
            <a:pPr rtl="1"/>
            <a:endParaRPr lang="en-US" sz="1200" dirty="0"/>
          </a:p>
          <a:p>
            <a:pPr rtl="1"/>
            <a:r>
              <a:rPr lang="en-US" sz="1200" b="1" dirty="0"/>
              <a:t>3. What do researchers do to investigate water pollution</a:t>
            </a:r>
            <a:r>
              <a:rPr lang="en-US" sz="1200" dirty="0"/>
              <a:t>?</a:t>
            </a:r>
          </a:p>
          <a:p>
            <a:pPr rtl="1"/>
            <a:r>
              <a:rPr lang="en-US" sz="1200" dirty="0"/>
              <a:t>A. Install rubbish bins in every factory.</a:t>
            </a:r>
          </a:p>
          <a:p>
            <a:pPr rtl="1"/>
            <a:r>
              <a:rPr lang="en-US" sz="1200" dirty="0"/>
              <a:t>B. Count the number of fish in every harbor.</a:t>
            </a:r>
          </a:p>
          <a:p>
            <a:pPr rtl="1"/>
            <a:r>
              <a:rPr lang="en-US" sz="1200" dirty="0"/>
              <a:t>C. Collect water samples and compare pollution levels.</a:t>
            </a:r>
          </a:p>
          <a:p>
            <a:pPr rtl="1"/>
            <a:endParaRPr lang="en-US" sz="1200" dirty="0"/>
          </a:p>
          <a:p>
            <a:pPr rtl="1"/>
            <a:r>
              <a:rPr lang="en-US" sz="1200" b="1" dirty="0"/>
              <a:t>4. How can heavy rainfall increase pollution in rivers?</a:t>
            </a:r>
          </a:p>
          <a:p>
            <a:pPr rtl="1"/>
            <a:r>
              <a:rPr lang="en-US" sz="1200" dirty="0"/>
              <a:t>A. It washes chemicals from the land into waterways.</a:t>
            </a:r>
          </a:p>
          <a:p>
            <a:pPr rtl="1"/>
            <a:r>
              <a:rPr lang="en-US" sz="1200" dirty="0"/>
              <a:t>B. It turns harmful chemicals into harmless plastic.</a:t>
            </a:r>
          </a:p>
          <a:p>
            <a:pPr rtl="1"/>
            <a:r>
              <a:rPr lang="en-US" sz="1200" dirty="0"/>
              <a:t>C. It prevents agricultural waste from moving.</a:t>
            </a:r>
          </a:p>
        </p:txBody>
      </p:sp>
    </p:spTree>
    <p:extLst>
      <p:ext uri="{BB962C8B-B14F-4D97-AF65-F5344CB8AC3E}">
        <p14:creationId xmlns:p14="http://schemas.microsoft.com/office/powerpoint/2010/main" val="32280258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E3E14F3-C9DC-15BB-4F0A-1F7FD9912835}"/>
              </a:ext>
            </a:extLst>
          </p:cNvPr>
          <p:cNvSpPr>
            <a:spLocks noGrp="1"/>
          </p:cNvSpPr>
          <p:nvPr>
            <p:ph type="sldNum" sz="quarter" idx="12"/>
          </p:nvPr>
        </p:nvSpPr>
        <p:spPr/>
        <p:txBody>
          <a:bodyPr/>
          <a:lstStyle/>
          <a:p>
            <a:fld id="{1AE87A44-8E42-490C-AB1A-5A478A9686AC}" type="slidenum">
              <a:rPr lang="en-US" smtClean="0"/>
              <a:t>10</a:t>
            </a:fld>
            <a:endParaRPr lang="en-US"/>
          </a:p>
        </p:txBody>
      </p:sp>
      <p:sp>
        <p:nvSpPr>
          <p:cNvPr id="4" name="TextBox 3">
            <a:extLst>
              <a:ext uri="{FF2B5EF4-FFF2-40B4-BE49-F238E27FC236}">
                <a16:creationId xmlns:a16="http://schemas.microsoft.com/office/drawing/2014/main" id="{AC354FEF-20F8-104F-CE69-8DDD04462295}"/>
              </a:ext>
            </a:extLst>
          </p:cNvPr>
          <p:cNvSpPr txBox="1"/>
          <p:nvPr/>
        </p:nvSpPr>
        <p:spPr>
          <a:xfrm>
            <a:off x="157715" y="288758"/>
            <a:ext cx="6542569" cy="4154984"/>
          </a:xfrm>
          <a:prstGeom prst="rect">
            <a:avLst/>
          </a:prstGeom>
          <a:noFill/>
          <a:ln>
            <a:solidFill>
              <a:schemeClr val="tx1"/>
            </a:solidFill>
            <a:prstDash val="lgDash"/>
          </a:ln>
        </p:spPr>
        <p:txBody>
          <a:bodyPr wrap="square">
            <a:spAutoFit/>
          </a:bodyPr>
          <a:lstStyle/>
          <a:p>
            <a:pPr rtl="1"/>
            <a:endParaRPr lang="en-US" sz="1200" dirty="0"/>
          </a:p>
          <a:p>
            <a:pPr rtl="1"/>
            <a:r>
              <a:rPr lang="en-US" sz="1200" dirty="0"/>
              <a:t>5. </a:t>
            </a:r>
            <a:r>
              <a:rPr lang="en-US" sz="1200" b="1" dirty="0"/>
              <a:t>What was one result of installing a rubbish-collection system in the coastal community?</a:t>
            </a:r>
          </a:p>
          <a:p>
            <a:pPr rtl="1"/>
            <a:r>
              <a:rPr lang="en-US" sz="1200" dirty="0"/>
              <a:t>A. All dissolved chemicals disappeared.</a:t>
            </a:r>
          </a:p>
          <a:p>
            <a:pPr rtl="1"/>
            <a:r>
              <a:rPr lang="en-US" sz="1200" dirty="0"/>
              <a:t>B. Less visible waste entered the harbor.</a:t>
            </a:r>
          </a:p>
          <a:p>
            <a:pPr rtl="1"/>
            <a:r>
              <a:rPr lang="en-US" sz="1200" dirty="0"/>
              <a:t>C. Factories no longer needed environmental regulations.</a:t>
            </a:r>
          </a:p>
          <a:p>
            <a:pPr rtl="1"/>
            <a:endParaRPr lang="en-US" sz="1200" dirty="0"/>
          </a:p>
          <a:p>
            <a:pPr rtl="1"/>
            <a:r>
              <a:rPr lang="en-US" sz="1200" b="1" dirty="0"/>
              <a:t>6. What does the word “discharge” most nearly mean in the context of the text?</a:t>
            </a:r>
          </a:p>
          <a:p>
            <a:pPr rtl="1"/>
            <a:r>
              <a:rPr lang="en-US" sz="1200" dirty="0"/>
              <a:t>A. The release of substances into the environment.</a:t>
            </a:r>
          </a:p>
          <a:p>
            <a:pPr rtl="1"/>
            <a:r>
              <a:rPr lang="en-US" sz="1200" dirty="0"/>
              <a:t>B. The collection of plastic from a beach.</a:t>
            </a:r>
          </a:p>
          <a:p>
            <a:pPr rtl="1"/>
            <a:r>
              <a:rPr lang="en-US" sz="1200" dirty="0"/>
              <a:t>C. The measurement of ocean depth.</a:t>
            </a:r>
          </a:p>
          <a:p>
            <a:pPr rtl="1"/>
            <a:endParaRPr lang="en-US" sz="1200" dirty="0"/>
          </a:p>
          <a:p>
            <a:pPr rtl="1"/>
            <a:r>
              <a:rPr lang="en-US" sz="1200" b="1" dirty="0"/>
              <a:t>7. Why were additional measures needed after the rubbish-collection system was installed?</a:t>
            </a:r>
          </a:p>
          <a:p>
            <a:pPr rtl="1"/>
            <a:r>
              <a:rPr lang="en-US" sz="1200" dirty="0"/>
              <a:t>A. The system increased the amount of rainfall.</a:t>
            </a:r>
          </a:p>
          <a:p>
            <a:pPr rtl="1"/>
            <a:r>
              <a:rPr lang="en-US" sz="1200" dirty="0"/>
              <a:t>B. The system could not remove dissolved chemicals.</a:t>
            </a:r>
          </a:p>
          <a:p>
            <a:pPr rtl="1"/>
            <a:r>
              <a:rPr lang="en-US" sz="1200" dirty="0"/>
              <a:t>C. The community stopped collecting plastic waste.</a:t>
            </a:r>
          </a:p>
          <a:p>
            <a:pPr rtl="1"/>
            <a:endParaRPr lang="en-US" sz="1200" dirty="0"/>
          </a:p>
          <a:p>
            <a:pPr rtl="1"/>
            <a:r>
              <a:rPr lang="en-US" sz="1200" b="1" dirty="0"/>
              <a:t>8. Which statement best expresses the overall message of the text?</a:t>
            </a:r>
          </a:p>
          <a:p>
            <a:pPr rtl="1"/>
            <a:r>
              <a:rPr lang="en-US" sz="1200" dirty="0"/>
              <a:t>A. Scientific research is unnecessary when cleaning machines are available.</a:t>
            </a:r>
          </a:p>
          <a:p>
            <a:pPr rtl="1"/>
            <a:r>
              <a:rPr lang="en-US" sz="1200" dirty="0"/>
              <a:t>B. Ocean pollution can be solved by schools without government involvement.</a:t>
            </a:r>
          </a:p>
          <a:p>
            <a:pPr rtl="1"/>
            <a:r>
              <a:rPr lang="en-US" sz="1200" dirty="0"/>
              <a:t>C. Technology must be combined with responsible </a:t>
            </a:r>
            <a:r>
              <a:rPr lang="en-US" sz="1200" dirty="0" err="1"/>
              <a:t>behaviour</a:t>
            </a:r>
            <a:r>
              <a:rPr lang="en-US" sz="1200" dirty="0"/>
              <a:t> and effective regulation.</a:t>
            </a:r>
          </a:p>
          <a:p>
            <a:pPr rtl="1"/>
            <a:endParaRPr lang="en-US" sz="1200" dirty="0"/>
          </a:p>
          <a:p>
            <a:pPr rtl="1"/>
            <a:endParaRPr lang="en-US" sz="1200" dirty="0"/>
          </a:p>
        </p:txBody>
      </p:sp>
      <p:pic>
        <p:nvPicPr>
          <p:cNvPr id="7" name="Picture 6">
            <a:extLst>
              <a:ext uri="{FF2B5EF4-FFF2-40B4-BE49-F238E27FC236}">
                <a16:creationId xmlns:a16="http://schemas.microsoft.com/office/drawing/2014/main" id="{ACEF740A-FA2E-55FF-9256-F776EDFAC13C}"/>
              </a:ext>
            </a:extLst>
          </p:cNvPr>
          <p:cNvPicPr>
            <a:picLocks noChangeAspect="1"/>
          </p:cNvPicPr>
          <p:nvPr/>
        </p:nvPicPr>
        <p:blipFill>
          <a:blip r:embed="rId2"/>
          <a:stretch>
            <a:fillRect/>
          </a:stretch>
        </p:blipFill>
        <p:spPr>
          <a:xfrm>
            <a:off x="1370377" y="5163005"/>
            <a:ext cx="4117246" cy="3420691"/>
          </a:xfrm>
          <a:prstGeom prst="rect">
            <a:avLst/>
          </a:prstGeom>
        </p:spPr>
      </p:pic>
    </p:spTree>
    <p:extLst>
      <p:ext uri="{BB962C8B-B14F-4D97-AF65-F5344CB8AC3E}">
        <p14:creationId xmlns:p14="http://schemas.microsoft.com/office/powerpoint/2010/main" val="38068596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AB0471F-EA44-522C-969D-44A3BA846ED7}"/>
              </a:ext>
            </a:extLst>
          </p:cNvPr>
          <p:cNvSpPr>
            <a:spLocks noGrp="1"/>
          </p:cNvSpPr>
          <p:nvPr>
            <p:ph type="sldNum" sz="quarter" idx="12"/>
          </p:nvPr>
        </p:nvSpPr>
        <p:spPr/>
        <p:txBody>
          <a:bodyPr/>
          <a:lstStyle/>
          <a:p>
            <a:fld id="{1AE87A44-8E42-490C-AB1A-5A478A9686AC}" type="slidenum">
              <a:rPr lang="en-US" smtClean="0"/>
              <a:t>11</a:t>
            </a:fld>
            <a:endParaRPr lang="en-US"/>
          </a:p>
        </p:txBody>
      </p:sp>
      <p:sp>
        <p:nvSpPr>
          <p:cNvPr id="4" name="TextBox 3">
            <a:extLst>
              <a:ext uri="{FF2B5EF4-FFF2-40B4-BE49-F238E27FC236}">
                <a16:creationId xmlns:a16="http://schemas.microsoft.com/office/drawing/2014/main" id="{CF9547F5-5C36-0961-8E37-69B986BF8AAE}"/>
              </a:ext>
            </a:extLst>
          </p:cNvPr>
          <p:cNvSpPr txBox="1"/>
          <p:nvPr/>
        </p:nvSpPr>
        <p:spPr>
          <a:xfrm>
            <a:off x="101599" y="141768"/>
            <a:ext cx="6653619" cy="9787295"/>
          </a:xfrm>
          <a:prstGeom prst="rect">
            <a:avLst/>
          </a:prstGeom>
          <a:noFill/>
          <a:ln>
            <a:solidFill>
              <a:schemeClr val="tx1"/>
            </a:solidFill>
            <a:prstDash val="lgDash"/>
          </a:ln>
        </p:spPr>
        <p:txBody>
          <a:bodyPr wrap="square">
            <a:spAutoFit/>
          </a:bodyPr>
          <a:lstStyle/>
          <a:p>
            <a:pPr marR="0" indent="0" algn="ctr" rtl="1">
              <a:buNone/>
            </a:pPr>
            <a:r>
              <a:rPr lang="en-US" sz="1200" b="1" dirty="0"/>
              <a:t>Can Technology Save Marine Life</a:t>
            </a:r>
            <a:r>
              <a:rPr lang="en-US" sz="1200" dirty="0"/>
              <a:t>?</a:t>
            </a:r>
          </a:p>
          <a:p>
            <a:pPr marR="0" indent="0" algn="ctr" rtl="1">
              <a:buNone/>
            </a:pPr>
            <a:endParaRPr lang="en-US" sz="1200" dirty="0"/>
          </a:p>
          <a:p>
            <a:pPr marR="0" indent="0" rtl="1">
              <a:buNone/>
            </a:pPr>
            <a:r>
              <a:rPr lang="en-US" sz="1200" u="sng" dirty="0">
                <a:solidFill>
                  <a:srgbClr val="C00000"/>
                </a:solidFill>
              </a:rPr>
              <a:t>Read the text and choose the correct answers. Choose A, B or C.</a:t>
            </a:r>
          </a:p>
          <a:p>
            <a:pPr marR="0" indent="0" rtl="1">
              <a:lnSpc>
                <a:spcPct val="150000"/>
              </a:lnSpc>
              <a:buNone/>
            </a:pPr>
            <a:r>
              <a:rPr lang="en-US" sz="1200" dirty="0"/>
              <a:t>The ocean may appear endless, but its ability to recover from pollution is limited. Every year, large amounts of plastic waste, chemicals and other rubbish enter rivers and eventually reach the sea. While some waste is clearly visible on beaches, other pollution remains hidden beneath the surface or breaks down into tiny pieces called microplastics.</a:t>
            </a:r>
          </a:p>
          <a:p>
            <a:pPr marR="0" indent="0" rtl="1">
              <a:lnSpc>
                <a:spcPct val="150000"/>
              </a:lnSpc>
              <a:buNone/>
            </a:pPr>
            <a:r>
              <a:rPr lang="en-US" sz="1200" dirty="0"/>
              <a:t>One major problem is that ocean currents transport waste far from where it was originally discarded. A plastic bottle thrown into a river hundreds of </a:t>
            </a:r>
            <a:r>
              <a:rPr lang="en-US" sz="1200" dirty="0" err="1"/>
              <a:t>kilometres</a:t>
            </a:r>
            <a:r>
              <a:rPr lang="en-US" sz="1200" dirty="0"/>
              <a:t> inland may eventually reach a distant coastline. This makes it difficult to identify the original source of pollution and decide who should be responsible for cleaning it up.</a:t>
            </a:r>
          </a:p>
          <a:p>
            <a:pPr marR="0" indent="0" rtl="1">
              <a:lnSpc>
                <a:spcPct val="150000"/>
              </a:lnSpc>
              <a:buNone/>
            </a:pPr>
            <a:r>
              <a:rPr lang="en-US" sz="1200" dirty="0"/>
              <a:t>Pollution also affects marine food chains. Small organisms may absorb harmful substances, which can then pass to larger fish when they eat them. As these substances </a:t>
            </a:r>
            <a:r>
              <a:rPr lang="en-US" sz="1200" u="sng" dirty="0"/>
              <a:t>accumulate</a:t>
            </a:r>
            <a:r>
              <a:rPr lang="en-US" sz="1200" dirty="0"/>
              <a:t>, animals may experience health problems. Humans may also be affected when contaminated seafood enters the food supply.</a:t>
            </a:r>
          </a:p>
          <a:p>
            <a:pPr marR="0" indent="0" rtl="1">
              <a:lnSpc>
                <a:spcPct val="150000"/>
              </a:lnSpc>
              <a:buNone/>
            </a:pPr>
            <a:r>
              <a:rPr lang="en-US" sz="1200" dirty="0"/>
              <a:t>Technology offers some solutions. Scientists use special equipment to monitor water quality, while cleaning machines collect floating rubbish near harbors. However, these methods cannot remove every pollutant, particularly chemicals dissolved in water. For this reason, experts argue that preventing waste from entering rivers is more effective than removing it later. Reducing unnecessary plastic, improving waste management and educating communities can all help protect marine ecosystems. Long-term progress depends on cooperation between individuals, businesses and governments.</a:t>
            </a:r>
          </a:p>
          <a:p>
            <a:pPr marR="0" indent="0" rtl="1">
              <a:buNone/>
            </a:pPr>
            <a:endParaRPr lang="en-US" sz="1200" dirty="0"/>
          </a:p>
          <a:p>
            <a:pPr marR="0" indent="0" rtl="1">
              <a:buNone/>
            </a:pPr>
            <a:r>
              <a:rPr lang="en-US" sz="1200" b="1" dirty="0"/>
              <a:t>1. What happens to some plastic waste after it enters a river?</a:t>
            </a:r>
          </a:p>
          <a:p>
            <a:pPr marR="0" indent="0" rtl="1">
              <a:buNone/>
            </a:pPr>
            <a:r>
              <a:rPr lang="en-US" sz="1200" dirty="0"/>
              <a:t>A. It immediately breaks down into harmless substances.</a:t>
            </a:r>
          </a:p>
          <a:p>
            <a:pPr marR="0" indent="0" rtl="1">
              <a:buNone/>
            </a:pPr>
            <a:r>
              <a:rPr lang="en-US" sz="1200" dirty="0"/>
              <a:t>B. It may travel to a distant coastline.</a:t>
            </a:r>
          </a:p>
          <a:p>
            <a:pPr marR="0" indent="0" rtl="1">
              <a:buNone/>
            </a:pPr>
            <a:r>
              <a:rPr lang="en-US" sz="1200" dirty="0"/>
              <a:t>C. It always remains close to where it was discarded.</a:t>
            </a:r>
          </a:p>
          <a:p>
            <a:pPr marR="0" indent="0" rtl="1">
              <a:buNone/>
            </a:pPr>
            <a:endParaRPr lang="en-US" sz="1200" dirty="0"/>
          </a:p>
          <a:p>
            <a:pPr marR="0" indent="0" rtl="1">
              <a:buNone/>
            </a:pPr>
            <a:r>
              <a:rPr lang="en-US" sz="1200" b="1" dirty="0"/>
              <a:t>2. Why is it difficult to identify the original source of some ocean pollution?</a:t>
            </a:r>
          </a:p>
          <a:p>
            <a:pPr marR="0" indent="0" rtl="1">
              <a:buNone/>
            </a:pPr>
            <a:r>
              <a:rPr lang="en-US" sz="1200" dirty="0"/>
              <a:t>A. Ocean currents transport waste over long distances.</a:t>
            </a:r>
          </a:p>
          <a:p>
            <a:pPr marR="0" indent="0" rtl="1">
              <a:buNone/>
            </a:pPr>
            <a:r>
              <a:rPr lang="en-US" sz="1200" dirty="0"/>
              <a:t>B. Most rubbish disappears before reaching the sea.</a:t>
            </a:r>
          </a:p>
          <a:p>
            <a:pPr marR="0" indent="0" rtl="1">
              <a:buNone/>
            </a:pPr>
            <a:r>
              <a:rPr lang="en-US" sz="1200" dirty="0"/>
              <a:t>C. Scientists cannot observe ocean currents.</a:t>
            </a:r>
          </a:p>
          <a:p>
            <a:pPr marR="0" indent="0" rtl="1">
              <a:buNone/>
            </a:pPr>
            <a:endParaRPr lang="en-US" sz="1200" dirty="0"/>
          </a:p>
          <a:p>
            <a:pPr marR="0" indent="0" rtl="1">
              <a:buNone/>
            </a:pPr>
            <a:r>
              <a:rPr lang="en-US" sz="1200" b="1" dirty="0"/>
              <a:t>3. How can harmful substances reach larger fish?</a:t>
            </a:r>
          </a:p>
          <a:p>
            <a:pPr marR="0" indent="0" rtl="1">
              <a:buNone/>
            </a:pPr>
            <a:r>
              <a:rPr lang="en-US" sz="1200" dirty="0"/>
              <a:t>A. Through the food chain when larger fish eat smaller organisms.</a:t>
            </a:r>
          </a:p>
          <a:p>
            <a:pPr marR="0" indent="0" rtl="1">
              <a:buNone/>
            </a:pPr>
            <a:r>
              <a:rPr lang="en-US" sz="1200" dirty="0"/>
              <a:t>B. Only when fish swim near cleaning machines.</a:t>
            </a:r>
          </a:p>
          <a:p>
            <a:pPr marR="0" indent="0" rtl="1">
              <a:buNone/>
            </a:pPr>
            <a:r>
              <a:rPr lang="en-US" sz="1200" dirty="0"/>
              <a:t>C. Through drinking rainwater on the coastline.</a:t>
            </a:r>
          </a:p>
          <a:p>
            <a:pPr marR="0" indent="0" rtl="1">
              <a:buNone/>
            </a:pPr>
            <a:endParaRPr lang="en-US" sz="1200" dirty="0"/>
          </a:p>
          <a:p>
            <a:pPr marR="0" indent="0" rtl="1">
              <a:buNone/>
            </a:pPr>
            <a:r>
              <a:rPr lang="en-US" sz="1200" b="1" dirty="0"/>
              <a:t>4. What do scientists use special equipment to monitor?</a:t>
            </a:r>
          </a:p>
          <a:p>
            <a:pPr marR="0" indent="0" rtl="1">
              <a:buNone/>
            </a:pPr>
            <a:r>
              <a:rPr lang="en-US" sz="1200" dirty="0"/>
              <a:t>A. The number of visitors to harbors.</a:t>
            </a:r>
          </a:p>
          <a:p>
            <a:pPr marR="0" indent="0" rtl="1">
              <a:buNone/>
            </a:pPr>
            <a:r>
              <a:rPr lang="en-US" sz="1200" dirty="0"/>
              <a:t>B. The speed of every marine animal.</a:t>
            </a:r>
          </a:p>
          <a:p>
            <a:pPr marR="0" indent="0" rtl="1">
              <a:buNone/>
            </a:pPr>
            <a:r>
              <a:rPr lang="en-US" sz="1200" dirty="0"/>
              <a:t>C. The quality of water.</a:t>
            </a:r>
          </a:p>
          <a:p>
            <a:pPr marR="0" indent="0" rtl="1">
              <a:buNone/>
            </a:pPr>
            <a:endParaRPr lang="en-US" sz="1200" dirty="0"/>
          </a:p>
        </p:txBody>
      </p:sp>
    </p:spTree>
    <p:extLst>
      <p:ext uri="{BB962C8B-B14F-4D97-AF65-F5344CB8AC3E}">
        <p14:creationId xmlns:p14="http://schemas.microsoft.com/office/powerpoint/2010/main" val="32212420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4E03F9B-A095-A298-2667-8F2FA30DB297}"/>
              </a:ext>
            </a:extLst>
          </p:cNvPr>
          <p:cNvSpPr>
            <a:spLocks noGrp="1"/>
          </p:cNvSpPr>
          <p:nvPr>
            <p:ph type="sldNum" sz="quarter" idx="12"/>
          </p:nvPr>
        </p:nvSpPr>
        <p:spPr/>
        <p:txBody>
          <a:bodyPr/>
          <a:lstStyle/>
          <a:p>
            <a:fld id="{1AE87A44-8E42-490C-AB1A-5A478A9686AC}" type="slidenum">
              <a:rPr lang="en-US" smtClean="0"/>
              <a:t>12</a:t>
            </a:fld>
            <a:endParaRPr lang="en-US"/>
          </a:p>
        </p:txBody>
      </p:sp>
      <p:sp>
        <p:nvSpPr>
          <p:cNvPr id="4" name="TextBox 3">
            <a:extLst>
              <a:ext uri="{FF2B5EF4-FFF2-40B4-BE49-F238E27FC236}">
                <a16:creationId xmlns:a16="http://schemas.microsoft.com/office/drawing/2014/main" id="{D54F0ADD-07AD-EF70-A3C9-90FAC5FB81D3}"/>
              </a:ext>
            </a:extLst>
          </p:cNvPr>
          <p:cNvSpPr txBox="1"/>
          <p:nvPr/>
        </p:nvSpPr>
        <p:spPr>
          <a:xfrm>
            <a:off x="95693" y="337203"/>
            <a:ext cx="6443330" cy="4893647"/>
          </a:xfrm>
          <a:prstGeom prst="rect">
            <a:avLst/>
          </a:prstGeom>
          <a:noFill/>
          <a:ln>
            <a:solidFill>
              <a:schemeClr val="tx1"/>
            </a:solidFill>
            <a:prstDash val="lgDash"/>
          </a:ln>
        </p:spPr>
        <p:txBody>
          <a:bodyPr wrap="square">
            <a:spAutoFit/>
          </a:bodyPr>
          <a:lstStyle/>
          <a:p>
            <a:pPr marR="0" indent="0" rtl="1">
              <a:buNone/>
            </a:pPr>
            <a:endParaRPr lang="en-US" sz="1200" dirty="0"/>
          </a:p>
          <a:p>
            <a:pPr marR="0" indent="0" rtl="1">
              <a:buNone/>
            </a:pPr>
            <a:endParaRPr lang="en-US" sz="1200" dirty="0"/>
          </a:p>
          <a:p>
            <a:pPr marR="0" indent="0" rtl="1">
              <a:buNone/>
            </a:pPr>
            <a:r>
              <a:rPr lang="en-US" sz="1200" b="1" dirty="0"/>
              <a:t>5. Why may humans be affected by ocean pollution?</a:t>
            </a:r>
          </a:p>
          <a:p>
            <a:pPr marR="0" indent="0" rtl="1">
              <a:buNone/>
            </a:pPr>
            <a:r>
              <a:rPr lang="en-US" sz="1200" dirty="0"/>
              <a:t>A. They may consume contaminated seafood.</a:t>
            </a:r>
          </a:p>
          <a:p>
            <a:pPr marR="0" indent="0" rtl="1">
              <a:buNone/>
            </a:pPr>
            <a:r>
              <a:rPr lang="en-US" sz="1200" dirty="0"/>
              <a:t>B. They regularly operate ocean cleaning machines.</a:t>
            </a:r>
          </a:p>
          <a:p>
            <a:pPr marR="0" indent="0" rtl="1">
              <a:buNone/>
            </a:pPr>
            <a:r>
              <a:rPr lang="en-US" sz="1200" dirty="0"/>
              <a:t>C. They absorb all pollutants directly from ocean currents.</a:t>
            </a:r>
          </a:p>
          <a:p>
            <a:pPr marR="0" indent="0" rtl="1">
              <a:buNone/>
            </a:pPr>
            <a:endParaRPr lang="en-US" sz="1200" dirty="0"/>
          </a:p>
          <a:p>
            <a:pPr marR="0" indent="0" rtl="1">
              <a:buNone/>
            </a:pPr>
            <a:r>
              <a:rPr lang="en-US" sz="1200" b="1" dirty="0"/>
              <a:t>6. In the text, what does “accumulate” most nearly mean?</a:t>
            </a:r>
          </a:p>
          <a:p>
            <a:pPr marR="0" indent="0" rtl="1">
              <a:buNone/>
            </a:pPr>
            <a:r>
              <a:rPr lang="en-US" sz="1200" dirty="0"/>
              <a:t>A. Disappear completely.</a:t>
            </a:r>
          </a:p>
          <a:p>
            <a:pPr marR="0" indent="0" rtl="1">
              <a:buNone/>
            </a:pPr>
            <a:r>
              <a:rPr lang="en-US" sz="1200" dirty="0"/>
              <a:t>B. Build up over time.</a:t>
            </a:r>
          </a:p>
          <a:p>
            <a:pPr marR="0" indent="0" rtl="1">
              <a:buNone/>
            </a:pPr>
            <a:r>
              <a:rPr lang="en-US" sz="1200" dirty="0"/>
              <a:t>C. Move rapidly between places.</a:t>
            </a:r>
          </a:p>
          <a:p>
            <a:pPr marR="0" indent="0" rtl="1">
              <a:buNone/>
            </a:pPr>
            <a:endParaRPr lang="en-US" sz="1200" dirty="0"/>
          </a:p>
          <a:p>
            <a:pPr marR="0" indent="0" rtl="1">
              <a:buNone/>
            </a:pPr>
            <a:r>
              <a:rPr lang="en-US" sz="1200" b="1" dirty="0"/>
              <a:t>7. Why does the writer believe prevention is more effective than cleaning up pollution later</a:t>
            </a:r>
            <a:r>
              <a:rPr lang="en-US" sz="1200" dirty="0"/>
              <a:t>?</a:t>
            </a:r>
          </a:p>
          <a:p>
            <a:pPr marR="0" indent="0" rtl="1">
              <a:buNone/>
            </a:pPr>
            <a:r>
              <a:rPr lang="en-US" sz="1200" dirty="0"/>
              <a:t>A. Preventing waste reduces the amount entering the ocean in the first place.</a:t>
            </a:r>
          </a:p>
          <a:p>
            <a:pPr marR="0" indent="0" rtl="1">
              <a:buNone/>
            </a:pPr>
            <a:r>
              <a:rPr lang="en-US" sz="1200" dirty="0"/>
              <a:t>B. Cleaning machines can remove every harmful chemical.</a:t>
            </a:r>
          </a:p>
          <a:p>
            <a:pPr marR="0" indent="0" rtl="1">
              <a:buNone/>
            </a:pPr>
            <a:r>
              <a:rPr lang="en-US" sz="1200" dirty="0"/>
              <a:t>C. Ocean currents stop moving when rubbish is collected.</a:t>
            </a:r>
          </a:p>
          <a:p>
            <a:pPr marR="0" indent="0" rtl="1">
              <a:buNone/>
            </a:pPr>
            <a:endParaRPr lang="en-US" sz="1200" dirty="0"/>
          </a:p>
          <a:p>
            <a:pPr marR="0" indent="0" rtl="1">
              <a:buNone/>
            </a:pPr>
            <a:r>
              <a:rPr lang="en-US" sz="1200" b="1" dirty="0"/>
              <a:t>8. What is the main message of the text?</a:t>
            </a:r>
          </a:p>
          <a:p>
            <a:pPr marR="0" indent="0" rtl="1">
              <a:buNone/>
            </a:pPr>
            <a:r>
              <a:rPr lang="en-US" sz="1200" dirty="0"/>
              <a:t>A. Ocean pollution can only be solved through advanced technology.</a:t>
            </a:r>
          </a:p>
          <a:p>
            <a:pPr marR="0" indent="0" rtl="1">
              <a:buNone/>
            </a:pPr>
            <a:r>
              <a:rPr lang="en-US" sz="1200" dirty="0"/>
              <a:t>B. Pollution is mainly caused by people living near beaches.</a:t>
            </a:r>
          </a:p>
          <a:p>
            <a:pPr rtl="1"/>
            <a:r>
              <a:rPr lang="en-US" sz="1200" dirty="0"/>
              <a:t>C. Preventing pollution and cooperating are essential to protecting ocean ecosystems.</a:t>
            </a:r>
          </a:p>
          <a:p>
            <a:pPr marR="0" indent="0" rtl="1">
              <a:buNone/>
            </a:pPr>
            <a:endParaRPr lang="en-US" sz="1200" dirty="0"/>
          </a:p>
          <a:p>
            <a:pPr marR="0" indent="0" rtl="1">
              <a:buNone/>
            </a:pPr>
            <a:endParaRPr lang="en-US" sz="1200" dirty="0"/>
          </a:p>
          <a:p>
            <a:pPr marR="0" indent="0" rtl="1">
              <a:buNone/>
            </a:pPr>
            <a:endParaRPr lang="en-US" sz="1200" dirty="0"/>
          </a:p>
        </p:txBody>
      </p:sp>
      <p:pic>
        <p:nvPicPr>
          <p:cNvPr id="5" name="Picture 4">
            <a:extLst>
              <a:ext uri="{FF2B5EF4-FFF2-40B4-BE49-F238E27FC236}">
                <a16:creationId xmlns:a16="http://schemas.microsoft.com/office/drawing/2014/main" id="{DE04D94B-D913-B887-AD8E-1C73B8EBFD79}"/>
              </a:ext>
            </a:extLst>
          </p:cNvPr>
          <p:cNvPicPr>
            <a:picLocks noChangeAspect="1"/>
          </p:cNvPicPr>
          <p:nvPr/>
        </p:nvPicPr>
        <p:blipFill>
          <a:blip r:embed="rId2"/>
          <a:stretch>
            <a:fillRect/>
          </a:stretch>
        </p:blipFill>
        <p:spPr>
          <a:xfrm>
            <a:off x="799855" y="5733080"/>
            <a:ext cx="4940545" cy="3290280"/>
          </a:xfrm>
          <a:prstGeom prst="rect">
            <a:avLst/>
          </a:prstGeom>
        </p:spPr>
      </p:pic>
    </p:spTree>
    <p:extLst>
      <p:ext uri="{BB962C8B-B14F-4D97-AF65-F5344CB8AC3E}">
        <p14:creationId xmlns:p14="http://schemas.microsoft.com/office/powerpoint/2010/main" val="31163106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571E76C-9724-E505-B320-677940E9D48B}"/>
              </a:ext>
            </a:extLst>
          </p:cNvPr>
          <p:cNvSpPr>
            <a:spLocks noGrp="1"/>
          </p:cNvSpPr>
          <p:nvPr>
            <p:ph type="sldNum" sz="quarter" idx="12"/>
          </p:nvPr>
        </p:nvSpPr>
        <p:spPr/>
        <p:txBody>
          <a:bodyPr/>
          <a:lstStyle/>
          <a:p>
            <a:fld id="{1AE87A44-8E42-490C-AB1A-5A478A9686AC}" type="slidenum">
              <a:rPr lang="en-US" smtClean="0"/>
              <a:t>13</a:t>
            </a:fld>
            <a:endParaRPr lang="en-US"/>
          </a:p>
        </p:txBody>
      </p:sp>
      <p:sp>
        <p:nvSpPr>
          <p:cNvPr id="4" name="TextBox 3">
            <a:extLst>
              <a:ext uri="{FF2B5EF4-FFF2-40B4-BE49-F238E27FC236}">
                <a16:creationId xmlns:a16="http://schemas.microsoft.com/office/drawing/2014/main" id="{B51B8019-3795-2016-95B5-E181729A7EF4}"/>
              </a:ext>
            </a:extLst>
          </p:cNvPr>
          <p:cNvSpPr txBox="1"/>
          <p:nvPr/>
        </p:nvSpPr>
        <p:spPr>
          <a:xfrm>
            <a:off x="106325" y="197200"/>
            <a:ext cx="6581553" cy="8987076"/>
          </a:xfrm>
          <a:prstGeom prst="rect">
            <a:avLst/>
          </a:prstGeom>
          <a:noFill/>
          <a:ln>
            <a:solidFill>
              <a:schemeClr val="tx1"/>
            </a:solidFill>
            <a:prstDash val="lgDash"/>
          </a:ln>
        </p:spPr>
        <p:txBody>
          <a:bodyPr wrap="square">
            <a:spAutoFit/>
          </a:bodyPr>
          <a:lstStyle/>
          <a:p>
            <a:pPr rtl="1"/>
            <a:r>
              <a:rPr lang="en-US" sz="1200" dirty="0"/>
              <a:t>                                           </a:t>
            </a:r>
            <a:r>
              <a:rPr lang="en-US" sz="1400" b="1" dirty="0"/>
              <a:t>The Ocean — Beyond the Surface</a:t>
            </a:r>
            <a:r>
              <a:rPr lang="en-US" sz="1200" dirty="0"/>
              <a:t> </a:t>
            </a:r>
          </a:p>
          <a:p>
            <a:pPr rtl="1"/>
            <a:endParaRPr lang="en-US" sz="1200" u="sng" dirty="0">
              <a:solidFill>
                <a:srgbClr val="C00000"/>
              </a:solidFill>
            </a:endParaRPr>
          </a:p>
          <a:p>
            <a:pPr rtl="1"/>
            <a:r>
              <a:rPr lang="en-US" sz="1200" u="sng">
                <a:solidFill>
                  <a:srgbClr val="C00000"/>
                </a:solidFill>
              </a:rPr>
              <a:t>Q 10. Read </a:t>
            </a:r>
            <a:r>
              <a:rPr lang="en-US" sz="1200" u="sng" dirty="0">
                <a:solidFill>
                  <a:srgbClr val="C00000"/>
                </a:solidFill>
              </a:rPr>
              <a:t>the text and choose the correct answers. Choose A, B or C.</a:t>
            </a:r>
          </a:p>
          <a:p>
            <a:pPr rtl="1">
              <a:lnSpc>
                <a:spcPct val="150000"/>
              </a:lnSpc>
            </a:pPr>
            <a:r>
              <a:rPr lang="en-US" sz="1200" dirty="0"/>
              <a:t>Oceans are essential to life on Earth, yet the damage caused by human activities is becoming increasingly difficult to reverse. Plastic waste is one of the most visible problems, but less obvious pollutants, including chemicals from factories and farms, can be equally dangerous. These substances may enter rivers during heavy rain and eventually reach the ocean, where they affect marine animals and their habitats.</a:t>
            </a:r>
          </a:p>
          <a:p>
            <a:pPr rtl="1">
              <a:lnSpc>
                <a:spcPct val="150000"/>
              </a:lnSpc>
            </a:pPr>
            <a:r>
              <a:rPr lang="en-US" sz="1200" dirty="0"/>
              <a:t>Scientists have discovered that pollution does not always remain in the place where it begins. Ocean currents can transport floating rubbish across enormous distances, connecting coastal communities that may seem unrelated. Consequently, a country that manages its own waste responsibly may still experience pollution arriving from elsewhere.</a:t>
            </a:r>
          </a:p>
          <a:p>
            <a:pPr rtl="1">
              <a:lnSpc>
                <a:spcPct val="150000"/>
              </a:lnSpc>
            </a:pPr>
            <a:r>
              <a:rPr lang="en-US" sz="1200" dirty="0"/>
              <a:t>Technology offers several ways to address the problem. Special machines can collect floating rubbish, while underwater sensors help researchers identify changes in water quality. Nevertheless, these solutions have limitations. Machines cannot remove every dissolved chemical, and collecting rubbish after it spreads is often more expensive than preventing it from entering the water.</a:t>
            </a:r>
          </a:p>
          <a:p>
            <a:pPr rtl="1">
              <a:lnSpc>
                <a:spcPct val="150000"/>
              </a:lnSpc>
            </a:pPr>
            <a:r>
              <a:rPr lang="en-US" sz="1200" dirty="0"/>
              <a:t>For this reason, experts argue that international cooperation is necessary. Governments can introduce stricter regulations, businesses can reduce unnecessary packaging, and individuals can make more responsible choices. For example, using reusable bottles may seem like a small action, but millions of people making the same choice can significantly reduce plastic waste. Protecting the ocean requires both scientific innovation and changes in everyday </a:t>
            </a:r>
            <a:r>
              <a:rPr lang="en-US" sz="1200" dirty="0" err="1"/>
              <a:t>behaviour</a:t>
            </a:r>
            <a:r>
              <a:rPr lang="en-US" sz="1200" dirty="0"/>
              <a:t>.</a:t>
            </a:r>
          </a:p>
          <a:p>
            <a:pPr rtl="1">
              <a:lnSpc>
                <a:spcPct val="150000"/>
              </a:lnSpc>
            </a:pPr>
            <a:endParaRPr lang="en-US" sz="1200" dirty="0"/>
          </a:p>
          <a:p>
            <a:pPr rtl="1"/>
            <a:r>
              <a:rPr lang="en-US" sz="1200" b="1" dirty="0"/>
              <a:t>1. What can happen to chemicals from factories and farms?</a:t>
            </a:r>
          </a:p>
          <a:p>
            <a:pPr rtl="1"/>
            <a:r>
              <a:rPr lang="en-US" sz="1200" dirty="0"/>
              <a:t>A. They always remain on dry land.</a:t>
            </a:r>
          </a:p>
          <a:p>
            <a:pPr rtl="1"/>
            <a:r>
              <a:rPr lang="en-US" sz="1200" dirty="0"/>
              <a:t>B. They can enter rivers and eventually reach the ocean.</a:t>
            </a:r>
          </a:p>
          <a:p>
            <a:pPr rtl="1"/>
            <a:r>
              <a:rPr lang="en-US" sz="1200" dirty="0"/>
              <a:t>C. They immediately become harmless in rainwater.</a:t>
            </a:r>
          </a:p>
          <a:p>
            <a:pPr rtl="1"/>
            <a:endParaRPr lang="en-US" sz="1200" dirty="0"/>
          </a:p>
          <a:p>
            <a:pPr rtl="1"/>
            <a:r>
              <a:rPr lang="en-US" sz="1200" b="1" dirty="0"/>
              <a:t>2. Why might a country experience ocean pollution despite managing its own waste responsibly?</a:t>
            </a:r>
          </a:p>
          <a:p>
            <a:pPr rtl="1"/>
            <a:r>
              <a:rPr lang="en-US" sz="1200" dirty="0"/>
              <a:t>A. Ocean currents can carry rubbish from other places.</a:t>
            </a:r>
          </a:p>
          <a:p>
            <a:pPr rtl="1"/>
            <a:r>
              <a:rPr lang="en-US" sz="1200" dirty="0"/>
              <a:t>B. Underwater sensors produce plastic waste.</a:t>
            </a:r>
          </a:p>
          <a:p>
            <a:pPr rtl="1"/>
            <a:r>
              <a:rPr lang="en-US" sz="1200" dirty="0"/>
              <a:t>C. Its citizens use too many reusable bottles.</a:t>
            </a:r>
          </a:p>
          <a:p>
            <a:pPr rtl="1"/>
            <a:endParaRPr lang="en-US" sz="1200" dirty="0"/>
          </a:p>
          <a:p>
            <a:pPr rtl="1"/>
            <a:r>
              <a:rPr lang="en-US" sz="1200" b="1" dirty="0"/>
              <a:t>3. What is one limitation of ocean-cleaning machines?</a:t>
            </a:r>
          </a:p>
          <a:p>
            <a:pPr rtl="1"/>
            <a:r>
              <a:rPr lang="en-US" sz="1200" dirty="0"/>
              <a:t>A. They cannot collect any floating rubbish.</a:t>
            </a:r>
          </a:p>
          <a:p>
            <a:pPr rtl="1"/>
            <a:r>
              <a:rPr lang="en-US" sz="1200" dirty="0"/>
              <a:t>B. They work only in freshwater rivers.</a:t>
            </a:r>
          </a:p>
          <a:p>
            <a:pPr rtl="1"/>
            <a:r>
              <a:rPr lang="en-US" sz="1200" dirty="0"/>
              <a:t>C. They cannot remove every chemical dissolved in water.</a:t>
            </a:r>
          </a:p>
        </p:txBody>
      </p:sp>
    </p:spTree>
    <p:extLst>
      <p:ext uri="{BB962C8B-B14F-4D97-AF65-F5344CB8AC3E}">
        <p14:creationId xmlns:p14="http://schemas.microsoft.com/office/powerpoint/2010/main" val="36727824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AF9A040-CAB0-C450-5826-1F0DB0D1CD8C}"/>
              </a:ext>
            </a:extLst>
          </p:cNvPr>
          <p:cNvSpPr>
            <a:spLocks noGrp="1"/>
          </p:cNvSpPr>
          <p:nvPr>
            <p:ph type="sldNum" sz="quarter" idx="12"/>
          </p:nvPr>
        </p:nvSpPr>
        <p:spPr/>
        <p:txBody>
          <a:bodyPr/>
          <a:lstStyle/>
          <a:p>
            <a:fld id="{1AE87A44-8E42-490C-AB1A-5A478A9686AC}" type="slidenum">
              <a:rPr lang="en-US" smtClean="0"/>
              <a:t>14</a:t>
            </a:fld>
            <a:endParaRPr lang="en-US"/>
          </a:p>
        </p:txBody>
      </p:sp>
      <p:sp>
        <p:nvSpPr>
          <p:cNvPr id="4" name="TextBox 3">
            <a:extLst>
              <a:ext uri="{FF2B5EF4-FFF2-40B4-BE49-F238E27FC236}">
                <a16:creationId xmlns:a16="http://schemas.microsoft.com/office/drawing/2014/main" id="{00BB0422-CDDB-7BAF-690D-82A8DDFCEBA0}"/>
              </a:ext>
            </a:extLst>
          </p:cNvPr>
          <p:cNvSpPr txBox="1"/>
          <p:nvPr/>
        </p:nvSpPr>
        <p:spPr>
          <a:xfrm>
            <a:off x="180753" y="244019"/>
            <a:ext cx="6496493" cy="5078313"/>
          </a:xfrm>
          <a:prstGeom prst="rect">
            <a:avLst/>
          </a:prstGeom>
          <a:noFill/>
          <a:ln>
            <a:solidFill>
              <a:schemeClr val="tx1"/>
            </a:solidFill>
            <a:prstDash val="lgDash"/>
          </a:ln>
        </p:spPr>
        <p:txBody>
          <a:bodyPr wrap="square">
            <a:spAutoFit/>
          </a:bodyPr>
          <a:lstStyle/>
          <a:p>
            <a:pPr rtl="1"/>
            <a:endParaRPr lang="en-US" sz="1200" dirty="0"/>
          </a:p>
          <a:p>
            <a:pPr rtl="1"/>
            <a:r>
              <a:rPr lang="en-US" sz="1200" b="1" dirty="0"/>
              <a:t>4. In the text, what does “reverse” most nearly mean?</a:t>
            </a:r>
          </a:p>
          <a:p>
            <a:pPr rtl="1"/>
            <a:r>
              <a:rPr lang="en-US" sz="1200" dirty="0"/>
              <a:t>A. Return a harmful change towards its previous state.</a:t>
            </a:r>
          </a:p>
          <a:p>
            <a:pPr rtl="1"/>
            <a:r>
              <a:rPr lang="en-US" sz="1200" dirty="0"/>
              <a:t>B. Increase the speed of ocean currents.</a:t>
            </a:r>
          </a:p>
          <a:p>
            <a:pPr rtl="1"/>
            <a:r>
              <a:rPr lang="en-US" sz="1200" dirty="0"/>
              <a:t>C. Discover a new type of marine animal.</a:t>
            </a:r>
          </a:p>
          <a:p>
            <a:pPr rtl="1"/>
            <a:endParaRPr lang="en-US" sz="1200" dirty="0"/>
          </a:p>
          <a:p>
            <a:pPr rtl="1"/>
            <a:r>
              <a:rPr lang="en-US" sz="1200" b="1" dirty="0"/>
              <a:t>5. What does “limitations” mean in the third paragraph?</a:t>
            </a:r>
          </a:p>
          <a:p>
            <a:pPr rtl="1"/>
            <a:r>
              <a:rPr lang="en-US" sz="1200" dirty="0"/>
              <a:t>A. Advantages that make something more effective.</a:t>
            </a:r>
          </a:p>
          <a:p>
            <a:pPr rtl="1"/>
            <a:r>
              <a:rPr lang="en-US" sz="1200" dirty="0"/>
              <a:t>B. Restrictions on what something can achieve.</a:t>
            </a:r>
          </a:p>
          <a:p>
            <a:pPr rtl="1"/>
            <a:r>
              <a:rPr lang="en-US" sz="1200" dirty="0"/>
              <a:t>C. Instructions explaining how to operate a machine.</a:t>
            </a:r>
          </a:p>
          <a:p>
            <a:pPr rtl="1"/>
            <a:endParaRPr lang="en-US" sz="1200" dirty="0"/>
          </a:p>
          <a:p>
            <a:pPr rtl="1"/>
            <a:r>
              <a:rPr lang="en-US" sz="1200" b="1" dirty="0"/>
              <a:t>6. Why does the writer mention reusable bottles?</a:t>
            </a:r>
          </a:p>
          <a:p>
            <a:pPr rtl="1"/>
            <a:r>
              <a:rPr lang="en-US" sz="1200" dirty="0"/>
              <a:t>A. To show that small individual actions can contribute to a larger solution.</a:t>
            </a:r>
          </a:p>
          <a:p>
            <a:pPr rtl="1"/>
            <a:r>
              <a:rPr lang="en-US" sz="1200" dirty="0"/>
              <a:t>B. To prove that plastic is the only source of ocean pollution.</a:t>
            </a:r>
          </a:p>
          <a:p>
            <a:pPr rtl="1"/>
            <a:r>
              <a:rPr lang="en-US" sz="1200" dirty="0"/>
              <a:t>C. To suggest that governments no longer need to regulate businesses.</a:t>
            </a:r>
          </a:p>
          <a:p>
            <a:pPr rtl="1"/>
            <a:endParaRPr lang="en-US" sz="1200" dirty="0"/>
          </a:p>
          <a:p>
            <a:pPr rtl="1"/>
            <a:r>
              <a:rPr lang="en-US" sz="1200" b="1" dirty="0"/>
              <a:t>7. What is most likely to happen if countries rely only on cleaning machines?</a:t>
            </a:r>
          </a:p>
          <a:p>
            <a:pPr rtl="1"/>
            <a:r>
              <a:rPr lang="en-US" sz="1200" dirty="0"/>
              <a:t>A. All ocean pollution will disappear immediately.</a:t>
            </a:r>
          </a:p>
          <a:p>
            <a:pPr rtl="1"/>
            <a:r>
              <a:rPr lang="en-US" sz="1200" dirty="0"/>
              <a:t>B. Chemicals will stop entering rivers naturally.</a:t>
            </a:r>
          </a:p>
          <a:p>
            <a:pPr rtl="1"/>
            <a:r>
              <a:rPr lang="en-US" sz="1200" dirty="0"/>
              <a:t>C. Some pollution may continue because its sources are not prevented.</a:t>
            </a:r>
          </a:p>
          <a:p>
            <a:pPr rtl="1"/>
            <a:endParaRPr lang="en-US" sz="1200" dirty="0"/>
          </a:p>
          <a:p>
            <a:pPr rtl="1"/>
            <a:r>
              <a:rPr lang="en-US" sz="1200" b="1" dirty="0"/>
              <a:t>8. What is the main message of the text?</a:t>
            </a:r>
          </a:p>
          <a:p>
            <a:pPr rtl="1"/>
            <a:r>
              <a:rPr lang="en-US" sz="1200" dirty="0"/>
              <a:t>A. Technology alone is enough to protect the oceans.</a:t>
            </a:r>
          </a:p>
          <a:p>
            <a:pPr rtl="1"/>
            <a:r>
              <a:rPr lang="en-US" sz="1200" dirty="0"/>
              <a:t>B. Protecting oceans requires prevention, cooperation and responsible </a:t>
            </a:r>
            <a:r>
              <a:rPr lang="en-US" sz="1200" dirty="0" err="1"/>
              <a:t>behaviour</a:t>
            </a:r>
            <a:r>
              <a:rPr lang="en-US" sz="1200" dirty="0"/>
              <a:t>.</a:t>
            </a:r>
          </a:p>
          <a:p>
            <a:pPr rtl="1"/>
            <a:r>
              <a:rPr lang="en-US" sz="1200" dirty="0"/>
              <a:t>C. Ocean pollution affects only countries with long coastline</a:t>
            </a:r>
          </a:p>
          <a:p>
            <a:pPr rtl="1"/>
            <a:endParaRPr lang="en-US" sz="1200" dirty="0"/>
          </a:p>
          <a:p>
            <a:pPr rtl="1"/>
            <a:endParaRPr lang="en-US" sz="1200" dirty="0"/>
          </a:p>
        </p:txBody>
      </p:sp>
      <p:pic>
        <p:nvPicPr>
          <p:cNvPr id="5" name="Picture 4">
            <a:extLst>
              <a:ext uri="{FF2B5EF4-FFF2-40B4-BE49-F238E27FC236}">
                <a16:creationId xmlns:a16="http://schemas.microsoft.com/office/drawing/2014/main" id="{8F264759-F6D8-776E-2F78-90C5D04450D9}"/>
              </a:ext>
            </a:extLst>
          </p:cNvPr>
          <p:cNvPicPr>
            <a:picLocks noChangeAspect="1"/>
          </p:cNvPicPr>
          <p:nvPr/>
        </p:nvPicPr>
        <p:blipFill>
          <a:blip r:embed="rId2"/>
          <a:stretch>
            <a:fillRect/>
          </a:stretch>
        </p:blipFill>
        <p:spPr>
          <a:xfrm>
            <a:off x="799855" y="5733080"/>
            <a:ext cx="4940545" cy="3290280"/>
          </a:xfrm>
          <a:prstGeom prst="rect">
            <a:avLst/>
          </a:prstGeom>
        </p:spPr>
      </p:pic>
    </p:spTree>
    <p:extLst>
      <p:ext uri="{BB962C8B-B14F-4D97-AF65-F5344CB8AC3E}">
        <p14:creationId xmlns:p14="http://schemas.microsoft.com/office/powerpoint/2010/main" val="3678815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14808C2-88D0-E76A-FFAA-79055D66C8FF}"/>
              </a:ext>
            </a:extLst>
          </p:cNvPr>
          <p:cNvSpPr>
            <a:spLocks noGrp="1"/>
          </p:cNvSpPr>
          <p:nvPr>
            <p:ph type="sldNum" sz="quarter" idx="12"/>
          </p:nvPr>
        </p:nvSpPr>
        <p:spPr/>
        <p:txBody>
          <a:bodyPr/>
          <a:lstStyle/>
          <a:p>
            <a:fld id="{1AE87A44-8E42-490C-AB1A-5A478A9686AC}" type="slidenum">
              <a:rPr lang="en-US" smtClean="0"/>
              <a:t>15</a:t>
            </a:fld>
            <a:endParaRPr lang="en-US"/>
          </a:p>
        </p:txBody>
      </p:sp>
      <p:sp>
        <p:nvSpPr>
          <p:cNvPr id="4" name="TextBox 3">
            <a:extLst>
              <a:ext uri="{FF2B5EF4-FFF2-40B4-BE49-F238E27FC236}">
                <a16:creationId xmlns:a16="http://schemas.microsoft.com/office/drawing/2014/main" id="{48678AE7-FA7E-B687-D9C2-257686C98DE4}"/>
              </a:ext>
            </a:extLst>
          </p:cNvPr>
          <p:cNvSpPr txBox="1"/>
          <p:nvPr/>
        </p:nvSpPr>
        <p:spPr>
          <a:xfrm>
            <a:off x="200400" y="303519"/>
            <a:ext cx="6526403" cy="8675708"/>
          </a:xfrm>
          <a:prstGeom prst="rect">
            <a:avLst/>
          </a:prstGeom>
          <a:noFill/>
          <a:ln>
            <a:solidFill>
              <a:schemeClr val="tx1"/>
            </a:solidFill>
            <a:prstDash val="dash"/>
          </a:ln>
        </p:spPr>
        <p:txBody>
          <a:bodyPr wrap="square">
            <a:spAutoFit/>
          </a:bodyPr>
          <a:lstStyle/>
          <a:p>
            <a:pPr algn="ctr" rtl="1">
              <a:lnSpc>
                <a:spcPct val="150000"/>
              </a:lnSpc>
            </a:pPr>
            <a:r>
              <a:rPr lang="en-US" sz="1400" b="1" dirty="0">
                <a:latin typeface="Calibri" panose="020F0502020204030204"/>
              </a:rPr>
              <a:t>Grammar</a:t>
            </a:r>
          </a:p>
          <a:p>
            <a:pPr rtl="1">
              <a:lnSpc>
                <a:spcPct val="150000"/>
              </a:lnSpc>
            </a:pPr>
            <a:endParaRPr lang="en-US" sz="1200" b="1" u="sng" dirty="0">
              <a:solidFill>
                <a:srgbClr val="C00000"/>
              </a:solidFill>
              <a:latin typeface="Calibri" panose="020F0502020204030204"/>
            </a:endParaRPr>
          </a:p>
          <a:p>
            <a:pPr rtl="1">
              <a:lnSpc>
                <a:spcPct val="150000"/>
              </a:lnSpc>
            </a:pPr>
            <a:r>
              <a:rPr lang="en-US" sz="1200" b="1" u="sng" dirty="0">
                <a:solidFill>
                  <a:srgbClr val="C00000"/>
                </a:solidFill>
                <a:latin typeface="Calibri" panose="020F0502020204030204"/>
              </a:rPr>
              <a:t>Q1 .Choose the correct word to complete the text. Choose A, B or C</a:t>
            </a:r>
            <a:r>
              <a:rPr lang="en-US" sz="1100" dirty="0"/>
              <a:t>.</a:t>
            </a:r>
          </a:p>
          <a:p>
            <a:pPr rtl="1">
              <a:lnSpc>
                <a:spcPct val="150000"/>
              </a:lnSpc>
            </a:pPr>
            <a:endParaRPr lang="en-US" sz="1100" dirty="0"/>
          </a:p>
          <a:p>
            <a:pPr rtl="1">
              <a:lnSpc>
                <a:spcPct val="150000"/>
              </a:lnSpc>
            </a:pPr>
            <a:r>
              <a:rPr lang="en-US" sz="1200" dirty="0"/>
              <a:t>plastic garbage and heavy waste (1) ________ into the ocean by people around the world. This floating waste stays in the water for decades and hurts animals like fish, turtles, and huge whales. If people stopped throwing their trash into rivers, the oceans (2) ________ much cleaner and safer for every living creature. To solve this serious problem, we (3) ________ protect our beaches and reduce our daily plastic use. Fortunately, many active volunteers (4) ________ trash along the coast every weekend to keep the environment safe. Together, small actions can make a huge difference for our ocean's future.  </a:t>
            </a:r>
          </a:p>
          <a:p>
            <a:pPr rtl="1">
              <a:lnSpc>
                <a:spcPct val="150000"/>
              </a:lnSpc>
            </a:pPr>
            <a:r>
              <a:rPr lang="en-US" sz="1200" dirty="0"/>
              <a:t>1. A. is carried                                B. carries                                         C. carrying  </a:t>
            </a:r>
          </a:p>
          <a:p>
            <a:pPr rtl="1">
              <a:lnSpc>
                <a:spcPct val="150000"/>
              </a:lnSpc>
            </a:pPr>
            <a:r>
              <a:rPr lang="en-US" sz="1200" dirty="0"/>
              <a:t>2. A. will be                                      B. would be                                    C. are  </a:t>
            </a:r>
          </a:p>
          <a:p>
            <a:pPr rtl="1">
              <a:lnSpc>
                <a:spcPct val="150000"/>
              </a:lnSpc>
            </a:pPr>
            <a:r>
              <a:rPr lang="en-US" sz="1200" dirty="0"/>
              <a:t>3. A. must                                         B. could                                             C. had  </a:t>
            </a:r>
          </a:p>
          <a:p>
            <a:pPr rtl="1">
              <a:lnSpc>
                <a:spcPct val="150000"/>
              </a:lnSpc>
            </a:pPr>
            <a:r>
              <a:rPr lang="en-US" sz="1200" dirty="0"/>
              <a:t>4. A. enjoy to collect                   B. enjoy collect                        C. enjoy collecting </a:t>
            </a:r>
          </a:p>
          <a:p>
            <a:pPr rtl="1">
              <a:lnSpc>
                <a:spcPct val="150000"/>
              </a:lnSpc>
            </a:pPr>
            <a:endParaRPr lang="en-US" sz="1200" dirty="0"/>
          </a:p>
          <a:p>
            <a:pPr rtl="1">
              <a:lnSpc>
                <a:spcPct val="150000"/>
              </a:lnSpc>
            </a:pPr>
            <a:r>
              <a:rPr lang="en-US" sz="1200" b="1" u="sng" dirty="0">
                <a:solidFill>
                  <a:srgbClr val="C00000"/>
                </a:solidFill>
                <a:latin typeface="Calibri" panose="020F0502020204030204"/>
              </a:rPr>
              <a:t>Q2 .Choose the correct word to complete the text. Choose A, B or C</a:t>
            </a:r>
            <a:r>
              <a:rPr lang="en-US" sz="1100" dirty="0"/>
              <a:t>.</a:t>
            </a:r>
          </a:p>
          <a:p>
            <a:pPr rtl="1">
              <a:lnSpc>
                <a:spcPct val="150000"/>
              </a:lnSpc>
            </a:pPr>
            <a:endParaRPr lang="en-US" sz="1200" dirty="0"/>
          </a:p>
          <a:p>
            <a:pPr rtl="1">
              <a:lnSpc>
                <a:spcPct val="150000"/>
              </a:lnSpc>
            </a:pPr>
            <a:r>
              <a:rPr lang="en-US" sz="1200" dirty="0"/>
              <a:t>Chemical pollution is growing rapidly and causing major damage to underwater ecosystems. Harmful substances and toxic liquids from large factories (1) ________ into the water every single day. These dangerous chemicals destroy marine habitats and poison the rain, soil, and sea life. If modern factories used clean green technology, sea animals (2) ________ in a much safer environment. Governments around the world (3) ________ create stricter laws to punish companies that pollute rivers and harbors. In addition, many environmental organizations (4) ________ the ocean to protect rare species from dying out. If we all work together, we can save the ocean before it is too late.  </a:t>
            </a:r>
          </a:p>
          <a:p>
            <a:pPr rtl="1">
              <a:lnSpc>
                <a:spcPct val="150000"/>
              </a:lnSpc>
            </a:pPr>
            <a:r>
              <a:rPr lang="en-US" sz="1200" dirty="0"/>
              <a:t>1. A. releases                              B. are released                                        C. released  </a:t>
            </a:r>
          </a:p>
          <a:p>
            <a:pPr rtl="1">
              <a:lnSpc>
                <a:spcPct val="150000"/>
              </a:lnSpc>
            </a:pPr>
            <a:r>
              <a:rPr lang="en-US" sz="1200" dirty="0"/>
              <a:t>2. A. would live                           B. will live                                                  C. live  </a:t>
            </a:r>
          </a:p>
          <a:p>
            <a:pPr rtl="1">
              <a:lnSpc>
                <a:spcPct val="150000"/>
              </a:lnSpc>
            </a:pPr>
            <a:r>
              <a:rPr lang="en-US" sz="1200" dirty="0"/>
              <a:t>3. A. are                                         B. was                                                         C. should </a:t>
            </a:r>
          </a:p>
          <a:p>
            <a:pPr rtl="1">
              <a:lnSpc>
                <a:spcPct val="150000"/>
              </a:lnSpc>
            </a:pPr>
            <a:r>
              <a:rPr lang="en-US" sz="1200" dirty="0"/>
              <a:t>4. A. </a:t>
            </a:r>
            <a:r>
              <a:rPr lang="en-US" sz="1200" dirty="0" err="1"/>
              <a:t>prefered</a:t>
            </a:r>
            <a:r>
              <a:rPr lang="en-US" sz="1200" dirty="0"/>
              <a:t> clean                B. prefer to clean                                    C. prefer cleaning  </a:t>
            </a:r>
          </a:p>
          <a:p>
            <a:pPr rtl="1">
              <a:lnSpc>
                <a:spcPct val="150000"/>
              </a:lnSpc>
            </a:pPr>
            <a:r>
              <a:rPr lang="en-US" sz="1200" dirty="0"/>
              <a:t> </a:t>
            </a:r>
          </a:p>
        </p:txBody>
      </p:sp>
    </p:spTree>
    <p:extLst>
      <p:ext uri="{BB962C8B-B14F-4D97-AF65-F5344CB8AC3E}">
        <p14:creationId xmlns:p14="http://schemas.microsoft.com/office/powerpoint/2010/main" val="18998643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669F202-D664-A8C3-5016-1114D9616665}"/>
              </a:ext>
            </a:extLst>
          </p:cNvPr>
          <p:cNvSpPr>
            <a:spLocks noGrp="1"/>
          </p:cNvSpPr>
          <p:nvPr>
            <p:ph type="sldNum" sz="quarter" idx="12"/>
          </p:nvPr>
        </p:nvSpPr>
        <p:spPr/>
        <p:txBody>
          <a:bodyPr/>
          <a:lstStyle/>
          <a:p>
            <a:fld id="{1AE87A44-8E42-490C-AB1A-5A478A9686AC}" type="slidenum">
              <a:rPr lang="en-US" smtClean="0"/>
              <a:t>16</a:t>
            </a:fld>
            <a:endParaRPr lang="en-US"/>
          </a:p>
        </p:txBody>
      </p:sp>
      <p:sp>
        <p:nvSpPr>
          <p:cNvPr id="4" name="TextBox 3">
            <a:extLst>
              <a:ext uri="{FF2B5EF4-FFF2-40B4-BE49-F238E27FC236}">
                <a16:creationId xmlns:a16="http://schemas.microsoft.com/office/drawing/2014/main" id="{0223995B-7E11-C00B-7038-BE3CE0FA2957}"/>
              </a:ext>
            </a:extLst>
          </p:cNvPr>
          <p:cNvSpPr txBox="1"/>
          <p:nvPr/>
        </p:nvSpPr>
        <p:spPr>
          <a:xfrm>
            <a:off x="174929" y="366994"/>
            <a:ext cx="6456459" cy="4476803"/>
          </a:xfrm>
          <a:prstGeom prst="rect">
            <a:avLst/>
          </a:prstGeom>
          <a:noFill/>
          <a:ln>
            <a:solidFill>
              <a:schemeClr val="tx1"/>
            </a:solidFill>
            <a:prstDash val="lgDash"/>
          </a:ln>
        </p:spPr>
        <p:txBody>
          <a:bodyPr wrap="square">
            <a:spAutoFit/>
          </a:bodyPr>
          <a:lstStyle/>
          <a:p>
            <a:pPr rtl="1">
              <a:lnSpc>
                <a:spcPct val="150000"/>
              </a:lnSpc>
            </a:pPr>
            <a:r>
              <a:rPr lang="en-US" sz="1200" b="1" u="sng" dirty="0">
                <a:solidFill>
                  <a:srgbClr val="C00000"/>
                </a:solidFill>
                <a:latin typeface="Calibri" panose="020F0502020204030204"/>
              </a:rPr>
              <a:t>Q3 .Choose the correct word to complete the text. Choose A, B or C</a:t>
            </a:r>
            <a:r>
              <a:rPr lang="en-US" sz="1200" dirty="0"/>
              <a:t>.</a:t>
            </a:r>
          </a:p>
          <a:p>
            <a:pPr rtl="1">
              <a:lnSpc>
                <a:spcPct val="150000"/>
              </a:lnSpc>
            </a:pPr>
            <a:endParaRPr lang="en-US" sz="1200" dirty="0"/>
          </a:p>
          <a:p>
            <a:pPr rtl="1">
              <a:lnSpc>
                <a:spcPct val="150000"/>
              </a:lnSpc>
            </a:pPr>
            <a:r>
              <a:rPr lang="en-US" sz="1200" dirty="0"/>
              <a:t>Huge amounts of garbage float endlessly in ocean currents, creating massive environmental hazards. Fortunately, floating plastic waste (1) ________ by special installed machines near the harbor. These advanced devices pull garbage out of the current before it reaches open waters. If governments built more cleaning machines, we (2) ________ clean up the polluted water much faster. However, technology alone cannot fix everything; people (3) ________ stop throwing plastic bags and bottles into nature. Today, many young students (4) ________ about ocean animals at school, which helps them understand why keeping our water clean is so important for everyone.</a:t>
            </a:r>
          </a:p>
          <a:p>
            <a:pPr rtl="1">
              <a:lnSpc>
                <a:spcPct val="150000"/>
              </a:lnSpc>
            </a:pPr>
            <a:r>
              <a:rPr lang="en-US" sz="1200" dirty="0"/>
              <a:t>  </a:t>
            </a:r>
          </a:p>
          <a:p>
            <a:pPr rtl="1">
              <a:lnSpc>
                <a:spcPct val="150000"/>
              </a:lnSpc>
            </a:pPr>
            <a:r>
              <a:rPr lang="en-US" sz="1200" dirty="0"/>
              <a:t>1. A. is collected                               B. collects                                 C. collecting  </a:t>
            </a:r>
          </a:p>
          <a:p>
            <a:pPr rtl="1">
              <a:lnSpc>
                <a:spcPct val="150000"/>
              </a:lnSpc>
            </a:pPr>
            <a:r>
              <a:rPr lang="en-US" sz="1200" dirty="0"/>
              <a:t>2. A. can                                                B. could                                     C. are  </a:t>
            </a:r>
          </a:p>
          <a:p>
            <a:pPr rtl="1">
              <a:lnSpc>
                <a:spcPct val="150000"/>
              </a:lnSpc>
            </a:pPr>
            <a:r>
              <a:rPr lang="en-US" sz="1200" dirty="0"/>
              <a:t>3. A. have to                                         B. would                                    C. were  </a:t>
            </a:r>
          </a:p>
          <a:p>
            <a:pPr rtl="1">
              <a:lnSpc>
                <a:spcPct val="150000"/>
              </a:lnSpc>
            </a:pPr>
            <a:r>
              <a:rPr lang="en-US" sz="1200" dirty="0"/>
              <a:t>4. A. like learning                               B. like to learn                         C. liked play </a:t>
            </a:r>
          </a:p>
          <a:p>
            <a:pPr rtl="1">
              <a:lnSpc>
                <a:spcPct val="150000"/>
              </a:lnSpc>
            </a:pPr>
            <a:endParaRPr lang="en-US" sz="1100" dirty="0"/>
          </a:p>
        </p:txBody>
      </p:sp>
      <p:pic>
        <p:nvPicPr>
          <p:cNvPr id="6" name="Picture 5">
            <a:extLst>
              <a:ext uri="{FF2B5EF4-FFF2-40B4-BE49-F238E27FC236}">
                <a16:creationId xmlns:a16="http://schemas.microsoft.com/office/drawing/2014/main" id="{7AE1675D-A360-DE5E-F8AB-9E3779C77107}"/>
              </a:ext>
            </a:extLst>
          </p:cNvPr>
          <p:cNvPicPr>
            <a:picLocks noChangeAspect="1"/>
          </p:cNvPicPr>
          <p:nvPr/>
        </p:nvPicPr>
        <p:blipFill>
          <a:blip r:embed="rId2"/>
          <a:stretch>
            <a:fillRect/>
          </a:stretch>
        </p:blipFill>
        <p:spPr>
          <a:xfrm>
            <a:off x="174929" y="5335651"/>
            <a:ext cx="3085903" cy="3290280"/>
          </a:xfrm>
          <a:prstGeom prst="rect">
            <a:avLst/>
          </a:prstGeom>
        </p:spPr>
      </p:pic>
      <p:pic>
        <p:nvPicPr>
          <p:cNvPr id="8" name="Picture 7">
            <a:extLst>
              <a:ext uri="{FF2B5EF4-FFF2-40B4-BE49-F238E27FC236}">
                <a16:creationId xmlns:a16="http://schemas.microsoft.com/office/drawing/2014/main" id="{B38FA2DD-A2F2-D6D2-A618-F850755576AC}"/>
              </a:ext>
            </a:extLst>
          </p:cNvPr>
          <p:cNvPicPr>
            <a:picLocks noChangeAspect="1"/>
          </p:cNvPicPr>
          <p:nvPr/>
        </p:nvPicPr>
        <p:blipFill>
          <a:blip r:embed="rId3"/>
          <a:stretch>
            <a:fillRect/>
          </a:stretch>
        </p:blipFill>
        <p:spPr>
          <a:xfrm>
            <a:off x="3530379" y="5335651"/>
            <a:ext cx="2951550" cy="3201479"/>
          </a:xfrm>
          <a:prstGeom prst="rect">
            <a:avLst/>
          </a:prstGeom>
        </p:spPr>
      </p:pic>
    </p:spTree>
    <p:extLst>
      <p:ext uri="{BB962C8B-B14F-4D97-AF65-F5344CB8AC3E}">
        <p14:creationId xmlns:p14="http://schemas.microsoft.com/office/powerpoint/2010/main" val="2313834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15839E6-C221-0C93-7050-0EF68BCD7D8F}"/>
              </a:ext>
            </a:extLst>
          </p:cNvPr>
          <p:cNvSpPr>
            <a:spLocks noGrp="1"/>
          </p:cNvSpPr>
          <p:nvPr>
            <p:ph type="sldNum" sz="quarter" idx="12"/>
          </p:nvPr>
        </p:nvSpPr>
        <p:spPr/>
        <p:txBody>
          <a:bodyPr/>
          <a:lstStyle/>
          <a:p>
            <a:fld id="{1AE87A44-8E42-490C-AB1A-5A478A9686AC}" type="slidenum">
              <a:rPr lang="en-US" smtClean="0"/>
              <a:t>17</a:t>
            </a:fld>
            <a:endParaRPr lang="en-US"/>
          </a:p>
        </p:txBody>
      </p:sp>
      <p:sp>
        <p:nvSpPr>
          <p:cNvPr id="4" name="TextBox 3">
            <a:extLst>
              <a:ext uri="{FF2B5EF4-FFF2-40B4-BE49-F238E27FC236}">
                <a16:creationId xmlns:a16="http://schemas.microsoft.com/office/drawing/2014/main" id="{242AD3FD-05A6-409C-C98E-BE95DBD2926C}"/>
              </a:ext>
            </a:extLst>
          </p:cNvPr>
          <p:cNvSpPr txBox="1"/>
          <p:nvPr/>
        </p:nvSpPr>
        <p:spPr>
          <a:xfrm>
            <a:off x="102885" y="93833"/>
            <a:ext cx="6530107" cy="9494907"/>
          </a:xfrm>
          <a:prstGeom prst="rect">
            <a:avLst/>
          </a:prstGeom>
          <a:noFill/>
          <a:ln>
            <a:solidFill>
              <a:schemeClr val="tx1"/>
            </a:solidFill>
            <a:prstDash val="lgDashDot"/>
          </a:ln>
        </p:spPr>
        <p:txBody>
          <a:bodyPr wrap="square">
            <a:spAutoFit/>
          </a:bodyPr>
          <a:lstStyle/>
          <a:p>
            <a:pPr rtl="1"/>
            <a:r>
              <a:rPr lang="en-US" sz="1800" b="1" i="0" dirty="0">
                <a:solidFill>
                  <a:schemeClr val="tx1"/>
                </a:solidFill>
                <a:effectLst/>
                <a:latin typeface="+mn-lt"/>
              </a:rPr>
              <a:t>                                                       Writing</a:t>
            </a:r>
          </a:p>
          <a:p>
            <a:pPr rtl="1"/>
            <a:r>
              <a:rPr lang="en-US" sz="1200" b="1" dirty="0">
                <a:solidFill>
                  <a:srgbClr val="C00000"/>
                </a:solidFill>
              </a:rPr>
              <a:t>Question1: (15 marks)</a:t>
            </a:r>
          </a:p>
          <a:p>
            <a:pPr rtl="1"/>
            <a:r>
              <a:rPr lang="en-US" sz="1400" b="1" dirty="0">
                <a:solidFill>
                  <a:srgbClr val="C00000"/>
                </a:solidFill>
              </a:rPr>
              <a:t> </a:t>
            </a:r>
            <a:r>
              <a:rPr lang="en-US" sz="1400" u="sng" dirty="0">
                <a:solidFill>
                  <a:srgbClr val="C00000"/>
                </a:solidFill>
              </a:rPr>
              <a:t>Read the text. Write the main ideas of the text in your own words. </a:t>
            </a:r>
          </a:p>
          <a:p>
            <a:pPr algn="ctr" rtl="1"/>
            <a:endParaRPr lang="en-US" sz="1200" b="1" dirty="0"/>
          </a:p>
          <a:p>
            <a:pPr algn="ctr" rtl="1"/>
            <a:r>
              <a:rPr lang="en-US" sz="1200" b="1" dirty="0"/>
              <a:t>Small Actions, Cleaner Oceans</a:t>
            </a:r>
          </a:p>
          <a:p>
            <a:pPr marR="0" indent="0" rtl="1">
              <a:lnSpc>
                <a:spcPct val="150000"/>
              </a:lnSpc>
              <a:buNone/>
            </a:pPr>
            <a:r>
              <a:rPr lang="en-US" sz="1200" dirty="0"/>
              <a:t>Oceans are important because they provide homes for marine animals, produce food and help maintain the balance of nature. Unfortunately, human activities have caused serious pollution. Plastic bags, bottles and chemicals often enter rivers and eventually reach the sea. These pollutants can harm fish, turtles and other marine animals. In some places, special machines are used to collect rubbish from the water. However, these machines cannot remove every harmful substance, so preventing pollution is also necessary. People can help by using reusable bags and bottles, recycling waste and avoiding single-use plastics. Schools can </a:t>
            </a:r>
            <a:r>
              <a:rPr lang="en-US" sz="1200" dirty="0" err="1"/>
              <a:t>organise</a:t>
            </a:r>
            <a:r>
              <a:rPr lang="en-US" sz="1200" dirty="0"/>
              <a:t> beach-cleaning activities to encourage students to protect the environment. Governments and factories should also manage waste responsibly. When individuals, communities and governments work together, they can reduce pollution and protect marine life for future generations.</a:t>
            </a:r>
          </a:p>
          <a:p>
            <a:pPr marR="0" indent="0" rtl="1">
              <a:lnSpc>
                <a:spcPct val="150000"/>
              </a:lnSpc>
              <a:buNone/>
            </a:pPr>
            <a:endParaRPr lang="en-US" sz="1200" dirty="0"/>
          </a:p>
          <a:p>
            <a:pPr marR="0" indent="0" rtl="1">
              <a:buNone/>
            </a:pPr>
            <a:r>
              <a:rPr lang="en-US" sz="1200" dirty="0"/>
              <a:t>Write your summary in 3–4 sentences.</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100" b="1" u="sng" dirty="0">
                <a:solidFill>
                  <a:srgbClr val="00B050"/>
                </a:solidFill>
              </a:rPr>
              <a:t>Sample answer</a:t>
            </a:r>
          </a:p>
          <a:p>
            <a:pPr marR="0" indent="0" rtl="1">
              <a:buNone/>
            </a:pPr>
            <a:r>
              <a:rPr lang="en-US" sz="1100" b="1" dirty="0"/>
              <a:t>Oceans are important for marine animals and the environment, but pollution threatens their health. Plastic and chemicals can enter rivers and harm sea life. People can reduce pollution by recycling, using fewer plastics and keeping the environment clean. Governments, schools and communities should work together to protect the oceans.</a:t>
            </a:r>
          </a:p>
          <a:p>
            <a:pPr marR="0" indent="0" rtl="1">
              <a:buNone/>
            </a:pPr>
            <a:r>
              <a:rPr lang="en-US" sz="1200" b="1" dirty="0">
                <a:solidFill>
                  <a:srgbClr val="C00000"/>
                </a:solidFill>
              </a:rPr>
              <a:t>                                   </a:t>
            </a:r>
          </a:p>
          <a:p>
            <a:pPr marR="0" indent="0" rtl="1">
              <a:buNone/>
            </a:pPr>
            <a:r>
              <a:rPr lang="en-US" sz="1200" b="1" dirty="0">
                <a:solidFill>
                  <a:srgbClr val="C00000"/>
                </a:solidFill>
              </a:rPr>
              <a:t>Question2: (25 marks)</a:t>
            </a:r>
          </a:p>
          <a:p>
            <a:pPr marR="0" indent="0" rtl="1">
              <a:buNone/>
            </a:pPr>
            <a:r>
              <a:rPr lang="en-US" sz="1400" u="sng" dirty="0">
                <a:solidFill>
                  <a:srgbClr val="C00000"/>
                </a:solidFill>
              </a:rPr>
              <a:t>Write at least 110 words in paragraphs</a:t>
            </a:r>
            <a:r>
              <a:rPr lang="en-US" sz="1200" dirty="0"/>
              <a:t>.</a:t>
            </a:r>
          </a:p>
          <a:p>
            <a:pPr marR="0" indent="0" rtl="1">
              <a:buNone/>
            </a:pPr>
            <a:r>
              <a:rPr lang="en-US" sz="1200" dirty="0"/>
              <a:t> </a:t>
            </a:r>
          </a:p>
          <a:p>
            <a:pPr marR="0" indent="0" rtl="1">
              <a:buNone/>
            </a:pPr>
            <a:r>
              <a:rPr lang="en-US" sz="1200" b="1" dirty="0"/>
              <a:t>Protecting the Ocean</a:t>
            </a:r>
          </a:p>
          <a:p>
            <a:pPr marR="0" indent="0" rtl="1">
              <a:buNone/>
            </a:pPr>
            <a:r>
              <a:rPr lang="en-US" sz="1200" dirty="0"/>
              <a:t>Write about how people can protect the oceans.</a:t>
            </a:r>
          </a:p>
          <a:p>
            <a:pPr marR="0" indent="0" rtl="1">
              <a:buNone/>
            </a:pPr>
            <a:r>
              <a:rPr lang="en-US" sz="1200" dirty="0"/>
              <a:t>Include:</a:t>
            </a:r>
          </a:p>
          <a:p>
            <a:pPr marR="0" indent="0" rtl="1">
              <a:buNone/>
            </a:pPr>
            <a:r>
              <a:rPr lang="en-US" sz="1200" dirty="0"/>
              <a:t>- Why are oceans important?</a:t>
            </a:r>
          </a:p>
          <a:p>
            <a:pPr marR="0" indent="0" rtl="1">
              <a:buNone/>
            </a:pPr>
            <a:r>
              <a:rPr lang="en-US" sz="1200" dirty="0"/>
              <a:t>- What problems do oceans face?</a:t>
            </a:r>
          </a:p>
          <a:p>
            <a:pPr marR="0" indent="0" rtl="1">
              <a:buNone/>
            </a:pPr>
            <a:r>
              <a:rPr lang="en-US" sz="1200" dirty="0"/>
              <a:t>- What can students and communities do to solve these problems?</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endParaRPr lang="en-US" sz="1200" dirty="0"/>
          </a:p>
        </p:txBody>
      </p:sp>
    </p:spTree>
    <p:extLst>
      <p:ext uri="{BB962C8B-B14F-4D97-AF65-F5344CB8AC3E}">
        <p14:creationId xmlns:p14="http://schemas.microsoft.com/office/powerpoint/2010/main" val="4357382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930424-3C9F-DA24-4E74-341622A209CF}"/>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1EF663A-D54E-0DDA-244D-BA3D0FBD836E}"/>
              </a:ext>
            </a:extLst>
          </p:cNvPr>
          <p:cNvSpPr>
            <a:spLocks noGrp="1"/>
          </p:cNvSpPr>
          <p:nvPr>
            <p:ph type="sldNum" sz="quarter" idx="12"/>
          </p:nvPr>
        </p:nvSpPr>
        <p:spPr/>
        <p:txBody>
          <a:bodyPr/>
          <a:lstStyle/>
          <a:p>
            <a:fld id="{1AE87A44-8E42-490C-AB1A-5A478A9686AC}" type="slidenum">
              <a:rPr lang="en-US" smtClean="0"/>
              <a:t>18</a:t>
            </a:fld>
            <a:endParaRPr lang="en-US"/>
          </a:p>
        </p:txBody>
      </p:sp>
      <p:sp>
        <p:nvSpPr>
          <p:cNvPr id="4" name="TextBox 3">
            <a:extLst>
              <a:ext uri="{FF2B5EF4-FFF2-40B4-BE49-F238E27FC236}">
                <a16:creationId xmlns:a16="http://schemas.microsoft.com/office/drawing/2014/main" id="{47BC951B-E201-6BC3-1DFF-CCDE1F3EDB3B}"/>
              </a:ext>
            </a:extLst>
          </p:cNvPr>
          <p:cNvSpPr txBox="1"/>
          <p:nvPr/>
        </p:nvSpPr>
        <p:spPr>
          <a:xfrm>
            <a:off x="102885" y="93833"/>
            <a:ext cx="6530107" cy="9571851"/>
          </a:xfrm>
          <a:prstGeom prst="rect">
            <a:avLst/>
          </a:prstGeom>
          <a:noFill/>
          <a:ln>
            <a:solidFill>
              <a:schemeClr val="tx1"/>
            </a:solidFill>
            <a:prstDash val="lgDashDot"/>
          </a:ln>
        </p:spPr>
        <p:txBody>
          <a:bodyPr wrap="square">
            <a:spAutoFit/>
          </a:bodyPr>
          <a:lstStyle/>
          <a:p>
            <a:pPr rtl="1"/>
            <a:r>
              <a:rPr lang="en-US" sz="1800" b="1" i="0" dirty="0">
                <a:solidFill>
                  <a:schemeClr val="tx1"/>
                </a:solidFill>
                <a:effectLst/>
                <a:latin typeface="+mn-lt"/>
              </a:rPr>
              <a:t>                                                       Writing</a:t>
            </a:r>
          </a:p>
          <a:p>
            <a:pPr rtl="1"/>
            <a:br>
              <a:rPr lang="en-US" sz="1800" b="1" i="0" dirty="0">
                <a:solidFill>
                  <a:schemeClr val="tx1"/>
                </a:solidFill>
                <a:effectLst/>
                <a:latin typeface="+mn-lt"/>
              </a:rPr>
            </a:br>
            <a:r>
              <a:rPr lang="en-US" sz="1200" b="1" dirty="0">
                <a:solidFill>
                  <a:srgbClr val="C00000"/>
                </a:solidFill>
              </a:rPr>
              <a:t>Question1: (15 marks)</a:t>
            </a:r>
          </a:p>
          <a:p>
            <a:pPr rtl="1"/>
            <a:r>
              <a:rPr lang="en-US" sz="1400" b="1" dirty="0">
                <a:solidFill>
                  <a:srgbClr val="C00000"/>
                </a:solidFill>
              </a:rPr>
              <a:t> </a:t>
            </a:r>
            <a:r>
              <a:rPr lang="en-US" sz="1400" u="sng" dirty="0">
                <a:solidFill>
                  <a:srgbClr val="C00000"/>
                </a:solidFill>
              </a:rPr>
              <a:t>Read the text. Write the main ideas of the text in your own words.  </a:t>
            </a:r>
          </a:p>
          <a:p>
            <a:pPr rtl="1"/>
            <a:endParaRPr lang="en-US" sz="1200" dirty="0"/>
          </a:p>
          <a:p>
            <a:pPr rtl="1">
              <a:lnSpc>
                <a:spcPct val="150000"/>
              </a:lnSpc>
            </a:pPr>
            <a:r>
              <a:rPr lang="en-US" sz="1200" dirty="0"/>
              <a:t>People have different personalities that influence how they act and communicate with others. Generally, individuals can be categorized into introverts, who prefer quiet environments, and extroverts, who gain energy from social interactions. Other people are analytical, relying on logic to solve problems, while creative individuals express themselves through art and new ideas. Understanding these different personality types helps people build better relationships, improve teamwork, and communicate more effectively in daily life.</a:t>
            </a:r>
          </a:p>
          <a:p>
            <a:pPr rtl="1"/>
            <a:endParaRPr lang="en-US" sz="1200" dirty="0"/>
          </a:p>
          <a:p>
            <a:pPr rtl="1"/>
            <a:r>
              <a:rPr lang="en-US" sz="1200" dirty="0"/>
              <a:t>Write your summary in 3–4 sentences.</a:t>
            </a:r>
          </a:p>
          <a:p>
            <a:pPr rtl="1"/>
            <a:r>
              <a:rPr lang="en-US" sz="1200" dirty="0"/>
              <a:t>..........................................................................................................................................</a:t>
            </a:r>
          </a:p>
          <a:p>
            <a:pPr marR="0" indent="0" rtl="1">
              <a:buNone/>
            </a:pPr>
            <a:r>
              <a:rPr lang="en-US" sz="1200" dirty="0"/>
              <a:t>..........................................................................................................................................</a:t>
            </a:r>
          </a:p>
          <a:p>
            <a:pPr marR="0" indent="0" rtl="1">
              <a:buNone/>
            </a:pPr>
            <a:r>
              <a:rPr lang="en-US" sz="1200" dirty="0"/>
              <a:t>...........................................................................................................................................</a:t>
            </a:r>
          </a:p>
          <a:p>
            <a:pPr marR="0" indent="0" rtl="1">
              <a:buNone/>
            </a:pPr>
            <a:endParaRPr lang="en-US" sz="1200" b="1" dirty="0">
              <a:solidFill>
                <a:srgbClr val="C00000"/>
              </a:solidFill>
            </a:endParaRPr>
          </a:p>
          <a:p>
            <a:pPr marR="0" indent="0" rtl="1">
              <a:buNone/>
            </a:pPr>
            <a:endParaRPr lang="en-US" sz="1200" b="1" dirty="0">
              <a:solidFill>
                <a:srgbClr val="C00000"/>
              </a:solidFill>
            </a:endParaRPr>
          </a:p>
          <a:p>
            <a:pPr marR="0" indent="0" rtl="1">
              <a:buNone/>
            </a:pPr>
            <a:endParaRPr lang="en-US" sz="1200" b="1" dirty="0">
              <a:solidFill>
                <a:srgbClr val="C00000"/>
              </a:solidFill>
            </a:endParaRPr>
          </a:p>
          <a:p>
            <a:pPr marR="0" indent="0" rtl="1">
              <a:buNone/>
            </a:pPr>
            <a:r>
              <a:rPr lang="en-US" sz="1200" b="1" dirty="0">
                <a:solidFill>
                  <a:srgbClr val="C00000"/>
                </a:solidFill>
              </a:rPr>
              <a:t>Question2: (25 marks)</a:t>
            </a:r>
          </a:p>
          <a:p>
            <a:pPr marR="0" indent="0" rtl="1">
              <a:buNone/>
            </a:pPr>
            <a:r>
              <a:rPr lang="en-US" sz="1400" u="sng" dirty="0">
                <a:solidFill>
                  <a:srgbClr val="C00000"/>
                </a:solidFill>
              </a:rPr>
              <a:t>Write at least 110 words in paragraphs</a:t>
            </a:r>
            <a:r>
              <a:rPr lang="en-US" sz="1200" dirty="0"/>
              <a:t>.</a:t>
            </a:r>
          </a:p>
          <a:p>
            <a:pPr marR="0" indent="0" rtl="1">
              <a:buNone/>
            </a:pPr>
            <a:endParaRPr lang="en-US" sz="1200" dirty="0"/>
          </a:p>
          <a:p>
            <a:pPr marR="0" indent="0" rtl="1">
              <a:buNone/>
            </a:pPr>
            <a:r>
              <a:rPr lang="en-US" sz="1200" b="1" dirty="0"/>
              <a:t>Being a Good Friend</a:t>
            </a:r>
          </a:p>
          <a:p>
            <a:pPr marR="0" indent="0" rtl="1">
              <a:buNone/>
            </a:pPr>
            <a:r>
              <a:rPr lang="en-US" sz="1200" dirty="0"/>
              <a:t>Write about the qualities of a good friend and how friendship makes life better.</a:t>
            </a:r>
          </a:p>
          <a:p>
            <a:pPr marR="0" indent="0" rtl="1">
              <a:buNone/>
            </a:pPr>
            <a:r>
              <a:rPr lang="en-US" sz="1200" dirty="0"/>
              <a:t>Include:</a:t>
            </a:r>
          </a:p>
          <a:p>
            <a:pPr marR="0" indent="0" rtl="1">
              <a:buNone/>
            </a:pPr>
            <a:r>
              <a:rPr lang="en-US" sz="1200" dirty="0"/>
              <a:t>- What qualities should a good friend have?</a:t>
            </a:r>
          </a:p>
          <a:p>
            <a:pPr marR="0" indent="0" rtl="1">
              <a:buNone/>
            </a:pPr>
            <a:r>
              <a:rPr lang="en-US" sz="1200" dirty="0"/>
              <a:t>- How can you support a friend who has a problem?</a:t>
            </a:r>
          </a:p>
          <a:p>
            <a:pPr marR="0" indent="0" rtl="1">
              <a:buNone/>
            </a:pPr>
            <a:r>
              <a:rPr lang="en-US" sz="1200" dirty="0"/>
              <a:t>- What advice would you give someone who wants to make new friends? </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 ...........................................................................................................................................</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 </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endParaRPr lang="en-US" sz="1200" dirty="0"/>
          </a:p>
        </p:txBody>
      </p:sp>
    </p:spTree>
    <p:extLst>
      <p:ext uri="{BB962C8B-B14F-4D97-AF65-F5344CB8AC3E}">
        <p14:creationId xmlns:p14="http://schemas.microsoft.com/office/powerpoint/2010/main" val="37776547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B4CE0F-C5CA-5DD7-D497-BE05A3571360}"/>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52A2CFE-05C7-4B70-3625-32798E97C433}"/>
              </a:ext>
            </a:extLst>
          </p:cNvPr>
          <p:cNvSpPr>
            <a:spLocks noGrp="1"/>
          </p:cNvSpPr>
          <p:nvPr>
            <p:ph type="sldNum" sz="quarter" idx="12"/>
          </p:nvPr>
        </p:nvSpPr>
        <p:spPr/>
        <p:txBody>
          <a:bodyPr/>
          <a:lstStyle/>
          <a:p>
            <a:fld id="{1AE87A44-8E42-490C-AB1A-5A478A9686AC}" type="slidenum">
              <a:rPr lang="en-US" smtClean="0"/>
              <a:t>19</a:t>
            </a:fld>
            <a:endParaRPr lang="en-US"/>
          </a:p>
        </p:txBody>
      </p:sp>
      <p:sp>
        <p:nvSpPr>
          <p:cNvPr id="4" name="TextBox 3">
            <a:extLst>
              <a:ext uri="{FF2B5EF4-FFF2-40B4-BE49-F238E27FC236}">
                <a16:creationId xmlns:a16="http://schemas.microsoft.com/office/drawing/2014/main" id="{F54BCD31-DC7D-3965-A107-356F79C6377E}"/>
              </a:ext>
            </a:extLst>
          </p:cNvPr>
          <p:cNvSpPr txBox="1"/>
          <p:nvPr/>
        </p:nvSpPr>
        <p:spPr>
          <a:xfrm>
            <a:off x="102885" y="93833"/>
            <a:ext cx="6530107" cy="9387185"/>
          </a:xfrm>
          <a:prstGeom prst="rect">
            <a:avLst/>
          </a:prstGeom>
          <a:noFill/>
          <a:ln>
            <a:solidFill>
              <a:schemeClr val="tx1"/>
            </a:solidFill>
            <a:prstDash val="lgDashDot"/>
          </a:ln>
        </p:spPr>
        <p:txBody>
          <a:bodyPr wrap="square">
            <a:spAutoFit/>
          </a:bodyPr>
          <a:lstStyle/>
          <a:p>
            <a:pPr rtl="1"/>
            <a:r>
              <a:rPr lang="en-US" sz="1800" b="1" i="0" dirty="0">
                <a:solidFill>
                  <a:schemeClr val="tx1"/>
                </a:solidFill>
                <a:effectLst/>
                <a:latin typeface="+mn-lt"/>
              </a:rPr>
              <a:t>                                                       Writing</a:t>
            </a:r>
          </a:p>
          <a:p>
            <a:pPr rtl="1"/>
            <a:br>
              <a:rPr lang="en-US" sz="1800" b="1" i="0" dirty="0">
                <a:solidFill>
                  <a:schemeClr val="tx1"/>
                </a:solidFill>
                <a:effectLst/>
                <a:latin typeface="+mn-lt"/>
              </a:rPr>
            </a:br>
            <a:r>
              <a:rPr lang="en-US" sz="1200" b="1" dirty="0">
                <a:solidFill>
                  <a:srgbClr val="C00000"/>
                </a:solidFill>
              </a:rPr>
              <a:t>Question1: (15 marks)</a:t>
            </a:r>
          </a:p>
          <a:p>
            <a:pPr rtl="1"/>
            <a:r>
              <a:rPr lang="en-US" sz="1400" b="1" dirty="0">
                <a:solidFill>
                  <a:srgbClr val="C00000"/>
                </a:solidFill>
              </a:rPr>
              <a:t> </a:t>
            </a:r>
            <a:r>
              <a:rPr lang="en-US" sz="1400" u="sng" dirty="0">
                <a:solidFill>
                  <a:srgbClr val="C00000"/>
                </a:solidFill>
              </a:rPr>
              <a:t>Read the text. Write the main ideas of the text in your own words.</a:t>
            </a:r>
            <a:endParaRPr lang="en-US" sz="1400" dirty="0"/>
          </a:p>
          <a:p>
            <a:endParaRPr lang="en-US" sz="1200" b="1" dirty="0"/>
          </a:p>
          <a:p>
            <a:r>
              <a:rPr lang="en-US" sz="1200" dirty="0"/>
              <a:t>People naturally belong to various groups throughout their lives, which helps shape their identity and interests. These groups can include family, school clubs, sports teams, and local community organizations. Being part of a group provides individuals with support, a sense of connection, and opportunities to learn new skills. Working together within these groups also teaches essential values like cooperation, responsibility, and mutual respect. Ultimately, group memberships enrich our social lives and help us build strong connections with others.</a:t>
            </a:r>
          </a:p>
          <a:p>
            <a:br>
              <a:rPr lang="en-US" sz="1200" dirty="0"/>
            </a:br>
            <a:r>
              <a:rPr lang="en-US" sz="1200" dirty="0"/>
              <a:t> Write your summary in 3–4 sentences.</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endParaRPr lang="en-US" sz="1200" b="1" dirty="0">
              <a:solidFill>
                <a:srgbClr val="C00000"/>
              </a:solidFill>
            </a:endParaRPr>
          </a:p>
          <a:p>
            <a:pPr marR="0" indent="0" rtl="1">
              <a:buNone/>
            </a:pPr>
            <a:r>
              <a:rPr lang="en-US" sz="1200" b="1" dirty="0">
                <a:solidFill>
                  <a:srgbClr val="C00000"/>
                </a:solidFill>
              </a:rPr>
              <a:t>Question2: (25 marks)</a:t>
            </a:r>
          </a:p>
          <a:p>
            <a:pPr marR="0" indent="0" rtl="1">
              <a:buNone/>
            </a:pPr>
            <a:r>
              <a:rPr lang="en-US" sz="1400" u="sng" dirty="0">
                <a:solidFill>
                  <a:srgbClr val="C00000"/>
                </a:solidFill>
              </a:rPr>
              <a:t>Write at least 110 words in paragraphs</a:t>
            </a:r>
            <a:r>
              <a:rPr lang="en-US" sz="1200" dirty="0"/>
              <a:t>.</a:t>
            </a:r>
          </a:p>
          <a:p>
            <a:pPr marR="0" indent="0" rtl="1">
              <a:buNone/>
            </a:pPr>
            <a:r>
              <a:rPr lang="en-US" sz="1200" dirty="0"/>
              <a:t>  </a:t>
            </a:r>
          </a:p>
          <a:p>
            <a:pPr marR="0" indent="0" rtl="1">
              <a:buNone/>
            </a:pPr>
            <a:r>
              <a:rPr lang="en-US" sz="1200" b="1" dirty="0"/>
              <a:t>A Journey into Space</a:t>
            </a:r>
          </a:p>
          <a:p>
            <a:pPr marR="0" indent="0" rtl="1">
              <a:buNone/>
            </a:pPr>
            <a:r>
              <a:rPr lang="en-US" sz="1200" dirty="0"/>
              <a:t>Imagine that you are preparing for a journey into space.</a:t>
            </a:r>
          </a:p>
          <a:p>
            <a:pPr marR="0" indent="0" rtl="1">
              <a:buNone/>
            </a:pPr>
            <a:r>
              <a:rPr lang="en-US" sz="1200" dirty="0"/>
              <a:t>Include:</a:t>
            </a:r>
          </a:p>
          <a:p>
            <a:pPr marR="0" indent="0" rtl="1">
              <a:buNone/>
            </a:pPr>
            <a:r>
              <a:rPr lang="en-US" sz="1200" dirty="0"/>
              <a:t>- What three things would you take with you, and why?</a:t>
            </a:r>
          </a:p>
          <a:p>
            <a:pPr marR="0" indent="0" rtl="1">
              <a:buNone/>
            </a:pPr>
            <a:r>
              <a:rPr lang="en-US" sz="1200" dirty="0"/>
              <a:t>- What challenges might you face in space?</a:t>
            </a:r>
          </a:p>
          <a:p>
            <a:pPr marL="171450" marR="0" indent="-171450" rtl="1">
              <a:buFontTx/>
              <a:buChar char="-"/>
            </a:pPr>
            <a:r>
              <a:rPr lang="en-US" sz="1200" dirty="0"/>
              <a:t>- How would you prepare for the journey?</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rtl="1"/>
            <a:endParaRPr lang="en-US" sz="1200" dirty="0"/>
          </a:p>
        </p:txBody>
      </p:sp>
    </p:spTree>
    <p:extLst>
      <p:ext uri="{BB962C8B-B14F-4D97-AF65-F5344CB8AC3E}">
        <p14:creationId xmlns:p14="http://schemas.microsoft.com/office/powerpoint/2010/main" val="26161836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F808A3-98FF-F35A-F835-A2DE236C057C}"/>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06A067E-4EAB-A32A-9CC6-6D885231F935}"/>
              </a:ext>
            </a:extLst>
          </p:cNvPr>
          <p:cNvSpPr>
            <a:spLocks noGrp="1"/>
          </p:cNvSpPr>
          <p:nvPr>
            <p:ph type="sldNum" sz="quarter" idx="12"/>
          </p:nvPr>
        </p:nvSpPr>
        <p:spPr/>
        <p:txBody>
          <a:bodyPr/>
          <a:lstStyle/>
          <a:p>
            <a:fld id="{1AE87A44-8E42-490C-AB1A-5A478A9686AC}" type="slidenum">
              <a:rPr lang="en-US" smtClean="0"/>
              <a:t>20</a:t>
            </a:fld>
            <a:endParaRPr lang="en-US"/>
          </a:p>
        </p:txBody>
      </p:sp>
      <p:sp>
        <p:nvSpPr>
          <p:cNvPr id="4" name="TextBox 3">
            <a:extLst>
              <a:ext uri="{FF2B5EF4-FFF2-40B4-BE49-F238E27FC236}">
                <a16:creationId xmlns:a16="http://schemas.microsoft.com/office/drawing/2014/main" id="{ADB55494-FEFB-8050-3510-C06FBA32DFEA}"/>
              </a:ext>
            </a:extLst>
          </p:cNvPr>
          <p:cNvSpPr txBox="1"/>
          <p:nvPr/>
        </p:nvSpPr>
        <p:spPr>
          <a:xfrm>
            <a:off x="83754" y="106171"/>
            <a:ext cx="6635097" cy="9602629"/>
          </a:xfrm>
          <a:prstGeom prst="rect">
            <a:avLst/>
          </a:prstGeom>
          <a:noFill/>
          <a:ln>
            <a:solidFill>
              <a:schemeClr val="tx1"/>
            </a:solidFill>
            <a:prstDash val="lgDash"/>
          </a:ln>
        </p:spPr>
        <p:txBody>
          <a:bodyPr wrap="square">
            <a:spAutoFit/>
          </a:bodyPr>
          <a:lstStyle/>
          <a:p>
            <a:pPr rtl="1"/>
            <a:r>
              <a:rPr lang="en-US" sz="1200" b="1" dirty="0">
                <a:solidFill>
                  <a:srgbClr val="C00000"/>
                </a:solidFill>
              </a:rPr>
              <a:t>Question1: (15 marks)</a:t>
            </a:r>
          </a:p>
          <a:p>
            <a:pPr rtl="1"/>
            <a:r>
              <a:rPr lang="en-US" sz="1200" b="1" dirty="0">
                <a:solidFill>
                  <a:srgbClr val="C00000"/>
                </a:solidFill>
              </a:rPr>
              <a:t> </a:t>
            </a:r>
            <a:r>
              <a:rPr lang="en-US" sz="1200" u="sng" dirty="0">
                <a:solidFill>
                  <a:srgbClr val="C00000"/>
                </a:solidFill>
              </a:rPr>
              <a:t>Read the text. Write the main ideas of the text in your own words</a:t>
            </a:r>
            <a:br>
              <a:rPr lang="en-US" sz="1800" b="1" i="0" dirty="0">
                <a:solidFill>
                  <a:schemeClr val="tx1"/>
                </a:solidFill>
                <a:effectLst/>
                <a:latin typeface="+mn-lt"/>
              </a:rPr>
            </a:br>
            <a:r>
              <a:rPr lang="en-US" sz="1800" b="1" i="0" dirty="0">
                <a:solidFill>
                  <a:schemeClr val="tx1"/>
                </a:solidFill>
                <a:effectLst/>
                <a:latin typeface="+mn-lt"/>
              </a:rPr>
              <a:t>                                                </a:t>
            </a:r>
            <a:r>
              <a:rPr lang="en-US" sz="1400" b="1" dirty="0"/>
              <a:t>Life in Space</a:t>
            </a:r>
          </a:p>
          <a:p>
            <a:pPr rtl="1"/>
            <a:r>
              <a:rPr lang="en-US" sz="1200" dirty="0"/>
              <a:t>Living in space is very different from living on Earth. Astronauts work and sleep inside a spacecraft, where there is no normal gravity. Because of this, they float instead of walking. They must exercise every day to keep their muscles and bones strong. Food is carefully prepared and packed because cooking in space is difficult. Astronauts also need special equipment to drink water and eat their meals.</a:t>
            </a:r>
          </a:p>
          <a:p>
            <a:pPr rtl="1"/>
            <a:r>
              <a:rPr lang="en-US" sz="1200" dirty="0"/>
              <a:t>Living far from family and friends can be difficult, so astronauts communicate with people on Earth through messages and video calls. They must work together, follow instructions, and solve problems calmly. Space travel also requires careful planning because astronauts cannot easily return home if something goes wrong. Although life in space has many challenges, it helps scientists learn more about our universe and prepare for future missions.</a:t>
            </a:r>
          </a:p>
          <a:p>
            <a:pPr rtl="1"/>
            <a:endParaRPr lang="en-US" sz="1200" dirty="0"/>
          </a:p>
          <a:p>
            <a:r>
              <a:rPr lang="en-US" sz="1200" dirty="0"/>
              <a:t> Write your summary in 3–4 sentences.</a:t>
            </a:r>
          </a:p>
          <a:p>
            <a:pPr marR="0" indent="0" rtl="1">
              <a:buNone/>
            </a:pPr>
            <a:r>
              <a:rPr lang="en-US" sz="1200" dirty="0"/>
              <a:t>...........................................................................................................................................</a:t>
            </a:r>
          </a:p>
          <a:p>
            <a:pPr marR="0" indent="0" rtl="1">
              <a:buNone/>
            </a:pPr>
            <a:r>
              <a:rPr lang="en-US" sz="1200" dirty="0"/>
              <a:t>...........................................................................................................................................</a:t>
            </a:r>
          </a:p>
          <a:p>
            <a:pPr marR="0" indent="0" rtl="1">
              <a:buNone/>
            </a:pPr>
            <a:r>
              <a:rPr lang="en-US" sz="1200" dirty="0"/>
              <a:t>...........................................................................................................................................</a:t>
            </a:r>
          </a:p>
          <a:p>
            <a:pPr rtl="1"/>
            <a:endParaRPr lang="en-US" sz="1200" b="1" dirty="0"/>
          </a:p>
          <a:p>
            <a:pPr rtl="1"/>
            <a:endParaRPr lang="en-US" sz="1200" dirty="0"/>
          </a:p>
          <a:p>
            <a:pPr marR="0" indent="0" rtl="1">
              <a:buNone/>
            </a:pPr>
            <a:r>
              <a:rPr lang="en-US" sz="1200" b="1" dirty="0">
                <a:solidFill>
                  <a:srgbClr val="C00000"/>
                </a:solidFill>
              </a:rPr>
              <a:t>Question2: (25 marks)</a:t>
            </a:r>
          </a:p>
          <a:p>
            <a:pPr marR="0" indent="0" rtl="1">
              <a:buNone/>
            </a:pPr>
            <a:r>
              <a:rPr lang="en-US" sz="1200" u="sng" dirty="0">
                <a:solidFill>
                  <a:srgbClr val="C00000"/>
                </a:solidFill>
              </a:rPr>
              <a:t>Write at least 110 words in paragraphs</a:t>
            </a:r>
            <a:r>
              <a:rPr lang="en-US" sz="1200" dirty="0"/>
              <a:t>.</a:t>
            </a:r>
          </a:p>
          <a:p>
            <a:pPr marR="0" indent="0" rtl="1">
              <a:buNone/>
            </a:pPr>
            <a:r>
              <a:rPr lang="en-US" sz="1200" dirty="0"/>
              <a:t>  </a:t>
            </a:r>
          </a:p>
          <a:p>
            <a:pPr rtl="1"/>
            <a:r>
              <a:rPr lang="en-US" sz="1200" b="1" dirty="0"/>
              <a:t>What Makes Me Special?</a:t>
            </a:r>
            <a:endParaRPr lang="en-US" sz="1200" dirty="0"/>
          </a:p>
          <a:p>
            <a:pPr marR="0" indent="0" rtl="1">
              <a:buNone/>
            </a:pPr>
            <a:r>
              <a:rPr lang="en-US" sz="1200" dirty="0"/>
              <a:t> -  Describe your personality and your best qualities.</a:t>
            </a:r>
          </a:p>
          <a:p>
            <a:pPr marR="0" indent="0" rtl="1">
              <a:buNone/>
            </a:pPr>
            <a:r>
              <a:rPr lang="en-US" sz="1200" dirty="0"/>
              <a:t>-  What you are good at and what you want to improve?. </a:t>
            </a:r>
          </a:p>
          <a:p>
            <a:pPr marR="0" indent="0" rtl="1">
              <a:buNone/>
            </a:pPr>
            <a:r>
              <a:rPr lang="en-US" sz="1200" dirty="0"/>
              <a:t>-  How your qualities help you in your relationships with others?.</a:t>
            </a:r>
          </a:p>
          <a:p>
            <a:pPr rtl="1"/>
            <a:endParaRPr lang="en-US" sz="1200" dirty="0"/>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 ...........................................................................................................................................</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p:txBody>
      </p:sp>
    </p:spTree>
    <p:extLst>
      <p:ext uri="{BB962C8B-B14F-4D97-AF65-F5344CB8AC3E}">
        <p14:creationId xmlns:p14="http://schemas.microsoft.com/office/powerpoint/2010/main" val="2261120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938F84B-785E-7337-9437-98A6910398C9}"/>
              </a:ext>
            </a:extLst>
          </p:cNvPr>
          <p:cNvSpPr>
            <a:spLocks noGrp="1"/>
          </p:cNvSpPr>
          <p:nvPr>
            <p:ph type="sldNum" sz="quarter" idx="12"/>
          </p:nvPr>
        </p:nvSpPr>
        <p:spPr/>
        <p:txBody>
          <a:bodyPr/>
          <a:lstStyle/>
          <a:p>
            <a:fld id="{1AE87A44-8E42-490C-AB1A-5A478A9686AC}" type="slidenum">
              <a:rPr lang="en-US" smtClean="0"/>
              <a:t>21</a:t>
            </a:fld>
            <a:endParaRPr lang="en-US"/>
          </a:p>
        </p:txBody>
      </p:sp>
      <p:sp>
        <p:nvSpPr>
          <p:cNvPr id="4" name="TextBox 3">
            <a:extLst>
              <a:ext uri="{FF2B5EF4-FFF2-40B4-BE49-F238E27FC236}">
                <a16:creationId xmlns:a16="http://schemas.microsoft.com/office/drawing/2014/main" id="{C4C6983A-A781-A523-6549-E2DCFA476821}"/>
              </a:ext>
            </a:extLst>
          </p:cNvPr>
          <p:cNvSpPr txBox="1"/>
          <p:nvPr/>
        </p:nvSpPr>
        <p:spPr>
          <a:xfrm>
            <a:off x="207386" y="118093"/>
            <a:ext cx="6387378" cy="8956298"/>
          </a:xfrm>
          <a:prstGeom prst="rect">
            <a:avLst/>
          </a:prstGeom>
          <a:noFill/>
          <a:ln>
            <a:solidFill>
              <a:schemeClr val="tx1"/>
            </a:solidFill>
            <a:prstDash val="lgDash"/>
          </a:ln>
        </p:spPr>
        <p:txBody>
          <a:bodyPr wrap="square">
            <a:spAutoFit/>
          </a:bodyPr>
          <a:lstStyle/>
          <a:p>
            <a:pPr rtl="1"/>
            <a:r>
              <a:rPr lang="en-US" sz="1200" b="1" dirty="0">
                <a:solidFill>
                  <a:srgbClr val="C00000"/>
                </a:solidFill>
              </a:rPr>
              <a:t>Question1: (15 marks)</a:t>
            </a:r>
          </a:p>
          <a:p>
            <a:pPr rtl="1"/>
            <a:r>
              <a:rPr lang="en-US" sz="1200" b="1" dirty="0">
                <a:solidFill>
                  <a:srgbClr val="C00000"/>
                </a:solidFill>
              </a:rPr>
              <a:t> </a:t>
            </a:r>
            <a:r>
              <a:rPr lang="en-US" sz="1200" u="sng" dirty="0">
                <a:solidFill>
                  <a:srgbClr val="C00000"/>
                </a:solidFill>
              </a:rPr>
              <a:t>Read the text. Write the main ideas of the text in your own words</a:t>
            </a:r>
          </a:p>
          <a:p>
            <a:pPr rtl="1"/>
            <a:endParaRPr lang="en-US" sz="1200" dirty="0"/>
          </a:p>
          <a:p>
            <a:pPr marR="0" indent="0" algn="ctr" rtl="1">
              <a:buNone/>
            </a:pPr>
            <a:r>
              <a:rPr lang="en-US" sz="1200" b="1" dirty="0"/>
              <a:t>Young People Can Make a Difference</a:t>
            </a:r>
          </a:p>
          <a:p>
            <a:pPr marR="0" indent="0" rtl="1">
              <a:buNone/>
            </a:pPr>
            <a:r>
              <a:rPr lang="en-US" sz="1200" dirty="0"/>
              <a:t>Many people believe that protecting the environment is the responsibility of governments and large </a:t>
            </a:r>
            <a:r>
              <a:rPr lang="en-US" sz="1200" dirty="0" err="1"/>
              <a:t>organisations</a:t>
            </a:r>
            <a:r>
              <a:rPr lang="en-US" sz="1200" dirty="0"/>
              <a:t>. However, young people can also make a real difference through their daily actions. For example, students can reduce waste by using reusable water bottles, carrying lunch in reusable containers, and avoiding unnecessary plastic bags. They can also save electricity by switching off lights and devices when they are not needed.</a:t>
            </a:r>
          </a:p>
          <a:p>
            <a:pPr marR="0" indent="0" rtl="1">
              <a:buNone/>
            </a:pPr>
            <a:r>
              <a:rPr lang="en-US" sz="1200" dirty="0"/>
              <a:t>Schools can support these efforts by </a:t>
            </a:r>
            <a:r>
              <a:rPr lang="en-US" sz="1200" dirty="0" err="1"/>
              <a:t>organising</a:t>
            </a:r>
            <a:r>
              <a:rPr lang="en-US" sz="1200" dirty="0"/>
              <a:t> recycling projects, planting trees, and holding clean-up days. These activities help students understand environmental problems and learn how to work as a team. Students can also share what they learn with their families and encourage them to make environmentally friendly choices.</a:t>
            </a:r>
          </a:p>
          <a:p>
            <a:pPr marR="0" indent="0" rtl="1">
              <a:buNone/>
            </a:pPr>
            <a:r>
              <a:rPr lang="en-US" sz="1200" dirty="0"/>
              <a:t>Although one person's actions may seem small, many people making positive choices together can create significant change. Protecting the environment requires responsibility, cooperation, and consistent effort. By starting with simple habits today, young people can help create a cleaner and healthier world for future generations.</a:t>
            </a:r>
          </a:p>
          <a:p>
            <a:r>
              <a:rPr lang="en-US" sz="1200" dirty="0"/>
              <a:t> </a:t>
            </a:r>
          </a:p>
          <a:p>
            <a:r>
              <a:rPr lang="en-US" sz="1200" dirty="0"/>
              <a:t>Write your summary in 3–4 sentences.</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 </a:t>
            </a:r>
          </a:p>
          <a:p>
            <a:pPr marR="0" indent="0" rtl="1">
              <a:buNone/>
            </a:pPr>
            <a:endParaRPr lang="en-US" sz="1200" dirty="0"/>
          </a:p>
          <a:p>
            <a:pPr marR="0" indent="0" rtl="1">
              <a:buNone/>
            </a:pPr>
            <a:r>
              <a:rPr lang="en-US" sz="1200" b="1" dirty="0">
                <a:solidFill>
                  <a:srgbClr val="C00000"/>
                </a:solidFill>
              </a:rPr>
              <a:t>Question2: (25 marks)</a:t>
            </a:r>
          </a:p>
          <a:p>
            <a:pPr marR="0" indent="0" rtl="1">
              <a:buNone/>
            </a:pPr>
            <a:r>
              <a:rPr lang="en-US" sz="1200" u="sng" dirty="0">
                <a:solidFill>
                  <a:srgbClr val="C00000"/>
                </a:solidFill>
              </a:rPr>
              <a:t>Write at least 110 words in paragraphs</a:t>
            </a:r>
            <a:r>
              <a:rPr lang="en-US" sz="1200" dirty="0"/>
              <a:t>.</a:t>
            </a:r>
          </a:p>
          <a:p>
            <a:pPr marR="0" indent="0" rtl="1">
              <a:buNone/>
            </a:pPr>
            <a:endParaRPr lang="en-US" sz="1200" dirty="0"/>
          </a:p>
          <a:p>
            <a:pPr marR="0" indent="0" rtl="1">
              <a:buNone/>
            </a:pPr>
            <a:r>
              <a:rPr lang="en-US" sz="1200" b="1" dirty="0"/>
              <a:t>A Cleaner World Starts with Us</a:t>
            </a:r>
          </a:p>
          <a:p>
            <a:pPr marR="0" indent="0" rtl="1">
              <a:buNone/>
            </a:pPr>
            <a:r>
              <a:rPr lang="en-US" sz="1200" dirty="0"/>
              <a:t>- Explain why protecting the environment is important.</a:t>
            </a:r>
          </a:p>
          <a:p>
            <a:pPr marR="0" indent="0" rtl="1">
              <a:buNone/>
            </a:pPr>
            <a:r>
              <a:rPr lang="en-US" sz="1200" dirty="0"/>
              <a:t>- Describe two environmental problems and their effects.</a:t>
            </a:r>
          </a:p>
          <a:p>
            <a:pPr rtl="1"/>
            <a:r>
              <a:rPr lang="en-US" sz="1200" dirty="0"/>
              <a:t>- Suggest actions students and communities can take.</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 ...........................................................................................................................................</a:t>
            </a:r>
          </a:p>
          <a:p>
            <a:pPr marR="0" indent="0" rtl="1">
              <a:buNone/>
            </a:pPr>
            <a:r>
              <a:rPr lang="en-US" sz="1200" dirty="0"/>
              <a:t>...........................................................................................................................................</a:t>
            </a:r>
          </a:p>
          <a:p>
            <a:pPr marR="0" indent="0" rtl="1">
              <a:buNone/>
            </a:pPr>
            <a:r>
              <a:rPr lang="en-US" sz="1200" dirty="0"/>
              <a:t>........................................................................................................................................</a:t>
            </a:r>
          </a:p>
        </p:txBody>
      </p:sp>
    </p:spTree>
    <p:extLst>
      <p:ext uri="{BB962C8B-B14F-4D97-AF65-F5344CB8AC3E}">
        <p14:creationId xmlns:p14="http://schemas.microsoft.com/office/powerpoint/2010/main" val="6896656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A400C7-E7AC-3A6C-7050-B82146CE85D7}"/>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3DC9E34-6B55-44B5-9FCE-26025D174B9B}"/>
              </a:ext>
            </a:extLst>
          </p:cNvPr>
          <p:cNvSpPr>
            <a:spLocks noGrp="1"/>
          </p:cNvSpPr>
          <p:nvPr>
            <p:ph type="sldNum" sz="quarter" idx="12"/>
          </p:nvPr>
        </p:nvSpPr>
        <p:spPr/>
        <p:txBody>
          <a:bodyPr/>
          <a:lstStyle/>
          <a:p>
            <a:fld id="{1AE87A44-8E42-490C-AB1A-5A478A9686AC}" type="slidenum">
              <a:rPr lang="en-US" smtClean="0"/>
              <a:t>22</a:t>
            </a:fld>
            <a:endParaRPr lang="en-US"/>
          </a:p>
        </p:txBody>
      </p:sp>
      <p:sp>
        <p:nvSpPr>
          <p:cNvPr id="4" name="TextBox 3">
            <a:extLst>
              <a:ext uri="{FF2B5EF4-FFF2-40B4-BE49-F238E27FC236}">
                <a16:creationId xmlns:a16="http://schemas.microsoft.com/office/drawing/2014/main" id="{BCF4BDAD-4342-3B3B-F52D-0D7913FE7AA7}"/>
              </a:ext>
            </a:extLst>
          </p:cNvPr>
          <p:cNvSpPr txBox="1"/>
          <p:nvPr/>
        </p:nvSpPr>
        <p:spPr>
          <a:xfrm>
            <a:off x="207386" y="118093"/>
            <a:ext cx="6387378" cy="9325630"/>
          </a:xfrm>
          <a:prstGeom prst="rect">
            <a:avLst/>
          </a:prstGeom>
          <a:noFill/>
          <a:ln>
            <a:solidFill>
              <a:schemeClr val="tx1"/>
            </a:solidFill>
            <a:prstDash val="lgDash"/>
          </a:ln>
        </p:spPr>
        <p:txBody>
          <a:bodyPr wrap="square">
            <a:spAutoFit/>
          </a:bodyPr>
          <a:lstStyle/>
          <a:p>
            <a:pPr marR="0" indent="0" rtl="1">
              <a:buNone/>
            </a:pPr>
            <a:endParaRPr lang="en-US" sz="1200" dirty="0"/>
          </a:p>
          <a:p>
            <a:pPr marR="0" indent="0" rtl="1">
              <a:buNone/>
            </a:pPr>
            <a:r>
              <a:rPr lang="en-US" sz="1200" b="1" dirty="0">
                <a:solidFill>
                  <a:srgbClr val="C00000"/>
                </a:solidFill>
              </a:rPr>
              <a:t>Question2: (25 marks)</a:t>
            </a:r>
          </a:p>
          <a:p>
            <a:pPr marR="0" indent="0" rtl="1">
              <a:buNone/>
            </a:pPr>
            <a:r>
              <a:rPr lang="en-US" sz="1200" u="sng" dirty="0">
                <a:solidFill>
                  <a:srgbClr val="C00000"/>
                </a:solidFill>
              </a:rPr>
              <a:t>Write at least 110 words in paragraphs</a:t>
            </a:r>
            <a:r>
              <a:rPr lang="en-US" sz="1200" dirty="0"/>
              <a:t>.</a:t>
            </a:r>
          </a:p>
          <a:p>
            <a:pPr marR="0" indent="0" rtl="1">
              <a:buNone/>
            </a:pPr>
            <a:endParaRPr lang="en-US" sz="1200" dirty="0"/>
          </a:p>
          <a:p>
            <a:pPr marR="0" indent="0" rtl="1">
              <a:buNone/>
            </a:pPr>
            <a:r>
              <a:rPr lang="en-US" sz="1200" b="1" dirty="0"/>
              <a:t>My Future Self</a:t>
            </a:r>
          </a:p>
          <a:p>
            <a:pPr marR="0" indent="0" rtl="1">
              <a:buNone/>
            </a:pPr>
            <a:r>
              <a:rPr lang="en-US" sz="1200" dirty="0"/>
              <a:t> - Describe the person you hope to become.</a:t>
            </a:r>
          </a:p>
          <a:p>
            <a:pPr marR="0" indent="0" rtl="1">
              <a:buNone/>
            </a:pPr>
            <a:r>
              <a:rPr lang="en-US" sz="1200" dirty="0"/>
              <a:t> - Explain the skills and qualities you want to develop.</a:t>
            </a:r>
          </a:p>
          <a:p>
            <a:pPr marR="0" indent="0" rtl="1">
              <a:buNone/>
            </a:pPr>
            <a:r>
              <a:rPr lang="en-US" sz="1200" dirty="0"/>
              <a:t> - Describe the steps you will take to achieve your goals.</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endParaRPr lang="en-US" sz="1200" dirty="0"/>
          </a:p>
        </p:txBody>
      </p:sp>
    </p:spTree>
    <p:extLst>
      <p:ext uri="{BB962C8B-B14F-4D97-AF65-F5344CB8AC3E}">
        <p14:creationId xmlns:p14="http://schemas.microsoft.com/office/powerpoint/2010/main" val="3331348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23D22C-D312-8BAE-D6E7-6B6D6151FD29}"/>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1085237-A092-E0AC-703E-2F950B91646E}"/>
              </a:ext>
            </a:extLst>
          </p:cNvPr>
          <p:cNvSpPr>
            <a:spLocks noGrp="1"/>
          </p:cNvSpPr>
          <p:nvPr>
            <p:ph type="sldNum" sz="quarter" idx="12"/>
          </p:nvPr>
        </p:nvSpPr>
        <p:spPr/>
        <p:txBody>
          <a:bodyPr/>
          <a:lstStyle/>
          <a:p>
            <a:fld id="{1AE87A44-8E42-490C-AB1A-5A478A9686AC}" type="slidenum">
              <a:rPr lang="en-US" smtClean="0"/>
              <a:t>23</a:t>
            </a:fld>
            <a:endParaRPr lang="en-US"/>
          </a:p>
        </p:txBody>
      </p:sp>
      <p:sp>
        <p:nvSpPr>
          <p:cNvPr id="4" name="TextBox 3">
            <a:extLst>
              <a:ext uri="{FF2B5EF4-FFF2-40B4-BE49-F238E27FC236}">
                <a16:creationId xmlns:a16="http://schemas.microsoft.com/office/drawing/2014/main" id="{8275B642-164C-0CE2-46C0-50B0D2AC3060}"/>
              </a:ext>
            </a:extLst>
          </p:cNvPr>
          <p:cNvSpPr txBox="1"/>
          <p:nvPr/>
        </p:nvSpPr>
        <p:spPr>
          <a:xfrm>
            <a:off x="175581" y="86288"/>
            <a:ext cx="6387378" cy="7294305"/>
          </a:xfrm>
          <a:prstGeom prst="rect">
            <a:avLst/>
          </a:prstGeom>
          <a:noFill/>
          <a:ln>
            <a:solidFill>
              <a:schemeClr val="tx1"/>
            </a:solidFill>
            <a:prstDash val="lgDash"/>
          </a:ln>
        </p:spPr>
        <p:txBody>
          <a:bodyPr wrap="square">
            <a:spAutoFit/>
          </a:bodyPr>
          <a:lstStyle/>
          <a:p>
            <a:pPr marR="0" indent="0" rtl="1">
              <a:buNone/>
            </a:pPr>
            <a:endParaRPr lang="en-US" sz="1200" dirty="0"/>
          </a:p>
          <a:p>
            <a:pPr marR="0" indent="0" rtl="1">
              <a:buNone/>
            </a:pPr>
            <a:r>
              <a:rPr lang="en-US" sz="1200" b="1" dirty="0">
                <a:solidFill>
                  <a:srgbClr val="C00000"/>
                </a:solidFill>
              </a:rPr>
              <a:t>Question2: (25 marks)</a:t>
            </a:r>
          </a:p>
          <a:p>
            <a:pPr marR="0" indent="0" rtl="1">
              <a:buNone/>
            </a:pPr>
            <a:r>
              <a:rPr lang="en-US" sz="1200" u="sng" dirty="0">
                <a:solidFill>
                  <a:srgbClr val="C00000"/>
                </a:solidFill>
              </a:rPr>
              <a:t>Write at least 110 words in paragraphs</a:t>
            </a:r>
            <a:r>
              <a:rPr lang="en-US" sz="1200" dirty="0"/>
              <a:t>.</a:t>
            </a:r>
          </a:p>
          <a:p>
            <a:pPr marR="0" indent="0" rtl="1">
              <a:buNone/>
            </a:pPr>
            <a:endParaRPr lang="en-US" sz="1200" dirty="0"/>
          </a:p>
          <a:p>
            <a:pPr marR="0" indent="0" rtl="1">
              <a:buNone/>
            </a:pPr>
            <a:r>
              <a:rPr lang="en-US" sz="1200" b="1" dirty="0"/>
              <a:t>A Time I Helped Someone</a:t>
            </a:r>
          </a:p>
          <a:p>
            <a:pPr marR="0" indent="0" rtl="1">
              <a:buNone/>
            </a:pPr>
            <a:r>
              <a:rPr lang="en-US" sz="1200" dirty="0"/>
              <a:t>- Describe the person and the problem.</a:t>
            </a:r>
          </a:p>
          <a:p>
            <a:pPr marR="0" indent="0" rtl="1">
              <a:buNone/>
            </a:pPr>
            <a:r>
              <a:rPr lang="en-US" sz="1200" dirty="0"/>
              <a:t>-  Explain what you did to help.</a:t>
            </a:r>
          </a:p>
          <a:p>
            <a:pPr marL="171450" marR="0" indent="-171450" rtl="1">
              <a:buFontTx/>
              <a:buChar char="-"/>
            </a:pPr>
            <a:r>
              <a:rPr lang="en-US" sz="1200" dirty="0"/>
              <a:t>-  Describe how the experience made you feel and what you learned.</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L="171450" marR="0" indent="-171450" rtl="1">
              <a:buFontTx/>
              <a:buChar char="-"/>
            </a:pPr>
            <a:endParaRPr lang="en-US" sz="1200" dirty="0"/>
          </a:p>
        </p:txBody>
      </p:sp>
    </p:spTree>
    <p:extLst>
      <p:ext uri="{BB962C8B-B14F-4D97-AF65-F5344CB8AC3E}">
        <p14:creationId xmlns:p14="http://schemas.microsoft.com/office/powerpoint/2010/main" val="23824242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BF616E-4F81-6D6B-9E97-FB56926451DA}"/>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D9D1017-0B99-CA43-C670-6246A2D5CA89}"/>
              </a:ext>
            </a:extLst>
          </p:cNvPr>
          <p:cNvSpPr>
            <a:spLocks noGrp="1"/>
          </p:cNvSpPr>
          <p:nvPr>
            <p:ph type="sldNum" sz="quarter" idx="12"/>
          </p:nvPr>
        </p:nvSpPr>
        <p:spPr/>
        <p:txBody>
          <a:bodyPr/>
          <a:lstStyle/>
          <a:p>
            <a:fld id="{1AE87A44-8E42-490C-AB1A-5A478A9686AC}" type="slidenum">
              <a:rPr lang="en-US" smtClean="0"/>
              <a:t>24</a:t>
            </a:fld>
            <a:endParaRPr lang="en-US"/>
          </a:p>
        </p:txBody>
      </p:sp>
      <p:sp>
        <p:nvSpPr>
          <p:cNvPr id="4" name="TextBox 3">
            <a:extLst>
              <a:ext uri="{FF2B5EF4-FFF2-40B4-BE49-F238E27FC236}">
                <a16:creationId xmlns:a16="http://schemas.microsoft.com/office/drawing/2014/main" id="{A838E483-8FCA-D9EC-8CC0-5B6FDB12F328}"/>
              </a:ext>
            </a:extLst>
          </p:cNvPr>
          <p:cNvSpPr txBox="1"/>
          <p:nvPr/>
        </p:nvSpPr>
        <p:spPr>
          <a:xfrm>
            <a:off x="83754" y="106171"/>
            <a:ext cx="6635097" cy="7848302"/>
          </a:xfrm>
          <a:prstGeom prst="rect">
            <a:avLst/>
          </a:prstGeom>
          <a:noFill/>
          <a:ln>
            <a:solidFill>
              <a:schemeClr val="tx1"/>
            </a:solidFill>
            <a:prstDash val="lgDash"/>
          </a:ln>
        </p:spPr>
        <p:txBody>
          <a:bodyPr wrap="square">
            <a:spAutoFit/>
          </a:bodyPr>
          <a:lstStyle/>
          <a:p>
            <a:pPr rtl="1"/>
            <a:endParaRPr lang="en-US" sz="1200" dirty="0"/>
          </a:p>
          <a:p>
            <a:pPr rtl="1"/>
            <a:r>
              <a:rPr lang="en-US" sz="1200" b="1" u="sng" dirty="0"/>
              <a:t>Part 1:Extended Writing (</a:t>
            </a:r>
            <a:r>
              <a:rPr lang="en-US" sz="1200" b="1" u="sng" dirty="0">
                <a:solidFill>
                  <a:srgbClr val="FF0000"/>
                </a:solidFill>
              </a:rPr>
              <a:t>25 marks</a:t>
            </a:r>
            <a:r>
              <a:rPr lang="en-US" sz="1200" b="1" u="sng" dirty="0"/>
              <a:t>)</a:t>
            </a:r>
          </a:p>
          <a:p>
            <a:pPr rtl="1"/>
            <a:r>
              <a:rPr lang="en-US" sz="1200" b="1" dirty="0"/>
              <a:t> Write at least 110 words in paragraphs. Use the three points to help you develop your ideas</a:t>
            </a:r>
            <a:r>
              <a:rPr lang="en-US" sz="1200" dirty="0"/>
              <a:t>.</a:t>
            </a:r>
          </a:p>
          <a:p>
            <a:pPr marR="0" indent="0" rtl="1">
              <a:buNone/>
            </a:pPr>
            <a:endParaRPr lang="en-US" sz="1200" dirty="0"/>
          </a:p>
          <a:p>
            <a:pPr marR="0" indent="0" rtl="1">
              <a:buNone/>
            </a:pPr>
            <a:r>
              <a:rPr lang="en-US" sz="1200" dirty="0"/>
              <a:t>Imagine your friend feels lonely because she has difficulty making friends.</a:t>
            </a:r>
          </a:p>
          <a:p>
            <a:pPr marR="0" indent="0" rtl="1">
              <a:buNone/>
            </a:pPr>
            <a:r>
              <a:rPr lang="en-US" sz="1200" dirty="0"/>
              <a:t>- Explain why friendship is important.</a:t>
            </a:r>
          </a:p>
          <a:p>
            <a:pPr marR="0" indent="0" rtl="1">
              <a:buNone/>
            </a:pPr>
            <a:r>
              <a:rPr lang="en-US" sz="1200" dirty="0"/>
              <a:t>- Give your friend two or three useful pieces of advice.</a:t>
            </a:r>
          </a:p>
          <a:p>
            <a:pPr marR="0" indent="0" rtl="1">
              <a:buNone/>
            </a:pPr>
            <a:r>
              <a:rPr lang="en-US" sz="1200" dirty="0"/>
              <a:t>- Describe how a good friend should behave.</a:t>
            </a:r>
          </a:p>
          <a:p>
            <a:pPr marR="0" indent="0" rtl="1">
              <a:buNone/>
            </a:pPr>
            <a:endParaRPr lang="en-US" sz="1200" dirty="0"/>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r>
              <a:rPr lang="en-US" sz="1200" dirty="0"/>
              <a:t>...........................................................................................................................................</a:t>
            </a:r>
          </a:p>
          <a:p>
            <a:pPr marR="0" indent="0" rtl="1">
              <a:buNone/>
            </a:pPr>
            <a:endParaRPr lang="en-US" sz="1200" dirty="0"/>
          </a:p>
        </p:txBody>
      </p:sp>
    </p:spTree>
    <p:extLst>
      <p:ext uri="{BB962C8B-B14F-4D97-AF65-F5344CB8AC3E}">
        <p14:creationId xmlns:p14="http://schemas.microsoft.com/office/powerpoint/2010/main" val="42219261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4BE9A4A-DFB5-78E9-5C2D-1A5E30AFAABF}"/>
              </a:ext>
            </a:extLst>
          </p:cNvPr>
          <p:cNvSpPr>
            <a:spLocks noGrp="1"/>
          </p:cNvSpPr>
          <p:nvPr>
            <p:ph type="sldNum" sz="quarter" idx="12"/>
          </p:nvPr>
        </p:nvSpPr>
        <p:spPr/>
        <p:txBody>
          <a:bodyPr/>
          <a:lstStyle/>
          <a:p>
            <a:fld id="{1AE87A44-8E42-490C-AB1A-5A478A9686AC}" type="slidenum">
              <a:rPr lang="en-US" smtClean="0"/>
              <a:t>25</a:t>
            </a:fld>
            <a:endParaRPr lang="en-US"/>
          </a:p>
        </p:txBody>
      </p:sp>
      <p:sp>
        <p:nvSpPr>
          <p:cNvPr id="4" name="TextBox 3">
            <a:extLst>
              <a:ext uri="{FF2B5EF4-FFF2-40B4-BE49-F238E27FC236}">
                <a16:creationId xmlns:a16="http://schemas.microsoft.com/office/drawing/2014/main" id="{84BA6FE7-68FB-F811-D0D9-8AC9BE7BFFE4}"/>
              </a:ext>
            </a:extLst>
          </p:cNvPr>
          <p:cNvSpPr txBox="1"/>
          <p:nvPr/>
        </p:nvSpPr>
        <p:spPr>
          <a:xfrm>
            <a:off x="373167" y="915075"/>
            <a:ext cx="1696163" cy="1815882"/>
          </a:xfrm>
          <a:prstGeom prst="rect">
            <a:avLst/>
          </a:prstGeom>
          <a:noFill/>
          <a:ln w="3175">
            <a:solidFill>
              <a:schemeClr val="tx1"/>
            </a:solidFill>
          </a:ln>
        </p:spPr>
        <p:txBody>
          <a:bodyPr wrap="square" rtlCol="0">
            <a:spAutoFit/>
          </a:bodyPr>
          <a:lstStyle/>
          <a:p>
            <a:pPr algn="ctr"/>
            <a:r>
              <a:rPr lang="en-US" sz="1400" b="1" dirty="0"/>
              <a:t>  page 4</a:t>
            </a:r>
          </a:p>
          <a:p>
            <a:r>
              <a:rPr lang="en-US" sz="1400" b="1" dirty="0"/>
              <a:t>Q.1                   Q.2</a:t>
            </a:r>
          </a:p>
          <a:p>
            <a:pPr marL="342900" indent="-342900">
              <a:buAutoNum type="arabicPeriod"/>
            </a:pPr>
            <a:endParaRPr lang="en-US" sz="1400" b="1" dirty="0"/>
          </a:p>
          <a:p>
            <a:pPr marL="342900" indent="-342900">
              <a:buAutoNum type="arabicPeriod"/>
            </a:pPr>
            <a:r>
              <a:rPr lang="en-US" sz="1400" b="1" dirty="0"/>
              <a:t>A               1.A     </a:t>
            </a:r>
          </a:p>
          <a:p>
            <a:pPr marL="342900" indent="-342900">
              <a:buAutoNum type="arabicPeriod"/>
            </a:pPr>
            <a:r>
              <a:rPr lang="en-US" sz="1400" b="1" dirty="0"/>
              <a:t>B               2. B </a:t>
            </a:r>
          </a:p>
          <a:p>
            <a:pPr marL="342900" indent="-342900">
              <a:buAutoNum type="arabicPeriod"/>
            </a:pPr>
            <a:r>
              <a:rPr lang="en-US" sz="1400" b="1" dirty="0"/>
              <a:t>B               3.C</a:t>
            </a:r>
          </a:p>
          <a:p>
            <a:pPr marL="342900" indent="-342900">
              <a:buAutoNum type="arabicPeriod"/>
            </a:pPr>
            <a:r>
              <a:rPr lang="en-US" sz="1400" b="1" dirty="0"/>
              <a:t>C               4.A</a:t>
            </a:r>
          </a:p>
          <a:p>
            <a:pPr marL="342900" indent="-342900">
              <a:buAutoNum type="arabicPeriod"/>
            </a:pPr>
            <a:r>
              <a:rPr lang="en-US" sz="1400" b="1" dirty="0"/>
              <a:t>A               5. A</a:t>
            </a:r>
          </a:p>
        </p:txBody>
      </p:sp>
      <p:sp>
        <p:nvSpPr>
          <p:cNvPr id="8" name="TextBox 7">
            <a:extLst>
              <a:ext uri="{FF2B5EF4-FFF2-40B4-BE49-F238E27FC236}">
                <a16:creationId xmlns:a16="http://schemas.microsoft.com/office/drawing/2014/main" id="{758065B8-64B5-3865-D8A3-6D14B380DEBB}"/>
              </a:ext>
            </a:extLst>
          </p:cNvPr>
          <p:cNvSpPr txBox="1"/>
          <p:nvPr/>
        </p:nvSpPr>
        <p:spPr>
          <a:xfrm>
            <a:off x="373167" y="150309"/>
            <a:ext cx="1828800" cy="276999"/>
          </a:xfrm>
          <a:custGeom>
            <a:avLst/>
            <a:gdLst>
              <a:gd name="csX0" fmla="*/ 0 w 1828800"/>
              <a:gd name="csY0" fmla="*/ 0 h 276999"/>
              <a:gd name="csX1" fmla="*/ 1828800 w 1828800"/>
              <a:gd name="csY1" fmla="*/ 0 h 276999"/>
              <a:gd name="csX2" fmla="*/ 1828800 w 1828800"/>
              <a:gd name="csY2" fmla="*/ 276999 h 276999"/>
              <a:gd name="csX3" fmla="*/ 0 w 1828800"/>
              <a:gd name="csY3" fmla="*/ 276999 h 276999"/>
              <a:gd name="csX4" fmla="*/ 0 w 1828800"/>
              <a:gd name="csY4" fmla="*/ 0 h 276999"/>
            </a:gdLst>
            <a:ahLst/>
            <a:cxnLst>
              <a:cxn ang="0">
                <a:pos x="csX0" y="csY0"/>
              </a:cxn>
              <a:cxn ang="0">
                <a:pos x="csX1" y="csY1"/>
              </a:cxn>
              <a:cxn ang="0">
                <a:pos x="csX2" y="csY2"/>
              </a:cxn>
              <a:cxn ang="0">
                <a:pos x="csX3" y="csY3"/>
              </a:cxn>
              <a:cxn ang="0">
                <a:pos x="csX4" y="csY4"/>
              </a:cxn>
            </a:cxnLst>
            <a:rect l="l" t="t" r="r" b="b"/>
            <a:pathLst>
              <a:path w="1828800" h="276999" extrusionOk="0">
                <a:moveTo>
                  <a:pt x="0" y="0"/>
                </a:moveTo>
                <a:cubicBezTo>
                  <a:pt x="655133" y="-144809"/>
                  <a:pt x="1523348" y="125746"/>
                  <a:pt x="1828800" y="0"/>
                </a:cubicBezTo>
                <a:cubicBezTo>
                  <a:pt x="1817511" y="105631"/>
                  <a:pt x="1849017" y="150887"/>
                  <a:pt x="1828800" y="276999"/>
                </a:cubicBezTo>
                <a:cubicBezTo>
                  <a:pt x="1251657" y="403975"/>
                  <a:pt x="403627" y="284882"/>
                  <a:pt x="0" y="276999"/>
                </a:cubicBezTo>
                <a:cubicBezTo>
                  <a:pt x="-22038" y="210978"/>
                  <a:pt x="-6189" y="45382"/>
                  <a:pt x="0" y="0"/>
                </a:cubicBezTo>
                <a:close/>
              </a:path>
            </a:pathLst>
          </a:custGeom>
          <a:noFill/>
          <a:ln>
            <a:solidFill>
              <a:schemeClr val="tx1"/>
            </a:solidFill>
            <a:extLst>
              <a:ext uri="{C807C97D-BFC1-408E-A445-0C87EB9F89A2}">
                <ask:lineSketchStyleProps xmlns:ask="http://schemas.microsoft.com/office/drawing/2018/sketchyshapes" sd="3984811014">
                  <a:prstGeom prst="rect">
                    <a:avLst/>
                  </a:prstGeom>
                  <ask:type>
                    <ask:lineSketchCurved/>
                  </ask:type>
                </ask:lineSketchStyleProps>
              </a:ext>
            </a:extLst>
          </a:ln>
        </p:spPr>
        <p:txBody>
          <a:bodyPr wrap="square" rtlCol="0">
            <a:spAutoFit/>
          </a:bodyPr>
          <a:lstStyle/>
          <a:p>
            <a:pPr algn="ctr"/>
            <a:r>
              <a:rPr lang="en-US" sz="1200" dirty="0"/>
              <a:t>Answer key:</a:t>
            </a:r>
          </a:p>
        </p:txBody>
      </p:sp>
      <p:sp>
        <p:nvSpPr>
          <p:cNvPr id="9" name="TextBox 8">
            <a:extLst>
              <a:ext uri="{FF2B5EF4-FFF2-40B4-BE49-F238E27FC236}">
                <a16:creationId xmlns:a16="http://schemas.microsoft.com/office/drawing/2014/main" id="{AF498B22-64B6-7EEE-BAE8-13139BBDE42B}"/>
              </a:ext>
            </a:extLst>
          </p:cNvPr>
          <p:cNvSpPr txBox="1"/>
          <p:nvPr/>
        </p:nvSpPr>
        <p:spPr>
          <a:xfrm>
            <a:off x="2234340" y="915075"/>
            <a:ext cx="1696163" cy="1815882"/>
          </a:xfrm>
          <a:prstGeom prst="rect">
            <a:avLst/>
          </a:prstGeom>
          <a:noFill/>
          <a:ln w="3175">
            <a:solidFill>
              <a:schemeClr val="tx1"/>
            </a:solidFill>
          </a:ln>
        </p:spPr>
        <p:txBody>
          <a:bodyPr wrap="square" rtlCol="0">
            <a:spAutoFit/>
          </a:bodyPr>
          <a:lstStyle/>
          <a:p>
            <a:pPr algn="ctr"/>
            <a:r>
              <a:rPr lang="en-US" sz="1400" b="1" dirty="0"/>
              <a:t>  page 5</a:t>
            </a:r>
          </a:p>
          <a:p>
            <a:r>
              <a:rPr lang="en-US" sz="1400" b="1" dirty="0"/>
              <a:t>Q.3                   Q.4</a:t>
            </a:r>
          </a:p>
          <a:p>
            <a:pPr marL="342900" indent="-342900">
              <a:buAutoNum type="arabicPeriod"/>
            </a:pPr>
            <a:endParaRPr lang="en-US" sz="1400" b="1" dirty="0"/>
          </a:p>
          <a:p>
            <a:pPr marL="342900" indent="-342900">
              <a:buAutoNum type="arabicPeriod"/>
            </a:pPr>
            <a:r>
              <a:rPr lang="en-US" sz="1400" b="1" dirty="0"/>
              <a:t>A               1.A     </a:t>
            </a:r>
          </a:p>
          <a:p>
            <a:pPr marL="342900" indent="-342900">
              <a:buAutoNum type="arabicPeriod"/>
            </a:pPr>
            <a:r>
              <a:rPr lang="en-US" sz="1400" b="1" dirty="0"/>
              <a:t>B               2. B </a:t>
            </a:r>
          </a:p>
          <a:p>
            <a:pPr marL="342900" indent="-342900">
              <a:buAutoNum type="arabicPeriod"/>
            </a:pPr>
            <a:r>
              <a:rPr lang="en-US" sz="1400" b="1" dirty="0"/>
              <a:t>B               3.C</a:t>
            </a:r>
          </a:p>
          <a:p>
            <a:pPr marL="342900" indent="-342900">
              <a:buAutoNum type="arabicPeriod"/>
            </a:pPr>
            <a:r>
              <a:rPr lang="en-US" sz="1400" b="1" dirty="0"/>
              <a:t>B               4.A</a:t>
            </a:r>
          </a:p>
          <a:p>
            <a:pPr marL="342900" indent="-342900">
              <a:buAutoNum type="arabicPeriod"/>
            </a:pPr>
            <a:r>
              <a:rPr lang="en-US" sz="1400" b="1" dirty="0"/>
              <a:t>A               5. C</a:t>
            </a:r>
          </a:p>
        </p:txBody>
      </p:sp>
      <p:sp>
        <p:nvSpPr>
          <p:cNvPr id="11" name="TextBox 10">
            <a:extLst>
              <a:ext uri="{FF2B5EF4-FFF2-40B4-BE49-F238E27FC236}">
                <a16:creationId xmlns:a16="http://schemas.microsoft.com/office/drawing/2014/main" id="{C4B99A80-37B6-C211-2924-96EFF39620B0}"/>
              </a:ext>
            </a:extLst>
          </p:cNvPr>
          <p:cNvSpPr txBox="1"/>
          <p:nvPr/>
        </p:nvSpPr>
        <p:spPr>
          <a:xfrm>
            <a:off x="4087017" y="915075"/>
            <a:ext cx="1696163" cy="1815882"/>
          </a:xfrm>
          <a:prstGeom prst="rect">
            <a:avLst/>
          </a:prstGeom>
          <a:noFill/>
          <a:ln w="3175">
            <a:solidFill>
              <a:schemeClr val="tx1"/>
            </a:solidFill>
          </a:ln>
        </p:spPr>
        <p:txBody>
          <a:bodyPr wrap="square" rtlCol="0">
            <a:spAutoFit/>
          </a:bodyPr>
          <a:lstStyle/>
          <a:p>
            <a:pPr algn="ctr"/>
            <a:r>
              <a:rPr lang="en-US" sz="1400" b="1" dirty="0"/>
              <a:t>  page 6</a:t>
            </a:r>
          </a:p>
          <a:p>
            <a:r>
              <a:rPr lang="en-US" sz="1400" b="1" dirty="0"/>
              <a:t>Q.5                   Q.6</a:t>
            </a:r>
          </a:p>
          <a:p>
            <a:pPr marL="342900" indent="-342900">
              <a:buAutoNum type="arabicPeriod"/>
            </a:pPr>
            <a:endParaRPr lang="en-US" sz="1400" b="1" dirty="0"/>
          </a:p>
          <a:p>
            <a:pPr marL="342900" indent="-342900">
              <a:buAutoNum type="arabicPeriod"/>
            </a:pPr>
            <a:r>
              <a:rPr lang="en-US" sz="1400" b="1" dirty="0"/>
              <a:t>A               1.A     </a:t>
            </a:r>
          </a:p>
          <a:p>
            <a:pPr marL="342900" indent="-342900">
              <a:buAutoNum type="arabicPeriod"/>
            </a:pPr>
            <a:r>
              <a:rPr lang="en-US" sz="1400" b="1" dirty="0"/>
              <a:t>B               2. B </a:t>
            </a:r>
          </a:p>
          <a:p>
            <a:pPr marL="342900" indent="-342900">
              <a:buAutoNum type="arabicPeriod"/>
            </a:pPr>
            <a:r>
              <a:rPr lang="en-US" sz="1400" b="1" dirty="0"/>
              <a:t>A               3.B</a:t>
            </a:r>
          </a:p>
          <a:p>
            <a:pPr marL="342900" indent="-342900">
              <a:buAutoNum type="arabicPeriod"/>
            </a:pPr>
            <a:r>
              <a:rPr lang="en-US" sz="1400" b="1" dirty="0"/>
              <a:t>C               4.C</a:t>
            </a:r>
          </a:p>
          <a:p>
            <a:pPr marL="342900" indent="-342900">
              <a:buAutoNum type="arabicPeriod"/>
            </a:pPr>
            <a:r>
              <a:rPr lang="en-US" sz="1400" b="1" dirty="0"/>
              <a:t>B                5. A</a:t>
            </a:r>
          </a:p>
        </p:txBody>
      </p:sp>
      <p:sp>
        <p:nvSpPr>
          <p:cNvPr id="13" name="TextBox 12">
            <a:extLst>
              <a:ext uri="{FF2B5EF4-FFF2-40B4-BE49-F238E27FC236}">
                <a16:creationId xmlns:a16="http://schemas.microsoft.com/office/drawing/2014/main" id="{3C8E0386-12C5-8202-9F83-4D555DF6D513}"/>
              </a:ext>
            </a:extLst>
          </p:cNvPr>
          <p:cNvSpPr txBox="1"/>
          <p:nvPr/>
        </p:nvSpPr>
        <p:spPr>
          <a:xfrm>
            <a:off x="2514600" y="465002"/>
            <a:ext cx="1828800" cy="276999"/>
          </a:xfrm>
          <a:prstGeom prst="rect">
            <a:avLst/>
          </a:prstGeom>
          <a:noFill/>
          <a:ln>
            <a:solidFill>
              <a:schemeClr val="tx1"/>
            </a:solidFill>
            <a:extLst>
              <a:ext uri="{C807C97D-BFC1-408E-A445-0C87EB9F89A2}">
                <ask:lineSketchStyleProps xmlns:ask="http://schemas.microsoft.com/office/drawing/2018/sketchyshapes" sd="3984811014">
                  <a:custGeom>
                    <a:avLst/>
                    <a:gdLst>
                      <a:gd name="csX0" fmla="*/ 0 w 1828800"/>
                      <a:gd name="csY0" fmla="*/ 0 h 276999"/>
                      <a:gd name="csX1" fmla="*/ 1828800 w 1828800"/>
                      <a:gd name="csY1" fmla="*/ 0 h 276999"/>
                      <a:gd name="csX2" fmla="*/ 1828800 w 1828800"/>
                      <a:gd name="csY2" fmla="*/ 276999 h 276999"/>
                      <a:gd name="csX3" fmla="*/ 0 w 1828800"/>
                      <a:gd name="csY3" fmla="*/ 276999 h 276999"/>
                      <a:gd name="csX4" fmla="*/ 0 w 1828800"/>
                      <a:gd name="csY4" fmla="*/ 0 h 276999"/>
                    </a:gdLst>
                    <a:ahLst/>
                    <a:cxnLst>
                      <a:cxn ang="0">
                        <a:pos x="csX0" y="csY0"/>
                      </a:cxn>
                      <a:cxn ang="0">
                        <a:pos x="csX1" y="csY1"/>
                      </a:cxn>
                      <a:cxn ang="0">
                        <a:pos x="csX2" y="csY2"/>
                      </a:cxn>
                      <a:cxn ang="0">
                        <a:pos x="csX3" y="csY3"/>
                      </a:cxn>
                      <a:cxn ang="0">
                        <a:pos x="csX4" y="csY4"/>
                      </a:cxn>
                    </a:cxnLst>
                    <a:rect l="l" t="t" r="r" b="b"/>
                    <a:pathLst>
                      <a:path w="1828800" h="276999" extrusionOk="0">
                        <a:moveTo>
                          <a:pt x="0" y="0"/>
                        </a:moveTo>
                        <a:cubicBezTo>
                          <a:pt x="655133" y="-144809"/>
                          <a:pt x="1523348" y="125746"/>
                          <a:pt x="1828800" y="0"/>
                        </a:cubicBezTo>
                        <a:cubicBezTo>
                          <a:pt x="1817511" y="105631"/>
                          <a:pt x="1849017" y="150887"/>
                          <a:pt x="1828800" y="276999"/>
                        </a:cubicBezTo>
                        <a:cubicBezTo>
                          <a:pt x="1251657" y="403975"/>
                          <a:pt x="403627" y="284882"/>
                          <a:pt x="0" y="276999"/>
                        </a:cubicBezTo>
                        <a:cubicBezTo>
                          <a:pt x="-22038" y="210978"/>
                          <a:pt x="-6189" y="45382"/>
                          <a:pt x="0" y="0"/>
                        </a:cubicBezTo>
                        <a:close/>
                      </a:path>
                    </a:pathLst>
                  </a:custGeom>
                  <ask:type>
                    <ask:lineSketchNone/>
                  </ask:type>
                </ask:lineSketchStyleProps>
              </a:ext>
            </a:extLst>
          </a:ln>
        </p:spPr>
        <p:txBody>
          <a:bodyPr wrap="square" rtlCol="0">
            <a:spAutoFit/>
          </a:bodyPr>
          <a:lstStyle/>
          <a:p>
            <a:pPr algn="ctr"/>
            <a:r>
              <a:rPr lang="en-US" sz="1200" dirty="0"/>
              <a:t>Vocabulary</a:t>
            </a:r>
          </a:p>
        </p:txBody>
      </p:sp>
      <p:sp>
        <p:nvSpPr>
          <p:cNvPr id="15" name="TextBox 14">
            <a:extLst>
              <a:ext uri="{FF2B5EF4-FFF2-40B4-BE49-F238E27FC236}">
                <a16:creationId xmlns:a16="http://schemas.microsoft.com/office/drawing/2014/main" id="{015B09A1-C8B7-DBA2-7B34-063FD79E5918}"/>
              </a:ext>
            </a:extLst>
          </p:cNvPr>
          <p:cNvSpPr txBox="1"/>
          <p:nvPr/>
        </p:nvSpPr>
        <p:spPr>
          <a:xfrm>
            <a:off x="2514600" y="3092420"/>
            <a:ext cx="1828800" cy="276999"/>
          </a:xfrm>
          <a:prstGeom prst="rect">
            <a:avLst/>
          </a:prstGeom>
          <a:noFill/>
          <a:ln>
            <a:solidFill>
              <a:schemeClr val="tx1"/>
            </a:solidFill>
            <a:extLst>
              <a:ext uri="{C807C97D-BFC1-408E-A445-0C87EB9F89A2}">
                <ask:lineSketchStyleProps xmlns:ask="http://schemas.microsoft.com/office/drawing/2018/sketchyshapes" sd="3984811014">
                  <a:custGeom>
                    <a:avLst/>
                    <a:gdLst>
                      <a:gd name="csX0" fmla="*/ 0 w 1828800"/>
                      <a:gd name="csY0" fmla="*/ 0 h 276999"/>
                      <a:gd name="csX1" fmla="*/ 1828800 w 1828800"/>
                      <a:gd name="csY1" fmla="*/ 0 h 276999"/>
                      <a:gd name="csX2" fmla="*/ 1828800 w 1828800"/>
                      <a:gd name="csY2" fmla="*/ 276999 h 276999"/>
                      <a:gd name="csX3" fmla="*/ 0 w 1828800"/>
                      <a:gd name="csY3" fmla="*/ 276999 h 276999"/>
                      <a:gd name="csX4" fmla="*/ 0 w 1828800"/>
                      <a:gd name="csY4" fmla="*/ 0 h 276999"/>
                    </a:gdLst>
                    <a:ahLst/>
                    <a:cxnLst>
                      <a:cxn ang="0">
                        <a:pos x="csX0" y="csY0"/>
                      </a:cxn>
                      <a:cxn ang="0">
                        <a:pos x="csX1" y="csY1"/>
                      </a:cxn>
                      <a:cxn ang="0">
                        <a:pos x="csX2" y="csY2"/>
                      </a:cxn>
                      <a:cxn ang="0">
                        <a:pos x="csX3" y="csY3"/>
                      </a:cxn>
                      <a:cxn ang="0">
                        <a:pos x="csX4" y="csY4"/>
                      </a:cxn>
                    </a:cxnLst>
                    <a:rect l="l" t="t" r="r" b="b"/>
                    <a:pathLst>
                      <a:path w="1828800" h="276999" extrusionOk="0">
                        <a:moveTo>
                          <a:pt x="0" y="0"/>
                        </a:moveTo>
                        <a:cubicBezTo>
                          <a:pt x="655133" y="-144809"/>
                          <a:pt x="1523348" y="125746"/>
                          <a:pt x="1828800" y="0"/>
                        </a:cubicBezTo>
                        <a:cubicBezTo>
                          <a:pt x="1817511" y="105631"/>
                          <a:pt x="1849017" y="150887"/>
                          <a:pt x="1828800" y="276999"/>
                        </a:cubicBezTo>
                        <a:cubicBezTo>
                          <a:pt x="1251657" y="403975"/>
                          <a:pt x="403627" y="284882"/>
                          <a:pt x="0" y="276999"/>
                        </a:cubicBezTo>
                        <a:cubicBezTo>
                          <a:pt x="-22038" y="210978"/>
                          <a:pt x="-6189" y="45382"/>
                          <a:pt x="0" y="0"/>
                        </a:cubicBezTo>
                        <a:close/>
                      </a:path>
                    </a:pathLst>
                  </a:custGeom>
                  <ask:type>
                    <ask:lineSketchNone/>
                  </ask:type>
                </ask:lineSketchStyleProps>
              </a:ext>
            </a:extLst>
          </a:ln>
        </p:spPr>
        <p:txBody>
          <a:bodyPr wrap="square" rtlCol="0">
            <a:spAutoFit/>
          </a:bodyPr>
          <a:lstStyle/>
          <a:p>
            <a:pPr algn="ctr"/>
            <a:r>
              <a:rPr lang="en-US" sz="1200" dirty="0"/>
              <a:t>Reading</a:t>
            </a:r>
          </a:p>
        </p:txBody>
      </p:sp>
      <p:sp>
        <p:nvSpPr>
          <p:cNvPr id="17" name="TextBox 16">
            <a:extLst>
              <a:ext uri="{FF2B5EF4-FFF2-40B4-BE49-F238E27FC236}">
                <a16:creationId xmlns:a16="http://schemas.microsoft.com/office/drawing/2014/main" id="{7504C0C1-BF86-00C5-59E0-C581D085BCC8}"/>
              </a:ext>
            </a:extLst>
          </p:cNvPr>
          <p:cNvSpPr txBox="1"/>
          <p:nvPr/>
        </p:nvSpPr>
        <p:spPr>
          <a:xfrm>
            <a:off x="142578" y="3542493"/>
            <a:ext cx="1511293" cy="1815882"/>
          </a:xfrm>
          <a:prstGeom prst="rect">
            <a:avLst/>
          </a:prstGeom>
          <a:noFill/>
          <a:ln w="3175">
            <a:solidFill>
              <a:schemeClr val="tx1"/>
            </a:solidFill>
          </a:ln>
        </p:spPr>
        <p:txBody>
          <a:bodyPr wrap="square" rtlCol="0">
            <a:spAutoFit/>
          </a:bodyPr>
          <a:lstStyle/>
          <a:p>
            <a:pPr algn="ctr"/>
            <a:r>
              <a:rPr lang="en-US" sz="1400" b="1" dirty="0"/>
              <a:t>  page 7</a:t>
            </a:r>
          </a:p>
          <a:p>
            <a:r>
              <a:rPr lang="en-US" sz="1400" b="1" dirty="0"/>
              <a:t>Q.7                   Q.8</a:t>
            </a:r>
          </a:p>
          <a:p>
            <a:pPr marL="342900" indent="-342900">
              <a:buAutoNum type="arabicPeriod"/>
            </a:pPr>
            <a:endParaRPr lang="en-US" sz="1400" b="1" dirty="0"/>
          </a:p>
          <a:p>
            <a:pPr marL="342900" indent="-342900">
              <a:buAutoNum type="arabicPeriod"/>
            </a:pPr>
            <a:r>
              <a:rPr lang="en-US" sz="1400" b="1" dirty="0"/>
              <a:t>B               1.B     </a:t>
            </a:r>
          </a:p>
          <a:p>
            <a:pPr marL="342900" indent="-342900">
              <a:buAutoNum type="arabicPeriod"/>
            </a:pPr>
            <a:r>
              <a:rPr lang="en-US" sz="1400" b="1" dirty="0"/>
              <a:t>A               2. A </a:t>
            </a:r>
          </a:p>
          <a:p>
            <a:pPr marL="342900" indent="-342900">
              <a:buAutoNum type="arabicPeriod"/>
            </a:pPr>
            <a:r>
              <a:rPr lang="en-US" sz="1400" b="1" dirty="0"/>
              <a:t>A               3.B</a:t>
            </a:r>
          </a:p>
          <a:p>
            <a:pPr marL="342900" indent="-342900">
              <a:buAutoNum type="arabicPeriod"/>
            </a:pPr>
            <a:r>
              <a:rPr lang="en-US" sz="1400" b="1" dirty="0"/>
              <a:t>A               4.C</a:t>
            </a:r>
          </a:p>
          <a:p>
            <a:r>
              <a:rPr lang="en-US" sz="1400" b="1" dirty="0"/>
              <a:t>               </a:t>
            </a:r>
          </a:p>
        </p:txBody>
      </p:sp>
      <p:sp>
        <p:nvSpPr>
          <p:cNvPr id="19" name="TextBox 18">
            <a:extLst>
              <a:ext uri="{FF2B5EF4-FFF2-40B4-BE49-F238E27FC236}">
                <a16:creationId xmlns:a16="http://schemas.microsoft.com/office/drawing/2014/main" id="{1DF7AB18-1876-050E-C707-E4A46E9AD6D5}"/>
              </a:ext>
            </a:extLst>
          </p:cNvPr>
          <p:cNvSpPr txBox="1"/>
          <p:nvPr/>
        </p:nvSpPr>
        <p:spPr>
          <a:xfrm>
            <a:off x="1777174" y="3542493"/>
            <a:ext cx="1594179" cy="1815882"/>
          </a:xfrm>
          <a:prstGeom prst="rect">
            <a:avLst/>
          </a:prstGeom>
          <a:noFill/>
          <a:ln w="3175">
            <a:solidFill>
              <a:schemeClr val="tx1"/>
            </a:solidFill>
          </a:ln>
        </p:spPr>
        <p:txBody>
          <a:bodyPr wrap="square" rtlCol="0">
            <a:spAutoFit/>
          </a:bodyPr>
          <a:lstStyle/>
          <a:p>
            <a:pPr algn="ctr"/>
            <a:r>
              <a:rPr lang="en-US" sz="1400" b="1" dirty="0"/>
              <a:t>  page 9</a:t>
            </a:r>
          </a:p>
          <a:p>
            <a:r>
              <a:rPr lang="en-US" sz="1400" b="1" dirty="0"/>
              <a:t>Q.9                   Q.10</a:t>
            </a:r>
          </a:p>
          <a:p>
            <a:pPr marL="342900" indent="-342900">
              <a:buAutoNum type="arabicPeriod"/>
            </a:pPr>
            <a:endParaRPr lang="en-US" sz="1400" b="1" dirty="0"/>
          </a:p>
          <a:p>
            <a:pPr marL="342900" indent="-342900">
              <a:buAutoNum type="arabicPeriod"/>
            </a:pPr>
            <a:r>
              <a:rPr lang="en-US" sz="1400" b="1" dirty="0"/>
              <a:t>B               1.B     </a:t>
            </a:r>
          </a:p>
          <a:p>
            <a:pPr marL="342900" indent="-342900">
              <a:buAutoNum type="arabicPeriod"/>
            </a:pPr>
            <a:r>
              <a:rPr lang="en-US" sz="1400" b="1" dirty="0"/>
              <a:t>A               2. A </a:t>
            </a:r>
          </a:p>
          <a:p>
            <a:pPr marL="342900" indent="-342900">
              <a:buAutoNum type="arabicPeriod"/>
            </a:pPr>
            <a:r>
              <a:rPr lang="en-US" sz="1400" b="1" dirty="0"/>
              <a:t>C               3.B</a:t>
            </a:r>
          </a:p>
          <a:p>
            <a:pPr marL="342900" indent="-342900">
              <a:buAutoNum type="arabicPeriod"/>
            </a:pPr>
            <a:r>
              <a:rPr lang="en-US" sz="1400" b="1" dirty="0"/>
              <a:t>A               4.C</a:t>
            </a:r>
          </a:p>
          <a:p>
            <a:r>
              <a:rPr lang="en-US" sz="1400" b="1" dirty="0"/>
              <a:t>               </a:t>
            </a:r>
          </a:p>
        </p:txBody>
      </p:sp>
      <p:sp>
        <p:nvSpPr>
          <p:cNvPr id="21" name="TextBox 20">
            <a:extLst>
              <a:ext uri="{FF2B5EF4-FFF2-40B4-BE49-F238E27FC236}">
                <a16:creationId xmlns:a16="http://schemas.microsoft.com/office/drawing/2014/main" id="{48EADF16-2F4C-BFA2-F324-482CBF6533F5}"/>
              </a:ext>
            </a:extLst>
          </p:cNvPr>
          <p:cNvSpPr txBox="1"/>
          <p:nvPr/>
        </p:nvSpPr>
        <p:spPr>
          <a:xfrm>
            <a:off x="3454946" y="3542493"/>
            <a:ext cx="1474863" cy="1815882"/>
          </a:xfrm>
          <a:prstGeom prst="rect">
            <a:avLst/>
          </a:prstGeom>
          <a:noFill/>
          <a:ln w="3175">
            <a:solidFill>
              <a:schemeClr val="tx1"/>
            </a:solidFill>
          </a:ln>
        </p:spPr>
        <p:txBody>
          <a:bodyPr wrap="square" rtlCol="0">
            <a:spAutoFit/>
          </a:bodyPr>
          <a:lstStyle/>
          <a:p>
            <a:pPr algn="ctr"/>
            <a:r>
              <a:rPr lang="en-US" sz="1400" b="1" dirty="0"/>
              <a:t>  page 10</a:t>
            </a:r>
          </a:p>
          <a:p>
            <a:r>
              <a:rPr lang="en-US" sz="1400" b="1" dirty="0"/>
              <a:t>Q.11              Q.12</a:t>
            </a:r>
          </a:p>
          <a:p>
            <a:pPr marL="342900" indent="-342900">
              <a:buAutoNum type="arabicPeriod"/>
            </a:pPr>
            <a:endParaRPr lang="en-US" sz="1400" b="1" dirty="0"/>
          </a:p>
          <a:p>
            <a:pPr marL="342900" indent="-342900">
              <a:buAutoNum type="arabicPeriod"/>
            </a:pPr>
            <a:r>
              <a:rPr lang="en-US" sz="1400" b="1" dirty="0"/>
              <a:t>B             1.A    </a:t>
            </a:r>
          </a:p>
          <a:p>
            <a:pPr marL="342900" indent="-342900">
              <a:buAutoNum type="arabicPeriod"/>
            </a:pPr>
            <a:r>
              <a:rPr lang="en-US" sz="1400" b="1" dirty="0"/>
              <a:t>A             2. B </a:t>
            </a:r>
          </a:p>
          <a:p>
            <a:pPr marL="342900" indent="-342900">
              <a:buAutoNum type="arabicPeriod"/>
            </a:pPr>
            <a:r>
              <a:rPr lang="en-US" sz="1400" b="1" dirty="0"/>
              <a:t>A             3.A</a:t>
            </a:r>
          </a:p>
          <a:p>
            <a:pPr marL="342900" indent="-342900">
              <a:buAutoNum type="arabicPeriod"/>
            </a:pPr>
            <a:r>
              <a:rPr lang="en-US" sz="1400" b="1" dirty="0"/>
              <a:t>C             4.C</a:t>
            </a:r>
          </a:p>
          <a:p>
            <a:r>
              <a:rPr lang="en-US" sz="1400" b="1" dirty="0"/>
              <a:t>               </a:t>
            </a:r>
          </a:p>
        </p:txBody>
      </p:sp>
      <p:sp>
        <p:nvSpPr>
          <p:cNvPr id="23" name="TextBox 22">
            <a:extLst>
              <a:ext uri="{FF2B5EF4-FFF2-40B4-BE49-F238E27FC236}">
                <a16:creationId xmlns:a16="http://schemas.microsoft.com/office/drawing/2014/main" id="{7FCE081E-8282-04CC-105B-C814DF4BCF61}"/>
              </a:ext>
            </a:extLst>
          </p:cNvPr>
          <p:cNvSpPr txBox="1"/>
          <p:nvPr/>
        </p:nvSpPr>
        <p:spPr>
          <a:xfrm>
            <a:off x="5019259" y="3542493"/>
            <a:ext cx="1696163" cy="1815882"/>
          </a:xfrm>
          <a:prstGeom prst="rect">
            <a:avLst/>
          </a:prstGeom>
          <a:noFill/>
          <a:ln w="3175">
            <a:solidFill>
              <a:schemeClr val="tx1"/>
            </a:solidFill>
          </a:ln>
        </p:spPr>
        <p:txBody>
          <a:bodyPr wrap="square" rtlCol="0">
            <a:spAutoFit/>
          </a:bodyPr>
          <a:lstStyle/>
          <a:p>
            <a:pPr algn="ctr"/>
            <a:r>
              <a:rPr lang="en-US" sz="1400" b="1" dirty="0"/>
              <a:t>  page 11</a:t>
            </a:r>
          </a:p>
          <a:p>
            <a:r>
              <a:rPr lang="en-US" sz="1400" b="1" dirty="0"/>
              <a:t>Q.13                   Q.14</a:t>
            </a:r>
          </a:p>
          <a:p>
            <a:pPr marL="342900" indent="-342900">
              <a:buAutoNum type="arabicPeriod"/>
            </a:pPr>
            <a:endParaRPr lang="en-US" sz="1400" b="1" dirty="0"/>
          </a:p>
          <a:p>
            <a:pPr marL="342900" indent="-342900">
              <a:buAutoNum type="arabicPeriod"/>
            </a:pPr>
            <a:r>
              <a:rPr lang="en-US" sz="1400" b="1" dirty="0"/>
              <a:t>B               4.A    </a:t>
            </a:r>
          </a:p>
          <a:p>
            <a:pPr marL="342900" indent="-342900">
              <a:buAutoNum type="arabicPeriod"/>
            </a:pPr>
            <a:r>
              <a:rPr lang="en-US" sz="1400" b="1" dirty="0"/>
              <a:t>A               5. B </a:t>
            </a:r>
          </a:p>
          <a:p>
            <a:pPr marL="342900" indent="-342900">
              <a:buAutoNum type="arabicPeriod"/>
            </a:pPr>
            <a:r>
              <a:rPr lang="en-US" sz="1400" b="1" dirty="0"/>
              <a:t>C              6.A</a:t>
            </a:r>
          </a:p>
          <a:p>
            <a:r>
              <a:rPr lang="en-US" sz="1400" b="1" dirty="0"/>
              <a:t>                           7. C</a:t>
            </a:r>
          </a:p>
          <a:p>
            <a:r>
              <a:rPr lang="en-US" sz="1400" b="1" dirty="0"/>
              <a:t>                           8. B</a:t>
            </a:r>
          </a:p>
        </p:txBody>
      </p:sp>
      <p:sp>
        <p:nvSpPr>
          <p:cNvPr id="25" name="TextBox 24">
            <a:extLst>
              <a:ext uri="{FF2B5EF4-FFF2-40B4-BE49-F238E27FC236}">
                <a16:creationId xmlns:a16="http://schemas.microsoft.com/office/drawing/2014/main" id="{B7D3343E-19A4-1636-806D-1695E4EE8627}"/>
              </a:ext>
            </a:extLst>
          </p:cNvPr>
          <p:cNvSpPr txBox="1"/>
          <p:nvPr/>
        </p:nvSpPr>
        <p:spPr>
          <a:xfrm>
            <a:off x="2201967" y="5741758"/>
            <a:ext cx="1828800" cy="276999"/>
          </a:xfrm>
          <a:prstGeom prst="rect">
            <a:avLst/>
          </a:prstGeom>
          <a:noFill/>
          <a:ln>
            <a:solidFill>
              <a:schemeClr val="tx1"/>
            </a:solidFill>
            <a:extLst>
              <a:ext uri="{C807C97D-BFC1-408E-A445-0C87EB9F89A2}">
                <ask:lineSketchStyleProps xmlns:ask="http://schemas.microsoft.com/office/drawing/2018/sketchyshapes" sd="3984811014">
                  <a:custGeom>
                    <a:avLst/>
                    <a:gdLst>
                      <a:gd name="csX0" fmla="*/ 0 w 1828800"/>
                      <a:gd name="csY0" fmla="*/ 0 h 276999"/>
                      <a:gd name="csX1" fmla="*/ 1828800 w 1828800"/>
                      <a:gd name="csY1" fmla="*/ 0 h 276999"/>
                      <a:gd name="csX2" fmla="*/ 1828800 w 1828800"/>
                      <a:gd name="csY2" fmla="*/ 276999 h 276999"/>
                      <a:gd name="csX3" fmla="*/ 0 w 1828800"/>
                      <a:gd name="csY3" fmla="*/ 276999 h 276999"/>
                      <a:gd name="csX4" fmla="*/ 0 w 1828800"/>
                      <a:gd name="csY4" fmla="*/ 0 h 276999"/>
                    </a:gdLst>
                    <a:ahLst/>
                    <a:cxnLst>
                      <a:cxn ang="0">
                        <a:pos x="csX0" y="csY0"/>
                      </a:cxn>
                      <a:cxn ang="0">
                        <a:pos x="csX1" y="csY1"/>
                      </a:cxn>
                      <a:cxn ang="0">
                        <a:pos x="csX2" y="csY2"/>
                      </a:cxn>
                      <a:cxn ang="0">
                        <a:pos x="csX3" y="csY3"/>
                      </a:cxn>
                      <a:cxn ang="0">
                        <a:pos x="csX4" y="csY4"/>
                      </a:cxn>
                    </a:cxnLst>
                    <a:rect l="l" t="t" r="r" b="b"/>
                    <a:pathLst>
                      <a:path w="1828800" h="276999" extrusionOk="0">
                        <a:moveTo>
                          <a:pt x="0" y="0"/>
                        </a:moveTo>
                        <a:cubicBezTo>
                          <a:pt x="655133" y="-144809"/>
                          <a:pt x="1523348" y="125746"/>
                          <a:pt x="1828800" y="0"/>
                        </a:cubicBezTo>
                        <a:cubicBezTo>
                          <a:pt x="1817511" y="105631"/>
                          <a:pt x="1849017" y="150887"/>
                          <a:pt x="1828800" y="276999"/>
                        </a:cubicBezTo>
                        <a:cubicBezTo>
                          <a:pt x="1251657" y="403975"/>
                          <a:pt x="403627" y="284882"/>
                          <a:pt x="0" y="276999"/>
                        </a:cubicBezTo>
                        <a:cubicBezTo>
                          <a:pt x="-22038" y="210978"/>
                          <a:pt x="-6189" y="45382"/>
                          <a:pt x="0" y="0"/>
                        </a:cubicBezTo>
                        <a:close/>
                      </a:path>
                    </a:pathLst>
                  </a:custGeom>
                  <ask:type>
                    <ask:lineSketchNone/>
                  </ask:type>
                </ask:lineSketchStyleProps>
              </a:ext>
            </a:extLst>
          </a:ln>
        </p:spPr>
        <p:txBody>
          <a:bodyPr wrap="square" rtlCol="0">
            <a:spAutoFit/>
          </a:bodyPr>
          <a:lstStyle/>
          <a:p>
            <a:pPr algn="ctr"/>
            <a:r>
              <a:rPr lang="en-US" sz="1200" dirty="0"/>
              <a:t>Grammar</a:t>
            </a:r>
          </a:p>
        </p:txBody>
      </p:sp>
      <p:sp>
        <p:nvSpPr>
          <p:cNvPr id="27" name="TextBox 26">
            <a:extLst>
              <a:ext uri="{FF2B5EF4-FFF2-40B4-BE49-F238E27FC236}">
                <a16:creationId xmlns:a16="http://schemas.microsoft.com/office/drawing/2014/main" id="{DE17DB17-652B-3E1F-14D5-CCADF94060A0}"/>
              </a:ext>
            </a:extLst>
          </p:cNvPr>
          <p:cNvSpPr txBox="1"/>
          <p:nvPr/>
        </p:nvSpPr>
        <p:spPr>
          <a:xfrm>
            <a:off x="146611" y="6398337"/>
            <a:ext cx="1696163" cy="1815882"/>
          </a:xfrm>
          <a:prstGeom prst="rect">
            <a:avLst/>
          </a:prstGeom>
          <a:noFill/>
          <a:ln w="3175">
            <a:solidFill>
              <a:schemeClr val="tx1"/>
            </a:solidFill>
          </a:ln>
        </p:spPr>
        <p:txBody>
          <a:bodyPr wrap="square" rtlCol="0">
            <a:spAutoFit/>
          </a:bodyPr>
          <a:lstStyle/>
          <a:p>
            <a:pPr algn="ctr"/>
            <a:r>
              <a:rPr lang="en-US" sz="1400" b="1" dirty="0"/>
              <a:t>  page 15</a:t>
            </a:r>
          </a:p>
          <a:p>
            <a:r>
              <a:rPr lang="en-US" sz="1400" b="1" dirty="0"/>
              <a:t>Q.1                   Q.2</a:t>
            </a:r>
          </a:p>
          <a:p>
            <a:pPr marL="342900" indent="-342900">
              <a:buAutoNum type="arabicPeriod"/>
            </a:pPr>
            <a:endParaRPr lang="en-US" sz="1400" b="1" dirty="0"/>
          </a:p>
          <a:p>
            <a:pPr marL="342900" indent="-342900">
              <a:buAutoNum type="arabicPeriod"/>
            </a:pPr>
            <a:r>
              <a:rPr lang="en-US" sz="1400" b="1" dirty="0"/>
              <a:t>A              1.B     </a:t>
            </a:r>
          </a:p>
          <a:p>
            <a:pPr marL="342900" indent="-342900">
              <a:buAutoNum type="arabicPeriod"/>
            </a:pPr>
            <a:r>
              <a:rPr lang="en-US" sz="1400" b="1" dirty="0"/>
              <a:t>B               2. A </a:t>
            </a:r>
          </a:p>
          <a:p>
            <a:pPr marL="342900" indent="-342900">
              <a:buAutoNum type="arabicPeriod"/>
            </a:pPr>
            <a:r>
              <a:rPr lang="en-US" sz="1400" b="1" dirty="0"/>
              <a:t>A               3.C</a:t>
            </a:r>
          </a:p>
          <a:p>
            <a:pPr marL="342900" indent="-342900">
              <a:buAutoNum type="arabicPeriod"/>
            </a:pPr>
            <a:r>
              <a:rPr lang="en-US" sz="1400" b="1" dirty="0"/>
              <a:t>C               4.C</a:t>
            </a:r>
          </a:p>
          <a:p>
            <a:r>
              <a:rPr lang="en-US" sz="1400" b="1" dirty="0"/>
              <a:t>               </a:t>
            </a:r>
          </a:p>
        </p:txBody>
      </p:sp>
      <p:sp>
        <p:nvSpPr>
          <p:cNvPr id="29" name="TextBox 28">
            <a:extLst>
              <a:ext uri="{FF2B5EF4-FFF2-40B4-BE49-F238E27FC236}">
                <a16:creationId xmlns:a16="http://schemas.microsoft.com/office/drawing/2014/main" id="{5D259F7D-1CB7-BCFC-2534-006BD0B8D41E}"/>
              </a:ext>
            </a:extLst>
          </p:cNvPr>
          <p:cNvSpPr txBox="1"/>
          <p:nvPr/>
        </p:nvSpPr>
        <p:spPr>
          <a:xfrm>
            <a:off x="2111077" y="6398337"/>
            <a:ext cx="1343869" cy="1815882"/>
          </a:xfrm>
          <a:prstGeom prst="rect">
            <a:avLst/>
          </a:prstGeom>
          <a:noFill/>
          <a:ln w="3175">
            <a:solidFill>
              <a:schemeClr val="tx1"/>
            </a:solidFill>
          </a:ln>
        </p:spPr>
        <p:txBody>
          <a:bodyPr wrap="square" rtlCol="0">
            <a:spAutoFit/>
          </a:bodyPr>
          <a:lstStyle/>
          <a:p>
            <a:pPr algn="ctr"/>
            <a:r>
              <a:rPr lang="en-US" sz="1400" b="1" dirty="0"/>
              <a:t>  page 16</a:t>
            </a:r>
          </a:p>
          <a:p>
            <a:r>
              <a:rPr lang="en-US" sz="1400" b="1" dirty="0"/>
              <a:t>Q.3                   </a:t>
            </a:r>
          </a:p>
          <a:p>
            <a:pPr marL="342900" indent="-342900">
              <a:buAutoNum type="arabicPeriod"/>
            </a:pPr>
            <a:endParaRPr lang="en-US" sz="1400" b="1" dirty="0"/>
          </a:p>
          <a:p>
            <a:pPr marL="342900" indent="-342900">
              <a:buAutoNum type="arabicPeriod"/>
            </a:pPr>
            <a:r>
              <a:rPr lang="en-US" sz="1400" b="1" dirty="0"/>
              <a:t>A                  </a:t>
            </a:r>
          </a:p>
          <a:p>
            <a:pPr marL="342900" indent="-342900">
              <a:buAutoNum type="arabicPeriod"/>
            </a:pPr>
            <a:r>
              <a:rPr lang="en-US" sz="1400" b="1" dirty="0"/>
              <a:t>B               </a:t>
            </a:r>
          </a:p>
          <a:p>
            <a:pPr marL="342900" indent="-342900">
              <a:buAutoNum type="arabicPeriod"/>
            </a:pPr>
            <a:r>
              <a:rPr lang="en-US" sz="1400" b="1" dirty="0"/>
              <a:t>A               </a:t>
            </a:r>
          </a:p>
          <a:p>
            <a:pPr marL="342900" indent="-342900">
              <a:buAutoNum type="arabicPeriod"/>
            </a:pPr>
            <a:r>
              <a:rPr lang="en-US" sz="1400" b="1" dirty="0"/>
              <a:t>A              </a:t>
            </a:r>
          </a:p>
          <a:p>
            <a:r>
              <a:rPr lang="en-US" sz="1400" b="1" dirty="0"/>
              <a:t>               </a:t>
            </a:r>
          </a:p>
        </p:txBody>
      </p:sp>
    </p:spTree>
    <p:extLst>
      <p:ext uri="{BB962C8B-B14F-4D97-AF65-F5344CB8AC3E}">
        <p14:creationId xmlns:p14="http://schemas.microsoft.com/office/powerpoint/2010/main" val="383268453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2739</TotalTime>
  <Words>6547</Words>
  <Application>Microsoft Office PowerPoint</Application>
  <PresentationFormat>A4 Paper (210x297 mm)</PresentationFormat>
  <Paragraphs>782</Paragraphs>
  <Slides>25</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25</vt:i4>
      </vt:variant>
    </vt:vector>
  </HeadingPairs>
  <TitlesOfParts>
    <vt:vector size="34" baseType="lpstr">
      <vt:lpstr>Akhbar MT</vt:lpstr>
      <vt:lpstr>Aptos</vt:lpstr>
      <vt:lpstr>Aptos Display</vt:lpstr>
      <vt:lpstr>Arial</vt:lpstr>
      <vt:lpstr>Calibri</vt:lpstr>
      <vt:lpstr>Courier New</vt:lpstr>
      <vt:lpstr>Dreaming Outloud Pro</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Khaseibah Saeed Mohamed Saif Alkindi</dc:creator>
  <cp:lastModifiedBy>Khaseibah Saeed Mohamed Saif Alkindi</cp:lastModifiedBy>
  <cp:revision>209</cp:revision>
  <cp:lastPrinted>2026-10-22T07:06:38Z</cp:lastPrinted>
  <dcterms:created xsi:type="dcterms:W3CDTF">2025-01-07T06:16:06Z</dcterms:created>
  <dcterms:modified xsi:type="dcterms:W3CDTF">2026-10-23T07:42:34Z</dcterms:modified>
</cp:coreProperties>
</file>