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173393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173393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173393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173393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173393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173393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173393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173393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76672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605575"/>
              <a:satOff val="15655"/>
              <a:lumOff val="22628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7AAA9"/>
              </a:solidFill>
              <a:prstDash val="solid"/>
              <a:miter lim="400000"/>
            </a:ln>
          </a:left>
          <a:right>
            <a:ln w="12700" cap="flat">
              <a:solidFill>
                <a:srgbClr val="A7AA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7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7AA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>
        <p:scale>
          <a:sx n="83" d="100"/>
          <a:sy n="83" d="100"/>
        </p:scale>
        <p:origin x="1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711200" y="2197100"/>
            <a:ext cx="11582400" cy="33020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8200" spc="-82"/>
            </a:lvl1pPr>
          </a:lstStyle>
          <a:p>
            <a:r>
              <a:t>Presentation Title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11200" y="5334000"/>
            <a:ext cx="11582400" cy="1455526"/>
          </a:xfrm>
          <a:prstGeom prst="rect">
            <a:avLst/>
          </a:prstGeom>
        </p:spPr>
        <p:txBody>
          <a:bodyPr/>
          <a:lstStyle>
            <a:lvl1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800" spc="-38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marL="0" indent="45720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800" spc="-38"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marL="0" indent="91440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800" spc="-38"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marL="0" indent="137160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800" spc="-38"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marL="0" indent="182880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800" spc="-38"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711200" y="8410816"/>
            <a:ext cx="11582400" cy="429261"/>
          </a:xfrm>
          <a:prstGeom prst="rect">
            <a:avLst/>
          </a:prstGeom>
        </p:spPr>
        <p:txBody>
          <a:bodyPr/>
          <a:lstStyle>
            <a:lvl1pPr marL="0" indent="0" algn="ctr" defTabSz="587022">
              <a:lnSpc>
                <a:spcPct val="100000"/>
              </a:lnSpc>
              <a:spcBef>
                <a:spcPts val="0"/>
              </a:spcBef>
              <a:buSzTx/>
              <a:buNone/>
              <a:defRPr sz="2000" spc="-19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49999" y="9118599"/>
            <a:ext cx="306325" cy="32842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>
            <a:spLocks noGrp="1"/>
          </p:cNvSpPr>
          <p:nvPr>
            <p:ph type="pic" idx="21"/>
          </p:nvPr>
        </p:nvSpPr>
        <p:spPr>
          <a:xfrm>
            <a:off x="-1320800" y="-596900"/>
            <a:ext cx="15633700" cy="10422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711200" y="2197100"/>
            <a:ext cx="11582400" cy="33020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8200" spc="-82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11200" y="5334000"/>
            <a:ext cx="11582400" cy="1457152"/>
          </a:xfrm>
          <a:prstGeom prst="rect">
            <a:avLst/>
          </a:prstGeom>
        </p:spPr>
        <p:txBody>
          <a:bodyPr/>
          <a:lstStyle>
            <a:lvl1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800" spc="-38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marL="0" indent="45720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800" spc="-38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marL="0" indent="91440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800" spc="-38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marL="0" indent="137160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800" spc="-38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marL="0" indent="182880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800" spc="-38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711200" y="8407400"/>
            <a:ext cx="11582400" cy="429260"/>
          </a:xfrm>
          <a:prstGeom prst="rect">
            <a:avLst/>
          </a:prstGeom>
        </p:spPr>
        <p:txBody>
          <a:bodyPr/>
          <a:lstStyle>
            <a:lvl1pPr marL="0" indent="0" algn="ctr" defTabSz="587022">
              <a:lnSpc>
                <a:spcPct val="100000"/>
              </a:lnSpc>
              <a:spcBef>
                <a:spcPts val="0"/>
              </a:spcBef>
              <a:buSzTx/>
              <a:buNone/>
              <a:defRPr sz="2000" spc="-19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49999" y="9118599"/>
            <a:ext cx="306325" cy="328423"/>
          </a:xfrm>
          <a:prstGeom prst="rect">
            <a:avLst/>
          </a:prstGeom>
        </p:spPr>
        <p:txBody>
          <a:bodyPr/>
          <a:lstStyle>
            <a:lvl1pPr defTabSz="584200"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ea against sky at sunset"/>
          <p:cNvSpPr>
            <a:spLocks noGrp="1"/>
          </p:cNvSpPr>
          <p:nvPr>
            <p:ph type="pic" idx="21"/>
          </p:nvPr>
        </p:nvSpPr>
        <p:spPr>
          <a:xfrm>
            <a:off x="3427686" y="762000"/>
            <a:ext cx="11889828" cy="792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11406" y="2851794"/>
            <a:ext cx="5058553" cy="2088506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11406" y="4775200"/>
            <a:ext cx="5058553" cy="3911600"/>
          </a:xfrm>
          <a:prstGeom prst="rect">
            <a:avLst/>
          </a:prstGeom>
        </p:spPr>
        <p:txBody>
          <a:bodyPr/>
          <a:lstStyle>
            <a:lvl1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200" spc="-32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marL="0" indent="45720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200" spc="-32"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marL="0" indent="91440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200" spc="-32"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marL="0" indent="137160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200" spc="-32"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marL="0" indent="182880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200" spc="-32"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3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711200" y="1504879"/>
            <a:ext cx="11582400" cy="630937"/>
          </a:xfrm>
          <a:prstGeom prst="rect">
            <a:avLst/>
          </a:prstGeom>
        </p:spPr>
        <p:txBody>
          <a:bodyPr/>
          <a:lstStyle>
            <a:lvl1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200" spc="-32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7912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07744" y="369937"/>
            <a:ext cx="5054071" cy="203036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11200" y="3412066"/>
            <a:ext cx="5054600" cy="5267095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711200" y="2268982"/>
            <a:ext cx="5054600" cy="630937"/>
          </a:xfrm>
          <a:prstGeom prst="rect">
            <a:avLst/>
          </a:prstGeom>
        </p:spPr>
        <p:txBody>
          <a:bodyPr anchor="ctr"/>
          <a:lstStyle>
            <a:lvl1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200" spc="-32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Slide Subtitle</a:t>
            </a:r>
          </a:p>
        </p:txBody>
      </p:sp>
      <p:sp>
        <p:nvSpPr>
          <p:cNvPr id="63" name="Sea against sky at sunset"/>
          <p:cNvSpPr>
            <a:spLocks noGrp="1"/>
          </p:cNvSpPr>
          <p:nvPr>
            <p:ph type="pic" idx="22"/>
          </p:nvPr>
        </p:nvSpPr>
        <p:spPr>
          <a:xfrm>
            <a:off x="5848049" y="762000"/>
            <a:ext cx="7049102" cy="792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711200" y="2451100"/>
            <a:ext cx="11582400" cy="4445000"/>
          </a:xfrm>
          <a:prstGeom prst="rect">
            <a:avLst/>
          </a:prstGeom>
        </p:spPr>
        <p:txBody>
          <a:bodyPr anchor="ctr"/>
          <a:lstStyle>
            <a:lvl1pPr defTabSz="825500">
              <a:lnSpc>
                <a:spcPct val="80000"/>
              </a:lnSpc>
              <a:defRPr sz="8200" spc="-82"/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49999" y="9118599"/>
            <a:ext cx="306325" cy="32842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11200" y="393700"/>
            <a:ext cx="11582400" cy="1168400"/>
          </a:xfrm>
          <a:prstGeom prst="rect">
            <a:avLst/>
          </a:prstGeom>
        </p:spPr>
        <p:txBody>
          <a:bodyPr anchor="ctr"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711200" y="1504879"/>
            <a:ext cx="11582400" cy="630937"/>
          </a:xfrm>
          <a:prstGeom prst="rect">
            <a:avLst/>
          </a:prstGeom>
        </p:spPr>
        <p:txBody>
          <a:bodyPr/>
          <a:lstStyle>
            <a:lvl1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200" spc="-32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711200" y="2997518"/>
            <a:ext cx="11582400" cy="6045201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1700"/>
              </a:spcBef>
              <a:buSzTx/>
              <a:buNone/>
              <a:defRPr sz="4400" spc="-88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587022">
              <a:lnSpc>
                <a:spcPct val="100000"/>
              </a:lnSpc>
              <a:spcBef>
                <a:spcPts val="1700"/>
              </a:spcBef>
              <a:buSzTx/>
              <a:buNone/>
              <a:defRPr sz="4400" spc="-88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587022">
              <a:lnSpc>
                <a:spcPct val="100000"/>
              </a:lnSpc>
              <a:spcBef>
                <a:spcPts val="1700"/>
              </a:spcBef>
              <a:buSzTx/>
              <a:buNone/>
              <a:defRPr sz="4400" spc="-88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587022">
              <a:lnSpc>
                <a:spcPct val="100000"/>
              </a:lnSpc>
              <a:spcBef>
                <a:spcPts val="1700"/>
              </a:spcBef>
              <a:buSzTx/>
              <a:buNone/>
              <a:defRPr sz="4400" spc="-88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587022">
              <a:lnSpc>
                <a:spcPct val="100000"/>
              </a:lnSpc>
              <a:spcBef>
                <a:spcPts val="1700"/>
              </a:spcBef>
              <a:buSzTx/>
              <a:buNone/>
              <a:defRPr sz="4400" spc="-88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9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711200" y="393700"/>
            <a:ext cx="11582400" cy="11684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9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711200" y="1504879"/>
            <a:ext cx="11582400" cy="630937"/>
          </a:xfrm>
          <a:prstGeom prst="rect">
            <a:avLst/>
          </a:prstGeom>
        </p:spPr>
        <p:txBody>
          <a:bodyPr/>
          <a:lstStyle>
            <a:lvl1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200" spc="-32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Agenda Subtitle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711200" y="2451100"/>
            <a:ext cx="11582400" cy="4445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2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82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82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82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82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11200" y="1926083"/>
            <a:ext cx="11582400" cy="4157038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8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58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58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58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58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711200" y="5625409"/>
            <a:ext cx="11582400" cy="630937"/>
          </a:xfrm>
          <a:prstGeom prst="rect">
            <a:avLst/>
          </a:prstGeom>
        </p:spPr>
        <p:txBody>
          <a:bodyPr/>
          <a:lstStyle>
            <a:lvl1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200" spc="-32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711200" y="7191692"/>
            <a:ext cx="11582400" cy="630937"/>
          </a:xfrm>
          <a:prstGeom prst="rect">
            <a:avLst/>
          </a:prstGeom>
        </p:spPr>
        <p:txBody>
          <a:bodyPr anchor="ctr"/>
          <a:lstStyle>
            <a:lvl1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200" spc="-32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11200" y="2743200"/>
            <a:ext cx="11582400" cy="3619500"/>
          </a:xfrm>
          <a:prstGeom prst="rect">
            <a:avLst/>
          </a:prstGeom>
        </p:spPr>
        <p:txBody>
          <a:bodyPr anchor="ctr"/>
          <a:lstStyle>
            <a:lvl1pPr marL="0" indent="0" algn="ctr" defTabSz="584200">
              <a:lnSpc>
                <a:spcPct val="80000"/>
              </a:lnSpc>
              <a:spcBef>
                <a:spcPts val="0"/>
              </a:spcBef>
              <a:buSzTx/>
              <a:buNone/>
              <a:defRPr sz="58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584200">
              <a:lnSpc>
                <a:spcPct val="80000"/>
              </a:lnSpc>
              <a:spcBef>
                <a:spcPts val="0"/>
              </a:spcBef>
              <a:buSzTx/>
              <a:buNone/>
              <a:defRPr sz="58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584200">
              <a:lnSpc>
                <a:spcPct val="80000"/>
              </a:lnSpc>
              <a:spcBef>
                <a:spcPts val="0"/>
              </a:spcBef>
              <a:buSzTx/>
              <a:buNone/>
              <a:defRPr sz="58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584200">
              <a:lnSpc>
                <a:spcPct val="80000"/>
              </a:lnSpc>
              <a:spcBef>
                <a:spcPts val="0"/>
              </a:spcBef>
              <a:buSzTx/>
              <a:buNone/>
              <a:defRPr sz="58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584200">
              <a:lnSpc>
                <a:spcPct val="80000"/>
              </a:lnSpc>
              <a:spcBef>
                <a:spcPts val="0"/>
              </a:spcBef>
              <a:buSzTx/>
              <a:buNone/>
              <a:defRPr sz="58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1"/>
          <p:cNvSpPr>
            <a:spLocks noGrp="1"/>
          </p:cNvSpPr>
          <p:nvPr>
            <p:ph type="pic" sz="quarter" idx="21"/>
          </p:nvPr>
        </p:nvSpPr>
        <p:spPr>
          <a:xfrm>
            <a:off x="6598373" y="762000"/>
            <a:ext cx="5715001" cy="38091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Beach and sea at sunset"/>
          <p:cNvSpPr>
            <a:spLocks noGrp="1"/>
          </p:cNvSpPr>
          <p:nvPr>
            <p:ph type="pic" idx="22"/>
          </p:nvPr>
        </p:nvSpPr>
        <p:spPr>
          <a:xfrm>
            <a:off x="-2387600" y="762000"/>
            <a:ext cx="11887200" cy="792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Sea against sky at sunset 2"/>
          <p:cNvSpPr>
            <a:spLocks noGrp="1"/>
          </p:cNvSpPr>
          <p:nvPr>
            <p:ph type="pic" sz="half" idx="23"/>
          </p:nvPr>
        </p:nvSpPr>
        <p:spPr>
          <a:xfrm>
            <a:off x="6661873" y="3637404"/>
            <a:ext cx="5588001" cy="62821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49238" y="9118599"/>
            <a:ext cx="306325" cy="32842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>
            <a:spLocks noGrp="1"/>
          </p:cNvSpPr>
          <p:nvPr>
            <p:ph type="pic" idx="21"/>
          </p:nvPr>
        </p:nvSpPr>
        <p:spPr>
          <a:xfrm>
            <a:off x="558800" y="762000"/>
            <a:ext cx="11887200" cy="792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6" Type="http://schemas.openxmlformats.org/officeDocument/2006/relationships/theme" Target="../theme/theme1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711200" y="2997200"/>
            <a:ext cx="11582400" cy="604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11200" y="397933"/>
            <a:ext cx="11582400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45851" y="9118599"/>
            <a:ext cx="306325" cy="328423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1739900">
              <a:lnSpc>
                <a:spcPct val="100000"/>
              </a:lnSpc>
              <a:defRPr sz="14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17399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-58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17399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-58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17399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-58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17399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-58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17399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-58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17399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-58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17399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-58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17399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-58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17399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-58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393700" marR="0" indent="-393700" algn="l" defTabSz="17399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7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787400" marR="0" indent="-393700" algn="l" defTabSz="17399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7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181100" marR="0" indent="-393700" algn="l" defTabSz="17399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7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1574800" marR="0" indent="-393700" algn="l" defTabSz="17399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7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1968500" marR="0" indent="-393700" algn="l" defTabSz="17399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7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2362200" marR="0" indent="-393700" algn="l" defTabSz="17399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7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2755900" marR="0" indent="-393700" algn="l" defTabSz="17399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7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3149600" marR="0" indent="-393700" algn="l" defTabSz="17399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7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3543300" marR="0" indent="-393700" algn="l" defTabSz="17399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75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1739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1739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1739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1739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1739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1739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1739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1739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1739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3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hyperlink" Target="https://quizlet.com/833626780/g8-writing-a-paragraph-term-1-flash-cards/" TargetMode="Externa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3.pn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4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4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4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4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4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Sea against sky at sunset" descr="Sea against sky at sunset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/>
          <a:stretch>
            <a:fillRect/>
          </a:stretch>
        </p:blipFill>
        <p:spPr>
          <a:xfrm>
            <a:off x="6502400" y="1007490"/>
            <a:ext cx="5740400" cy="7433820"/>
          </a:xfrm>
          <a:prstGeom prst="rect">
            <a:avLst/>
          </a:prstGeom>
        </p:spPr>
      </p:pic>
      <p:sp>
        <p:nvSpPr>
          <p:cNvPr id="152" name="Writing Paragraphs"/>
          <p:cNvSpPr txBox="1">
            <a:spLocks noGrp="1"/>
          </p:cNvSpPr>
          <p:nvPr>
            <p:ph type="title"/>
          </p:nvPr>
        </p:nvSpPr>
        <p:spPr>
          <a:xfrm>
            <a:off x="29558" y="2851794"/>
            <a:ext cx="6422249" cy="2088506"/>
          </a:xfrm>
          <a:prstGeom prst="rect">
            <a:avLst/>
          </a:prstGeom>
        </p:spPr>
        <p:txBody>
          <a:bodyPr/>
          <a:lstStyle>
            <a:lvl1pPr>
              <a:defRPr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Writing Paragraphs</a:t>
            </a:r>
          </a:p>
        </p:txBody>
      </p:sp>
      <p:sp>
        <p:nvSpPr>
          <p:cNvPr id="153" name="Grade 8 BTS…"/>
          <p:cNvSpPr txBox="1">
            <a:spLocks noGrp="1"/>
          </p:cNvSpPr>
          <p:nvPr>
            <p:ph type="body" sz="quarter" idx="1"/>
          </p:nvPr>
        </p:nvSpPr>
        <p:spPr>
          <a:xfrm>
            <a:off x="711406" y="5140352"/>
            <a:ext cx="5058553" cy="3546448"/>
          </a:xfrm>
          <a:prstGeom prst="rect">
            <a:avLst/>
          </a:prstGeom>
        </p:spPr>
        <p:txBody>
          <a:bodyPr/>
          <a:lstStyle/>
          <a:p>
            <a:pPr>
              <a:defRPr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Grade 8 BTS</a:t>
            </a:r>
          </a:p>
          <a:p>
            <a:pPr>
              <a:defRPr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(2023-2024)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A group of sentences that talk about the same topic.…"/>
          <p:cNvSpPr txBox="1">
            <a:spLocks noGrp="1"/>
          </p:cNvSpPr>
          <p:nvPr>
            <p:ph type="body" sz="half" idx="1"/>
          </p:nvPr>
        </p:nvSpPr>
        <p:spPr>
          <a:xfrm>
            <a:off x="825841" y="2527380"/>
            <a:ext cx="6820329" cy="6395700"/>
          </a:xfrm>
          <a:prstGeom prst="rect">
            <a:avLst/>
          </a:prstGeom>
        </p:spPr>
        <p:txBody>
          <a:bodyPr/>
          <a:lstStyle/>
          <a:p>
            <a:pPr marL="377952" indent="-377952" defTabSz="1670304">
              <a:spcBef>
                <a:spcPts val="1900"/>
              </a:spcBef>
              <a:defRPr sz="288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 group of sentences that talk about the same topic. </a:t>
            </a:r>
          </a:p>
          <a:p>
            <a:pPr marL="377952" indent="-377952" defTabSz="1670304">
              <a:spcBef>
                <a:spcPts val="1900"/>
              </a:spcBef>
              <a:defRPr sz="288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It usually has more than 5 sentences. </a:t>
            </a:r>
          </a:p>
          <a:p>
            <a:pPr marL="377952" indent="-377952" defTabSz="1670304">
              <a:spcBef>
                <a:spcPts val="1900"/>
              </a:spcBef>
              <a:defRPr sz="2880">
                <a:solidFill>
                  <a:schemeClr val="accent1">
                    <a:satOff val="2969"/>
                    <a:lumOff val="-1146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It has a </a:t>
            </a:r>
            <a:r>
              <a:rPr b="1" u="sng"/>
              <a:t>topic sentence</a:t>
            </a:r>
            <a:r>
              <a:t>. A topic sentence is the first sentence in a paragraph, it answers the main question. </a:t>
            </a:r>
          </a:p>
          <a:p>
            <a:pPr marL="377952" indent="-377952" defTabSz="1670304">
              <a:spcBef>
                <a:spcPts val="1900"/>
              </a:spcBef>
              <a:defRPr sz="2880">
                <a:solidFill>
                  <a:schemeClr val="accent4">
                    <a:hueOff val="-904334"/>
                    <a:lumOff val="2953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It has </a:t>
            </a:r>
            <a:r>
              <a:rPr b="1" u="sng"/>
              <a:t>supporting details</a:t>
            </a:r>
            <a:r>
              <a:t>. Supporting details are more information, they answer the smaller questions. </a:t>
            </a:r>
          </a:p>
          <a:p>
            <a:pPr marL="377952" indent="-377952" defTabSz="1670304">
              <a:spcBef>
                <a:spcPts val="1900"/>
              </a:spcBef>
              <a:defRPr sz="2880">
                <a:solidFill>
                  <a:schemeClr val="accent3">
                    <a:hueOff val="979751"/>
                    <a:satOff val="49372"/>
                    <a:lumOff val="-18941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It has a </a:t>
            </a:r>
            <a:r>
              <a:rPr b="1" u="sng"/>
              <a:t>conclusion sentence</a:t>
            </a:r>
            <a:r>
              <a:t>, this sentence ends the paragraph. </a:t>
            </a:r>
          </a:p>
        </p:txBody>
      </p:sp>
      <p:sp>
        <p:nvSpPr>
          <p:cNvPr id="156" name="What is a paragraph?"/>
          <p:cNvSpPr txBox="1">
            <a:spLocks noGrp="1"/>
          </p:cNvSpPr>
          <p:nvPr>
            <p:ph type="title"/>
          </p:nvPr>
        </p:nvSpPr>
        <p:spPr>
          <a:xfrm>
            <a:off x="711200" y="397933"/>
            <a:ext cx="11582401" cy="1933300"/>
          </a:xfrm>
          <a:prstGeom prst="rect">
            <a:avLst/>
          </a:prstGeom>
        </p:spPr>
        <p:txBody>
          <a:bodyPr anchor="ctr"/>
          <a:lstStyle>
            <a:lvl1pPr>
              <a:defRPr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What is a paragraph? </a:t>
            </a:r>
          </a:p>
        </p:txBody>
      </p:sp>
      <p:pic>
        <p:nvPicPr>
          <p:cNvPr id="157" name="IMG_9211.JPG" descr="IMG_921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883" y="6097161"/>
            <a:ext cx="3635799" cy="28993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IMG_9212.PNG" descr="IMG_92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7883" y="2608980"/>
            <a:ext cx="3635799" cy="27874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What are the parts of a paragraph?"/>
          <p:cNvSpPr txBox="1">
            <a:spLocks noGrp="1"/>
          </p:cNvSpPr>
          <p:nvPr>
            <p:ph type="title"/>
          </p:nvPr>
        </p:nvSpPr>
        <p:spPr>
          <a:xfrm>
            <a:off x="711200" y="397933"/>
            <a:ext cx="11582401" cy="1952318"/>
          </a:xfrm>
          <a:prstGeom prst="rect">
            <a:avLst/>
          </a:prstGeom>
        </p:spPr>
        <p:txBody>
          <a:bodyPr anchor="ctr"/>
          <a:lstStyle>
            <a:lvl1pPr>
              <a:defRPr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What are the parts of a paragraph? </a:t>
            </a:r>
          </a:p>
        </p:txBody>
      </p:sp>
      <p:sp>
        <p:nvSpPr>
          <p:cNvPr id="161" name="Rectangle"/>
          <p:cNvSpPr/>
          <p:nvPr/>
        </p:nvSpPr>
        <p:spPr>
          <a:xfrm>
            <a:off x="6290907" y="7990087"/>
            <a:ext cx="235314" cy="3197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pic>
        <p:nvPicPr>
          <p:cNvPr id="162" name="Screen Shot 2023-10-01 at 6.13.21 PM.png" descr="Screen Shot 2023-10-01 at 6.13.21 PM.png"/>
          <p:cNvPicPr>
            <a:picLocks noChangeAspect="1"/>
          </p:cNvPicPr>
          <p:nvPr/>
        </p:nvPicPr>
        <p:blipFill>
          <a:blip r:embed="rId2"/>
          <a:srcRect r="781"/>
          <a:stretch>
            <a:fillRect/>
          </a:stretch>
        </p:blipFill>
        <p:spPr>
          <a:xfrm>
            <a:off x="3264230" y="2760645"/>
            <a:ext cx="6288730" cy="65033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A paragraph includes a topic sentence. A topic sentence is the first sentence in a paragraph, it answers the main question."/>
          <p:cNvSpPr txBox="1">
            <a:spLocks noGrp="1"/>
          </p:cNvSpPr>
          <p:nvPr>
            <p:ph type="body" sz="quarter" idx="1"/>
          </p:nvPr>
        </p:nvSpPr>
        <p:spPr>
          <a:xfrm>
            <a:off x="825841" y="2527380"/>
            <a:ext cx="6820329" cy="1933301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 paragraph includes a </a:t>
            </a:r>
            <a:r>
              <a:rPr b="1" u="sng"/>
              <a:t>topic sentence</a:t>
            </a:r>
            <a:r>
              <a:t>. A topic sentence is the first sentence in a paragraph, it answers the main question. </a:t>
            </a:r>
          </a:p>
        </p:txBody>
      </p:sp>
      <p:sp>
        <p:nvSpPr>
          <p:cNvPr id="165" name="What is a topic sentence?"/>
          <p:cNvSpPr txBox="1">
            <a:spLocks noGrp="1"/>
          </p:cNvSpPr>
          <p:nvPr>
            <p:ph type="title"/>
          </p:nvPr>
        </p:nvSpPr>
        <p:spPr>
          <a:xfrm>
            <a:off x="711200" y="397933"/>
            <a:ext cx="11582400" cy="1933300"/>
          </a:xfrm>
          <a:prstGeom prst="rect">
            <a:avLst/>
          </a:prstGeom>
        </p:spPr>
        <p:txBody>
          <a:bodyPr anchor="ctr"/>
          <a:lstStyle>
            <a:lvl1pPr>
              <a:defRPr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What is a topic sentence? </a:t>
            </a:r>
          </a:p>
        </p:txBody>
      </p:sp>
      <p:pic>
        <p:nvPicPr>
          <p:cNvPr id="166" name="IMG_9211.JPG" descr="IMG_92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7883" y="6097161"/>
            <a:ext cx="3635799" cy="28993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IMG_9212.PNG" descr="IMG_92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883" y="2608980"/>
            <a:ext cx="3635799" cy="2787446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Rounded Rectangle"/>
          <p:cNvSpPr/>
          <p:nvPr/>
        </p:nvSpPr>
        <p:spPr>
          <a:xfrm>
            <a:off x="9195880" y="6472906"/>
            <a:ext cx="2727677" cy="210611"/>
          </a:xfrm>
          <a:prstGeom prst="roundRect">
            <a:avLst>
              <a:gd name="adj" fmla="val 44516"/>
            </a:avLst>
          </a:prstGeom>
          <a:solidFill>
            <a:schemeClr val="accent1">
              <a:satOff val="2969"/>
              <a:lumOff val="-11469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169" name="Topic Sentence"/>
          <p:cNvSpPr txBox="1"/>
          <p:nvPr/>
        </p:nvSpPr>
        <p:spPr>
          <a:xfrm>
            <a:off x="6862025" y="5844995"/>
            <a:ext cx="1470798" cy="680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 b="1">
                <a:solidFill>
                  <a:schemeClr val="accent1">
                    <a:satOff val="2969"/>
                    <a:lumOff val="-1146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Topic Sentence</a:t>
            </a:r>
          </a:p>
        </p:txBody>
      </p:sp>
      <p:sp>
        <p:nvSpPr>
          <p:cNvPr id="170" name="Line"/>
          <p:cNvSpPr/>
          <p:nvPr/>
        </p:nvSpPr>
        <p:spPr>
          <a:xfrm flipH="1" flipV="1">
            <a:off x="8046304" y="6509387"/>
            <a:ext cx="861270" cy="157121"/>
          </a:xfrm>
          <a:prstGeom prst="line">
            <a:avLst/>
          </a:prstGeom>
          <a:ln w="38100">
            <a:solidFill>
              <a:schemeClr val="accent1">
                <a:satOff val="2969"/>
                <a:lumOff val="-11469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71" name="Rounded Rectangle"/>
          <p:cNvSpPr/>
          <p:nvPr/>
        </p:nvSpPr>
        <p:spPr>
          <a:xfrm>
            <a:off x="8786544" y="6734656"/>
            <a:ext cx="1998561" cy="210612"/>
          </a:xfrm>
          <a:prstGeom prst="roundRect">
            <a:avLst>
              <a:gd name="adj" fmla="val 44516"/>
            </a:avLst>
          </a:prstGeom>
          <a:solidFill>
            <a:schemeClr val="accent1">
              <a:satOff val="2969"/>
              <a:lumOff val="-11469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172" name="Our school day lasts for six and a half hours."/>
          <p:cNvSpPr txBox="1"/>
          <p:nvPr/>
        </p:nvSpPr>
        <p:spPr>
          <a:xfrm>
            <a:off x="1472334" y="4858713"/>
            <a:ext cx="5193778" cy="767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2400">
                <a:solidFill>
                  <a:schemeClr val="accent1">
                    <a:satOff val="2969"/>
                    <a:lumOff val="-1146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/>
              <a:t>Our school day</a:t>
            </a:r>
            <a:r>
              <a:rPr lang="en-US" dirty="0"/>
              <a:t> is long,</a:t>
            </a:r>
            <a:r>
              <a:rPr dirty="0"/>
              <a:t> lasts for six and a half hours. </a:t>
            </a:r>
          </a:p>
        </p:txBody>
      </p:sp>
      <p:sp>
        <p:nvSpPr>
          <p:cNvPr id="173" name="In school, we have eight lessons a day. Some lessons are fun and some are not. We have a break in the middle of the day. Then we go home at two o’clock. The school day is long and sometimes tiring."/>
          <p:cNvSpPr txBox="1"/>
          <p:nvPr/>
        </p:nvSpPr>
        <p:spPr>
          <a:xfrm>
            <a:off x="1492550" y="7085031"/>
            <a:ext cx="5153346" cy="2458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defRPr sz="2400">
                <a:solidFill>
                  <a:schemeClr val="accent1">
                    <a:satOff val="2969"/>
                    <a:lumOff val="-1146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                </a:t>
            </a:r>
            <a:r>
              <a:rPr>
                <a:solidFill>
                  <a:schemeClr val="accent4">
                    <a:hueOff val="-904334"/>
                    <a:lumOff val="2953"/>
                  </a:schemeClr>
                </a:solidFill>
              </a:rPr>
              <a:t> In school, we have eight lessons a day. Some lessons are fun and some are not. We have a break in the middle of the day. Then we go home at two o’clock. </a:t>
            </a:r>
            <a:r>
              <a:rPr>
                <a:solidFill>
                  <a:schemeClr val="accent3">
                    <a:hueOff val="979751"/>
                    <a:satOff val="49372"/>
                    <a:lumOff val="-18941"/>
                  </a:schemeClr>
                </a:solidFill>
              </a:rPr>
              <a:t>The school day is long and sometimes tiring.   </a:t>
            </a:r>
          </a:p>
        </p:txBody>
      </p:sp>
      <p:sp>
        <p:nvSpPr>
          <p:cNvPr id="174" name="Our school day is short and always fun!"/>
          <p:cNvSpPr txBox="1"/>
          <p:nvPr/>
        </p:nvSpPr>
        <p:spPr>
          <a:xfrm>
            <a:off x="1472334" y="5866712"/>
            <a:ext cx="5193778" cy="801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2400">
                <a:solidFill>
                  <a:schemeClr val="accent1">
                    <a:satOff val="2969"/>
                    <a:lumOff val="-1146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Our school day is short and always fun!</a:t>
            </a:r>
          </a:p>
        </p:txBody>
      </p:sp>
      <p:sp>
        <p:nvSpPr>
          <p:cNvPr id="175" name="1"/>
          <p:cNvSpPr/>
          <p:nvPr/>
        </p:nvSpPr>
        <p:spPr>
          <a:xfrm>
            <a:off x="712868" y="4949266"/>
            <a:ext cx="578027" cy="586284"/>
          </a:xfrm>
          <a:prstGeom prst="roundRect">
            <a:avLst>
              <a:gd name="adj" fmla="val 15214"/>
            </a:avLst>
          </a:prstGeom>
          <a:solidFill>
            <a:schemeClr val="accent1">
              <a:satOff val="2969"/>
              <a:lumOff val="-11469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1130300">
              <a:lnSpc>
                <a:spcPct val="100000"/>
              </a:lnSpc>
              <a:defRPr sz="2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1</a:t>
            </a:r>
          </a:p>
        </p:txBody>
      </p:sp>
      <p:sp>
        <p:nvSpPr>
          <p:cNvPr id="176" name="2"/>
          <p:cNvSpPr/>
          <p:nvPr/>
        </p:nvSpPr>
        <p:spPr>
          <a:xfrm>
            <a:off x="712868" y="5910755"/>
            <a:ext cx="578027" cy="586284"/>
          </a:xfrm>
          <a:prstGeom prst="roundRect">
            <a:avLst>
              <a:gd name="adj" fmla="val 15214"/>
            </a:avLst>
          </a:prstGeom>
          <a:solidFill>
            <a:schemeClr val="accent1">
              <a:satOff val="2969"/>
              <a:lumOff val="-11469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1130300">
              <a:lnSpc>
                <a:spcPct val="100000"/>
              </a:lnSpc>
              <a:defRPr sz="2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2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What should we always REMEMBER when writing paragraphs?"/>
          <p:cNvSpPr txBox="1">
            <a:spLocks noGrp="1"/>
          </p:cNvSpPr>
          <p:nvPr>
            <p:ph type="title"/>
          </p:nvPr>
        </p:nvSpPr>
        <p:spPr>
          <a:xfrm>
            <a:off x="711200" y="397933"/>
            <a:ext cx="11582400" cy="1952318"/>
          </a:xfrm>
          <a:prstGeom prst="rect">
            <a:avLst/>
          </a:prstGeom>
        </p:spPr>
        <p:txBody>
          <a:bodyPr anchor="ctr"/>
          <a:lstStyle>
            <a:lvl1pPr defTabSz="1652904">
              <a:defRPr sz="5510" b="1" spc="-55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What should we always REMEMBER when writing paragraphs? </a:t>
            </a:r>
          </a:p>
        </p:txBody>
      </p:sp>
      <p:sp>
        <p:nvSpPr>
          <p:cNvPr id="179" name="•      Read the question carefully.…"/>
          <p:cNvSpPr txBox="1"/>
          <p:nvPr/>
        </p:nvSpPr>
        <p:spPr>
          <a:xfrm>
            <a:off x="1433293" y="2727387"/>
            <a:ext cx="10138214" cy="6569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09600" indent="-304800" algn="l" defTabSz="457200">
              <a:lnSpc>
                <a:spcPts val="4400"/>
              </a:lnSpc>
              <a:defRPr sz="2500"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•      Read the question carefully. </a:t>
            </a:r>
          </a:p>
          <a:p>
            <a:pPr marL="609600" indent="-304800" algn="l" defTabSz="457200">
              <a:lnSpc>
                <a:spcPts val="4400"/>
              </a:lnSpc>
              <a:defRPr sz="2500"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•      Answer all parts of the question. </a:t>
            </a:r>
          </a:p>
          <a:p>
            <a:pPr marL="609600" indent="-304800" algn="l" defTabSz="457200">
              <a:lnSpc>
                <a:spcPts val="4400"/>
              </a:lnSpc>
              <a:defRPr sz="2500"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•      Write full sentences. </a:t>
            </a:r>
          </a:p>
          <a:p>
            <a:pPr marL="609600" indent="-304800" algn="l" defTabSz="457200">
              <a:lnSpc>
                <a:spcPts val="4400"/>
              </a:lnSpc>
              <a:defRPr sz="2500"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•      Start your sentences with capitals and end them with full stops. </a:t>
            </a:r>
          </a:p>
          <a:p>
            <a:pPr marL="609600" indent="-304800" algn="l" defTabSz="457200">
              <a:lnSpc>
                <a:spcPts val="4400"/>
              </a:lnSpc>
              <a:defRPr sz="2500"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•      Add many details to make your sentences longer, always ask yourself why did I write this?</a:t>
            </a:r>
          </a:p>
          <a:p>
            <a:pPr marL="609600" indent="-304800" algn="l" defTabSz="457200">
              <a:lnSpc>
                <a:spcPts val="4400"/>
              </a:lnSpc>
              <a:defRPr sz="2500"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•      Use linking words like because to explain your point. </a:t>
            </a:r>
          </a:p>
          <a:p>
            <a:pPr marL="609600" indent="-304800" algn="l" defTabSz="457200">
              <a:lnSpc>
                <a:spcPts val="4400"/>
              </a:lnSpc>
              <a:defRPr sz="2500"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•      </a:t>
            </a:r>
            <a:r>
              <a:rPr b="1"/>
              <a:t>DON’T</a:t>
            </a:r>
            <a:r>
              <a:t> use and or because to start the sentence. </a:t>
            </a:r>
          </a:p>
          <a:p>
            <a:pPr marL="609600" indent="-304800" algn="l" defTabSz="457200">
              <a:lnSpc>
                <a:spcPts val="4400"/>
              </a:lnSpc>
              <a:defRPr sz="2500"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•      </a:t>
            </a:r>
            <a:r>
              <a:rPr b="1"/>
              <a:t>DON’T </a:t>
            </a:r>
            <a:r>
              <a:t>write very long sentences without full stops. </a:t>
            </a:r>
          </a:p>
          <a:p>
            <a:pPr marL="609600" indent="-304800" algn="l" defTabSz="457200">
              <a:lnSpc>
                <a:spcPts val="4400"/>
              </a:lnSpc>
              <a:defRPr sz="2500"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•      </a:t>
            </a:r>
            <a:r>
              <a:rPr b="1"/>
              <a:t>DON’T </a:t>
            </a:r>
            <a:r>
              <a:t>forget to read your writing again to check for mistakes. </a:t>
            </a:r>
          </a:p>
          <a:p>
            <a:pPr marL="609600" indent="-304800" algn="l" defTabSz="457200">
              <a:lnSpc>
                <a:spcPts val="4400"/>
              </a:lnSpc>
              <a:spcBef>
                <a:spcPts val="1300"/>
              </a:spcBef>
              <a:defRPr sz="2500" b="1" i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b="0" i="0"/>
              <a:t>•      </a:t>
            </a:r>
            <a:r>
              <a:t>DON’T use google translate or search online for answers because that is CHEATING!</a:t>
            </a:r>
            <a:endParaRPr b="0" i="0">
              <a:solidFill>
                <a:srgbClr val="000000"/>
              </a:solidFill>
            </a:endParaRPr>
          </a:p>
          <a:p>
            <a:pPr algn="l" defTabSz="457200">
              <a:lnSpc>
                <a:spcPct val="100000"/>
              </a:lnSpc>
              <a:defRPr sz="2500"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 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Let’s look at this example!"/>
          <p:cNvSpPr txBox="1">
            <a:spLocks noGrp="1"/>
          </p:cNvSpPr>
          <p:nvPr>
            <p:ph type="title"/>
          </p:nvPr>
        </p:nvSpPr>
        <p:spPr>
          <a:xfrm>
            <a:off x="711200" y="397933"/>
            <a:ext cx="11582400" cy="1952318"/>
          </a:xfrm>
          <a:prstGeom prst="rect">
            <a:avLst/>
          </a:prstGeom>
        </p:spPr>
        <p:txBody>
          <a:bodyPr anchor="ctr"/>
          <a:lstStyle>
            <a:lvl1pPr>
              <a:defRPr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Let’s look at this example!</a:t>
            </a:r>
          </a:p>
        </p:txBody>
      </p:sp>
      <p:pic>
        <p:nvPicPr>
          <p:cNvPr id="182" name="IMG_9211.JPG" descr="IMG_9211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73" y="2185261"/>
            <a:ext cx="7809446" cy="5793911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Rounded Rectangle"/>
          <p:cNvSpPr/>
          <p:nvPr/>
        </p:nvSpPr>
        <p:spPr>
          <a:xfrm>
            <a:off x="983468" y="9157116"/>
            <a:ext cx="2317671" cy="399332"/>
          </a:xfrm>
          <a:prstGeom prst="roundRect">
            <a:avLst>
              <a:gd name="adj" fmla="val 44516"/>
            </a:avLst>
          </a:prstGeom>
          <a:solidFill>
            <a:schemeClr val="accent1">
              <a:satOff val="2969"/>
              <a:lumOff val="-11469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184" name="Line"/>
          <p:cNvSpPr/>
          <p:nvPr/>
        </p:nvSpPr>
        <p:spPr>
          <a:xfrm flipH="1" flipV="1">
            <a:off x="1578100" y="8462766"/>
            <a:ext cx="993314" cy="321378"/>
          </a:xfrm>
          <a:prstGeom prst="line">
            <a:avLst/>
          </a:prstGeom>
          <a:ln w="76200">
            <a:solidFill>
              <a:schemeClr val="accent1">
                <a:satOff val="2969"/>
                <a:lumOff val="-11469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85" name="Topic Sentence"/>
          <p:cNvSpPr txBox="1"/>
          <p:nvPr/>
        </p:nvSpPr>
        <p:spPr>
          <a:xfrm>
            <a:off x="1240590" y="8784144"/>
            <a:ext cx="2198750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 b="1">
                <a:solidFill>
                  <a:schemeClr val="accent1">
                    <a:satOff val="2969"/>
                    <a:lumOff val="-1146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Topic Sentence</a:t>
            </a:r>
          </a:p>
        </p:txBody>
      </p:sp>
      <p:sp>
        <p:nvSpPr>
          <p:cNvPr id="186" name="Rounded Rectangle"/>
          <p:cNvSpPr/>
          <p:nvPr/>
        </p:nvSpPr>
        <p:spPr>
          <a:xfrm>
            <a:off x="9339571" y="9139412"/>
            <a:ext cx="2656732" cy="399333"/>
          </a:xfrm>
          <a:prstGeom prst="roundRect">
            <a:avLst>
              <a:gd name="adj" fmla="val 44516"/>
            </a:avLst>
          </a:prstGeom>
          <a:solidFill>
            <a:schemeClr val="accent4">
              <a:hueOff val="-904334"/>
              <a:lumOff val="2953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187" name="Supporting Details"/>
          <p:cNvSpPr txBox="1"/>
          <p:nvPr/>
        </p:nvSpPr>
        <p:spPr>
          <a:xfrm>
            <a:off x="9339571" y="8785358"/>
            <a:ext cx="2545000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 b="1">
                <a:solidFill>
                  <a:schemeClr val="accent4">
                    <a:hueOff val="-904334"/>
                    <a:lumOff val="2953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/>
              <a:t>Supporting Details</a:t>
            </a:r>
          </a:p>
        </p:txBody>
      </p:sp>
      <p:sp>
        <p:nvSpPr>
          <p:cNvPr id="188" name="Line"/>
          <p:cNvSpPr/>
          <p:nvPr/>
        </p:nvSpPr>
        <p:spPr>
          <a:xfrm flipV="1">
            <a:off x="10349519" y="8409902"/>
            <a:ext cx="859554" cy="336952"/>
          </a:xfrm>
          <a:prstGeom prst="line">
            <a:avLst/>
          </a:prstGeom>
          <a:ln w="76200">
            <a:solidFill>
              <a:schemeClr val="accent4">
                <a:hueOff val="-904334"/>
                <a:lumOff val="295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90" name="Line"/>
          <p:cNvSpPr/>
          <p:nvPr/>
        </p:nvSpPr>
        <p:spPr>
          <a:xfrm flipH="1">
            <a:off x="6034937" y="8362151"/>
            <a:ext cx="993313" cy="382465"/>
          </a:xfrm>
          <a:prstGeom prst="line">
            <a:avLst/>
          </a:prstGeom>
          <a:ln w="76200">
            <a:solidFill>
              <a:schemeClr val="accent3">
                <a:hueOff val="979751"/>
                <a:satOff val="49372"/>
                <a:lumOff val="-18941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91" name="Conclusion Sentence"/>
          <p:cNvSpPr txBox="1"/>
          <p:nvPr/>
        </p:nvSpPr>
        <p:spPr>
          <a:xfrm>
            <a:off x="5009095" y="8732284"/>
            <a:ext cx="2986609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 b="1">
                <a:solidFill>
                  <a:schemeClr val="accent3">
                    <a:hueOff val="979751"/>
                    <a:satOff val="49372"/>
                    <a:lumOff val="-18941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/>
              <a:t>Conclusion Sentence</a:t>
            </a:r>
          </a:p>
        </p:txBody>
      </p:sp>
      <p:sp>
        <p:nvSpPr>
          <p:cNvPr id="201" name="Rounded Rectangle"/>
          <p:cNvSpPr/>
          <p:nvPr/>
        </p:nvSpPr>
        <p:spPr>
          <a:xfrm>
            <a:off x="5372758" y="9139412"/>
            <a:ext cx="2317672" cy="428960"/>
          </a:xfrm>
          <a:prstGeom prst="roundRect">
            <a:avLst>
              <a:gd name="adj" fmla="val 41441"/>
            </a:avLst>
          </a:prstGeom>
          <a:solidFill>
            <a:schemeClr val="accent3">
              <a:hueOff val="979751"/>
              <a:satOff val="49372"/>
              <a:lumOff val="-18941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Let’s look at this example!"/>
          <p:cNvSpPr txBox="1">
            <a:spLocks noGrp="1"/>
          </p:cNvSpPr>
          <p:nvPr>
            <p:ph type="title"/>
          </p:nvPr>
        </p:nvSpPr>
        <p:spPr>
          <a:xfrm>
            <a:off x="711200" y="397933"/>
            <a:ext cx="11582400" cy="1952318"/>
          </a:xfrm>
          <a:prstGeom prst="rect">
            <a:avLst/>
          </a:prstGeom>
        </p:spPr>
        <p:txBody>
          <a:bodyPr anchor="ctr"/>
          <a:lstStyle>
            <a:lvl1pPr>
              <a:defRPr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Let’s look at this example!</a:t>
            </a:r>
          </a:p>
        </p:txBody>
      </p:sp>
      <p:pic>
        <p:nvPicPr>
          <p:cNvPr id="248" name="IMG_9211.JPG" descr="IMG_9211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73" y="2944364"/>
            <a:ext cx="7809446" cy="5467918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Rounded Rectangle"/>
          <p:cNvSpPr/>
          <p:nvPr/>
        </p:nvSpPr>
        <p:spPr>
          <a:xfrm>
            <a:off x="4454202" y="3635418"/>
            <a:ext cx="5638524" cy="399332"/>
          </a:xfrm>
          <a:prstGeom prst="roundRect">
            <a:avLst>
              <a:gd name="adj" fmla="val 44516"/>
            </a:avLst>
          </a:prstGeom>
          <a:solidFill>
            <a:schemeClr val="accent1">
              <a:satOff val="2969"/>
              <a:lumOff val="-11469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50" name="Rounded Rectangle"/>
          <p:cNvSpPr/>
          <p:nvPr/>
        </p:nvSpPr>
        <p:spPr>
          <a:xfrm>
            <a:off x="5547907" y="7176291"/>
            <a:ext cx="3841639" cy="428960"/>
          </a:xfrm>
          <a:prstGeom prst="roundRect">
            <a:avLst>
              <a:gd name="adj" fmla="val 41441"/>
            </a:avLst>
          </a:prstGeom>
          <a:solidFill>
            <a:schemeClr val="accent3">
              <a:hueOff val="979751"/>
              <a:satOff val="49372"/>
              <a:lumOff val="-18941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51" name="Rounded Rectangle"/>
          <p:cNvSpPr/>
          <p:nvPr/>
        </p:nvSpPr>
        <p:spPr>
          <a:xfrm>
            <a:off x="7802556" y="4124421"/>
            <a:ext cx="2505751" cy="399332"/>
          </a:xfrm>
          <a:prstGeom prst="roundRect">
            <a:avLst>
              <a:gd name="adj" fmla="val 44516"/>
            </a:avLst>
          </a:prstGeom>
          <a:solidFill>
            <a:schemeClr val="accent4">
              <a:hueOff val="-904334"/>
              <a:lumOff val="2953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52" name="Rounded Rectangle"/>
          <p:cNvSpPr/>
          <p:nvPr/>
        </p:nvSpPr>
        <p:spPr>
          <a:xfrm>
            <a:off x="3471205" y="4172634"/>
            <a:ext cx="4203236" cy="399333"/>
          </a:xfrm>
          <a:prstGeom prst="roundRect">
            <a:avLst>
              <a:gd name="adj" fmla="val 44516"/>
            </a:avLst>
          </a:prstGeom>
          <a:solidFill>
            <a:schemeClr val="accent1">
              <a:satOff val="2969"/>
              <a:lumOff val="-11469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53" name="Line"/>
          <p:cNvSpPr/>
          <p:nvPr/>
        </p:nvSpPr>
        <p:spPr>
          <a:xfrm flipH="1" flipV="1">
            <a:off x="2138678" y="3446502"/>
            <a:ext cx="1299299" cy="743926"/>
          </a:xfrm>
          <a:prstGeom prst="line">
            <a:avLst/>
          </a:prstGeom>
          <a:ln w="76200">
            <a:solidFill>
              <a:schemeClr val="accent1">
                <a:satOff val="2969"/>
                <a:lumOff val="-11469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54" name="Topic Sentence"/>
          <p:cNvSpPr txBox="1"/>
          <p:nvPr/>
        </p:nvSpPr>
        <p:spPr>
          <a:xfrm>
            <a:off x="189696" y="2868945"/>
            <a:ext cx="2198751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 b="1">
                <a:solidFill>
                  <a:schemeClr val="accent1">
                    <a:satOff val="2969"/>
                    <a:lumOff val="-1146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Topic Sentence</a:t>
            </a:r>
          </a:p>
        </p:txBody>
      </p:sp>
      <p:sp>
        <p:nvSpPr>
          <p:cNvPr id="255" name="Rounded Rectangle"/>
          <p:cNvSpPr/>
          <p:nvPr/>
        </p:nvSpPr>
        <p:spPr>
          <a:xfrm>
            <a:off x="3471856" y="4677134"/>
            <a:ext cx="6613010" cy="399333"/>
          </a:xfrm>
          <a:prstGeom prst="roundRect">
            <a:avLst>
              <a:gd name="adj" fmla="val 44516"/>
            </a:avLst>
          </a:prstGeom>
          <a:solidFill>
            <a:schemeClr val="accent4">
              <a:hueOff val="-904334"/>
              <a:lumOff val="2953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56" name="Line"/>
          <p:cNvSpPr/>
          <p:nvPr/>
        </p:nvSpPr>
        <p:spPr>
          <a:xfrm>
            <a:off x="10146995" y="4716066"/>
            <a:ext cx="950984" cy="306034"/>
          </a:xfrm>
          <a:prstGeom prst="line">
            <a:avLst/>
          </a:prstGeom>
          <a:ln w="76200">
            <a:solidFill>
              <a:schemeClr val="accent4">
                <a:hueOff val="-904334"/>
                <a:lumOff val="295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57" name="Supporting Detail 1"/>
          <p:cNvSpPr txBox="1"/>
          <p:nvPr/>
        </p:nvSpPr>
        <p:spPr>
          <a:xfrm>
            <a:off x="10362006" y="5053345"/>
            <a:ext cx="2656732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 b="1">
                <a:solidFill>
                  <a:schemeClr val="accent4">
                    <a:hueOff val="-904334"/>
                    <a:lumOff val="2953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Supporting Detail 1</a:t>
            </a:r>
          </a:p>
        </p:txBody>
      </p:sp>
      <p:sp>
        <p:nvSpPr>
          <p:cNvPr id="258" name="Rounded Rectangle"/>
          <p:cNvSpPr/>
          <p:nvPr/>
        </p:nvSpPr>
        <p:spPr>
          <a:xfrm>
            <a:off x="3471856" y="5168660"/>
            <a:ext cx="6613010" cy="399333"/>
          </a:xfrm>
          <a:prstGeom prst="roundRect">
            <a:avLst>
              <a:gd name="adj" fmla="val 44516"/>
            </a:avLst>
          </a:prstGeom>
          <a:solidFill>
            <a:schemeClr val="accent4">
              <a:hueOff val="-904334"/>
              <a:lumOff val="2953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59" name="Rounded Rectangle"/>
          <p:cNvSpPr/>
          <p:nvPr/>
        </p:nvSpPr>
        <p:spPr>
          <a:xfrm>
            <a:off x="3471856" y="5657663"/>
            <a:ext cx="4201934" cy="399333"/>
          </a:xfrm>
          <a:prstGeom prst="roundRect">
            <a:avLst>
              <a:gd name="adj" fmla="val 44516"/>
            </a:avLst>
          </a:prstGeom>
          <a:solidFill>
            <a:schemeClr val="accent4">
              <a:hueOff val="-904334"/>
              <a:lumOff val="2953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60" name="Line"/>
          <p:cNvSpPr/>
          <p:nvPr/>
        </p:nvSpPr>
        <p:spPr>
          <a:xfrm flipH="1">
            <a:off x="2180253" y="5357040"/>
            <a:ext cx="1226506" cy="305179"/>
          </a:xfrm>
          <a:prstGeom prst="line">
            <a:avLst/>
          </a:prstGeom>
          <a:ln w="76200">
            <a:solidFill>
              <a:schemeClr val="accent4">
                <a:hueOff val="-904334"/>
                <a:lumOff val="295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61" name="Supporting Detail 2"/>
          <p:cNvSpPr txBox="1"/>
          <p:nvPr/>
        </p:nvSpPr>
        <p:spPr>
          <a:xfrm>
            <a:off x="144676" y="5635079"/>
            <a:ext cx="2656732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 b="1">
                <a:solidFill>
                  <a:schemeClr val="accent4">
                    <a:hueOff val="-904334"/>
                    <a:lumOff val="2953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Supporting Detail 2</a:t>
            </a:r>
          </a:p>
        </p:txBody>
      </p:sp>
      <p:sp>
        <p:nvSpPr>
          <p:cNvPr id="262" name="Rounded Rectangle"/>
          <p:cNvSpPr/>
          <p:nvPr/>
        </p:nvSpPr>
        <p:spPr>
          <a:xfrm>
            <a:off x="7741793" y="5657663"/>
            <a:ext cx="2198750" cy="399333"/>
          </a:xfrm>
          <a:prstGeom prst="roundRect">
            <a:avLst>
              <a:gd name="adj" fmla="val 44516"/>
            </a:avLst>
          </a:prstGeom>
          <a:solidFill>
            <a:schemeClr val="accent4">
              <a:hueOff val="-904334"/>
              <a:lumOff val="2953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63" name="Rounded Rectangle"/>
          <p:cNvSpPr/>
          <p:nvPr/>
        </p:nvSpPr>
        <p:spPr>
          <a:xfrm>
            <a:off x="3471856" y="6172475"/>
            <a:ext cx="5945880" cy="399333"/>
          </a:xfrm>
          <a:prstGeom prst="roundRect">
            <a:avLst>
              <a:gd name="adj" fmla="val 44516"/>
            </a:avLst>
          </a:prstGeom>
          <a:solidFill>
            <a:schemeClr val="accent4">
              <a:hueOff val="-904334"/>
              <a:lumOff val="2953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64" name="Rounded Rectangle"/>
          <p:cNvSpPr/>
          <p:nvPr/>
        </p:nvSpPr>
        <p:spPr>
          <a:xfrm>
            <a:off x="3471856" y="6702102"/>
            <a:ext cx="1772362" cy="399333"/>
          </a:xfrm>
          <a:prstGeom prst="roundRect">
            <a:avLst>
              <a:gd name="adj" fmla="val 44516"/>
            </a:avLst>
          </a:prstGeom>
          <a:solidFill>
            <a:schemeClr val="accent4">
              <a:hueOff val="-904334"/>
              <a:lumOff val="2953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65" name="Rounded Rectangle"/>
          <p:cNvSpPr/>
          <p:nvPr/>
        </p:nvSpPr>
        <p:spPr>
          <a:xfrm>
            <a:off x="5263000" y="6687288"/>
            <a:ext cx="4806828" cy="399333"/>
          </a:xfrm>
          <a:prstGeom prst="roundRect">
            <a:avLst>
              <a:gd name="adj" fmla="val 44516"/>
            </a:avLst>
          </a:prstGeom>
          <a:solidFill>
            <a:schemeClr val="accent4">
              <a:hueOff val="-904334"/>
              <a:lumOff val="2953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66" name="Rounded Rectangle"/>
          <p:cNvSpPr/>
          <p:nvPr/>
        </p:nvSpPr>
        <p:spPr>
          <a:xfrm>
            <a:off x="3434029" y="7191105"/>
            <a:ext cx="2062706" cy="399333"/>
          </a:xfrm>
          <a:prstGeom prst="roundRect">
            <a:avLst>
              <a:gd name="adj" fmla="val 44516"/>
            </a:avLst>
          </a:prstGeom>
          <a:solidFill>
            <a:schemeClr val="accent4">
              <a:hueOff val="-904334"/>
              <a:lumOff val="2953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67" name="Line"/>
          <p:cNvSpPr/>
          <p:nvPr/>
        </p:nvSpPr>
        <p:spPr>
          <a:xfrm flipH="1">
            <a:off x="2179940" y="6376697"/>
            <a:ext cx="1226506" cy="305179"/>
          </a:xfrm>
          <a:prstGeom prst="line">
            <a:avLst/>
          </a:prstGeom>
          <a:ln w="76200">
            <a:solidFill>
              <a:schemeClr val="accent4">
                <a:hueOff val="-904334"/>
                <a:lumOff val="295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68" name="Supporting Detail 3"/>
          <p:cNvSpPr txBox="1"/>
          <p:nvPr/>
        </p:nvSpPr>
        <p:spPr>
          <a:xfrm>
            <a:off x="-39294" y="6679517"/>
            <a:ext cx="2656732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 b="1">
                <a:solidFill>
                  <a:schemeClr val="accent4">
                    <a:hueOff val="-904334"/>
                    <a:lumOff val="2953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Supporting Detail 3</a:t>
            </a:r>
          </a:p>
        </p:txBody>
      </p:sp>
      <p:sp>
        <p:nvSpPr>
          <p:cNvPr id="269" name="Line"/>
          <p:cNvSpPr/>
          <p:nvPr/>
        </p:nvSpPr>
        <p:spPr>
          <a:xfrm>
            <a:off x="10050830" y="7018016"/>
            <a:ext cx="950984" cy="306034"/>
          </a:xfrm>
          <a:prstGeom prst="line">
            <a:avLst/>
          </a:prstGeom>
          <a:ln w="76200">
            <a:solidFill>
              <a:schemeClr val="accent4">
                <a:hueOff val="-904334"/>
                <a:lumOff val="295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70" name="Supporting Detail 4"/>
          <p:cNvSpPr txBox="1"/>
          <p:nvPr/>
        </p:nvSpPr>
        <p:spPr>
          <a:xfrm>
            <a:off x="10265841" y="7355294"/>
            <a:ext cx="2656732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 b="1">
                <a:solidFill>
                  <a:schemeClr val="accent4">
                    <a:hueOff val="-904334"/>
                    <a:lumOff val="2953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Supporting Detail 4</a:t>
            </a:r>
          </a:p>
        </p:txBody>
      </p:sp>
      <p:sp>
        <p:nvSpPr>
          <p:cNvPr id="271" name="Rounded Rectangle"/>
          <p:cNvSpPr/>
          <p:nvPr/>
        </p:nvSpPr>
        <p:spPr>
          <a:xfrm>
            <a:off x="3469517" y="7695604"/>
            <a:ext cx="3841639" cy="428960"/>
          </a:xfrm>
          <a:prstGeom prst="roundRect">
            <a:avLst>
              <a:gd name="adj" fmla="val 41441"/>
            </a:avLst>
          </a:prstGeom>
          <a:solidFill>
            <a:schemeClr val="accent3">
              <a:hueOff val="979751"/>
              <a:satOff val="49372"/>
              <a:lumOff val="-18941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72" name="Line"/>
          <p:cNvSpPr/>
          <p:nvPr/>
        </p:nvSpPr>
        <p:spPr>
          <a:xfrm flipH="1">
            <a:off x="2583742" y="7987084"/>
            <a:ext cx="989086" cy="550958"/>
          </a:xfrm>
          <a:prstGeom prst="line">
            <a:avLst/>
          </a:prstGeom>
          <a:ln w="76200">
            <a:solidFill>
              <a:schemeClr val="accent3">
                <a:hueOff val="979751"/>
                <a:satOff val="49372"/>
                <a:lumOff val="-18941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73" name="Conclusion Sentence"/>
          <p:cNvSpPr txBox="1"/>
          <p:nvPr/>
        </p:nvSpPr>
        <p:spPr>
          <a:xfrm>
            <a:off x="854807" y="8526196"/>
            <a:ext cx="2986609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 b="1">
                <a:solidFill>
                  <a:schemeClr val="accent3">
                    <a:hueOff val="979751"/>
                    <a:satOff val="49372"/>
                    <a:lumOff val="-18941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Conclusion Sentence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Let’s order this paragraph!"/>
          <p:cNvSpPr txBox="1">
            <a:spLocks noGrp="1"/>
          </p:cNvSpPr>
          <p:nvPr>
            <p:ph type="title"/>
          </p:nvPr>
        </p:nvSpPr>
        <p:spPr>
          <a:xfrm>
            <a:off x="711200" y="397933"/>
            <a:ext cx="11582400" cy="1952318"/>
          </a:xfrm>
          <a:prstGeom prst="rect">
            <a:avLst/>
          </a:prstGeom>
        </p:spPr>
        <p:txBody>
          <a:bodyPr anchor="ctr"/>
          <a:lstStyle>
            <a:lvl1pPr>
              <a:defRPr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Let’s order this paragraph!</a:t>
            </a:r>
          </a:p>
        </p:txBody>
      </p:sp>
      <p:sp>
        <p:nvSpPr>
          <p:cNvPr id="276" name="What do you want to study when you go to university?…"/>
          <p:cNvSpPr txBox="1"/>
          <p:nvPr/>
        </p:nvSpPr>
        <p:spPr>
          <a:xfrm>
            <a:off x="711200" y="2551625"/>
            <a:ext cx="11582400" cy="1840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000" b="1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do you want to study when you go to university? </a:t>
            </a:r>
          </a:p>
          <a:p>
            <a:pPr marL="1193800" lvl="1" indent="-736600" algn="l">
              <a:buSzPct val="100000"/>
              <a:buChar char="‣"/>
              <a:defRPr sz="3000" i="1">
                <a:solidFill>
                  <a:schemeClr val="accent4">
                    <a:hueOff val="-904334"/>
                    <a:lumOff val="2953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Why did you choose it?</a:t>
            </a:r>
          </a:p>
          <a:p>
            <a:pPr marL="1193800" lvl="1" indent="-736600" algn="l">
              <a:buSzPct val="100000"/>
              <a:buChar char="‣"/>
              <a:defRPr sz="3000" i="1">
                <a:solidFill>
                  <a:schemeClr val="accent4">
                    <a:hueOff val="-904334"/>
                    <a:lumOff val="2953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will you do with your degree? </a:t>
            </a:r>
          </a:p>
          <a:p>
            <a:pPr marL="1193800" lvl="1" indent="-736600" algn="l">
              <a:buSzPct val="100000"/>
              <a:buChar char="‣"/>
              <a:defRPr sz="3000" b="1" i="1">
                <a:solidFill>
                  <a:schemeClr val="accent4">
                    <a:hueOff val="-904334"/>
                    <a:lumOff val="2953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b="0"/>
              <a:t>What will it help you do?</a:t>
            </a:r>
            <a:r>
              <a:t> </a:t>
            </a:r>
          </a:p>
        </p:txBody>
      </p:sp>
      <p:sp>
        <p:nvSpPr>
          <p:cNvPr id="277" name="In university, I would like to study international affairs. This major is about the countries of the world and how they work together."/>
          <p:cNvSpPr txBox="1"/>
          <p:nvPr/>
        </p:nvSpPr>
        <p:spPr>
          <a:xfrm>
            <a:off x="1242802" y="5556034"/>
            <a:ext cx="12057306" cy="878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800" u="sng">
                <a:solidFill>
                  <a:schemeClr val="accent1">
                    <a:satOff val="2969"/>
                    <a:lumOff val="-1146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In university, I would like to study international affairs. This major is about the countries of the world and how they work together. </a:t>
            </a:r>
          </a:p>
        </p:txBody>
      </p:sp>
      <p:sp>
        <p:nvSpPr>
          <p:cNvPr id="278" name="I chose this major because it will help me work in places like embassies or the ministry of foreign affairs."/>
          <p:cNvSpPr txBox="1"/>
          <p:nvPr/>
        </p:nvSpPr>
        <p:spPr>
          <a:xfrm>
            <a:off x="1221813" y="7560393"/>
            <a:ext cx="12057306" cy="878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800" u="sng">
                <a:solidFill>
                  <a:schemeClr val="accent4">
                    <a:hueOff val="-904334"/>
                    <a:lumOff val="2953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I chose this major because it will help me work in places like embassies or the ministry of foreign affairs. </a:t>
            </a:r>
          </a:p>
        </p:txBody>
      </p:sp>
      <p:sp>
        <p:nvSpPr>
          <p:cNvPr id="279" name="I will be able to travel to many different countries and learn about their culture."/>
          <p:cNvSpPr txBox="1"/>
          <p:nvPr/>
        </p:nvSpPr>
        <p:spPr>
          <a:xfrm>
            <a:off x="1221813" y="4593915"/>
            <a:ext cx="12057307" cy="878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800" u="sng">
                <a:solidFill>
                  <a:schemeClr val="accent4">
                    <a:hueOff val="-904334"/>
                    <a:lumOff val="2953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u="none" dirty="0">
                <a:solidFill>
                  <a:schemeClr val="tx1"/>
                </a:solidFill>
              </a:rPr>
              <a:t>                                                                        </a:t>
            </a:r>
            <a:r>
              <a:rPr dirty="0">
                <a:solidFill>
                  <a:schemeClr val="tx1"/>
                </a:solidFill>
              </a:rPr>
              <a:t>I will be able to travel to many different countries and learn about their culture. </a:t>
            </a:r>
          </a:p>
        </p:txBody>
      </p:sp>
      <p:sp>
        <p:nvSpPr>
          <p:cNvPr id="280" name="Traveling around the world will teach me how to be independent."/>
          <p:cNvSpPr txBox="1"/>
          <p:nvPr/>
        </p:nvSpPr>
        <p:spPr>
          <a:xfrm>
            <a:off x="1221813" y="8522512"/>
            <a:ext cx="11375495" cy="878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 sz="2800" u="sng">
                <a:solidFill>
                  <a:schemeClr val="accent4">
                    <a:hueOff val="-904334"/>
                    <a:lumOff val="2953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u="none" dirty="0">
                <a:solidFill>
                  <a:schemeClr val="tx1"/>
                </a:solidFill>
              </a:rPr>
              <a:t>                                                                                              </a:t>
            </a:r>
            <a:r>
              <a:rPr lang="en-US" u="none" dirty="0">
                <a:solidFill>
                  <a:schemeClr val="tx1"/>
                </a:solidFill>
              </a:rPr>
              <a:t> </a:t>
            </a:r>
            <a:r>
              <a:rPr u="none" dirty="0">
                <a:solidFill>
                  <a:schemeClr val="tx1"/>
                </a:solidFill>
              </a:rPr>
              <a:t>  </a:t>
            </a:r>
            <a:r>
              <a:rPr dirty="0">
                <a:solidFill>
                  <a:schemeClr val="tx1"/>
                </a:solidFill>
              </a:rPr>
              <a:t>Traveling around the world will teach me how to be independent. </a:t>
            </a:r>
          </a:p>
        </p:txBody>
      </p:sp>
      <p:sp>
        <p:nvSpPr>
          <p:cNvPr id="281" name="International affairs will be a very useful major to study so I can help my country."/>
          <p:cNvSpPr txBox="1"/>
          <p:nvPr/>
        </p:nvSpPr>
        <p:spPr>
          <a:xfrm>
            <a:off x="1242802" y="6488969"/>
            <a:ext cx="11376533" cy="878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800" u="sng">
                <a:solidFill>
                  <a:schemeClr val="accent3">
                    <a:hueOff val="979751"/>
                    <a:satOff val="49372"/>
                    <a:lumOff val="-18941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International affairs will be a very useful major to study so I can help my country. </a:t>
            </a:r>
          </a:p>
        </p:txBody>
      </p:sp>
      <p:sp>
        <p:nvSpPr>
          <p:cNvPr id="282" name="1"/>
          <p:cNvSpPr/>
          <p:nvPr/>
        </p:nvSpPr>
        <p:spPr>
          <a:xfrm>
            <a:off x="392283" y="4741901"/>
            <a:ext cx="578028" cy="586284"/>
          </a:xfrm>
          <a:prstGeom prst="roundRect">
            <a:avLst>
              <a:gd name="adj" fmla="val 15214"/>
            </a:avLst>
          </a:prstGeom>
          <a:solidFill>
            <a:schemeClr val="accent1">
              <a:satOff val="2969"/>
              <a:lumOff val="-11469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1130300">
              <a:lnSpc>
                <a:spcPct val="100000"/>
              </a:lnSpc>
              <a:defRPr sz="2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83" name="2"/>
          <p:cNvSpPr/>
          <p:nvPr/>
        </p:nvSpPr>
        <p:spPr>
          <a:xfrm>
            <a:off x="392283" y="5659678"/>
            <a:ext cx="578028" cy="586284"/>
          </a:xfrm>
          <a:prstGeom prst="roundRect">
            <a:avLst>
              <a:gd name="adj" fmla="val 15214"/>
            </a:avLst>
          </a:prstGeom>
          <a:solidFill>
            <a:schemeClr val="accent1">
              <a:satOff val="2969"/>
              <a:lumOff val="-11469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1130300">
              <a:lnSpc>
                <a:spcPct val="100000"/>
              </a:lnSpc>
              <a:defRPr sz="2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2</a:t>
            </a:r>
          </a:p>
        </p:txBody>
      </p:sp>
      <p:sp>
        <p:nvSpPr>
          <p:cNvPr id="284" name="3"/>
          <p:cNvSpPr/>
          <p:nvPr/>
        </p:nvSpPr>
        <p:spPr>
          <a:xfrm>
            <a:off x="407492" y="6662257"/>
            <a:ext cx="578028" cy="586284"/>
          </a:xfrm>
          <a:prstGeom prst="roundRect">
            <a:avLst>
              <a:gd name="adj" fmla="val 15214"/>
            </a:avLst>
          </a:prstGeom>
          <a:solidFill>
            <a:schemeClr val="accent1">
              <a:satOff val="2969"/>
              <a:lumOff val="-11469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1130300">
              <a:lnSpc>
                <a:spcPct val="100000"/>
              </a:lnSpc>
              <a:defRPr sz="2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85" name="4"/>
          <p:cNvSpPr/>
          <p:nvPr/>
        </p:nvSpPr>
        <p:spPr>
          <a:xfrm>
            <a:off x="407492" y="7664836"/>
            <a:ext cx="578028" cy="586284"/>
          </a:xfrm>
          <a:prstGeom prst="roundRect">
            <a:avLst>
              <a:gd name="adj" fmla="val 15214"/>
            </a:avLst>
          </a:prstGeom>
          <a:solidFill>
            <a:schemeClr val="accent1">
              <a:satOff val="2969"/>
              <a:lumOff val="-11469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1130300">
              <a:lnSpc>
                <a:spcPct val="100000"/>
              </a:lnSpc>
              <a:defRPr sz="2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4</a:t>
            </a:r>
          </a:p>
        </p:txBody>
      </p:sp>
      <p:sp>
        <p:nvSpPr>
          <p:cNvPr id="286" name="5"/>
          <p:cNvSpPr/>
          <p:nvPr/>
        </p:nvSpPr>
        <p:spPr>
          <a:xfrm>
            <a:off x="407492" y="8668464"/>
            <a:ext cx="578028" cy="586284"/>
          </a:xfrm>
          <a:prstGeom prst="roundRect">
            <a:avLst>
              <a:gd name="adj" fmla="val 15214"/>
            </a:avLst>
          </a:prstGeom>
          <a:solidFill>
            <a:schemeClr val="accent1">
              <a:satOff val="2969"/>
              <a:lumOff val="-11469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1130300">
              <a:lnSpc>
                <a:spcPct val="100000"/>
              </a:lnSpc>
              <a:defRPr sz="2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5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RADED ACTIVITY!"/>
          <p:cNvSpPr txBox="1">
            <a:spLocks noGrp="1"/>
          </p:cNvSpPr>
          <p:nvPr>
            <p:ph type="title"/>
          </p:nvPr>
        </p:nvSpPr>
        <p:spPr>
          <a:xfrm>
            <a:off x="711200" y="1452055"/>
            <a:ext cx="11582400" cy="1952319"/>
          </a:xfrm>
          <a:prstGeom prst="rect">
            <a:avLst/>
          </a:prstGeom>
        </p:spPr>
        <p:txBody>
          <a:bodyPr anchor="ctr"/>
          <a:lstStyle>
            <a:lvl1pPr>
              <a:defRPr sz="8000" b="1" spc="-79">
                <a:solidFill>
                  <a:srgbClr val="FF2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>
                <a:highlight>
                  <a:srgbClr val="FFFF00"/>
                </a:highlight>
              </a:rPr>
              <a:t>GRADED ACTIVITY!</a:t>
            </a:r>
          </a:p>
        </p:txBody>
      </p:sp>
      <p:sp>
        <p:nvSpPr>
          <p:cNvPr id="289" name="This activity will be graded and added to your total English grade.…"/>
          <p:cNvSpPr txBox="1"/>
          <p:nvPr/>
        </p:nvSpPr>
        <p:spPr>
          <a:xfrm>
            <a:off x="1253739" y="3560301"/>
            <a:ext cx="10497322" cy="4741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defTabSz="1165733">
              <a:lnSpc>
                <a:spcPct val="100000"/>
              </a:lnSpc>
              <a:defRPr sz="4288" b="1" spc="-42">
                <a:solidFill>
                  <a:srgbClr val="FF2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dirty="0">
                <a:highlight>
                  <a:srgbClr val="FFFF00"/>
                </a:highlight>
              </a:rPr>
              <a:t>This activity will be graded and added to your total English grade. </a:t>
            </a:r>
          </a:p>
          <a:p>
            <a:pPr defTabSz="1165733">
              <a:lnSpc>
                <a:spcPct val="100000"/>
              </a:lnSpc>
              <a:defRPr sz="4288" b="1" spc="-42">
                <a:solidFill>
                  <a:srgbClr val="FF2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 dirty="0">
              <a:highlight>
                <a:srgbClr val="FFFF00"/>
              </a:highlight>
            </a:endParaRPr>
          </a:p>
          <a:p>
            <a:pPr defTabSz="1165733">
              <a:lnSpc>
                <a:spcPct val="100000"/>
              </a:lnSpc>
              <a:defRPr sz="4288" b="1" spc="-42">
                <a:solidFill>
                  <a:srgbClr val="FF2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dirty="0">
                <a:highlight>
                  <a:srgbClr val="FFFF00"/>
                </a:highlight>
              </a:rPr>
              <a:t>5 Points for Planning</a:t>
            </a:r>
          </a:p>
          <a:p>
            <a:pPr defTabSz="1165733">
              <a:lnSpc>
                <a:spcPct val="100000"/>
              </a:lnSpc>
              <a:defRPr sz="4288" b="1" spc="-42">
                <a:solidFill>
                  <a:srgbClr val="FF2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dirty="0">
                <a:highlight>
                  <a:srgbClr val="FFFF00"/>
                </a:highlight>
              </a:rPr>
              <a:t>15 Points for Writing</a:t>
            </a:r>
          </a:p>
          <a:p>
            <a:pPr defTabSz="1165733">
              <a:lnSpc>
                <a:spcPct val="100000"/>
              </a:lnSpc>
              <a:defRPr sz="4288" b="1" spc="-42">
                <a:solidFill>
                  <a:srgbClr val="FF2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 dirty="0">
              <a:highlight>
                <a:srgbClr val="FFFF00"/>
              </a:highlight>
            </a:endParaRPr>
          </a:p>
          <a:p>
            <a:pPr defTabSz="1165733">
              <a:lnSpc>
                <a:spcPct val="100000"/>
              </a:lnSpc>
              <a:defRPr sz="4288" b="1" spc="-42">
                <a:solidFill>
                  <a:srgbClr val="FF2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dirty="0">
                <a:highlight>
                  <a:srgbClr val="FFFF00"/>
                </a:highlight>
              </a:rPr>
              <a:t>Activity is out of 20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IMG_2835.PNG" descr="IMG_2835.PNG"/>
          <p:cNvPicPr>
            <a:picLocks noChangeAspect="1"/>
          </p:cNvPicPr>
          <p:nvPr/>
        </p:nvPicPr>
        <p:blipFill>
          <a:blip r:embed="rId2"/>
          <a:srcRect l="443" t="130" r="693" b="39664"/>
          <a:stretch>
            <a:fillRect/>
          </a:stretch>
        </p:blipFill>
        <p:spPr>
          <a:xfrm>
            <a:off x="-48680" y="-55629"/>
            <a:ext cx="13102161" cy="9864858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What city or country have you visited before?…"/>
          <p:cNvSpPr txBox="1">
            <a:spLocks noGrp="1"/>
          </p:cNvSpPr>
          <p:nvPr>
            <p:ph type="body" idx="1"/>
          </p:nvPr>
        </p:nvSpPr>
        <p:spPr>
          <a:xfrm>
            <a:off x="1849689" y="2888041"/>
            <a:ext cx="10443911" cy="6045201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80000"/>
              </a:lnSpc>
              <a:spcBef>
                <a:spcPts val="100"/>
              </a:spcBef>
              <a:buSzTx/>
              <a:buNone/>
              <a:defRPr b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city or country have you visited before? </a:t>
            </a:r>
          </a:p>
          <a:p>
            <a:pPr marL="1231900" lvl="1" indent="-444500">
              <a:lnSpc>
                <a:spcPct val="180000"/>
              </a:lnSpc>
              <a:spcBef>
                <a:spcPts val="100"/>
              </a:spcBef>
              <a:buSzPct val="100000"/>
              <a:buChar char="‣"/>
              <a:defRPr i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did you like about the city or country?</a:t>
            </a:r>
          </a:p>
          <a:p>
            <a:pPr marL="1231900" lvl="1" indent="-444500">
              <a:lnSpc>
                <a:spcPct val="180000"/>
              </a:lnSpc>
              <a:spcBef>
                <a:spcPts val="100"/>
              </a:spcBef>
              <a:buSzPct val="100000"/>
              <a:buChar char="‣"/>
              <a:defRPr i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activities did you do there?</a:t>
            </a:r>
          </a:p>
          <a:p>
            <a:pPr marL="1231900" lvl="1" indent="-444500">
              <a:lnSpc>
                <a:spcPct val="180000"/>
              </a:lnSpc>
              <a:spcBef>
                <a:spcPts val="100"/>
              </a:spcBef>
              <a:buSzPct val="100000"/>
              <a:buChar char="‣"/>
              <a:defRPr i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did you dislike about the city or country?</a:t>
            </a:r>
          </a:p>
          <a:p>
            <a:pPr marL="1231900" lvl="1" indent="-444500">
              <a:lnSpc>
                <a:spcPct val="180000"/>
              </a:lnSpc>
              <a:spcBef>
                <a:spcPts val="100"/>
              </a:spcBef>
              <a:buSzPct val="100000"/>
              <a:buChar char="‣"/>
              <a:defRPr i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Would you visit the place again?</a:t>
            </a:r>
          </a:p>
        </p:txBody>
      </p:sp>
      <p:sp>
        <p:nvSpPr>
          <p:cNvPr id="293" name="Writing Question!"/>
          <p:cNvSpPr txBox="1">
            <a:spLocks noGrp="1"/>
          </p:cNvSpPr>
          <p:nvPr>
            <p:ph type="title"/>
          </p:nvPr>
        </p:nvSpPr>
        <p:spPr>
          <a:xfrm>
            <a:off x="711200" y="436033"/>
            <a:ext cx="11582401" cy="1791111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Writing Question!</a:t>
            </a:r>
          </a:p>
        </p:txBody>
      </p:sp>
      <p:sp>
        <p:nvSpPr>
          <p:cNvPr id="294" name="Rounded Rectangle"/>
          <p:cNvSpPr/>
          <p:nvPr/>
        </p:nvSpPr>
        <p:spPr>
          <a:xfrm>
            <a:off x="2197109" y="3231284"/>
            <a:ext cx="8610582" cy="399333"/>
          </a:xfrm>
          <a:prstGeom prst="roundRect">
            <a:avLst>
              <a:gd name="adj" fmla="val 44516"/>
            </a:avLst>
          </a:prstGeom>
          <a:solidFill>
            <a:schemeClr val="accent1">
              <a:satOff val="2969"/>
              <a:lumOff val="-11469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95" name="Rounded Rectangle"/>
          <p:cNvSpPr/>
          <p:nvPr/>
        </p:nvSpPr>
        <p:spPr>
          <a:xfrm>
            <a:off x="2571332" y="6489022"/>
            <a:ext cx="6831302" cy="428960"/>
          </a:xfrm>
          <a:prstGeom prst="roundRect">
            <a:avLst>
              <a:gd name="adj" fmla="val 41441"/>
            </a:avLst>
          </a:prstGeom>
          <a:solidFill>
            <a:schemeClr val="accent3">
              <a:hueOff val="979751"/>
              <a:satOff val="49372"/>
              <a:lumOff val="-18941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96" name="Line"/>
          <p:cNvSpPr/>
          <p:nvPr/>
        </p:nvSpPr>
        <p:spPr>
          <a:xfrm flipH="1" flipV="1">
            <a:off x="1208498" y="2835328"/>
            <a:ext cx="735637" cy="323748"/>
          </a:xfrm>
          <a:prstGeom prst="line">
            <a:avLst/>
          </a:prstGeom>
          <a:ln w="76200">
            <a:solidFill>
              <a:schemeClr val="accent1">
                <a:satOff val="2969"/>
                <a:lumOff val="-11469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97" name="Topic Sentence"/>
          <p:cNvSpPr txBox="1"/>
          <p:nvPr/>
        </p:nvSpPr>
        <p:spPr>
          <a:xfrm>
            <a:off x="189696" y="2335342"/>
            <a:ext cx="2198751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 b="1">
                <a:solidFill>
                  <a:schemeClr val="accent1">
                    <a:satOff val="2969"/>
                    <a:lumOff val="-1146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Topic Sentence</a:t>
            </a:r>
          </a:p>
        </p:txBody>
      </p:sp>
      <p:sp>
        <p:nvSpPr>
          <p:cNvPr id="298" name="Rounded Rectangle"/>
          <p:cNvSpPr/>
          <p:nvPr/>
        </p:nvSpPr>
        <p:spPr>
          <a:xfrm>
            <a:off x="2613877" y="3996791"/>
            <a:ext cx="8610582" cy="399332"/>
          </a:xfrm>
          <a:prstGeom prst="roundRect">
            <a:avLst>
              <a:gd name="adj" fmla="val 44516"/>
            </a:avLst>
          </a:prstGeom>
          <a:solidFill>
            <a:schemeClr val="accent4">
              <a:hueOff val="-904334"/>
              <a:lumOff val="2953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99" name="Line"/>
          <p:cNvSpPr/>
          <p:nvPr/>
        </p:nvSpPr>
        <p:spPr>
          <a:xfrm>
            <a:off x="10197001" y="4585469"/>
            <a:ext cx="950984" cy="306034"/>
          </a:xfrm>
          <a:prstGeom prst="line">
            <a:avLst/>
          </a:prstGeom>
          <a:ln w="76200">
            <a:solidFill>
              <a:schemeClr val="accent4">
                <a:hueOff val="-904334"/>
                <a:lumOff val="295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00" name="Supporting Details 1-3"/>
          <p:cNvSpPr txBox="1"/>
          <p:nvPr/>
        </p:nvSpPr>
        <p:spPr>
          <a:xfrm>
            <a:off x="9655541" y="4993841"/>
            <a:ext cx="3053458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 b="1">
                <a:solidFill>
                  <a:schemeClr val="accent4">
                    <a:hueOff val="-904334"/>
                    <a:lumOff val="2953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Supporting Details 1-3</a:t>
            </a:r>
          </a:p>
        </p:txBody>
      </p:sp>
      <p:sp>
        <p:nvSpPr>
          <p:cNvPr id="301" name="Line"/>
          <p:cNvSpPr/>
          <p:nvPr/>
        </p:nvSpPr>
        <p:spPr>
          <a:xfrm flipH="1">
            <a:off x="2357841" y="6948417"/>
            <a:ext cx="989086" cy="550957"/>
          </a:xfrm>
          <a:prstGeom prst="line">
            <a:avLst/>
          </a:prstGeom>
          <a:ln w="76200">
            <a:solidFill>
              <a:schemeClr val="accent3">
                <a:hueOff val="979751"/>
                <a:satOff val="49372"/>
                <a:lumOff val="-18941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02" name="Conclusion Sentence"/>
          <p:cNvSpPr txBox="1"/>
          <p:nvPr/>
        </p:nvSpPr>
        <p:spPr>
          <a:xfrm>
            <a:off x="1120573" y="7655436"/>
            <a:ext cx="2986609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 b="1">
                <a:solidFill>
                  <a:schemeClr val="accent3">
                    <a:hueOff val="979751"/>
                    <a:satOff val="49372"/>
                    <a:lumOff val="-18941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Conclusion Sentence</a:t>
            </a:r>
          </a:p>
        </p:txBody>
      </p:sp>
      <p:sp>
        <p:nvSpPr>
          <p:cNvPr id="303" name="Rounded Rectangle"/>
          <p:cNvSpPr/>
          <p:nvPr/>
        </p:nvSpPr>
        <p:spPr>
          <a:xfrm>
            <a:off x="2613877" y="5693988"/>
            <a:ext cx="9231238" cy="399333"/>
          </a:xfrm>
          <a:prstGeom prst="roundRect">
            <a:avLst>
              <a:gd name="adj" fmla="val 44516"/>
            </a:avLst>
          </a:prstGeom>
          <a:solidFill>
            <a:schemeClr val="accent4">
              <a:hueOff val="-904334"/>
              <a:lumOff val="2953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304" name="Rounded Rectangle"/>
          <p:cNvSpPr/>
          <p:nvPr/>
        </p:nvSpPr>
        <p:spPr>
          <a:xfrm>
            <a:off x="2571332" y="4884210"/>
            <a:ext cx="6831302" cy="399332"/>
          </a:xfrm>
          <a:prstGeom prst="roundRect">
            <a:avLst>
              <a:gd name="adj" fmla="val 44516"/>
            </a:avLst>
          </a:prstGeom>
          <a:solidFill>
            <a:schemeClr val="accent4">
              <a:hueOff val="-904334"/>
              <a:lumOff val="2953"/>
              <a:alpha val="2824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n your paragraph!"/>
          <p:cNvSpPr txBox="1">
            <a:spLocks noGrp="1"/>
          </p:cNvSpPr>
          <p:nvPr>
            <p:ph type="title"/>
          </p:nvPr>
        </p:nvSpPr>
        <p:spPr>
          <a:xfrm>
            <a:off x="711200" y="397933"/>
            <a:ext cx="11582400" cy="1952318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Plan your paragraph!</a:t>
            </a:r>
          </a:p>
        </p:txBody>
      </p:sp>
      <p:pic>
        <p:nvPicPr>
          <p:cNvPr id="307" name="IMG_9213.PNG" descr="IMG_9213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821372" y="3034694"/>
            <a:ext cx="6532390" cy="5144492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Rectangle"/>
          <p:cNvSpPr/>
          <p:nvPr/>
        </p:nvSpPr>
        <p:spPr>
          <a:xfrm>
            <a:off x="3625143" y="8369312"/>
            <a:ext cx="652237" cy="3197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309" name="Rectangle"/>
          <p:cNvSpPr/>
          <p:nvPr/>
        </p:nvSpPr>
        <p:spPr>
          <a:xfrm>
            <a:off x="3190488" y="8517115"/>
            <a:ext cx="652236" cy="31972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310" name="Rectangle"/>
          <p:cNvSpPr/>
          <p:nvPr/>
        </p:nvSpPr>
        <p:spPr>
          <a:xfrm>
            <a:off x="856871" y="8517114"/>
            <a:ext cx="1396683" cy="3197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311" name="Rectangle"/>
          <p:cNvSpPr/>
          <p:nvPr/>
        </p:nvSpPr>
        <p:spPr>
          <a:xfrm>
            <a:off x="651038" y="8186469"/>
            <a:ext cx="455917" cy="31972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312" name="Planning is graded!  (Total = 5 points)"/>
          <p:cNvSpPr txBox="1"/>
          <p:nvPr/>
        </p:nvSpPr>
        <p:spPr>
          <a:xfrm>
            <a:off x="1240127" y="8876329"/>
            <a:ext cx="10524546" cy="7312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1739900">
              <a:lnSpc>
                <a:spcPct val="70000"/>
              </a:lnSpc>
              <a:defRPr sz="3500" b="1" spc="-35">
                <a:solidFill>
                  <a:srgbClr val="FF2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>
                <a:highlight>
                  <a:srgbClr val="FFFF00"/>
                </a:highlight>
              </a:rPr>
              <a:t>Planning is graded!  (Total = 5 points)</a:t>
            </a:r>
          </a:p>
        </p:txBody>
      </p:sp>
      <p:sp>
        <p:nvSpPr>
          <p:cNvPr id="313" name="Activity 1: Write a few words in each space to plan your paragraph.…"/>
          <p:cNvSpPr txBox="1"/>
          <p:nvPr/>
        </p:nvSpPr>
        <p:spPr>
          <a:xfrm>
            <a:off x="765635" y="3034694"/>
            <a:ext cx="4682567" cy="5144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algn="l" defTabSz="1252728">
              <a:lnSpc>
                <a:spcPct val="100000"/>
              </a:lnSpc>
              <a:defRPr sz="2520" b="1" u="sng" spc="-25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Activity 1: Write a few words in each space to plan your paragraph. </a:t>
            </a:r>
          </a:p>
          <a:p>
            <a:pPr algn="l" defTabSz="1252728">
              <a:lnSpc>
                <a:spcPct val="70000"/>
              </a:lnSpc>
              <a:defRPr sz="2520" b="1" spc="-25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 algn="l" defTabSz="1252728">
              <a:lnSpc>
                <a:spcPct val="100000"/>
              </a:lnSpc>
              <a:defRPr sz="2520" b="1" spc="-25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city or country have you visited before? </a:t>
            </a:r>
          </a:p>
          <a:p>
            <a:pPr marL="886968" lvl="1" indent="-320040" algn="l" defTabSz="1252728">
              <a:lnSpc>
                <a:spcPct val="100000"/>
              </a:lnSpc>
              <a:buSzPct val="100000"/>
              <a:buChar char="‣"/>
              <a:defRPr sz="2160" i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did you like about the city or country?</a:t>
            </a:r>
          </a:p>
          <a:p>
            <a:pPr marL="886968" lvl="1" indent="-320040" algn="l" defTabSz="1252728">
              <a:lnSpc>
                <a:spcPct val="100000"/>
              </a:lnSpc>
              <a:buSzPct val="100000"/>
              <a:buChar char="‣"/>
              <a:defRPr sz="2160" i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activities did you do there?</a:t>
            </a:r>
          </a:p>
          <a:p>
            <a:pPr marL="886968" lvl="1" indent="-320040" algn="l" defTabSz="1252728">
              <a:lnSpc>
                <a:spcPct val="100000"/>
              </a:lnSpc>
              <a:buSzPct val="100000"/>
              <a:buChar char="‣"/>
              <a:defRPr sz="2160" i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did you dislike about the city or country?</a:t>
            </a:r>
          </a:p>
          <a:p>
            <a:pPr marL="886968" lvl="1" indent="-320040" algn="l" defTabSz="1252728">
              <a:lnSpc>
                <a:spcPct val="100000"/>
              </a:lnSpc>
              <a:buSzPct val="100000"/>
              <a:buChar char="‣"/>
              <a:defRPr sz="2160" i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Would you visit the place again?</a:t>
            </a:r>
          </a:p>
        </p:txBody>
      </p:sp>
      <p:sp>
        <p:nvSpPr>
          <p:cNvPr id="314" name="Malta"/>
          <p:cNvSpPr txBox="1"/>
          <p:nvPr/>
        </p:nvSpPr>
        <p:spPr>
          <a:xfrm>
            <a:off x="9506191" y="4283066"/>
            <a:ext cx="95547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chemeClr val="accent1">
                    <a:satOff val="2969"/>
                    <a:lumOff val="-1146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Malta</a:t>
            </a:r>
          </a:p>
        </p:txBody>
      </p:sp>
      <p:sp>
        <p:nvSpPr>
          <p:cNvPr id="315" name="Island, buildings"/>
          <p:cNvSpPr txBox="1"/>
          <p:nvPr/>
        </p:nvSpPr>
        <p:spPr>
          <a:xfrm>
            <a:off x="7447377" y="5085660"/>
            <a:ext cx="248543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chemeClr val="accent1">
                    <a:satOff val="2969"/>
                    <a:lumOff val="-1146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Island, buildings</a:t>
            </a:r>
          </a:p>
        </p:txBody>
      </p:sp>
      <p:sp>
        <p:nvSpPr>
          <p:cNvPr id="316" name="Popeye Village"/>
          <p:cNvSpPr txBox="1"/>
          <p:nvPr/>
        </p:nvSpPr>
        <p:spPr>
          <a:xfrm>
            <a:off x="7565525" y="5665378"/>
            <a:ext cx="236383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chemeClr val="accent1">
                    <a:satOff val="2969"/>
                    <a:lumOff val="-1146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Popeye Village</a:t>
            </a:r>
          </a:p>
        </p:txBody>
      </p:sp>
      <p:sp>
        <p:nvSpPr>
          <p:cNvPr id="317" name="Not a lot of activities."/>
          <p:cNvSpPr txBox="1"/>
          <p:nvPr/>
        </p:nvSpPr>
        <p:spPr>
          <a:xfrm>
            <a:off x="7333279" y="6349569"/>
            <a:ext cx="327734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chemeClr val="accent1">
                    <a:satOff val="2969"/>
                    <a:lumOff val="-1146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Not a lot of activities. </a:t>
            </a:r>
          </a:p>
        </p:txBody>
      </p:sp>
      <p:sp>
        <p:nvSpPr>
          <p:cNvPr id="318" name="Yes"/>
          <p:cNvSpPr txBox="1"/>
          <p:nvPr/>
        </p:nvSpPr>
        <p:spPr>
          <a:xfrm>
            <a:off x="9394752" y="6980995"/>
            <a:ext cx="71779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chemeClr val="accent1">
                    <a:satOff val="2969"/>
                    <a:lumOff val="-11469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Yes 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Write your paragraph!"/>
          <p:cNvSpPr txBox="1">
            <a:spLocks noGrp="1"/>
          </p:cNvSpPr>
          <p:nvPr>
            <p:ph type="title"/>
          </p:nvPr>
        </p:nvSpPr>
        <p:spPr>
          <a:xfrm>
            <a:off x="711200" y="397933"/>
            <a:ext cx="11582400" cy="1952318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Write your paragraph!</a:t>
            </a:r>
          </a:p>
        </p:txBody>
      </p:sp>
      <p:sp>
        <p:nvSpPr>
          <p:cNvPr id="321" name="Rectangle"/>
          <p:cNvSpPr/>
          <p:nvPr/>
        </p:nvSpPr>
        <p:spPr>
          <a:xfrm>
            <a:off x="3504181" y="7904692"/>
            <a:ext cx="652236" cy="3197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322" name="Rectangle"/>
          <p:cNvSpPr/>
          <p:nvPr/>
        </p:nvSpPr>
        <p:spPr>
          <a:xfrm>
            <a:off x="3069525" y="8052494"/>
            <a:ext cx="652236" cy="3197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323" name="Rectangle"/>
          <p:cNvSpPr/>
          <p:nvPr/>
        </p:nvSpPr>
        <p:spPr>
          <a:xfrm>
            <a:off x="735909" y="8052494"/>
            <a:ext cx="1396682" cy="3197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324" name="Rectangle"/>
          <p:cNvSpPr/>
          <p:nvPr/>
        </p:nvSpPr>
        <p:spPr>
          <a:xfrm>
            <a:off x="530076" y="7721848"/>
            <a:ext cx="455917" cy="3197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325" name="Writing is graded!  (Total = 15 points)"/>
          <p:cNvSpPr txBox="1"/>
          <p:nvPr/>
        </p:nvSpPr>
        <p:spPr>
          <a:xfrm>
            <a:off x="1240127" y="8733838"/>
            <a:ext cx="10524546" cy="7312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1739900">
              <a:lnSpc>
                <a:spcPct val="70000"/>
              </a:lnSpc>
              <a:defRPr sz="3500" b="1" spc="-35">
                <a:solidFill>
                  <a:srgbClr val="FF2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>
                <a:highlight>
                  <a:srgbClr val="FFFF00"/>
                </a:highlight>
              </a:rPr>
              <a:t>Writing is graded!  (Total = 15 points)</a:t>
            </a:r>
          </a:p>
        </p:txBody>
      </p:sp>
      <p:sp>
        <p:nvSpPr>
          <p:cNvPr id="326" name="Activity 1: Write a paragraph of 5-7 sentences about the topic below.…"/>
          <p:cNvSpPr txBox="1"/>
          <p:nvPr/>
        </p:nvSpPr>
        <p:spPr>
          <a:xfrm>
            <a:off x="541970" y="2295380"/>
            <a:ext cx="3570512" cy="5955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algn="l" defTabSz="1148334">
              <a:lnSpc>
                <a:spcPct val="100000"/>
              </a:lnSpc>
              <a:defRPr sz="2310" b="1" u="sng" spc="-23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Activity 1: Write a paragraph of 5-7 sentences about the topic below.</a:t>
            </a:r>
          </a:p>
          <a:p>
            <a:pPr algn="l" defTabSz="1148334">
              <a:lnSpc>
                <a:spcPct val="100000"/>
              </a:lnSpc>
              <a:defRPr sz="2310" b="1" spc="-23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 algn="l" defTabSz="1148334">
              <a:lnSpc>
                <a:spcPct val="100000"/>
              </a:lnSpc>
              <a:defRPr sz="2310" b="1" spc="-23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city or country have you visited before? </a:t>
            </a:r>
          </a:p>
          <a:p>
            <a:pPr marL="813054" lvl="1" indent="-293370" algn="l" defTabSz="1148334">
              <a:lnSpc>
                <a:spcPct val="100000"/>
              </a:lnSpc>
              <a:buSzPct val="100000"/>
              <a:buChar char="‣"/>
              <a:defRPr sz="1980" i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did you like about the city or country?</a:t>
            </a:r>
          </a:p>
          <a:p>
            <a:pPr marL="813054" lvl="1" indent="-293370" algn="l" defTabSz="1148334">
              <a:lnSpc>
                <a:spcPct val="100000"/>
              </a:lnSpc>
              <a:buSzPct val="100000"/>
              <a:buChar char="‣"/>
              <a:defRPr sz="1980" i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activities did you do there?</a:t>
            </a:r>
          </a:p>
          <a:p>
            <a:pPr marL="813054" lvl="1" indent="-293370" algn="l" defTabSz="1148334">
              <a:lnSpc>
                <a:spcPct val="100000"/>
              </a:lnSpc>
              <a:buSzPct val="100000"/>
              <a:buChar char="‣"/>
              <a:defRPr sz="1980" i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did you dislike about the city or country?</a:t>
            </a:r>
          </a:p>
          <a:p>
            <a:pPr marL="813054" lvl="1" indent="-293370" algn="l" defTabSz="1148334">
              <a:lnSpc>
                <a:spcPct val="100000"/>
              </a:lnSpc>
              <a:buSzPct val="100000"/>
              <a:buChar char="‣"/>
              <a:defRPr sz="1980" i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Would you visit the place again?</a:t>
            </a:r>
          </a:p>
        </p:txBody>
      </p:sp>
      <p:pic>
        <p:nvPicPr>
          <p:cNvPr id="327" name="IMG_2835.PNG" descr="IMG_2835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676069" y="2533594"/>
            <a:ext cx="7786761" cy="5812946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Write your paragraph!"/>
          <p:cNvSpPr txBox="1">
            <a:spLocks noGrp="1"/>
          </p:cNvSpPr>
          <p:nvPr>
            <p:ph type="title"/>
          </p:nvPr>
        </p:nvSpPr>
        <p:spPr>
          <a:xfrm>
            <a:off x="711200" y="397933"/>
            <a:ext cx="11582400" cy="1035152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Write your paragraph!</a:t>
            </a:r>
          </a:p>
        </p:txBody>
      </p:sp>
      <p:sp>
        <p:nvSpPr>
          <p:cNvPr id="330" name="Rectangle"/>
          <p:cNvSpPr/>
          <p:nvPr/>
        </p:nvSpPr>
        <p:spPr>
          <a:xfrm>
            <a:off x="3486023" y="7326004"/>
            <a:ext cx="652237" cy="3197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331" name="Rectangle"/>
          <p:cNvSpPr/>
          <p:nvPr/>
        </p:nvSpPr>
        <p:spPr>
          <a:xfrm>
            <a:off x="3051367" y="7473806"/>
            <a:ext cx="652237" cy="31972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332" name="Rectangle"/>
          <p:cNvSpPr/>
          <p:nvPr/>
        </p:nvSpPr>
        <p:spPr>
          <a:xfrm>
            <a:off x="717751" y="7473806"/>
            <a:ext cx="1396682" cy="31972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333" name="Rectangle"/>
          <p:cNvSpPr/>
          <p:nvPr/>
        </p:nvSpPr>
        <p:spPr>
          <a:xfrm>
            <a:off x="511918" y="7143160"/>
            <a:ext cx="455917" cy="3197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130300">
              <a:lnSpc>
                <a:spcPct val="100000"/>
              </a:lnSpc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334" name="Planning = 5 points |Writing = 15 points  (Total = 20 points)"/>
          <p:cNvSpPr txBox="1"/>
          <p:nvPr/>
        </p:nvSpPr>
        <p:spPr>
          <a:xfrm>
            <a:off x="1240127" y="8860941"/>
            <a:ext cx="10524546" cy="7312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1496313">
              <a:lnSpc>
                <a:spcPct val="70000"/>
              </a:lnSpc>
              <a:defRPr sz="3010" b="1" spc="-30">
                <a:solidFill>
                  <a:srgbClr val="FF2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Planning = 5 points |Writing = 15 points  (Total = 20 points)</a:t>
            </a:r>
          </a:p>
        </p:txBody>
      </p:sp>
      <p:sp>
        <p:nvSpPr>
          <p:cNvPr id="335" name="Activity 1: Write a paragraph of 5-7 sentences about the topic below.…"/>
          <p:cNvSpPr txBox="1"/>
          <p:nvPr/>
        </p:nvSpPr>
        <p:spPr>
          <a:xfrm>
            <a:off x="505655" y="1625246"/>
            <a:ext cx="11582401" cy="2317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algn="l" defTabSz="1739900">
              <a:lnSpc>
                <a:spcPct val="100000"/>
              </a:lnSpc>
              <a:defRPr sz="2200" b="1" u="sng" spc="-22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Activity 1: Write a paragraph of 5-7 sentences about the topic below.</a:t>
            </a:r>
          </a:p>
          <a:p>
            <a:pPr algn="l" defTabSz="1739900">
              <a:lnSpc>
                <a:spcPct val="100000"/>
              </a:lnSpc>
              <a:defRPr sz="2200" b="1" spc="-22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 algn="l" defTabSz="1739900">
              <a:lnSpc>
                <a:spcPct val="100000"/>
              </a:lnSpc>
              <a:defRPr sz="2200" b="1" spc="-22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city or country have you visited before? </a:t>
            </a:r>
          </a:p>
          <a:p>
            <a:pPr marL="1231900" lvl="1" indent="-444500" algn="l" defTabSz="1739900">
              <a:lnSpc>
                <a:spcPct val="100000"/>
              </a:lnSpc>
              <a:spcBef>
                <a:spcPts val="100"/>
              </a:spcBef>
              <a:buSzPct val="100000"/>
              <a:buChar char="‣"/>
              <a:defRPr sz="1700" i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did you like about the city or country?</a:t>
            </a:r>
          </a:p>
          <a:p>
            <a:pPr marL="1231900" lvl="1" indent="-444500" algn="l" defTabSz="1739900">
              <a:lnSpc>
                <a:spcPct val="100000"/>
              </a:lnSpc>
              <a:spcBef>
                <a:spcPts val="100"/>
              </a:spcBef>
              <a:buSzPct val="100000"/>
              <a:buChar char="‣"/>
              <a:defRPr sz="1700" i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activities did you do there?</a:t>
            </a:r>
          </a:p>
          <a:p>
            <a:pPr marL="1231900" lvl="1" indent="-444500" algn="l" defTabSz="1739900">
              <a:lnSpc>
                <a:spcPct val="100000"/>
              </a:lnSpc>
              <a:spcBef>
                <a:spcPts val="100"/>
              </a:spcBef>
              <a:buSzPct val="100000"/>
              <a:buChar char="‣"/>
              <a:defRPr sz="1700" i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What did you dislike about the city or country?</a:t>
            </a:r>
          </a:p>
          <a:p>
            <a:pPr marL="1231900" lvl="1" indent="-444500" algn="l" defTabSz="1739900">
              <a:lnSpc>
                <a:spcPct val="100000"/>
              </a:lnSpc>
              <a:spcBef>
                <a:spcPts val="100"/>
              </a:spcBef>
              <a:buSzPct val="100000"/>
              <a:buChar char="‣"/>
              <a:defRPr sz="1700" i="1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Would you visit the place again?</a:t>
            </a:r>
          </a:p>
        </p:txBody>
      </p:sp>
      <p:pic>
        <p:nvPicPr>
          <p:cNvPr id="336" name="IMG_2835.PNG" descr="IMG_2835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347770" y="3545247"/>
            <a:ext cx="6014192" cy="5101162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337" name="IMG_9213.PNG" descr="IMG_921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03879" y="4135010"/>
            <a:ext cx="4950560" cy="4046528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Malta"/>
          <p:cNvSpPr txBox="1"/>
          <p:nvPr/>
        </p:nvSpPr>
        <p:spPr>
          <a:xfrm>
            <a:off x="3861811" y="5095543"/>
            <a:ext cx="670393" cy="403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>
                <a:solidFill>
                  <a:srgbClr val="0433FF"/>
                </a:solidFill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r>
              <a:t>Malta</a:t>
            </a:r>
          </a:p>
        </p:txBody>
      </p:sp>
      <p:sp>
        <p:nvSpPr>
          <p:cNvPr id="339" name="Island, buildings"/>
          <p:cNvSpPr txBox="1"/>
          <p:nvPr/>
        </p:nvSpPr>
        <p:spPr>
          <a:xfrm>
            <a:off x="2062076" y="5720923"/>
            <a:ext cx="1796890" cy="403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>
                <a:solidFill>
                  <a:srgbClr val="0433FF"/>
                </a:solidFill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r>
              <a:t>Island, buildings</a:t>
            </a:r>
          </a:p>
        </p:txBody>
      </p:sp>
      <p:sp>
        <p:nvSpPr>
          <p:cNvPr id="340" name="Popeye Village"/>
          <p:cNvSpPr txBox="1"/>
          <p:nvPr/>
        </p:nvSpPr>
        <p:spPr>
          <a:xfrm>
            <a:off x="2172531" y="6237257"/>
            <a:ext cx="1575980" cy="403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>
                <a:solidFill>
                  <a:srgbClr val="0433FF"/>
                </a:solidFill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r>
              <a:t>Popeye Village</a:t>
            </a:r>
          </a:p>
        </p:txBody>
      </p:sp>
      <p:sp>
        <p:nvSpPr>
          <p:cNvPr id="341" name="Not a lot of activities."/>
          <p:cNvSpPr txBox="1"/>
          <p:nvPr/>
        </p:nvSpPr>
        <p:spPr>
          <a:xfrm>
            <a:off x="2045056" y="6734721"/>
            <a:ext cx="2468207" cy="403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>
                <a:solidFill>
                  <a:srgbClr val="0433FF"/>
                </a:solidFill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r>
              <a:t>Not a lot of activities. </a:t>
            </a:r>
          </a:p>
        </p:txBody>
      </p:sp>
      <p:sp>
        <p:nvSpPr>
          <p:cNvPr id="342" name="Yes"/>
          <p:cNvSpPr txBox="1"/>
          <p:nvPr/>
        </p:nvSpPr>
        <p:spPr>
          <a:xfrm>
            <a:off x="3489110" y="7212846"/>
            <a:ext cx="535605" cy="403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>
                <a:solidFill>
                  <a:srgbClr val="0433FF"/>
                </a:solidFill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r>
              <a:t>Yes </a:t>
            </a:r>
          </a:p>
        </p:txBody>
      </p:sp>
      <p:sp>
        <p:nvSpPr>
          <p:cNvPr id="343" name="Visiting Malta"/>
          <p:cNvSpPr txBox="1"/>
          <p:nvPr/>
        </p:nvSpPr>
        <p:spPr>
          <a:xfrm>
            <a:off x="8600168" y="4143296"/>
            <a:ext cx="1994715" cy="516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>
                <a:solidFill>
                  <a:srgbClr val="0433FF"/>
                </a:solidFill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r>
              <a:t>Visiting Malta</a:t>
            </a:r>
          </a:p>
        </p:txBody>
      </p:sp>
      <p:sp>
        <p:nvSpPr>
          <p:cNvPr id="344" name="Years ago, I visited Malta with my family. We went to the capital city called Valetta. The country was very beautiful. It was a small island with beautiful buildings."/>
          <p:cNvSpPr txBox="1"/>
          <p:nvPr/>
        </p:nvSpPr>
        <p:spPr>
          <a:xfrm>
            <a:off x="7486092" y="4817881"/>
            <a:ext cx="4790247" cy="1680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140000"/>
              </a:lnSpc>
              <a:spcBef>
                <a:spcPts val="100"/>
              </a:spcBef>
              <a:defRPr sz="1700">
                <a:solidFill>
                  <a:srgbClr val="0433FF"/>
                </a:solidFill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r>
              <a:t>Years ago, I visited Malta with my family. We went to the capital city called Valetta. The country was very beautiful. It was a small island with beautiful buildings. </a:t>
            </a:r>
          </a:p>
        </p:txBody>
      </p:sp>
      <p:sp>
        <p:nvSpPr>
          <p:cNvPr id="345" name="When we were there we visited Popeye Village. It was very cute and we had a lot of fun. There was not a lot of things to do there in the winter. If I get the chance, I would visit it again."/>
          <p:cNvSpPr txBox="1"/>
          <p:nvPr/>
        </p:nvSpPr>
        <p:spPr>
          <a:xfrm>
            <a:off x="7405934" y="5862849"/>
            <a:ext cx="4950561" cy="2105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140000"/>
              </a:lnSpc>
              <a:spcBef>
                <a:spcPts val="100"/>
              </a:spcBef>
              <a:defRPr sz="1700">
                <a:solidFill>
                  <a:srgbClr val="0433FF"/>
                </a:solidFill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r>
              <a:rPr dirty="0"/>
              <a:t>                                      When we were there we visited Popeye Village. It was very cute and we had a lot of fun. There was not a lot of things to do there in the winter. If I get the chance, I would visit it again.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43B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43B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900</Words>
  <Application>Microsoft Office PowerPoint</Application>
  <PresentationFormat>Custom</PresentationFormat>
  <Paragraphs>112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23_ClassicWhite</vt:lpstr>
      <vt:lpstr>Writing Paragraphs</vt:lpstr>
      <vt:lpstr>What is a paragraph? </vt:lpstr>
      <vt:lpstr>What are the parts of a paragraph? </vt:lpstr>
      <vt:lpstr>What is a topic sentence? </vt:lpstr>
      <vt:lpstr>What should we always REMEMBER when writing paragraphs? </vt:lpstr>
      <vt:lpstr>Let’s look at this example!</vt:lpstr>
      <vt:lpstr>Let’s look at this example!</vt:lpstr>
      <vt:lpstr>Let’s order this paragraph!</vt:lpstr>
      <vt:lpstr>GRADED ACTIVITY!</vt:lpstr>
      <vt:lpstr>Writing Question!</vt:lpstr>
      <vt:lpstr>Plan your paragraph!</vt:lpstr>
      <vt:lpstr>Write your paragraph!</vt:lpstr>
      <vt:lpstr>Write your paragraph!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Paragraphs</dc:title>
  <cp:lastModifiedBy>asifhammoud1978@gmail.com</cp:lastModifiedBy>
  <cp:revision>10</cp:revision>
  <dcterms:modified xsi:type="dcterms:W3CDTF">2024-09-17T08:15:49Z</dcterms:modified>
</cp:coreProperties>
</file>