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93" r:id="rId4"/>
    <p:sldId id="324" r:id="rId5"/>
    <p:sldId id="258" r:id="rId6"/>
    <p:sldId id="265" r:id="rId7"/>
    <p:sldId id="266" r:id="rId8"/>
    <p:sldId id="295" r:id="rId9"/>
    <p:sldId id="296" r:id="rId10"/>
    <p:sldId id="297" r:id="rId11"/>
    <p:sldId id="298" r:id="rId12"/>
    <p:sldId id="259" r:id="rId13"/>
    <p:sldId id="325" r:id="rId14"/>
    <p:sldId id="326" r:id="rId15"/>
    <p:sldId id="267" r:id="rId16"/>
    <p:sldId id="288" r:id="rId17"/>
    <p:sldId id="306" r:id="rId18"/>
    <p:sldId id="268" r:id="rId19"/>
    <p:sldId id="299" r:id="rId20"/>
    <p:sldId id="300" r:id="rId21"/>
    <p:sldId id="301" r:id="rId22"/>
    <p:sldId id="260" r:id="rId23"/>
    <p:sldId id="269" r:id="rId24"/>
    <p:sldId id="270" r:id="rId25"/>
    <p:sldId id="302" r:id="rId26"/>
    <p:sldId id="303" r:id="rId27"/>
    <p:sldId id="304" r:id="rId28"/>
    <p:sldId id="305" r:id="rId29"/>
    <p:sldId id="289" r:id="rId30"/>
    <p:sldId id="271" r:id="rId31"/>
    <p:sldId id="290" r:id="rId32"/>
    <p:sldId id="272" r:id="rId33"/>
    <p:sldId id="307" r:id="rId34"/>
    <p:sldId id="308" r:id="rId35"/>
    <p:sldId id="309" r:id="rId36"/>
    <p:sldId id="310" r:id="rId37"/>
    <p:sldId id="311" r:id="rId38"/>
    <p:sldId id="261" r:id="rId39"/>
    <p:sldId id="327" r:id="rId40"/>
    <p:sldId id="273" r:id="rId41"/>
    <p:sldId id="274" r:id="rId42"/>
    <p:sldId id="312" r:id="rId43"/>
    <p:sldId id="313" r:id="rId44"/>
    <p:sldId id="314" r:id="rId45"/>
    <p:sldId id="291" r:id="rId46"/>
    <p:sldId id="275" r:id="rId47"/>
    <p:sldId id="276" r:id="rId48"/>
    <p:sldId id="315" r:id="rId49"/>
    <p:sldId id="316" r:id="rId50"/>
    <p:sldId id="317" r:id="rId51"/>
    <p:sldId id="318" r:id="rId52"/>
    <p:sldId id="262" r:id="rId53"/>
    <p:sldId id="328" r:id="rId54"/>
    <p:sldId id="278" r:id="rId55"/>
    <p:sldId id="277" r:id="rId56"/>
    <p:sldId id="279" r:id="rId57"/>
    <p:sldId id="319" r:id="rId58"/>
    <p:sldId id="320" r:id="rId59"/>
    <p:sldId id="321" r:id="rId60"/>
    <p:sldId id="322" r:id="rId61"/>
    <p:sldId id="263" r:id="rId62"/>
    <p:sldId id="280" r:id="rId63"/>
    <p:sldId id="329" r:id="rId64"/>
    <p:sldId id="330" r:id="rId65"/>
    <p:sldId id="331" r:id="rId66"/>
    <p:sldId id="332" r:id="rId67"/>
    <p:sldId id="333" r:id="rId68"/>
    <p:sldId id="334" r:id="rId69"/>
    <p:sldId id="281" r:id="rId70"/>
    <p:sldId id="264" r:id="rId71"/>
    <p:sldId id="282" r:id="rId72"/>
    <p:sldId id="292" r:id="rId73"/>
    <p:sldId id="283" r:id="rId74"/>
    <p:sldId id="284" r:id="rId75"/>
    <p:sldId id="335" r:id="rId76"/>
    <p:sldId id="336" r:id="rId77"/>
    <p:sldId id="337" r:id="rId78"/>
    <p:sldId id="294" r:id="rId79"/>
    <p:sldId id="338" r:id="rId80"/>
    <p:sldId id="340" r:id="rId81"/>
    <p:sldId id="339" r:id="rId82"/>
    <p:sldId id="341" r:id="rId83"/>
    <p:sldId id="287" r:id="rId84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534" autoAdjust="0"/>
    <p:restoredTop sz="93447" autoAdjust="0"/>
  </p:normalViewPr>
  <p:slideViewPr>
    <p:cSldViewPr snapToGrid="0">
      <p:cViewPr varScale="1">
        <p:scale>
          <a:sx n="73" d="100"/>
          <a:sy n="73" d="100"/>
        </p:scale>
        <p:origin x="1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18307E-E8DB-4305-9366-9D265C4B1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7FE755D-CE8C-49C8-B2C0-BF20A1EF3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5DB7ACB-059A-418A-AA7D-2AE3F1DB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A8B7AC0-CD52-4EE0-A411-10D87F0BE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ADE9FB1-C5A3-43A8-B50A-6CE4BC81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7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306C932-8B91-44B7-833D-0AEF31CF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F916AE2-040A-48E6-9E08-23970B199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372F7A2-AE61-4711-BDD7-B2B7967A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2F2762F-2D31-476E-AB7C-7B227D9C3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FAB37E-A469-4A25-943D-7A142469E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3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70BC5C-CA9C-46F3-B301-391486690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4EBF876-87C9-4268-8851-1184055EA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140D840-0DB5-4A75-878B-13168263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D2453D-3F75-4E40-BDE7-41204771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F7736AE-DB21-4DC3-AE87-98613598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2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13A8C2B-D1B1-4C0B-BA04-B55F4D82B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3CB8D64-A63E-4F94-A57E-288D8F80E0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EEFD85C-0A61-4197-B780-B5F8EA28E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B7C93E2-D909-47E4-8CC8-4DE991E9C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30DCA4C-0EFA-4D35-BB3C-E4A529A1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7978813-61E4-4273-B728-A4488CA1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6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770F056-06E2-423C-A81A-0E4A6BB3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AACFAC5-1E52-46EF-B2A2-4AFFDF797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664C138-E888-42CE-9AD9-C887D7E3D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7D797C5-DB61-4431-8FC1-4A22DDC68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C0CD5FA1-D486-424E-AD16-45A7CE5F2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3573E61-F696-423B-88D5-6CD6055B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AE100B2-D25D-4835-9531-11F797B44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FEE4F3A-4FFC-49B4-A281-FAEDE300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91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4779FD-EB6C-47F7-BE9E-E1DB28F9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E76141-2EDC-48BB-AA67-BC1F3CD3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2F8D22DC-9257-4A36-8F65-17303765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2606CCC-828C-4C03-B957-9C186258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1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9BDDB71A-7156-4431-A3D7-BCE46C2CA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56452CE-70E2-4B96-A9B1-919D23A2B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5BBD958-02CF-4691-8169-53822B8E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7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04ADB9-9B3A-49BE-8365-18983AB8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992935D-DCD0-46CD-AF10-08BA74880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DE1D9F7-9FD8-41C5-AD71-365B176A6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E319BC9-D1C7-4FD3-A2DD-4002E4E4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D309EBB-8681-4935-82BB-C3DB076E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A36DBFE-1C0B-49B1-9DF8-D60F8B99D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7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2954902-A4FD-48DE-8C52-D27E91A82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01C7805-15C8-4661-9708-C299D5CC5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35EA147-B7E1-4E10-B3A1-3695D6205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C871E70-9C0B-4D3E-B439-09AFC099D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F0953FC-5314-4069-9472-B65EC6A47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28E72CC-5EE2-49F3-A0B8-406629879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25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3B068AD-4312-447E-9168-7C12C915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EA7EF42-98BC-48FE-8D74-0EDD4124A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5FB5723-E44E-4B91-804E-FBDBE7C31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41F643A-9F6E-4EDF-9835-CB1E86F2F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5DCEF7E-767D-49D6-B35F-584BDCDA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4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762337F-CBC0-4D60-A151-5523A6226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FE488ED-6DEC-4DB5-B6BE-1F8CE2EDB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7FA9BC8-E90C-4BA2-B113-E7836234D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5E7C992-FDDF-4556-9D9E-0CFDE2671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7B9A0EA-CC84-4F8F-A930-A868F82B5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7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99775122-1D80-4811-A880-C3575F6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30399CC-3E0C-4580-A972-557D32B1B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E52028-5314-46FC-98A6-76FE6F0BE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6A5A0-09B2-4013-A67F-C4FA551374BA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AA75805-6F50-4184-A9F9-F73E7BE97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51401FB-DCD1-42DD-B1BC-69800E0B5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CC645-8572-49EB-B4CD-6C37986BD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9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0" y="503203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7A6E9F-320E-4C43-67A0-24E7FE3A5457}"/>
              </a:ext>
            </a:extLst>
          </p:cNvPr>
          <p:cNvSpPr/>
          <p:nvPr/>
        </p:nvSpPr>
        <p:spPr>
          <a:xfrm>
            <a:off x="1974519" y="980787"/>
            <a:ext cx="8242961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4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مراجعة عامة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على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4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أسئلة الهيكل الوزاري للصف الثامن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مادة التربية الإسلامية</a:t>
            </a:r>
            <a:endParaRPr lang="en-US" altLang="en-US" sz="4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الفصل الدراسي الأول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sz="4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2024- 2025 م</a:t>
            </a:r>
            <a:endParaRPr lang="en-US" sz="4800" b="1" dirty="0">
              <a:ln/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059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3B4A72-2175-6013-1458-D72C57725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496" y="513806"/>
            <a:ext cx="6037269" cy="5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1D5AE-6C75-D0C0-E8B9-DC10DBF31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78F466D-8741-03D4-37B4-F99128C00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8EB4873-A07D-9C7E-4DED-04042901DFCB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0BEACA8-DFA2-BE89-0B06-F8F49C0E666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B6835D-34E2-4B8B-313A-1FA67305D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3E1C8-9235-11D2-00DA-FD1B661E0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487" y="2624137"/>
            <a:ext cx="972502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8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2BCC4-D1B3-07E4-0089-2A3932A9E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B1F1CD9-0450-716D-6513-D477672ABB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EF191ED-BFEA-CB16-DC99-8EBC16789178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8CDC7D04-DBFD-0681-D812-107F4559CE2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C74DA0-35A0-9F08-0682-EC86E457C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26BC3D-35A5-535B-4AC4-21ED53E64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587" y="1375954"/>
            <a:ext cx="9011059" cy="517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64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269966" y="593436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143887" y="1767007"/>
            <a:ext cx="12109073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20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{فَهُم مُّقْمَحُونَ} في قولِهِ تعالى: ( إِنَّا جَعَلْنَا فِي أَعْنَاقِهِمْ أَغْلَالًا فَهِيَ إِلَى الْأَذْقَانِ فَهُم مُّقْمَحُونَ)؟</a:t>
            </a:r>
          </a:p>
          <a:p>
            <a:pPr algn="ctr">
              <a:lnSpc>
                <a:spcPct val="200000"/>
              </a:lnSpc>
              <a:spcBef>
                <a:spcPct val="0"/>
              </a:spcBef>
              <a:defRPr/>
            </a:pPr>
            <a:r>
              <a:rPr lang="ar-AE" altLang="en-US" sz="2400" b="1" dirty="0" err="1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خافِضو</a:t>
            </a: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الأيدي معَ قوَّةِ البصَرِ.                     رافِعُو الرَّأسِ معَ غَضِّ البَصَرِ.</a:t>
            </a:r>
          </a:p>
          <a:p>
            <a:pPr algn="ctr">
              <a:lnSpc>
                <a:spcPct val="200000"/>
              </a:lnSpc>
              <a:spcBef>
                <a:spcPct val="0"/>
              </a:spcBef>
              <a:defRPr/>
            </a:pPr>
            <a:r>
              <a:rPr lang="ar-AE" altLang="en-US" sz="2400" b="1" dirty="0" err="1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خافِضو</a:t>
            </a: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الرَّأسِ معَ قوَّةِ البصَرِ.                     رافعُو الأيدي معَ غضِّ البصَرِ.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2398534" y="3235235"/>
            <a:ext cx="296594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89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426720" y="590389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1011208" y="1433433"/>
            <a:ext cx="11099512" cy="317368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أقسَمَ اللَّهُ تعالى بالقُرآنِ الحكيمِ في أول سورة (يس):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ليُثبتَ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صِدْقَ رِسالَةِ سيِّدِنا مُحَمَّدٍ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ﷺ.           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ليُبيِّنَ اعتِدالَ رسالةِ الإسلامِ.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ليدلِّلَ على الإعجازِ في القُرآنِ الكريمِ.                 ليبيّنَ أنَّ القرآنَ نزَلَ لهِدايةِ البشرِيَّةِ.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7694060" y="2678735"/>
            <a:ext cx="4439120" cy="3188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42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938978" y="1767007"/>
            <a:ext cx="10314042" cy="36933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منْ خلالِ فهمِكَ لآياتِ سورةِ يس، ما الآيةُ التي تدلُّ على إعجازِ القرآنِ الكريمِ 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قولهُ تعالى: {عَلَى صِرَاطٍ مُّسْتَقِيمٍ}.             قولهُ تعالى :{وَالْقُرْآنِ الْحَكِيمِ}.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قولهُ تعالى: {تنزيلَ العزيزِ الرَّحيمِ}.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قولهُ تعالى: {يس}.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2796903" y="3762103"/>
            <a:ext cx="221052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95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5A09A-7C87-31C0-79C4-7BED4FC29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EE0D9717-0444-737B-CF76-98D6F5A9A2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A5A7989-ADB5-178F-F510-95E48B2813D4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795607A-2AFA-F5BA-FA7D-6B88819E0BB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B626E3-CCCA-BDA8-A7BE-137D55C7E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4D10FB-F85C-3EE1-7145-B54831669AE0}"/>
              </a:ext>
            </a:extLst>
          </p:cNvPr>
          <p:cNvSpPr/>
          <p:nvPr/>
        </p:nvSpPr>
        <p:spPr>
          <a:xfrm>
            <a:off x="1436710" y="1767007"/>
            <a:ext cx="9318577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مَعنَى "مُستقِيمٍ" في قولِهِ تعالى: {عَلَىٰ صِرَاطٍ مُّسْتَقِيمٍ }؟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طويلٍ.                     بعيدٍ.                      معتدلٍ.                    مرتفعٍ</a:t>
            </a: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E73B3D2-C74A-C0AF-ADA5-C90FEB87565F}"/>
              </a:ext>
            </a:extLst>
          </p:cNvPr>
          <p:cNvCxnSpPr>
            <a:cxnSpLocks/>
          </p:cNvCxnSpPr>
          <p:nvPr/>
        </p:nvCxnSpPr>
        <p:spPr>
          <a:xfrm flipH="1">
            <a:off x="4303486" y="3169920"/>
            <a:ext cx="103486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24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D5E42-C622-14DA-16B4-790B85C33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B403F06-1803-36B8-10A7-F5C63810E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AFD40FE-040C-B2D7-431B-FD94173906E7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446E192-0238-0B35-0F83-46272067615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44B002-385B-FC42-1F2E-BFE3089F6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0421CF-A03C-7294-A10C-71CC5677EADE}"/>
              </a:ext>
            </a:extLst>
          </p:cNvPr>
          <p:cNvSpPr/>
          <p:nvPr/>
        </p:nvSpPr>
        <p:spPr>
          <a:xfrm>
            <a:off x="164949" y="1662482"/>
            <a:ext cx="12027051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{وَآثَارَهُمْ } في قولِهِ تعالى: {إِنَّا نَحْنُ نُحْيِي الْمَوْتَىٰ وَنَكْتُبُ مَا قَدَّمُوا وَآثَارَهُمْ ۚ وَكُلَّ شَيْءٍ أَحْصَيْنَاهُ...}؟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آثارُ أقدامِهمْ.   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أثرُ أقوالِهمْ وأعمالِهمْ.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أعمَالُهُمْ في الدُّنيا.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نيَّاتُهمْ في الدُّنيا.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</a:t>
            </a: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1E56FD-4BE1-92F8-B167-ED31E0924657}"/>
              </a:ext>
            </a:extLst>
          </p:cNvPr>
          <p:cNvCxnSpPr>
            <a:cxnSpLocks/>
          </p:cNvCxnSpPr>
          <p:nvPr/>
        </p:nvCxnSpPr>
        <p:spPr>
          <a:xfrm flipH="1">
            <a:off x="8682107" y="4319452"/>
            <a:ext cx="221052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74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04DD4-4164-B9CA-87B9-714AD15BF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D0D59BD5-7D19-A940-C150-EFBF7213EB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A76696F-0096-1212-9FDA-8F4E5D48A4C7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58CFA6CF-26A2-B72D-9886-156459D27C0C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EF3966-4AF6-BC34-1F6F-A9F2DEFCB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0806A0-C9E1-51B4-CB36-038F02D4859F}"/>
              </a:ext>
            </a:extLst>
          </p:cNvPr>
          <p:cNvSpPr/>
          <p:nvPr/>
        </p:nvSpPr>
        <p:spPr>
          <a:xfrm>
            <a:off x="988671" y="1767007"/>
            <a:ext cx="10214655" cy="36933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منْ خلالِ فهمِكَ لآياتِ سورةِ يس، ما الآيةُ التي تدلُّ على إعجازِ القرآنِ الكريمِ 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قولهُ تعالى: {عَلَى صِرَاطٍ مُّسْتَقِيمٍ}.             قولهُ تعالى :{وَالْقُرْآنِ الْحَكِيمِ}.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قولهُ تعالى: {تنزيلَ العزيزِ الرَّحيمِ}.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قولهُ تعالى: {يس}.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B64089-C7B9-1031-5453-31C8E867D124}"/>
              </a:ext>
            </a:extLst>
          </p:cNvPr>
          <p:cNvCxnSpPr>
            <a:cxnSpLocks/>
          </p:cNvCxnSpPr>
          <p:nvPr/>
        </p:nvCxnSpPr>
        <p:spPr>
          <a:xfrm flipH="1">
            <a:off x="2796903" y="3762103"/>
            <a:ext cx="221052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75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DB0C4-F2C7-D457-C15B-8F15D01D7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987BA53-3DE6-8D0F-0186-FF42A6070F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4690B73-8C5A-F742-2B14-3291E4783344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7B891E9-B6A3-462D-E238-6EFE2D5E07A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80D46D-7E61-03EA-3775-29467D1F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F624B3-74A6-04F8-B731-389111EF9BD9}"/>
              </a:ext>
            </a:extLst>
          </p:cNvPr>
          <p:cNvSpPr/>
          <p:nvPr/>
        </p:nvSpPr>
        <p:spPr>
          <a:xfrm>
            <a:off x="1878567" y="1721374"/>
            <a:ext cx="904446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أيُّ جبلٍ صعِدَ إليهِ النَّبيُّ ﷺ عندما أُمِرَ بإنْذارِ عشيرتِهِ الأَوَّلينَ؟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الصَّفا.                المرْوَةَ.                 أبو قُبَيس.                       الطَّائف.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EC40EB-6CCB-D0FA-9E03-AB3C04A4E034}"/>
              </a:ext>
            </a:extLst>
          </p:cNvPr>
          <p:cNvCxnSpPr>
            <a:cxnSpLocks/>
          </p:cNvCxnSpPr>
          <p:nvPr/>
        </p:nvCxnSpPr>
        <p:spPr>
          <a:xfrm flipH="1">
            <a:off x="10154194" y="3004457"/>
            <a:ext cx="66877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13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F269F7-30B1-25EB-86C1-0E1DDEAAE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50" y="1961940"/>
            <a:ext cx="9639300" cy="221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71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4D1E5-DE0F-9D8F-5A0F-B171A7FF1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4F4BF08-A613-34D0-0812-88FC901E1D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3454E92-B6AC-BFB6-92B1-3F1867466512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478239D-E1EE-DFC4-A6C6-54A91D6E5FD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76818E-1EFB-DA38-F718-DD0E0E4C1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4EE30E-A02E-CDA2-65AE-098B59925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732" y="1139645"/>
            <a:ext cx="11077303" cy="1755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D7DC1A-024C-D92A-E8F3-DAA762D68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732" y="2895253"/>
            <a:ext cx="11077303" cy="31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08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4F777-8C82-E4A2-E04B-17BBD68FE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15F0FC02-4A3E-0876-4D34-7EF7DDCD8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7C9A02B-548B-8585-94D8-88E81C38BD4E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E69A9D4-E9F1-6249-094B-8EC1AD6969DC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59B8F3-848B-7694-9963-BB82EE691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B48642-9117-5980-4A30-9C4B5BA31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477" y="1"/>
            <a:ext cx="5492206" cy="71192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ADE92C-D347-3270-E549-7726E060C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6659160" cy="711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51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2211508" y="1519743"/>
            <a:ext cx="809765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تعريفُ المدِّ لُغَةً؟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المَطُّ والزِّيادَةُ.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الشَّدُّ والزِّيادَةُ.                الشَّدُّ والإعادَةُ.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المَطُّ والإعادَةُ.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</a:t>
            </a: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7338785" y="2976880"/>
            <a:ext cx="176784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1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2211508" y="1519743"/>
            <a:ext cx="8097650" cy="54476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تعريفُ المدِّ اصطِلاحًا؟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النُّطقُ بِحرفٍ بِصِفَةٍ بينَ الإظهارِ والإدغامِ.                         إطالةُ الصَّوتِ عندَ النُّطقِ بأحدِ حروفِ المدِّ الثّلاثةِ.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التقاءُ حرفٍ ساكِنٍ بمُتَحرِّكٍ فيصيرانِ حرفًا واحِدًا.                  إخراجُ حروفِ المدِّ منْ مَخرَجِها الصحيحِ مِن غيرِ غُنَّةٍ.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2824842" y="3701143"/>
            <a:ext cx="70887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53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1503-7DE8-A7DF-311C-B04B74AEC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399EA7B-D0A3-159E-4146-97BE3583D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B450FAC-ECC4-047A-F7EF-C0A0929C1506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9D757EFA-6D90-04EA-CB64-6C8C3238D19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98201B-7CB2-66B6-B961-51AC186E4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3915A4-A38B-0AE7-FF83-5AAC692778CA}"/>
              </a:ext>
            </a:extLst>
          </p:cNvPr>
          <p:cNvSpPr/>
          <p:nvPr/>
        </p:nvSpPr>
        <p:spPr>
          <a:xfrm>
            <a:off x="2211508" y="1519743"/>
            <a:ext cx="8097650" cy="51244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أينَ موضِعُ المَدِّ الطَّبيعِيِّ في قولِهِ تعالى: { يَهْدِي لِلَّتِي هِيَ أَقْوَمُ} [الإسراء:9]؟ 2</a:t>
            </a:r>
            <a:endParaRPr lang="en-US" altLang="en-US" sz="3200" b="1" dirty="0">
              <a:ln/>
              <a:solidFill>
                <a:srgbClr val="FF000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للتِي                 هِيَ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أقوَمُ                يهدِي      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4F76ED8-A44A-BFBD-E8C8-68EE18150AA8}"/>
              </a:ext>
            </a:extLst>
          </p:cNvPr>
          <p:cNvCxnSpPr>
            <a:cxnSpLocks/>
          </p:cNvCxnSpPr>
          <p:nvPr/>
        </p:nvCxnSpPr>
        <p:spPr>
          <a:xfrm flipH="1">
            <a:off x="7088777" y="3753395"/>
            <a:ext cx="679269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1BBAFB8A-716C-12F0-D21C-DB0012E3D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900" b="0" i="0" u="none" strike="noStrike" cap="none" normalizeH="0" baseline="0">
                <a:ln>
                  <a:noFill/>
                </a:ln>
                <a:solidFill>
                  <a:srgbClr val="667F87"/>
                </a:solidFill>
                <a:effectLst/>
                <a:latin typeface="Abdo"/>
                <a:cs typeface="Arial" panose="020B0604020202020204" pitchFamily="34" charset="0"/>
              </a:rPr>
              <a:t>يَهْدِي.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C7037E2-8443-7860-3103-207990275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900" b="0" i="0" u="none" strike="noStrike" cap="none" normalizeH="0" baseline="0">
                <a:ln>
                  <a:noFill/>
                </a:ln>
                <a:solidFill>
                  <a:srgbClr val="667F87"/>
                </a:solidFill>
                <a:effectLst/>
                <a:latin typeface="Abdo"/>
                <a:cs typeface="Arial" panose="020B0604020202020204" pitchFamily="34" charset="0"/>
              </a:rPr>
              <a:t>لِلَّتِي.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797A652-2D79-1554-AFE7-597AD3FCA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900" b="0" i="0" u="none" strike="noStrike" cap="none" normalizeH="0" baseline="0">
                <a:ln>
                  <a:noFill/>
                </a:ln>
                <a:solidFill>
                  <a:srgbClr val="667F87"/>
                </a:solidFill>
                <a:effectLst/>
                <a:latin typeface="Abdo"/>
                <a:cs typeface="Arial" panose="020B0604020202020204" pitchFamily="34" charset="0"/>
              </a:rPr>
              <a:t>أَقْوَمُ.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117638E-3238-CD89-11E8-897F9425C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900" b="0" i="0" u="none" strike="noStrike" cap="none" normalizeH="0" baseline="0">
                <a:ln>
                  <a:noFill/>
                </a:ln>
                <a:solidFill>
                  <a:srgbClr val="667F87"/>
                </a:solidFill>
                <a:effectLst/>
                <a:latin typeface="Abdo"/>
                <a:cs typeface="Arial" panose="020B0604020202020204" pitchFamily="34" charset="0"/>
              </a:rPr>
              <a:t>هِيَ.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2885C8-156A-1001-6CFF-769922DCBEAC}"/>
              </a:ext>
            </a:extLst>
          </p:cNvPr>
          <p:cNvCxnSpPr>
            <a:cxnSpLocks/>
          </p:cNvCxnSpPr>
          <p:nvPr/>
        </p:nvCxnSpPr>
        <p:spPr>
          <a:xfrm flipH="1">
            <a:off x="4802777" y="4524104"/>
            <a:ext cx="679269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47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680720" y="1721374"/>
            <a:ext cx="1130808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نَوعُ المَدِّ الواردِ في كلمةِ "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أغلالاً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" حالةَ الوقفِ عليها في قولِهِ تعالى: { إِنَّا جَعَلْنَا فِي أَعْنَاقِهِمْ أَغْلالاً فَهِيَ إِلَى الأَذْقَانِ فَهُم مُّقْمَحُونَ }؟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مدُّ البَدَلِ.              مَدُّ العِوَضِ.   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مدُّ الصِّلَةِ.               المدُّ الحَرفِيُّ.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</a:t>
            </a: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6334760" y="3927566"/>
            <a:ext cx="174679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94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C948B-4328-BD53-CF24-C481B8094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5959180-3D40-1AE2-EF8F-F4764B49B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CD592A-5EBB-5831-D768-453655488E44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3E36766B-5907-9BE0-C4C2-9D922FD8588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1EC1B4-D9AC-7DB9-C695-8A4ED4115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631C90-3681-CE0F-6026-02266AA80307}"/>
              </a:ext>
            </a:extLst>
          </p:cNvPr>
          <p:cNvSpPr/>
          <p:nvPr/>
        </p:nvSpPr>
        <p:spPr>
          <a:xfrm>
            <a:off x="680720" y="1721374"/>
            <a:ext cx="1130808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متى تُعدُّ الألِفُ السَّاكِنةُ مِن حروفِ المَدِّ؟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إذا كانَ ما قَبلَها مكسورٌ.                إذا كانَ ما قَبلَها ساكِنٌ.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إذا كانَ ما قَبلَها مفتوحٌ.                 إذا كانَ ما قَبلَها مضمومٌ.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95B32A-C770-B1D0-8586-53C3EFB7C19D}"/>
              </a:ext>
            </a:extLst>
          </p:cNvPr>
          <p:cNvCxnSpPr>
            <a:cxnSpLocks/>
          </p:cNvCxnSpPr>
          <p:nvPr/>
        </p:nvCxnSpPr>
        <p:spPr>
          <a:xfrm flipH="1">
            <a:off x="7506837" y="3988526"/>
            <a:ext cx="333533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87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FACCE-2073-3806-5FF1-C6DDE0818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82C40D69-7656-1766-D05B-7E278F527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6540E97-FEC5-1E17-BE36-4127C94AD163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2BD193F-AB4E-B870-77DB-AE02B9AC0B1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4752A3-1334-1331-688D-07DC395DE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E7B2B3-A4D2-9C46-42B2-63AFD0EAB2A4}"/>
              </a:ext>
            </a:extLst>
          </p:cNvPr>
          <p:cNvSpPr/>
          <p:nvPr/>
        </p:nvSpPr>
        <p:spPr>
          <a:xfrm>
            <a:off x="680720" y="1721374"/>
            <a:ext cx="1130808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حروفُ المدِّ مجموعةٌ بشرطِها في كلمةِ: 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نُوحِيهَا.                        يَرْمَلُونَ.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نَتْلُوهَا.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أُوذِيتُم.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</a:t>
            </a: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B32F8-AA69-6E4E-1FF0-D18E1F9066FB}"/>
              </a:ext>
            </a:extLst>
          </p:cNvPr>
          <p:cNvCxnSpPr>
            <a:cxnSpLocks/>
          </p:cNvCxnSpPr>
          <p:nvPr/>
        </p:nvCxnSpPr>
        <p:spPr>
          <a:xfrm flipH="1">
            <a:off x="8426317" y="3187338"/>
            <a:ext cx="131499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59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3BD46-9267-F1AC-8A01-0E98C2DA8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4A3D973-C31A-D519-A6E9-118C90ECB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35D7034-78B3-E98A-DC78-DF4669C2949C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EB3D7970-5D5A-182B-E06B-C31E1980788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CA61F0-3CD7-A521-2211-91EAAA40D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2C2285-8E9B-15FB-EFC7-C7D5D84CF8D1}"/>
              </a:ext>
            </a:extLst>
          </p:cNvPr>
          <p:cNvSpPr/>
          <p:nvPr/>
        </p:nvSpPr>
        <p:spPr>
          <a:xfrm>
            <a:off x="680720" y="1721374"/>
            <a:ext cx="1130808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أيٌّ مِمَّا يِلي يُعَدُّ مِثَالًا لِمَدِّ الصِّلَةِ الكُبرى؟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قولُه تعالى: {أُعَذِّبُهُ عَذَابًا}.   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قولُه تعالى: {غَفُورًا رَّحِيمًا}.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قولُه تعالى: {مَالَ</a:t>
            </a:r>
            <a:r>
              <a:rPr lang="ar-AE" altLang="en-US" sz="3200" b="1" dirty="0">
                <a:ln/>
                <a:solidFill>
                  <a:srgbClr val="FFFF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هُ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3200" b="1" dirty="0">
                <a:ln/>
                <a:solidFill>
                  <a:srgbClr val="FFFF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أَ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خْلَدَهُ}.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6F77DC-BA5D-5197-1827-D2D36E3FD83C}"/>
              </a:ext>
            </a:extLst>
          </p:cNvPr>
          <p:cNvCxnSpPr>
            <a:cxnSpLocks/>
          </p:cNvCxnSpPr>
          <p:nvPr/>
        </p:nvCxnSpPr>
        <p:spPr>
          <a:xfrm flipH="1">
            <a:off x="4650377" y="4720046"/>
            <a:ext cx="3666309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7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200297" y="564314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2BFF7-0B38-AA7A-CE47-A2068C9FE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300" y="1606094"/>
            <a:ext cx="9677400" cy="25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20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235132" y="5707960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-383178" y="1721374"/>
            <a:ext cx="1078992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المقصودُ بالإخلاصِ؟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طَلَبُ مرضاةِ اللّهِ تعالى وحدَهُ.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طَلَبُ المقابِلِ للعَمَلِ الّذي يُؤَدّيهِ .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قضاءُ كلِّ الوَقتِ في العَمَلِ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5666377" y="3221445"/>
            <a:ext cx="449072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65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52695" y="560626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7826" y="219784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-352695" y="1606093"/>
            <a:ext cx="12019280" cy="3450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نتيجَةُ الإخلاصِ في العَمَلِ كما تفهمُ مِنْ </a:t>
            </a:r>
            <a:r>
              <a:rPr lang="ar-AE" altLang="en-US" sz="32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قولِهﷺ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:( إنَّما الأعمالُ بالنِّيَّاتِ)؟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استحقاقُ المناصبِ العُليَا في الدُّنيا .               قبولُ العملِ واستحقاقُ الأجرِ 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تماسكُ المجتمعِ وتَكاتُفِهِ.           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نيلُ احترامِ ومحبَّةِ النَّاسِ 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774868" y="3109685"/>
            <a:ext cx="426152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25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6C91-BE54-C7FA-E8E6-5D5B52524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E052B85-2CFD-0046-B21A-B1CC02CDB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07647D4-643F-1005-5912-67323FAF30F1}"/>
              </a:ext>
            </a:extLst>
          </p:cNvPr>
          <p:cNvSpPr txBox="1"/>
          <p:nvPr/>
        </p:nvSpPr>
        <p:spPr>
          <a:xfrm>
            <a:off x="-330925" y="571643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C8A72C5-97A5-2BEC-AD96-2FFD7D25123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71B821-374F-D864-86C8-02653B61B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62526B-04B5-642D-365F-9D3ED8C751A8}"/>
              </a:ext>
            </a:extLst>
          </p:cNvPr>
          <p:cNvSpPr/>
          <p:nvPr/>
        </p:nvSpPr>
        <p:spPr>
          <a:xfrm>
            <a:off x="91440" y="1606093"/>
            <a:ext cx="12019280" cy="47433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ماذا يَجني مَنْ كانَ يَحرِصُ على التّصدُّقِ على الفُقراءِ لِيُرضِيَ أهلَهُ كما تفهمُ مِنْ </a:t>
            </a:r>
            <a:r>
              <a:rPr lang="ar-AE" altLang="en-US" sz="28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قولِهِﷺ</a:t>
            </a: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:"مَنْ هَمَّ بِحَسَنَةٍ فَلَمْ يَعْمَلْهَا كَتَبَهَا اللَّهُ عِنْدَهُ حَسَنَةً كَامِلَةً، فَإِنْ هَمَّ بِهَا فَعَمِلَهَا كَتَبَهَا اللَّهُ عِنْدَهُ عَشْرَ حَسَنَاتٍ إِلَى سَبْعمِائِةِ ضِعْفٍ إِلَى أَضْعَافٍ كَثِيرَةٍ".؟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يخسرُ الأجرَ بسببِ الرِّياءِ .            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حسنَةً بسببِ عَمَلِ الصّدَقَةِ.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حسناتٍ مضاعفةً بسببِ الصَّدقةِ .                        سيِّئاتٍ مضاعفةً بسببِ الرِّياءِ 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CC4F24-E88F-0B4D-9C2F-4581E332FE0D}"/>
              </a:ext>
            </a:extLst>
          </p:cNvPr>
          <p:cNvCxnSpPr>
            <a:cxnSpLocks/>
          </p:cNvCxnSpPr>
          <p:nvPr/>
        </p:nvCxnSpPr>
        <p:spPr>
          <a:xfrm flipH="1">
            <a:off x="7930476" y="4233091"/>
            <a:ext cx="426152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65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41E4C-E52B-33D4-7A32-9CEC23978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93A88A7-7C4B-1438-D534-DE486026A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16A50E5-1756-BDC3-8CC0-CE55BC1F187E}"/>
              </a:ext>
            </a:extLst>
          </p:cNvPr>
          <p:cNvSpPr txBox="1"/>
          <p:nvPr/>
        </p:nvSpPr>
        <p:spPr>
          <a:xfrm>
            <a:off x="0" y="5703131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8C3CBA2-58D3-B292-1068-AB1DB4DF210A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4E539-5653-9720-479F-562B01C55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0B1571-2ADF-E7A0-C251-B3C2AD84784C}"/>
              </a:ext>
            </a:extLst>
          </p:cNvPr>
          <p:cNvSpPr/>
          <p:nvPr/>
        </p:nvSpPr>
        <p:spPr>
          <a:xfrm>
            <a:off x="91440" y="1606093"/>
            <a:ext cx="12019280" cy="41893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دلالةُ كلمةِ (هِجْرَة) في  قول النَّبيِّ ﷺ: "فَمَنْ كَانَتْ هِجْرَتُهُ إِلَى دُنْيَا يُصِيبُهَا، أَوْ إِلَى امْرَأَةٍ يَنْكِحُهَا، فَهِجْرَتُهُ إِلَى مَا هَاجَرَ إِلَيْهِ" 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مُفارَقَةُ الأهلِ والأوطانِ.              مفارقة البيت والحي               مفارقة المدرسة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59C798-FF33-6937-B855-C2677F365110}"/>
              </a:ext>
            </a:extLst>
          </p:cNvPr>
          <p:cNvCxnSpPr>
            <a:cxnSpLocks/>
          </p:cNvCxnSpPr>
          <p:nvPr/>
        </p:nvCxnSpPr>
        <p:spPr>
          <a:xfrm flipH="1">
            <a:off x="8821783" y="3945708"/>
            <a:ext cx="3222599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95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A9C68-B2E1-40FA-3EA6-F073AD7BD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E7B2560-5003-CBFE-6CCD-0DF11A84A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9952A92-3DC2-C894-9A37-F8CCC203B839}"/>
              </a:ext>
            </a:extLst>
          </p:cNvPr>
          <p:cNvSpPr txBox="1"/>
          <p:nvPr/>
        </p:nvSpPr>
        <p:spPr>
          <a:xfrm>
            <a:off x="-278674" y="570876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0639987-40D5-B6B8-3185-82C60E099185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CEB882-F949-6768-FDCD-4224DA158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93050B-B608-4429-F43B-774307071038}"/>
              </a:ext>
            </a:extLst>
          </p:cNvPr>
          <p:cNvSpPr/>
          <p:nvPr/>
        </p:nvSpPr>
        <p:spPr>
          <a:xfrm>
            <a:off x="91440" y="1606093"/>
            <a:ext cx="12019280" cy="3450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علامَ يتوقَّفُ قَبولُ العَمَلِ الصّالِحِ؟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على صحَّةِ النّيَّةِ.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على زمنِ العَملِ.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على نجاحِ العَمَلِ.                 على استمرارِ  العَملِ.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58642E3-5835-926E-9A03-5A3E4754F809}"/>
              </a:ext>
            </a:extLst>
          </p:cNvPr>
          <p:cNvCxnSpPr>
            <a:cxnSpLocks/>
          </p:cNvCxnSpPr>
          <p:nvPr/>
        </p:nvCxnSpPr>
        <p:spPr>
          <a:xfrm flipH="1">
            <a:off x="9683931" y="3118394"/>
            <a:ext cx="2360451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57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C3BE3-6D19-50B1-B386-7F3CFBE12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C4F60B76-2EEF-CCEF-6CED-7FB0267625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22F9172-C9D5-5E36-E7AC-EB7FABD36F4F}"/>
              </a:ext>
            </a:extLst>
          </p:cNvPr>
          <p:cNvSpPr txBox="1"/>
          <p:nvPr/>
        </p:nvSpPr>
        <p:spPr>
          <a:xfrm>
            <a:off x="-156755" y="5695398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BB105D28-6CF8-D70B-517B-85578A0609A3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E3F912-873B-D742-CA68-691C43B59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6EDF0F-C0B0-ECB7-B112-B6C432452224}"/>
              </a:ext>
            </a:extLst>
          </p:cNvPr>
          <p:cNvSpPr/>
          <p:nvPr/>
        </p:nvSpPr>
        <p:spPr>
          <a:xfrm>
            <a:off x="91440" y="1606093"/>
            <a:ext cx="12019280" cy="40046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أيُّ الأعمالِ التَّاليةِ مقبولَةٌ عِندَ اللّهِ تعالى؟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الأعمالُ الخالصةُ للّهِ تعالى وحدَهُ.             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الأعمالُ الّتي يُبتَغى مِنها الرِّبحُ.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الأعمالُ الّتي يُبتَغى مِنها مَدحُ النّاسِ.      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الأعمالُ الّتي ليسَ لهَا أجورٌ ماليَّةٌ 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3EB028-2C75-BF24-0494-EB654D0A2F74}"/>
              </a:ext>
            </a:extLst>
          </p:cNvPr>
          <p:cNvCxnSpPr>
            <a:cxnSpLocks/>
          </p:cNvCxnSpPr>
          <p:nvPr/>
        </p:nvCxnSpPr>
        <p:spPr>
          <a:xfrm flipH="1">
            <a:off x="7849196" y="3013891"/>
            <a:ext cx="426152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18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261257" y="574957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41F2D2-7A9D-F9D6-1BFE-DF7E1F16A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825" y="1854926"/>
            <a:ext cx="9658350" cy="237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69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1341120" y="1477817"/>
            <a:ext cx="9773920" cy="45586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المقصودُ بالإخلاصِ؟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تقديمُ المصلحةِ العامَّةِ على المصلحةِ الخاصَّةِ.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أداءُ العبادةِ على أتمِّ وجهٍ طلبًا لمدحِ النَّاسِ.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الحرصُ على مقابلةِ الإساءةِ بالإحسانِ.           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صِدقُ النِّيَّةِ بِالتَّوَجُّهِ إلى اللَّهِ تعالى وحدَهُ.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5843451" y="4811486"/>
            <a:ext cx="513805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28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1341120" y="1477817"/>
            <a:ext cx="977392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المقصودُ بالرِّيَاءِ؟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ذكرُ مَساوئِ الإنسانِ وهيَ ليستْ فيهِ.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تقديمُ المصلحةِ الخاصَّةِ على المصلحةِ العامَّةِ.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أداءُ العملِ طَلَبًا لمدْحِ النَّاسِ وتَصَنُّعًا لهم.   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</a:t>
            </a: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الإفسادُ بينَ النَّاسِ وإيقاعُ العَداوةِ بينَهُم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5939246" y="4165600"/>
            <a:ext cx="506857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66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339634" y="563769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721360" y="1606093"/>
            <a:ext cx="11226800" cy="55399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مِنَ العلاماتِ الآتِيَةِ تَدُلُّنا على الإخلاصِ عِندَ الإنسانِ 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استِواءُ المَدحِ والذَّمِّ عندَ الإنسانِ.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الاهتمامُ بِثَنَاءِ النَّاسِ والسَّعيُ وراءَ الشُّهرةِ.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الحزنُ والأسى عندَ سماعِ الذمِّ والانْتِقَادِ.  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الفرحُ والابتِهاجُ عندَ سماعِ المدحِ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7210697" y="3134360"/>
            <a:ext cx="4737463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37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7EA7F-0657-9B6F-540B-9C8B5E70C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C3C6E048-3C0F-1F67-FD64-7D178AE19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C8DA370B-2253-9562-6556-8D6CFA445530}"/>
              </a:ext>
            </a:extLst>
          </p:cNvPr>
          <p:cNvSpPr txBox="1"/>
          <p:nvPr/>
        </p:nvSpPr>
        <p:spPr>
          <a:xfrm>
            <a:off x="339634" y="563769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4C5B64D7-66B4-7701-FB29-188F96AFE75B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4093F6-4CE0-ABB1-5488-94C821F12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52660" y="105643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4F6687-4697-0238-FC63-404AA4D8D24B}"/>
              </a:ext>
            </a:extLst>
          </p:cNvPr>
          <p:cNvSpPr/>
          <p:nvPr/>
        </p:nvSpPr>
        <p:spPr>
          <a:xfrm>
            <a:off x="721360" y="1606093"/>
            <a:ext cx="11226800" cy="62786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كيفَ تَظْهَرُ علاماتُ الإخلاصِ على الطَّالِبِ في دِراسَةِ دروسِهِ؟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يَدرُسُ لينالَ الهَدايَا ويتفوَّقَ على إخوتِهِ.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يُخبِرُ رِفاقَهُ بعلاماتِهِ المُرتفِعةِ ويَدعوهمْ للتَّنافُسِ.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يَدرُسُ لِينالَ رِضَى والديهِ وأقربائِهِ. 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يبتغي وجهَ اللَّهِ تعالى في طَلَبِهِ لِلْعِلْمِ.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5F32AD-B108-72DF-353B-933B3908EB11}"/>
              </a:ext>
            </a:extLst>
          </p:cNvPr>
          <p:cNvCxnSpPr>
            <a:cxnSpLocks/>
          </p:cNvCxnSpPr>
          <p:nvPr/>
        </p:nvCxnSpPr>
        <p:spPr>
          <a:xfrm flipH="1">
            <a:off x="6435634" y="5389880"/>
            <a:ext cx="53609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47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44B5-FC6E-7D64-E290-CB69451D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2FE8159-59BA-DBBD-A23F-322378EC6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52F1D4C-75EA-1B82-D2F8-E531F21334E8}"/>
              </a:ext>
            </a:extLst>
          </p:cNvPr>
          <p:cNvSpPr txBox="1"/>
          <p:nvPr/>
        </p:nvSpPr>
        <p:spPr>
          <a:xfrm>
            <a:off x="339634" y="563769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4A83625-7F30-5B89-F9BE-8A0038AC7C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AA3D6D-5FAB-FE66-5A88-FCD06CD40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0B6F40-75BC-A5DD-5B68-5625A502F17C}"/>
              </a:ext>
            </a:extLst>
          </p:cNvPr>
          <p:cNvSpPr/>
          <p:nvPr/>
        </p:nvSpPr>
        <p:spPr>
          <a:xfrm>
            <a:off x="721360" y="1606093"/>
            <a:ext cx="11226800" cy="40626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نتائجُ الإخلاصِ في العَمَلِ 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تقليدُ أعلى المناصبِ.                      كسبُ رِضَا اللَّهِ تعالى عَنه.               زيادةُ المكاسبِ المادِّيَّةِ.                      كسبُ رِضَا وثناءِ النَّاسِ.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EA32F1-80EA-81E8-8863-EB2BF0CB9590}"/>
              </a:ext>
            </a:extLst>
          </p:cNvPr>
          <p:cNvCxnSpPr>
            <a:cxnSpLocks/>
          </p:cNvCxnSpPr>
          <p:nvPr/>
        </p:nvCxnSpPr>
        <p:spPr>
          <a:xfrm flipH="1">
            <a:off x="3004457" y="3143069"/>
            <a:ext cx="3605349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51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F354B-C123-D99F-2C2A-F4A3835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D5E4DF3C-7E7B-FF33-03F0-4C269D338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E6FC8E8-9F01-F8DB-0344-2DCDB787BD8A}"/>
              </a:ext>
            </a:extLst>
          </p:cNvPr>
          <p:cNvSpPr txBox="1"/>
          <p:nvPr/>
        </p:nvSpPr>
        <p:spPr>
          <a:xfrm>
            <a:off x="339634" y="563769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8EEA493-7F13-726B-27D9-1C65067F2DD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B230E3-5278-F5CB-18B7-1105D790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AABD05-A802-F81B-E5DC-67337E487873}"/>
              </a:ext>
            </a:extLst>
          </p:cNvPr>
          <p:cNvSpPr/>
          <p:nvPr/>
        </p:nvSpPr>
        <p:spPr>
          <a:xfrm>
            <a:off x="721360" y="1606093"/>
            <a:ext cx="1122680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السّبَبُ الّذي يُعينُ المسلمَ على إخلاصِ العملِ كما تَسْتَنْتِجُ مِنْ قولِهِ تعالى: {فَاتَّقُوا اللَّهَ مَا اسْتَطَعْتُمْ وَاسْمَعُوا وَأَطِيعُوا وَأَنفِقُوا خَيْرًا لِّأَنفُسِكُمْ ۗ}؟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العَدلُ في الحُكمِ.                            صلةُ الأرحامِ.                                                      تقوى اللَّهِ تعالى.                         الإقبالُ على العلمِ.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63FF360-9904-1EC6-826A-DDA1249CB68A}"/>
              </a:ext>
            </a:extLst>
          </p:cNvPr>
          <p:cNvCxnSpPr>
            <a:cxnSpLocks/>
          </p:cNvCxnSpPr>
          <p:nvPr/>
        </p:nvCxnSpPr>
        <p:spPr>
          <a:xfrm flipH="1">
            <a:off x="9913620" y="4353560"/>
            <a:ext cx="193874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27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FBDB2-7CC0-8302-B32E-8A28A7409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4E47D0D-31C6-66C1-CAFC-B7809650A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B87B659-FE5B-C475-CC3F-7F468A74A462}"/>
              </a:ext>
            </a:extLst>
          </p:cNvPr>
          <p:cNvSpPr txBox="1"/>
          <p:nvPr/>
        </p:nvSpPr>
        <p:spPr>
          <a:xfrm>
            <a:off x="339634" y="563769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69FDB43-61B7-853B-9FC2-64BE9D0BFD5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BBAE93-B273-6B29-4378-CBB1E79BD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8113BE-1A8D-9AFB-BE11-9796CB574B9C}"/>
              </a:ext>
            </a:extLst>
          </p:cNvPr>
          <p:cNvSpPr/>
          <p:nvPr/>
        </p:nvSpPr>
        <p:spPr>
          <a:xfrm>
            <a:off x="721360" y="1606093"/>
            <a:ext cx="11226800" cy="36933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أينَ مَحَلُّ الإخلاصِ عِندَ الإنسانِ في ضَوءِ فهمِكَ </a:t>
            </a:r>
            <a:r>
              <a:rPr lang="ar-AE" altLang="en-US" sz="28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لقولِهِﷺ</a:t>
            </a: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: (إنَّ اللَّهَ لا ينظُرُ إلى صُورِكُم وأموالِكُم ولكنْ ينظُرُ إلى قُلوبِكُم وأعمالِكُم) 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في القلبِ.                   في الجَوارحِ.                  في اللِّسَانِ.                  في العقلِ.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5F09F6-88F1-B1E1-D501-67BC8C609FF1}"/>
              </a:ext>
            </a:extLst>
          </p:cNvPr>
          <p:cNvCxnSpPr>
            <a:cxnSpLocks/>
          </p:cNvCxnSpPr>
          <p:nvPr/>
        </p:nvCxnSpPr>
        <p:spPr>
          <a:xfrm flipH="1">
            <a:off x="10694125" y="3569789"/>
            <a:ext cx="106244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83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A7388-72C9-7789-2860-274090B34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B6F45A6-E5A0-AC63-B71F-DFC5BD797A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F17300B-8FE9-22CD-8812-E32B162D9EC4}"/>
              </a:ext>
            </a:extLst>
          </p:cNvPr>
          <p:cNvSpPr txBox="1"/>
          <p:nvPr/>
        </p:nvSpPr>
        <p:spPr>
          <a:xfrm>
            <a:off x="339634" y="5637697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1458D7D-A701-7EC4-D2FD-D6396FC2193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3824D6-FF66-1B68-819B-5A7268DDA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8A5C78-479D-9EA9-A152-25190A9EAE89}"/>
              </a:ext>
            </a:extLst>
          </p:cNvPr>
          <p:cNvSpPr/>
          <p:nvPr/>
        </p:nvSpPr>
        <p:spPr>
          <a:xfrm>
            <a:off x="721360" y="1606093"/>
            <a:ext cx="1122680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دلالةُ قولُ اللَّهِ تعالى: { مَن كَانَ يُرِيدُ الْحَيَاةَ الدُّنْيَا وَزِينَتَهَا نُوَفِّ إِلَيْهِمْ أَعْمَالَهُمْ فِيهَا وَهُمْ فِيهَا لَا يُبْخَسُونَ}؟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الإخلاصُ سببُ فلاحُ العبدِ في الآخِرَةِ.                      ينالُ المخلِصونَ جزاءهم في الدُّنيا والآخرةِ.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الإخلاصُ سَبَبٌ لنجاحِ العبدِ في الدّنيا.                    الحثُّ على الاستمتاعِ بزينةِ الحياةِ الدُّنيا.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highlight>
                  <a:srgbClr val="FFFF00"/>
                </a:highlight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من ثمرات الإخلاص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454AA3-BE60-D8E8-C52F-BC5238C751B6}"/>
              </a:ext>
            </a:extLst>
          </p:cNvPr>
          <p:cNvCxnSpPr>
            <a:cxnSpLocks/>
          </p:cNvCxnSpPr>
          <p:nvPr/>
        </p:nvCxnSpPr>
        <p:spPr>
          <a:xfrm flipH="1">
            <a:off x="2195881" y="3656874"/>
            <a:ext cx="380564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57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30926" y="578248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7073F0-BD36-B7E0-A663-F2A8301F2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870" y="2238647"/>
            <a:ext cx="9639300" cy="274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132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4BDC0-5ADB-41BB-C337-0D607F107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7780A16-1EB7-FA54-3CB2-2D28C13162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F81C60E-34E2-9BCD-D46C-0DAD0A6FE0FF}"/>
              </a:ext>
            </a:extLst>
          </p:cNvPr>
          <p:cNvSpPr txBox="1"/>
          <p:nvPr/>
        </p:nvSpPr>
        <p:spPr>
          <a:xfrm>
            <a:off x="-330926" y="578248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84DCC817-9898-233F-9C63-8A03F7CC065F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8EF4FF-6A88-A529-154E-8C4BECF2F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05643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A3F29C-E613-6FC5-607B-C5D92A86D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345" y="1865787"/>
            <a:ext cx="7572375" cy="443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54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-66822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568960" y="557057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4912" y="105643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1026094" y="1494333"/>
            <a:ext cx="10942385" cy="74789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742950" indent="-7429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مَعنى " أشعثَ" في الحديثِ الشَّريفِ: "ثُمَّ ذَكَرَ الرَّجُلَ يُطِيلُ السَّفَرَ أَشْعَثَ أَغْبَرَ"؟</a:t>
            </a:r>
          </a:p>
          <a:p>
            <a:pPr marL="742950" indent="-7429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شعْرُهُ غليظٌ أجعدٌ.              شعْرُهُ مُتَفَرِّقٌ ومُتَلَبِّدٌ.                           ثِيابُهُ رَثَّةٌ وقديمَةٌ.                 وَجهُهُ بِلَونِ الغُبارِ.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3918857" y="3912325"/>
            <a:ext cx="314379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37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1026095" y="1494333"/>
            <a:ext cx="10158730" cy="78790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مَعنى كلمةُ " الطَّيِّباتُ " في الحديثِ الشَّريفِ {يَا أَيُّهَا الرُّسُلُ كُلُوا مِنَ الطَّيِّبَاتِ وَاعْمَلُوا صَالِحًا إِنِّي بِمَا تَعْمَلُونَ عَلِيمٌ}؟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الحلالُ.                           اللّذيذُ.                                المُغَذِّي.                           الوافِرُ.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10084525" y="3770086"/>
            <a:ext cx="94354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59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8E886-EACB-5898-E707-5586B76A4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0915DFE-65B7-BE7F-34AB-ECD4BA823E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A1E82F2-1B81-F1C2-5E18-8A24A9BE52E4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999ADB1-CCE9-D1EA-F2D4-CAEAA21043F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F46726-ABA6-CD7D-0C59-CA4B30CC4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87494" y="105643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2C53D3-4FF0-1320-2353-C4AB5D8E28BF}"/>
              </a:ext>
            </a:extLst>
          </p:cNvPr>
          <p:cNvSpPr/>
          <p:nvPr/>
        </p:nvSpPr>
        <p:spPr>
          <a:xfrm>
            <a:off x="1026095" y="1494333"/>
            <a:ext cx="10158730" cy="85254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مَعنى " أغبَرَ" في الحديثِ الشَّريفِ: "ثُمَّ ذَكَرَ الرَّجُلَ يُطِيلُ السَّفَرَ أَشْعَثَ أَغْبَرَ"؟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ثِيابُهُ رَثَّةٌ قديمَةٌ.               وَجهُهُ بِلَونِ الغُبارِ.                                         شعْرُهُ غليظٌ أجعدٌ.           شعْرُهُ مُتَفَرِّقٌ ومُتَلَبِّدٌ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FBBCBF-D020-AC47-B18B-A3ECD81C6FC0}"/>
              </a:ext>
            </a:extLst>
          </p:cNvPr>
          <p:cNvCxnSpPr>
            <a:cxnSpLocks/>
          </p:cNvCxnSpPr>
          <p:nvPr/>
        </p:nvCxnSpPr>
        <p:spPr>
          <a:xfrm flipH="1">
            <a:off x="5521234" y="3569789"/>
            <a:ext cx="2101783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43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E5AD6-4742-24AD-9FE7-542CD6445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97CB15F4-E436-9FF3-70F8-E7FF9EC039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E47E6B8-5A3E-35A7-0259-FA8BAF0F10CE}"/>
              </a:ext>
            </a:extLst>
          </p:cNvPr>
          <p:cNvSpPr txBox="1"/>
          <p:nvPr/>
        </p:nvSpPr>
        <p:spPr>
          <a:xfrm>
            <a:off x="-78377" y="578248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B3909C9C-3C9C-22F5-5A3B-82BCB20B1D8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3238B2-1081-CC9E-4A45-A3A73A936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E408D6-4F22-D7D1-DDCD-87143867AB33}"/>
              </a:ext>
            </a:extLst>
          </p:cNvPr>
          <p:cNvSpPr/>
          <p:nvPr/>
        </p:nvSpPr>
        <p:spPr>
          <a:xfrm>
            <a:off x="1026095" y="1494333"/>
            <a:ext cx="10158730" cy="88947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أيٌّ مِنَ الأعمالِ الآتِيَةِ يُعَدُّ مِثَالًا على الكَسبِ الطَّيِّبِ؟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يَحتَكِرُ دواءً لِيَرتَفِعَ سِعرُهُ فَيَكسبَ أكثَر ويَتَبرَّعَ للمساكينِ.                       تَعمَلُ بالشَّعوَذَةِ والسِّحرِ لِتُرَبِّيَ أولادَهَا وتُنفِقَ عليهِم.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يُؤدِّي مهامَّهُ الوظيفيَّةَ بكلِّ إخلاصٍ وأمانةٍ.                                          يَتَلاعَبُ بتاريخِ انتِهاءِ الصَّلاحِيةِ لِيربَحَ ويتَمَكَّنَ مِنَ الحجِّ.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C80A1F-E21B-EE59-2F2C-72A2A22D4478}"/>
              </a:ext>
            </a:extLst>
          </p:cNvPr>
          <p:cNvCxnSpPr>
            <a:cxnSpLocks/>
          </p:cNvCxnSpPr>
          <p:nvPr/>
        </p:nvCxnSpPr>
        <p:spPr>
          <a:xfrm flipH="1">
            <a:off x="5732226" y="4170680"/>
            <a:ext cx="538818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01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5E011-2254-A0B0-2C3B-3E532F5E4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03FB3926-DC83-9758-ECC2-3C21631A86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2B5DF81-7DE6-A942-D961-02769EA4C686}"/>
              </a:ext>
            </a:extLst>
          </p:cNvPr>
          <p:cNvSpPr txBox="1"/>
          <p:nvPr/>
        </p:nvSpPr>
        <p:spPr>
          <a:xfrm>
            <a:off x="-78377" y="578248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5B56D89B-6938-4362-7EEB-E2583A49D7D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82914-30C2-A4D6-3CBC-3B4E6F672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04A07D6-D3BF-E89A-6273-F2E48859C9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6095" y="1494333"/>
            <a:ext cx="10158730" cy="83407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ممَّا يأتي يُعدُّ منْ أسبابِ إجابةِ الدُّعاءِ في ضوءِ فهمِكَ لقولِ النّبيِّ ﷺ:"  ثُمَّ ذَكَرَ الرَّجُلَ يُطِيلُ السَّفَرَ أَشْعَثَ أَغْبَرَ، يَمُدُّ يَدَيْهِ إِلَى السَّمَاءِ: يَا رَبِّ، يَا رَبِّ، وَمَطْعَمُهُ حَرَامٌ، وَمَشْرَبُهُ حَرَامٌ، وَمَلْبَسُهُ حَرَامٌ، وَغُذِيَ بِالْحَرَامِ، فَأَنَّى يُسْتَجَابُ لهُ".؟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الغنى والتَّرفُ.                                  الزُّهدُ والتَّقشُّفُ.                                               الهيئةُ الحسنةُ.                                  الكَسْبُ الحَلالُ.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FBF18E-E690-C07A-B674-833F11F79F78}"/>
              </a:ext>
            </a:extLst>
          </p:cNvPr>
          <p:cNvCxnSpPr>
            <a:cxnSpLocks/>
          </p:cNvCxnSpPr>
          <p:nvPr/>
        </p:nvCxnSpPr>
        <p:spPr>
          <a:xfrm flipH="1">
            <a:off x="5360125" y="4249058"/>
            <a:ext cx="1471749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61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E47E29-718C-0EA6-47EC-9EE824617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75" y="1863634"/>
            <a:ext cx="9696450" cy="27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89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435429" y="5756358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87494" y="105643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375920" y="1494333"/>
            <a:ext cx="11175999" cy="76944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مرتكزُ الأمنِ الَّذي تستنتِجُهُ مِنْ قولِهِ تعالى:(يا أيُّها الَّذينَ آمنُوا أَطِيعُوا اللَّهَ وَأَطِيعُوا الرَّسولَ وَأُولِي الأَمْرِ مِنْكُمْ)؟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التزامُ التَّسامحِ في معاملةِ الآخرينَ.                 الولاءُ والطَّاعةُ للحاكمِ.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إشاعةُ التَّآلفِ بينَ النَّاسِ.                                 الوحدةُ والحذرُ منَ النِّزاعِ.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1444106" y="3939903"/>
            <a:ext cx="293630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03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69668" y="576506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71120" y="1494333"/>
            <a:ext cx="11480799" cy="80021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أيُّ أسبابِ المحافظةِ على أمنِ المجتمعِ وسلامتِهِ تستنتجُهُ منْ قولِ رسولِ </a:t>
            </a:r>
            <a:r>
              <a:rPr lang="ar-AE" altLang="en-US" sz="36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اللَّهِﷺ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:( اللَّهمَّ حبِّبْ إلينا المدينةَ كحبِّنا مكَّةَ أوْ أشدَّ)؟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الولاءُ والطَّاعةُ للحاكمِ.                </a:t>
            </a:r>
            <a:r>
              <a:rPr lang="en-US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</a:t>
            </a: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الانتماءُ والمحبَّةُ للوطنِ.           </a:t>
            </a:r>
            <a:r>
              <a:rPr lang="en-US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</a:t>
            </a: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التزامُ التَّسامحِ معَ الآخرينَ.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7811589" y="4865915"/>
            <a:ext cx="367501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6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0775D-E106-DAA1-7845-078CC08A0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9D4CFE8F-31F6-2D41-4E80-D24C2EE99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7D8DB38-50C2-81BE-83AD-837D951017F0}"/>
              </a:ext>
            </a:extLst>
          </p:cNvPr>
          <p:cNvSpPr txBox="1"/>
          <p:nvPr/>
        </p:nvSpPr>
        <p:spPr>
          <a:xfrm>
            <a:off x="-69668" y="576506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B41DCDB-AD65-29FF-2EA2-E76AFE3892CB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5E44E5-4376-B17F-E5A2-B8F09DE54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2F50F3-437F-A1C7-9FA9-C273738E1A1A}"/>
              </a:ext>
            </a:extLst>
          </p:cNvPr>
          <p:cNvSpPr/>
          <p:nvPr/>
        </p:nvSpPr>
        <p:spPr>
          <a:xfrm>
            <a:off x="71120" y="1494333"/>
            <a:ext cx="11480799" cy="72635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دلالةُ قولِ </a:t>
            </a:r>
            <a:r>
              <a:rPr lang="ar-AE" altLang="en-US" sz="32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النَّبيِّﷺ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: "ألَا مَنْ ظلَمَ معاهَدَاً، أَوِ انْتَقَصَهُ، أَوْ كَلَّفَهُ فَوْقَ طاقَتِهِ، أوْ أَخَذَ مِنْهُ شَيْئاً بِغيْرِ طيبِ نَفْسِ، فَأنا حَجيجُهُ يَوْمَ القيامَةِ "؟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التَّحذيرُ الشَّديدُ منَ الإساءةِ للنَّاسِ بالسُّخريةِ والاستهزاءِ.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التَّرهيبُ الشَّديدُ منَ الظُّلمِ والإساءةِ للنَّاسِ بالقولِ أوِ الفعلِ.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التَّحذيرُ والتَّرهيبُ للظَّالمِ منْ أهوالِ يومِ القيامةِ 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C7B84A-59BD-A2F7-BA92-45E25FD8DC46}"/>
              </a:ext>
            </a:extLst>
          </p:cNvPr>
          <p:cNvCxnSpPr>
            <a:cxnSpLocks/>
          </p:cNvCxnSpPr>
          <p:nvPr/>
        </p:nvCxnSpPr>
        <p:spPr>
          <a:xfrm flipH="1">
            <a:off x="3988526" y="4291149"/>
            <a:ext cx="7419703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72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3029C-361F-CC6B-23F3-0CA26896D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57A3E48-EB3C-B10A-2CA7-9CA29ADFD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88DDA35-FA4C-BC1B-9407-7F67C7EFEF35}"/>
              </a:ext>
            </a:extLst>
          </p:cNvPr>
          <p:cNvSpPr txBox="1"/>
          <p:nvPr/>
        </p:nvSpPr>
        <p:spPr>
          <a:xfrm>
            <a:off x="-69668" y="576506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77C2BCF-4769-13C3-A8B3-0986F6D5D4D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D52CBC-D1F0-1A56-7438-C7AB9FCB2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044158-EC5D-8E21-B7D6-2CE19584FCF9}"/>
              </a:ext>
            </a:extLst>
          </p:cNvPr>
          <p:cNvSpPr/>
          <p:nvPr/>
        </p:nvSpPr>
        <p:spPr>
          <a:xfrm>
            <a:off x="71120" y="1494333"/>
            <a:ext cx="11480799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ضدُّ كلمةِ "الأمنِ" لُغةً؟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الطُّمأنينةُ والاستقرارُ.               السِّلْمُ والصُّلْحُ.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الهلعُ والفزَعُ.           </a:t>
            </a:r>
            <a:r>
              <a:rPr lang="en-US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السَّلامُ والهُدوءُ.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1B6083-9342-4E35-2BEA-CD1E9BF7385D}"/>
              </a:ext>
            </a:extLst>
          </p:cNvPr>
          <p:cNvCxnSpPr>
            <a:cxnSpLocks/>
          </p:cNvCxnSpPr>
          <p:nvPr/>
        </p:nvCxnSpPr>
        <p:spPr>
          <a:xfrm flipH="1">
            <a:off x="9670868" y="3803469"/>
            <a:ext cx="178525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1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CCD62-057A-474F-4395-FF23B0A88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405B3C3-EE2C-CC02-939E-2B3A6DC1E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7112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68C7BF1-906E-0554-3623-D7FC89301C04}"/>
              </a:ext>
            </a:extLst>
          </p:cNvPr>
          <p:cNvSpPr txBox="1"/>
          <p:nvPr/>
        </p:nvSpPr>
        <p:spPr>
          <a:xfrm>
            <a:off x="-69668" y="576506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3CA3A731-5DCE-8D82-ACDA-136E0AD9D072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98A8ED-0C42-4795-1ACB-B891EE4E2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F135A8-DCA3-1958-DEEE-18F4B0EE1A04}"/>
              </a:ext>
            </a:extLst>
          </p:cNvPr>
          <p:cNvSpPr/>
          <p:nvPr/>
        </p:nvSpPr>
        <p:spPr>
          <a:xfrm>
            <a:off x="71120" y="1494333"/>
            <a:ext cx="11480799" cy="59708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ممَّا يَلي يوضِّحُ نتيجةَ توفُّرِ الأمنِ على اقتصادِ الدُّولِ؟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اعتمادُ الدُّولِ على التِّجارةِ الخارجيَّةِ.                   محدوديَّةُ المواردِ الاقتصاديَّةِ  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اعتمادُ الدُّولِ على المواردِ الدَّاخليَّةِ.                    ازدهارُ الاقتصادِ وتوفّرُ فرصِ العملِ.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F3729B0-ADE8-123F-B3B6-0ECE54B59C37}"/>
              </a:ext>
            </a:extLst>
          </p:cNvPr>
          <p:cNvCxnSpPr>
            <a:cxnSpLocks/>
          </p:cNvCxnSpPr>
          <p:nvPr/>
        </p:nvCxnSpPr>
        <p:spPr>
          <a:xfrm flipH="1">
            <a:off x="870857" y="3629298"/>
            <a:ext cx="434122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96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1B43B-E310-8197-B782-DCD0A6E0B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203A23E0-1424-4330-750D-2505A148D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7112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0C9A8EC-112C-28E4-760B-8D60C861A388}"/>
              </a:ext>
            </a:extLst>
          </p:cNvPr>
          <p:cNvSpPr txBox="1"/>
          <p:nvPr/>
        </p:nvSpPr>
        <p:spPr>
          <a:xfrm>
            <a:off x="-69668" y="576506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78A6AF7-69E6-B021-6AB2-D499D8DA2CD4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6F39E5-6C10-CBC6-A147-D59FD6CBF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05602B-991F-BAC9-5826-940146EB9371}"/>
              </a:ext>
            </a:extLst>
          </p:cNvPr>
          <p:cNvSpPr/>
          <p:nvPr/>
        </p:nvSpPr>
        <p:spPr>
          <a:xfrm>
            <a:off x="71120" y="1494333"/>
            <a:ext cx="11480799" cy="79098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مادلالةُ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قولِهِ تعالى:(مَن قَتَلَ نَفْسًا بِغَيْرِ نَفْسٍ أَوْ فَسَادٍ فِي </a:t>
            </a: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الْأَرْضِ فَكَأَنَّمَا قَتَلَ النَّاسَ جَمِيعًا)؟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التَّحذيرُ الشَّديدُ منَ الإساءةِ للنَّاسِ بالقولِ.    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التَّحذيرُ منْ قتلِ الأبرياءِ المسالمينَ.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تشريعُ القِصاصِ في جريمةِ القتلِ العمدِ. </a:t>
            </a:r>
            <a:r>
              <a:rPr lang="en-US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الرَّبطُ بينَ الأمنِ وتقدُّمِ الدُّولِ وازدِهارِها.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404EEFE-4A58-FC9E-AAB0-CAC5DEA52957}"/>
              </a:ext>
            </a:extLst>
          </p:cNvPr>
          <p:cNvCxnSpPr>
            <a:cxnSpLocks/>
          </p:cNvCxnSpPr>
          <p:nvPr/>
        </p:nvCxnSpPr>
        <p:spPr>
          <a:xfrm flipH="1">
            <a:off x="7210697" y="4256315"/>
            <a:ext cx="434122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95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C7F1DF-84C5-BE9C-5D6A-8A5BCADA7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920" y="2286952"/>
            <a:ext cx="9620250" cy="260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219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6718D-C3E5-7D4B-0396-F522EDDE8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D32ED82-DABA-13C1-C811-D15AF8E8D3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4777E13-D48A-F101-86F5-DE3264638493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1CB1CA5-E685-CC68-2C23-5E507D2CDF1C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75A6BD-5D6E-E4A7-3C64-9E1AD961A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C224AC-0DC6-8F7F-153C-FEE686D27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7932" y="1038610"/>
            <a:ext cx="5807392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972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71120" y="1494333"/>
            <a:ext cx="11480799" cy="91409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كَلِمَةِ (القَرْيَةِ) الوارِدَةِ في قَولِهِ تعالى: ﴿وَاضْرِبْ لَهُم مَّثَلًا أَصْحَابَ الْقَرْيَةِ إِذْ جَاءَهَا الْمُرْسَلُونَ (13)﴾؟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جَمعٌ مِنَ النّاسِ يَعيشونَ في مكانٍ ما.    </a:t>
            </a:r>
            <a:endParaRPr lang="en-US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جَمعٌ مِنَ النّاسِ رحّالونَ في البُلدانِ.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جمعٌ منَ النّاسِ يعيشونَ في أماكنَ متفرِّقةٍ.</a:t>
            </a:r>
            <a:endParaRPr lang="en-US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جمعٌ منَ النَّاسِ عاشوا حقبةً وجيزةً منَ الزَّمنِ.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6096000" y="3881845"/>
            <a:ext cx="5357223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50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71120" y="1494333"/>
            <a:ext cx="11480799" cy="85254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نوعُ المَـدِّ الواردِ في كلمة: (</a:t>
            </a:r>
            <a:r>
              <a:rPr lang="ar-AE" altLang="en-US" sz="40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طآئركم</a:t>
            </a: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)؟</a:t>
            </a:r>
          </a:p>
          <a:p>
            <a:pPr>
              <a:spcBef>
                <a:spcPct val="0"/>
              </a:spcBef>
              <a:defRPr/>
            </a:pPr>
            <a:endParaRPr lang="ar-AE" altLang="en-US" sz="4000" b="1" dirty="0">
              <a:ln/>
              <a:solidFill>
                <a:srgbClr val="FF0000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مدٌّ جائز منفصل.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مدٌّ واجب متصل.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مد صلة كبرى. </a:t>
            </a: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                         مدٌّ بدل.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6096000" y="3752668"/>
            <a:ext cx="279767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92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355600" y="1140185"/>
            <a:ext cx="11480799" cy="102489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لِمَ أمرَ اللَّهُ تعالى </a:t>
            </a:r>
            <a:r>
              <a:rPr lang="ar-AE" altLang="en-US" sz="4000" b="1" dirty="0" err="1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نبيَّهُﷺ</a:t>
            </a: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أنْ يَضرِبَ لمُشرِكي قُريشٍ مثلًا أصحابَ القَريَةِ؟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للحفاظِ على تاريخِ الأممِ السّابِقَةِ.  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لأخذِ العظةِ والعبرةِ منَ الأممِ السَّابقةِ.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للاطِّلاعِ على أخبارِ الأممِ السّابقةِ.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لمعرفةِ أمجادِ الأُممِ السّابقةِ.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856E1-6A79-6633-D23C-60C84FFB1CBA}"/>
              </a:ext>
            </a:extLst>
          </p:cNvPr>
          <p:cNvCxnSpPr>
            <a:cxnSpLocks/>
          </p:cNvCxnSpPr>
          <p:nvPr/>
        </p:nvCxnSpPr>
        <p:spPr>
          <a:xfrm flipH="1">
            <a:off x="5653313" y="4659811"/>
            <a:ext cx="618308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92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818BC-FFDD-B1BF-DBD2-1C40D6C61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CEEE615E-5A5E-2098-5583-E56BFAC06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8E3738A-4479-B948-214C-A7DBD1161799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5D14FD2-3D12-22E5-028B-447DD180490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08C194-0F43-0DB2-C154-CA77E86AA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EA0E4B-2BAA-D948-11C3-A194DDCBF188}"/>
              </a:ext>
            </a:extLst>
          </p:cNvPr>
          <p:cNvSpPr/>
          <p:nvPr/>
        </p:nvSpPr>
        <p:spPr>
          <a:xfrm>
            <a:off x="254000" y="1514653"/>
            <a:ext cx="11480799" cy="93256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لمَاذا أرسلَ اللَّهُ -تعالى- رسولاً ثالثاً لأصحابِ القريةِ؟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توضيحًا لِدَعوَةِ الرّسولَينِ.                                                         تبيانًا لِدَعوَةِ الرّسولَينِ.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تمهيدًا لِدَعوَةِ الرّسولَينِ.                                                                تأييـدًا لِدَعوَةِ الرّسولَينِ.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57A6EC-515B-8CF9-F564-056800C329B5}"/>
              </a:ext>
            </a:extLst>
          </p:cNvPr>
          <p:cNvCxnSpPr>
            <a:cxnSpLocks/>
          </p:cNvCxnSpPr>
          <p:nvPr/>
        </p:nvCxnSpPr>
        <p:spPr>
          <a:xfrm flipH="1">
            <a:off x="7811589" y="5712815"/>
            <a:ext cx="384918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34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6E692-9A36-6624-2C81-67D55527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0F89A9CC-9186-308E-F6D5-5B74909B2E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BB3066D-75E3-1B70-CC9C-FE872DF46AD2}"/>
              </a:ext>
            </a:extLst>
          </p:cNvPr>
          <p:cNvSpPr txBox="1"/>
          <p:nvPr/>
        </p:nvSpPr>
        <p:spPr>
          <a:xfrm>
            <a:off x="-853440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B55A914-F182-73B5-8464-34FC39ACB8A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5DDDEA-AA17-94EA-3AE3-EC9ACDA5D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82E574-E1A0-607F-122B-74BC1499BF89}"/>
              </a:ext>
            </a:extLst>
          </p:cNvPr>
          <p:cNvSpPr/>
          <p:nvPr/>
        </p:nvSpPr>
        <p:spPr>
          <a:xfrm>
            <a:off x="254000" y="1514653"/>
            <a:ext cx="11480799" cy="93256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بعدَ أنْ كذَّبَ أصحابُ القَريَةِ رُسُلَ اللّهِ تعالى، هدَّدُوا الرُّسُلَ بـ: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بالرَّميِ بالحِجارَةِ حتّى المَوتِ.  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بالسِّجنِ والحبسِ.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بالضَّربِ بالسِّياطِ.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بالإحراقِ بالنّارِ.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62C6E7-90DE-DEDF-B62A-4A3C0CD10C12}"/>
              </a:ext>
            </a:extLst>
          </p:cNvPr>
          <p:cNvCxnSpPr>
            <a:cxnSpLocks/>
          </p:cNvCxnSpPr>
          <p:nvPr/>
        </p:nvCxnSpPr>
        <p:spPr>
          <a:xfrm flipH="1" flipV="1">
            <a:off x="6914605" y="3213463"/>
            <a:ext cx="4750525" cy="6168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2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3EAD6-C53F-E19A-FB66-0074EE39C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BB355148-5E26-3F7E-5604-0E02F134B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-81280" y="-66822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28C129A-3A62-88D5-10CC-A9DCF1CAE73E}"/>
              </a:ext>
            </a:extLst>
          </p:cNvPr>
          <p:cNvSpPr txBox="1"/>
          <p:nvPr/>
        </p:nvSpPr>
        <p:spPr>
          <a:xfrm>
            <a:off x="-278675" y="5738941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C84D95F4-FB50-C70D-4E69-BBE1438D2B0E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6C2B17-3C40-EF4B-71DF-DDA4642A7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091B32-83AF-8362-7289-95A3F6E4B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237" y="1419225"/>
            <a:ext cx="762952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436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CBDD3-78F4-BD75-1C73-FF3F0BD07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5C80B356-DEE6-B703-7E3F-EB9091CA37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8387CAC-BC86-96FC-EAFD-44FD7A335569}"/>
              </a:ext>
            </a:extLst>
          </p:cNvPr>
          <p:cNvSpPr txBox="1"/>
          <p:nvPr/>
        </p:nvSpPr>
        <p:spPr>
          <a:xfrm>
            <a:off x="-304800" y="5756358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3B21368B-276A-6A64-0A6F-D66E2F37B0D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E6FCBD-2B0B-3D77-D685-803EB3E0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E2F44E-0FD7-E4D2-C2FC-95C200C3D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112" y="1471612"/>
            <a:ext cx="7343775" cy="453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242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0" y="572152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F62008-9B65-EE26-F22B-6B3AEF37E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068" y="2077221"/>
            <a:ext cx="10296525" cy="269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083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128694" y="574422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4698C5-6C79-572C-17F6-477DA8ECF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643" y="1852758"/>
            <a:ext cx="5419317" cy="389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258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70C9A-EDFB-BA1D-0C3D-3BDBA1083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948D5B4-A89E-FD58-EC59-057286A493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9D11C8C-2BCE-0E42-5146-BE129979425D}"/>
              </a:ext>
            </a:extLst>
          </p:cNvPr>
          <p:cNvSpPr txBox="1"/>
          <p:nvPr/>
        </p:nvSpPr>
        <p:spPr>
          <a:xfrm>
            <a:off x="0" y="566927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BBBDE064-E91A-2A5C-74E0-66BAD92F11FA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B5A78B-ADB1-46CB-E564-8B1287412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B45D19-5430-E53E-DE06-30DD9C9478B9}"/>
              </a:ext>
            </a:extLst>
          </p:cNvPr>
          <p:cNvSpPr/>
          <p:nvPr/>
        </p:nvSpPr>
        <p:spPr>
          <a:xfrm>
            <a:off x="254000" y="1514653"/>
            <a:ext cx="11856720" cy="71096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الفَريضَةُ الَّتي تُناسِبُ نَافلةَ الصَّدَقَةِ؟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الحَجُّ.                              الصِيامُ.                                              الصَّلاةُ.                             الزَّكاةُ.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7C8E53F2-6BB3-7C39-4B87-4CFD94272226}"/>
              </a:ext>
            </a:extLst>
          </p:cNvPr>
          <p:cNvSpPr/>
          <p:nvPr/>
        </p:nvSpPr>
        <p:spPr>
          <a:xfrm rot="10800000">
            <a:off x="6696892" y="4005943"/>
            <a:ext cx="896982" cy="1828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2112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AD44E-E909-B873-1CCD-0B90DEA21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85225D8-12B4-61E1-CCE8-1D5B6BACD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31E7624-1993-1F4A-5701-A5CE8D821CDA}"/>
              </a:ext>
            </a:extLst>
          </p:cNvPr>
          <p:cNvSpPr txBox="1"/>
          <p:nvPr/>
        </p:nvSpPr>
        <p:spPr>
          <a:xfrm>
            <a:off x="0" y="566927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9833407C-542E-678E-E6FE-FF1D54E2320B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5E9E83-6396-F328-5028-61EF863CB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85558E-CF35-CD78-18C2-3B223CB61246}"/>
              </a:ext>
            </a:extLst>
          </p:cNvPr>
          <p:cNvSpPr/>
          <p:nvPr/>
        </p:nvSpPr>
        <p:spPr>
          <a:xfrm>
            <a:off x="254000" y="1514653"/>
            <a:ext cx="11856720" cy="71096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أداءُ النَّوافلِ  يَجْبُرُ الخَلَلَ  الَّذي قَدْ يَحْدُثُ في: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الفَرائِضِ.                            المندوباتِ.                                   المستحبَّاتِ.                          السُّنَنِ</a:t>
            </a: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EB79C24-10DA-A542-D0DD-40651D39DF47}"/>
              </a:ext>
            </a:extLst>
          </p:cNvPr>
          <p:cNvSpPr/>
          <p:nvPr/>
        </p:nvSpPr>
        <p:spPr>
          <a:xfrm rot="10800000">
            <a:off x="10598331" y="3143794"/>
            <a:ext cx="1339669" cy="1654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6875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12AAE-317F-C1B2-2454-4F85A65DB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22197BE-6F72-2764-381F-0EDE90C8B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23EFA93-144F-A3C9-0B7A-FDFCB69A1466}"/>
              </a:ext>
            </a:extLst>
          </p:cNvPr>
          <p:cNvSpPr txBox="1"/>
          <p:nvPr/>
        </p:nvSpPr>
        <p:spPr>
          <a:xfrm>
            <a:off x="0" y="566927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9C163697-F38E-4DA3-C550-F16D3F07BEE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B6B945-CEEB-FBA7-8B95-3BE01045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39D34D-D796-F48E-ACE9-22E75B26F2DF}"/>
              </a:ext>
            </a:extLst>
          </p:cNvPr>
          <p:cNvSpPr/>
          <p:nvPr/>
        </p:nvSpPr>
        <p:spPr>
          <a:xfrm>
            <a:off x="254000" y="1514653"/>
            <a:ext cx="11856720" cy="73250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مفردةِ "عادَى" في حَديثِ (من عادى لي وليًا..)؟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غابَ وبعدَ.                          سكتَ وصبرَ.                                     خاصَمَ وآذى.                      أعرَضَ ونأى.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1C5A10A-A4BC-CADF-A9D5-FCA99207A657}"/>
              </a:ext>
            </a:extLst>
          </p:cNvPr>
          <p:cNvSpPr/>
          <p:nvPr/>
        </p:nvSpPr>
        <p:spPr>
          <a:xfrm rot="10800000">
            <a:off x="10162903" y="4023765"/>
            <a:ext cx="1853474" cy="13022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857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34EE2-7A46-C835-596A-C363FFFFF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7EDE96D2-998C-BCAC-C062-AABA9A3D9C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50905F8-3171-2BC9-85B3-9A47C507490F}"/>
              </a:ext>
            </a:extLst>
          </p:cNvPr>
          <p:cNvSpPr txBox="1"/>
          <p:nvPr/>
        </p:nvSpPr>
        <p:spPr>
          <a:xfrm>
            <a:off x="0" y="566927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05DF52C-A8D9-2D07-7BAF-41976B80C84C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427C9A-7A6F-BBD4-63AD-E711121EC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16437AF-F2BF-EF5F-816C-847E3CBB1DC7}"/>
              </a:ext>
            </a:extLst>
          </p:cNvPr>
          <p:cNvSpPr/>
          <p:nvPr/>
        </p:nvSpPr>
        <p:spPr>
          <a:xfrm>
            <a:off x="254000" y="1514653"/>
            <a:ext cx="11856720" cy="82176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معنى النَّوَافِلِ؟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زادَ على الفرائضِ منَ العباداتِ.                                                       الفرائضُ العينيةُ التي تجبُ المسلمُ.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الفرائضُ </a:t>
            </a:r>
            <a:r>
              <a:rPr lang="ar-AE" altLang="en-US" sz="3200" b="1" dirty="0" err="1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الكفائيـةُ</a:t>
            </a: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التي أوجب الشرعُ تحصيلَها.                                    العباداتُ التي أوجبها اللهُ تعالى على الناسِ.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5D65327-0EC5-53E2-1F85-207BA3A78B90}"/>
              </a:ext>
            </a:extLst>
          </p:cNvPr>
          <p:cNvSpPr/>
          <p:nvPr/>
        </p:nvSpPr>
        <p:spPr>
          <a:xfrm rot="10800000">
            <a:off x="6975566" y="3109364"/>
            <a:ext cx="4963341" cy="13893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1224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E1853-FF67-2689-CAE9-4A6142343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C9F1B56-B613-011B-8A19-09307749A3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83C7F6A-7CCA-EE24-8110-357A70C1A7E9}"/>
              </a:ext>
            </a:extLst>
          </p:cNvPr>
          <p:cNvSpPr txBox="1"/>
          <p:nvPr/>
        </p:nvSpPr>
        <p:spPr>
          <a:xfrm>
            <a:off x="0" y="566927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0A03C7E0-25A6-8FA4-445B-48E08C2775A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846EB7-4D21-FF9D-DCBD-C1DA7FF5E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4AA8FA-E8A0-F7A1-25EC-91FDF53EECD9}"/>
              </a:ext>
            </a:extLst>
          </p:cNvPr>
          <p:cNvSpPr/>
          <p:nvPr/>
        </p:nvSpPr>
        <p:spPr>
          <a:xfrm>
            <a:off x="254000" y="1514653"/>
            <a:ext cx="11856720" cy="80329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ماذا تُفيدُ كَلِمَةُ(وما يَزالُ) في قولِهِ ﷺ:(ومايَزَالُ عَبْدي 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يتقَّرَّبُ إليَّ بالنَّوافِلِ حتَّى أُحِبَّهُ) (رواه مسلم)؟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الاسْتِنْكَارُ.                          الاسْتِمْرَارُ.                                           الاسْتِفْهَامُ.                         التَّوكيدُ.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543344-2D13-C5AE-EF00-5ACFD3C07448}"/>
              </a:ext>
            </a:extLst>
          </p:cNvPr>
          <p:cNvCxnSpPr>
            <a:cxnSpLocks/>
          </p:cNvCxnSpPr>
          <p:nvPr/>
        </p:nvCxnSpPr>
        <p:spPr>
          <a:xfrm flipH="1">
            <a:off x="2905630" y="5877560"/>
            <a:ext cx="132093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Arrow: Right 3">
            <a:extLst>
              <a:ext uri="{FF2B5EF4-FFF2-40B4-BE49-F238E27FC236}">
                <a16:creationId xmlns:a16="http://schemas.microsoft.com/office/drawing/2014/main" id="{C786BC3C-49A6-03F0-479A-A430F645E621}"/>
              </a:ext>
            </a:extLst>
          </p:cNvPr>
          <p:cNvSpPr/>
          <p:nvPr/>
        </p:nvSpPr>
        <p:spPr>
          <a:xfrm rot="10800000">
            <a:off x="5747657" y="3962804"/>
            <a:ext cx="1698172" cy="1911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1082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8F603-1AD1-62E7-0F6B-53F9DC42F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4B233482-C001-CF8E-4345-801F3411D6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22DB6C5-937D-A4CC-9A95-314FA09B6A12}"/>
              </a:ext>
            </a:extLst>
          </p:cNvPr>
          <p:cNvSpPr txBox="1"/>
          <p:nvPr/>
        </p:nvSpPr>
        <p:spPr>
          <a:xfrm>
            <a:off x="0" y="566927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A0DF15F3-945F-3967-CE64-3A2C18E0750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0AFEF4-4E5F-9486-13F6-A8CF4F69E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50878A-F9CB-7AAC-8847-0234B3BF3910}"/>
              </a:ext>
            </a:extLst>
          </p:cNvPr>
          <p:cNvSpPr/>
          <p:nvPr/>
        </p:nvSpPr>
        <p:spPr>
          <a:xfrm>
            <a:off x="254000" y="1514653"/>
            <a:ext cx="11856720" cy="84330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المقصودُ بفَرْضِ العَينِ 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طَلَبَ الشَّارِعُ فِعلَهُ مِنْ مجموعِ المُكَلَّفينَ ولَمْ يَطلُبْهُ مِنْ كُلِّ واحِدٍ مِنهُم.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طَلَبَ الشَّارِعُ فِعلَهُ مِنْ كلِّ فردٍ مِنْ أفرادِ المُكَلَّفينَ طلَبًا تَخيِيرِيًّا.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طَلَبَ الشَّارِعُ فِعلَهُ مِنْ مجموعِ المُكَلَّفينَ طلَبًا تَخْيِيرِيًّا.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ما طَلَبَ الشَّارِعُ فِعلَهُ مِنْ كلِّ فَرْدٍ مِنْ أفرادِ المُكَلَّفينَ طلَبًا جازِمًا.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F5B7BF2-D4FA-1A61-2680-D0D50F197D2B}"/>
              </a:ext>
            </a:extLst>
          </p:cNvPr>
          <p:cNvSpPr/>
          <p:nvPr/>
        </p:nvSpPr>
        <p:spPr>
          <a:xfrm rot="10800000">
            <a:off x="2969623" y="5247753"/>
            <a:ext cx="9037707" cy="2212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9729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123371" y="5721523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365880-E7EB-073C-161D-24EA7A4BB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194" y="1319212"/>
            <a:ext cx="7611292" cy="468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669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 rot="20179550">
            <a:off x="-505097" y="5599604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CFBA6D-D859-0EE9-1F59-09D5D1A19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1961941"/>
            <a:ext cx="10239375" cy="192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397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0" y="5669272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254000" y="1514653"/>
            <a:ext cx="11856720" cy="69249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للإيمانِ بالقَضَاءِ والقَدَرِ في الإسلامِ أهَمِّيَّةٌ كُبْرى، فَهُوَ أَسَاسُ: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التَّوحيدِ.                        الأَحكامِ.                                                   الأَخلاقِ.                          التَّعَامُلِ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36C0CF2-FFE3-466B-04C2-D96FF6700441}"/>
              </a:ext>
            </a:extLst>
          </p:cNvPr>
          <p:cNvSpPr/>
          <p:nvPr/>
        </p:nvSpPr>
        <p:spPr>
          <a:xfrm rot="10800000">
            <a:off x="10453188" y="4076016"/>
            <a:ext cx="1698172" cy="1911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7565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235132" y="5712815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254000" y="1514653"/>
            <a:ext cx="1185672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أيٌّ مِنَ الأُمورِ الآتِيَةِ يُعَدُّ الإِنسانُ مَسؤولًا عَنْها؟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نُزولُ المَطَرِ.                         الخُسوفُ والكُسوفُ.                                               أَفْعَالُهُ وتَصَرُّفاتُهُ.                  الزَّلازِلُ والبَراكينُ.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C8FE7DF-3CFA-E6B2-8BF7-392237867A7E}"/>
              </a:ext>
            </a:extLst>
          </p:cNvPr>
          <p:cNvSpPr/>
          <p:nvPr/>
        </p:nvSpPr>
        <p:spPr>
          <a:xfrm rot="10800000">
            <a:off x="9826170" y="3748787"/>
            <a:ext cx="2040709" cy="2384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6433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269965" y="5704106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1A10F6-86FD-1E95-29A6-CE494839D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133"/>
            <a:ext cx="10239375" cy="230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417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3640183" y="-98239"/>
            <a:ext cx="47026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ملخص الصلوات ذات الأسباب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55D03A-463F-AFAE-6211-810D249A2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0712"/>
            <a:ext cx="12192000" cy="621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991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7DCED-EF6A-9988-3D23-4A03F5044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1882EE1-CED9-90AE-97AB-9CD7AB475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73C2141-055F-51D4-8475-7F3034C5B25B}"/>
              </a:ext>
            </a:extLst>
          </p:cNvPr>
          <p:cNvSpPr txBox="1"/>
          <p:nvPr/>
        </p:nvSpPr>
        <p:spPr>
          <a:xfrm>
            <a:off x="-348342" y="574764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3B3C8090-25C4-C1BF-5FE8-A83C7C9B12B5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625A31-D1B7-071C-CCEF-FB88AE66D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EE6F81-0E2E-D8B2-15D7-922D70446DF9}"/>
              </a:ext>
            </a:extLst>
          </p:cNvPr>
          <p:cNvSpPr/>
          <p:nvPr/>
        </p:nvSpPr>
        <p:spPr>
          <a:xfrm>
            <a:off x="254000" y="1514653"/>
            <a:ext cx="11856720" cy="95718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مَا الحِكمَةُ مِنْ صَلاةِ الكُسوفِ والخُسوفِ؟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اللُّجُوءُ إلى اللّهِ تعالى وَقْتَ الرَّخَاءِ.                                                 اللُّجُوءُ إلى اللّهِ تعالى وَقْتَ الجَفَافِ.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اللُّجُوءُ إلى اللّهِ تعالى وَقْتَ الشِّدَّةِ.                                                 اللُّجُوءُ إلى اللّهِ تعالى وَقْتَ الحَيْرَةِ.</a:t>
            </a: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97C564B-CFEC-BD1E-0536-DFE9E483D18F}"/>
              </a:ext>
            </a:extLst>
          </p:cNvPr>
          <p:cNvSpPr/>
          <p:nvPr/>
        </p:nvSpPr>
        <p:spPr>
          <a:xfrm rot="10800000">
            <a:off x="6670766" y="4776397"/>
            <a:ext cx="5353232" cy="1613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1191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66EEB-901E-7C38-8A27-D0216F68B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DFB18F1F-3595-89A5-930E-13B8801A9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6145136-AF74-30E4-01D3-1599F4A555AC}"/>
              </a:ext>
            </a:extLst>
          </p:cNvPr>
          <p:cNvSpPr txBox="1"/>
          <p:nvPr/>
        </p:nvSpPr>
        <p:spPr>
          <a:xfrm>
            <a:off x="-348342" y="574764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2D249148-1D21-88C4-FE2C-392053CB3AFD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4A43FB-A7F7-3A06-28AA-6B305B5BB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0F5BCD-3171-E872-2D1B-187E538F946E}"/>
              </a:ext>
            </a:extLst>
          </p:cNvPr>
          <p:cNvSpPr/>
          <p:nvPr/>
        </p:nvSpPr>
        <p:spPr>
          <a:xfrm>
            <a:off x="254000" y="1514653"/>
            <a:ext cx="11856720" cy="80945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س24/أَيْنَ يُنْدَبُ أَدَاءُ صَلاةِ الخُسُوفِ؟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في البُيوتِ.                           في المُصَلَّيَاتِ.                              في المَسَاجِدِ.                           في السَّاحَاتِ. </a:t>
            </a: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61DBDA5-FF9A-0A72-FB5D-BB305DB59923}"/>
              </a:ext>
            </a:extLst>
          </p:cNvPr>
          <p:cNvSpPr/>
          <p:nvPr/>
        </p:nvSpPr>
        <p:spPr>
          <a:xfrm rot="10800000">
            <a:off x="10023566" y="3334458"/>
            <a:ext cx="2087154" cy="16638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0954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C4D9B-652C-92D8-FE87-66002E1C1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9BDB23A4-9D8E-1B6E-FBAF-B87123E4B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54178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E63A573-8964-05B9-73F7-C414C6B6C416}"/>
              </a:ext>
            </a:extLst>
          </p:cNvPr>
          <p:cNvSpPr txBox="1"/>
          <p:nvPr/>
        </p:nvSpPr>
        <p:spPr>
          <a:xfrm>
            <a:off x="-348342" y="574764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1A54AB56-4F5A-53FF-FB3F-48886A3E2503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53E81E-FC46-4CAD-E0EF-CAE89701D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1EAE08-A3B2-4139-EFDB-E8F2CDF75498}"/>
              </a:ext>
            </a:extLst>
          </p:cNvPr>
          <p:cNvSpPr/>
          <p:nvPr/>
        </p:nvSpPr>
        <p:spPr>
          <a:xfrm>
            <a:off x="254000" y="1514653"/>
            <a:ext cx="11856720" cy="97565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كَيفَ يَكونُ اللُّجُوءُ إلى اللَّهِ تعالى في الحَالَةِ الآتِيَـةِ؟                 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اِنْقَطَعَ </a:t>
            </a: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لمَطَر</a:t>
            </a:r>
            <a:r>
              <a:rPr lang="ar-AE" altLang="en-US" sz="28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في بَلَدٍ مُسلِمٍ وجَفَّتِ الأَرْضُ</a:t>
            </a: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اللُّجُوءُ إلى اللَّهِ تعالى بالدُّعَاءِ وأَدَاءُ صَلاةِ الخُسوفِ.                                                        اللُّجُوءُ إلى اللَّهِ تعالى بالدُّعَاءِ والتَّوَكُّلُ عَلى اللَّهِ تعالى.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اللُّجُوءُ إلى اللَّهِ تعالى بالدُّعَاءِ وأَدَاءُ صَلاةِ الاسْتِخَارَةِ.                                                      اللُّجُوءُ إلى اللَّهِ تعالى بالدُّعَاءِ وأَدَاءُ صَلاةِ الاسْتِسْقَاءِ.</a:t>
            </a: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86092D6-A8FE-FFFF-D675-61367FA14DE8}"/>
              </a:ext>
            </a:extLst>
          </p:cNvPr>
          <p:cNvSpPr/>
          <p:nvPr/>
        </p:nvSpPr>
        <p:spPr>
          <a:xfrm rot="10800000">
            <a:off x="5664744" y="5747649"/>
            <a:ext cx="6273256" cy="15287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0295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89D1B-5917-B0B9-FEA9-F68F0EE31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609E34F2-E322-3FF3-8B56-23F0D811FD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0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B3B07D7-F7C9-ABA9-3BFD-15EBEF7BF4E5}"/>
              </a:ext>
            </a:extLst>
          </p:cNvPr>
          <p:cNvSpPr txBox="1"/>
          <p:nvPr/>
        </p:nvSpPr>
        <p:spPr>
          <a:xfrm>
            <a:off x="-426720" y="5808610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F37B5CCF-A253-D9BB-B091-67DCE5D7946D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A1AD89-85D5-0CDF-DAF3-ECE88347F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811619-B8AF-54A7-1AE8-8D0C8C480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657475"/>
            <a:ext cx="10239375" cy="24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474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7DB0B-8384-3B37-3B2D-065EEB85C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4005FBF-006B-F6C0-97E1-FBB2F494CE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41366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A4AE50D-16A8-B1DC-EFD0-EFDD4EC2A0C1}"/>
              </a:ext>
            </a:extLst>
          </p:cNvPr>
          <p:cNvSpPr txBox="1"/>
          <p:nvPr/>
        </p:nvSpPr>
        <p:spPr>
          <a:xfrm>
            <a:off x="-348342" y="574764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654757F4-1E2F-A213-6AAC-E625A7E1A2F0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82C96F-4121-712A-CD05-5AE9CD5A1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D1538A-9BC6-88F8-6890-E833704D8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4050" y="1501438"/>
            <a:ext cx="8803549" cy="413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01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1C76-2FB7-7BC3-257A-4587B9B72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CD8114F-96B6-880C-26CF-7BB3EDF808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60869" y="115281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6C26950-C43E-55E2-5EBF-22B861A59C4A}"/>
              </a:ext>
            </a:extLst>
          </p:cNvPr>
          <p:cNvSpPr txBox="1"/>
          <p:nvPr/>
        </p:nvSpPr>
        <p:spPr>
          <a:xfrm>
            <a:off x="-348342" y="574764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7E9F2013-43E4-83F4-EA28-561348BC3F00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A06E8E-5369-6DF2-8D1F-2257090BE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C8810C-0BC3-DA7B-7D7C-C3E370D50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462" y="2066925"/>
            <a:ext cx="860107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848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EB022-01E5-5215-A890-8A13F2ACF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E17B231D-9872-8C7F-CA39-4DEBEF6FA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54178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B2C0164-B9B1-640D-C7FA-5FE7DA73D04C}"/>
              </a:ext>
            </a:extLst>
          </p:cNvPr>
          <p:cNvSpPr txBox="1"/>
          <p:nvPr/>
        </p:nvSpPr>
        <p:spPr>
          <a:xfrm>
            <a:off x="-348342" y="574764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91B594A3-50C7-7AF7-EC97-3F50BC712AC1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18A601-A21E-C717-0197-0DA43BB91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8EDF00-1294-7DB7-D193-EF63FDB6CB06}"/>
              </a:ext>
            </a:extLst>
          </p:cNvPr>
          <p:cNvSpPr/>
          <p:nvPr/>
        </p:nvSpPr>
        <p:spPr>
          <a:xfrm>
            <a:off x="254000" y="1514653"/>
            <a:ext cx="11856720" cy="91101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6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مَا نَتَائِجُ تَغْيِيبِ دَوْرِ المَرأَةِ عَنِ الحَيَاةِ العَامَّةِ فِي مَجالِ الأُسْرَةِ؟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اِنعِدامُ التَّنْمِيَةِ الاقْتِصَادِيَّةِ والاجْتِمَاعِيَّةِ.                                                    تَفَكُّكُ الأُسْرَةِ وضَياعُ الأَطْفَالِ.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اِنْعِدَامُ الكَفَاءَاتِ العِلْمِيَّةِ فِي المَدَارِسِ.                                                         اِنعِدامُ التَّطَوُّرِ الحَضَارِيِّ والثَّقَافِيِّ.</a:t>
            </a: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4025CA0-D80F-685C-8F0C-9C6643E81450}"/>
              </a:ext>
            </a:extLst>
          </p:cNvPr>
          <p:cNvSpPr/>
          <p:nvPr/>
        </p:nvSpPr>
        <p:spPr>
          <a:xfrm rot="10800000">
            <a:off x="8011886" y="3701303"/>
            <a:ext cx="4098834" cy="2001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5595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BC8FB-A318-6537-AD5B-235DF4D6D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F3E3374E-4A3C-E2C3-A521-F438EF671A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81280" y="54178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BCF6C69-8486-3F25-1A69-9D5A3C99BF51}"/>
              </a:ext>
            </a:extLst>
          </p:cNvPr>
          <p:cNvSpPr txBox="1"/>
          <p:nvPr/>
        </p:nvSpPr>
        <p:spPr>
          <a:xfrm>
            <a:off x="-348342" y="5747649"/>
            <a:ext cx="37590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265560D7-245C-9E34-F555-8F909C2F2AD7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8CA599-F452-E54E-5E10-EF0A61F1D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184A5A4-7F3C-5DA5-99F3-D3741F31EB1A}"/>
              </a:ext>
            </a:extLst>
          </p:cNvPr>
          <p:cNvSpPr/>
          <p:nvPr/>
        </p:nvSpPr>
        <p:spPr>
          <a:xfrm>
            <a:off x="254000" y="1514653"/>
            <a:ext cx="11856720" cy="101258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لِمَاذَا طَلَبَ رَسولُ اللَّهِ ﷺ مِنَ الشِّفَاءِ رَضِيَ اللَّهُ عَنهَا تَعلِيمَ حَفْصَةَ رَضِيَ اللَّهُ عَنهَا طَريقَةَ العِلَاجِ؟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تَوْسِيعًا لِدَائِرَةِ المَعْرِفَةِ.                                                                        لِتُمَارِسَ التَّطْبِيبَ بَدَلًا مِنَ الشِّفَاءِ رَضِيَ اللَّهُ عَنهَا.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ar-AE" altLang="en-US" sz="32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حَصْرًا لِدَائِرَةِ المَعْرِفَةِ بَيْنَهُمَا.                                                                    تَمْييزًا لِحَفْصَةَ رَضِيَ اللَّهُ عَنهَا.</a:t>
            </a: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ar-AE" altLang="en-US" sz="32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99EFF946-7FF7-1F85-4793-A868CA8F9200}"/>
              </a:ext>
            </a:extLst>
          </p:cNvPr>
          <p:cNvSpPr/>
          <p:nvPr/>
        </p:nvSpPr>
        <p:spPr>
          <a:xfrm rot="10800000">
            <a:off x="8804365" y="3609269"/>
            <a:ext cx="3235456" cy="1123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33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وسوعة العلوم والتكنولوجيا ملصق خلفية القالب, علم الهندسة, أزرق, مؤتمر صورة  الخلفية للتحميل مجانا">
            <a:extLst>
              <a:ext uri="{FF2B5EF4-FFF2-40B4-BE49-F238E27FC236}">
                <a16:creationId xmlns:a16="http://schemas.microsoft.com/office/drawing/2014/main" id="{3F4E747F-8CDC-45D2-812B-12B5A1870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 bwMode="auto">
          <a:xfrm>
            <a:off x="0" y="-66822"/>
            <a:ext cx="12192000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048C6AB-E1BA-430B-9C88-609F6C2D50FA}"/>
              </a:ext>
            </a:extLst>
          </p:cNvPr>
          <p:cNvSpPr txBox="1"/>
          <p:nvPr/>
        </p:nvSpPr>
        <p:spPr>
          <a:xfrm>
            <a:off x="-345440" y="4915584"/>
            <a:ext cx="375907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400" b="1" dirty="0">
              <a:latin typeface="SHAGARA v2"/>
            </a:endParaRP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تحياتي؛</a:t>
            </a:r>
          </a:p>
          <a:p>
            <a:pPr algn="ctr"/>
            <a:r>
              <a:rPr lang="ar-AE" sz="3200" b="1" dirty="0">
                <a:solidFill>
                  <a:srgbClr val="FF0000"/>
                </a:solidFill>
                <a:latin typeface="Algerian" panose="04020705040A02060702" pitchFamily="82" charset="0"/>
                <a:cs typeface="PT Simple Bold Ruled" panose="02010400000000000000" pitchFamily="2" charset="-78"/>
              </a:rPr>
              <a:t>أ/ محمود السعيد</a:t>
            </a:r>
          </a:p>
        </p:txBody>
      </p:sp>
      <p:sp>
        <p:nvSpPr>
          <p:cNvPr id="12" name="Text Box 96">
            <a:extLst>
              <a:ext uri="{FF2B5EF4-FFF2-40B4-BE49-F238E27FC236}">
                <a16:creationId xmlns:a16="http://schemas.microsoft.com/office/drawing/2014/main" id="{DFE650CA-C033-49C1-9969-4EA1771EA599}"/>
              </a:ext>
            </a:extLst>
          </p:cNvPr>
          <p:cNvSpPr txBox="1">
            <a:spLocks/>
          </p:cNvSpPr>
          <p:nvPr/>
        </p:nvSpPr>
        <p:spPr bwMode="auto">
          <a:xfrm>
            <a:off x="8426317" y="855868"/>
            <a:ext cx="3765683" cy="36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575" tIns="28575" rIns="28575" bIns="28575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000" b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  <a:sym typeface="Tahoma" panose="020B0604030504040204" pitchFamily="34" charset="0"/>
              </a:rPr>
              <a:t>مدرسة القيم الحلقة 2 بنين</a:t>
            </a:r>
            <a:endParaRPr lang="en-US" altLang="en-US" sz="2000" b="1" dirty="0">
              <a:solidFill>
                <a:srgbClr val="FF0000"/>
              </a:solidFill>
              <a:latin typeface="Dubai Medium" panose="020B0603030403030204" pitchFamily="34" charset="-78"/>
              <a:cs typeface="Dubai Medium" panose="020B0603030403030204" pitchFamily="34" charset="-78"/>
              <a:sym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AE03F0-3CE3-3631-77B4-70A62B689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3620" y="115281"/>
            <a:ext cx="2197100" cy="75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A48E3-9283-01C7-3EB9-FB663487BE50}"/>
              </a:ext>
            </a:extLst>
          </p:cNvPr>
          <p:cNvSpPr/>
          <p:nvPr/>
        </p:nvSpPr>
        <p:spPr>
          <a:xfrm>
            <a:off x="254000" y="1514653"/>
            <a:ext cx="11856720" cy="68018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spcBef>
                <a:spcPct val="0"/>
              </a:spcBef>
              <a:defRPr/>
            </a:pPr>
            <a:endParaRPr lang="ar-AE" altLang="en-US" sz="4000" b="1" dirty="0">
              <a:ln/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Tahoma" panose="020B0604030504040204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Tahoma" panose="020B0604030504040204" pitchFamily="34" charset="0"/>
              </a:rPr>
              <a:t>أسأل الله لكم التوفيق والسداد.</a:t>
            </a:r>
          </a:p>
          <a:p>
            <a:pPr algn="ctr">
              <a:spcBef>
                <a:spcPct val="0"/>
              </a:spcBef>
              <a:defRPr/>
            </a:pPr>
            <a:endParaRPr lang="ar-AE" altLang="en-US" sz="4000" b="1" dirty="0">
              <a:ln/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Tahoma" panose="020B0604030504040204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ar-AE" altLang="en-US" sz="4000" b="1" dirty="0">
                <a:ln/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Tahoma" panose="020B0604030504040204" pitchFamily="34" charset="0"/>
              </a:rPr>
              <a:t>والسلام عليكم ورحمة الله وبركاته.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</a:t>
            </a: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                                                   </a:t>
            </a:r>
          </a:p>
          <a:p>
            <a:pPr>
              <a:spcBef>
                <a:spcPct val="0"/>
              </a:spcBef>
              <a:defRPr/>
            </a:pPr>
            <a:endParaRPr lang="ar-AE" altLang="en-US" sz="28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28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ar-AE" altLang="en-US" sz="5400" b="1" dirty="0">
              <a:ln/>
              <a:solidFill>
                <a:schemeClr val="accent1"/>
              </a:solidFill>
              <a:latin typeface="Algerian" panose="04020705040A02060702" pitchFamily="82" charset="0"/>
              <a:cs typeface="PT Simple Bold Ruled" panose="02010400000000000000" pitchFamily="2" charset="-78"/>
              <a:sym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ar-AE" altLang="en-US" sz="5400" b="1" dirty="0">
                <a:ln/>
                <a:solidFill>
                  <a:schemeClr val="accent1"/>
                </a:solidFill>
                <a:latin typeface="Algerian" panose="04020705040A02060702" pitchFamily="82" charset="0"/>
                <a:cs typeface="PT Simple Bold Ruled" panose="02010400000000000000" pitchFamily="2" charset="-78"/>
                <a:sym typeface="Tahoma" panose="020B0604030504040204" pitchFamily="34" charset="0"/>
              </a:rPr>
              <a:t> </a:t>
            </a:r>
            <a:endParaRPr lang="en-US" sz="5400" b="1" dirty="0">
              <a:ln/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7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2950</Words>
  <Application>Microsoft Office PowerPoint</Application>
  <PresentationFormat>Widescreen</PresentationFormat>
  <Paragraphs>727</Paragraphs>
  <Slides>83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2" baseType="lpstr">
      <vt:lpstr>Abdo</vt:lpstr>
      <vt:lpstr>Algerian</vt:lpstr>
      <vt:lpstr>Arial</vt:lpstr>
      <vt:lpstr>Arial Unicode MS</vt:lpstr>
      <vt:lpstr>Calibri</vt:lpstr>
      <vt:lpstr>Calibri Light</vt:lpstr>
      <vt:lpstr>Dubai Medium</vt:lpstr>
      <vt:lpstr>SHAGARA v2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فاطمة سعيد بن طوق</dc:creator>
  <cp:lastModifiedBy>Mahmoud Elsaid Abdelkader Mahmoud</cp:lastModifiedBy>
  <cp:revision>47</cp:revision>
  <dcterms:created xsi:type="dcterms:W3CDTF">2021-01-17T12:42:15Z</dcterms:created>
  <dcterms:modified xsi:type="dcterms:W3CDTF">2024-11-16T11:21:06Z</dcterms:modified>
</cp:coreProperties>
</file>