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71" r:id="rId4"/>
    <p:sldId id="281" r:id="rId5"/>
    <p:sldId id="282" r:id="rId6"/>
    <p:sldId id="273" r:id="rId7"/>
    <p:sldId id="274" r:id="rId8"/>
    <p:sldId id="275" r:id="rId9"/>
    <p:sldId id="276" r:id="rId10"/>
    <p:sldId id="277" r:id="rId11"/>
    <p:sldId id="278" r:id="rId12"/>
    <p:sldId id="263" r:id="rId13"/>
    <p:sldId id="279" r:id="rId14"/>
    <p:sldId id="280" r:id="rId15"/>
    <p:sldId id="283" r:id="rId16"/>
    <p:sldId id="284" r:id="rId17"/>
    <p:sldId id="28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4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9817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282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1595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455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5825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9103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1283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50289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236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813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4894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52755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1328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1586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07731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36950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7903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E29BA2F-0F20-4040-9846-02A4FB93D8E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B6C8FF0-F130-4007-972F-698AE647A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540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24DA8E1C-4610-4364-B52C-763B5E72D381}"/>
              </a:ext>
            </a:extLst>
          </p:cNvPr>
          <p:cNvSpPr/>
          <p:nvPr/>
        </p:nvSpPr>
        <p:spPr>
          <a:xfrm>
            <a:off x="2552078" y="2136338"/>
            <a:ext cx="6862776" cy="236988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حل أسئلة الوحدة </a:t>
            </a:r>
            <a:r>
              <a:rPr lang="ar-AE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الخامسة (1</a:t>
            </a:r>
            <a:r>
              <a:rPr lang="ar-AE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)</a:t>
            </a:r>
            <a:endParaRPr lang="ar-AE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endParaRPr lang="ar-AE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r>
              <a:rPr lang="ar-AE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(المرايا و العدسات)</a:t>
            </a:r>
            <a:endParaRPr lang="en-US" sz="4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528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4345508" y="1208873"/>
            <a:ext cx="38667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 smtClean="0">
                <a:ln/>
                <a:solidFill>
                  <a:schemeClr val="accent4"/>
                </a:solidFill>
              </a:rPr>
              <a:t>إستخدام المفاهيم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FE26571-3841-40E8-BF2A-4D2FB24A5C6A}"/>
              </a:ext>
            </a:extLst>
          </p:cNvPr>
          <p:cNvSpPr txBox="1"/>
          <p:nvPr/>
        </p:nvSpPr>
        <p:spPr>
          <a:xfrm>
            <a:off x="2477087" y="2841735"/>
            <a:ext cx="3385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400" dirty="0" smtClean="0">
                <a:solidFill>
                  <a:srgbClr val="FF0000"/>
                </a:solidFill>
              </a:rPr>
              <a:t>1- </a:t>
            </a:r>
            <a:r>
              <a:rPr lang="ar-AE" sz="2400" dirty="0" smtClean="0">
                <a:solidFill>
                  <a:srgbClr val="FF0000"/>
                </a:solidFill>
              </a:rPr>
              <a:t>مرآة مستوية</a:t>
            </a:r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D23E863F-546F-4ECA-9253-DCBF15520E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FE26571-3841-40E8-BF2A-4D2FB24A5C6A}"/>
              </a:ext>
            </a:extLst>
          </p:cNvPr>
          <p:cNvSpPr txBox="1"/>
          <p:nvPr/>
        </p:nvSpPr>
        <p:spPr>
          <a:xfrm>
            <a:off x="2477087" y="3474607"/>
            <a:ext cx="3385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400" dirty="0" smtClean="0">
                <a:solidFill>
                  <a:srgbClr val="FF0000"/>
                </a:solidFill>
              </a:rPr>
              <a:t>2- المجهر</a:t>
            </a:r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FE26571-3841-40E8-BF2A-4D2FB24A5C6A}"/>
              </a:ext>
            </a:extLst>
          </p:cNvPr>
          <p:cNvSpPr txBox="1"/>
          <p:nvPr/>
        </p:nvSpPr>
        <p:spPr>
          <a:xfrm>
            <a:off x="2477087" y="4113696"/>
            <a:ext cx="3385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400" dirty="0" smtClean="0">
                <a:solidFill>
                  <a:srgbClr val="FF0000"/>
                </a:solidFill>
              </a:rPr>
              <a:t>3- النقطة البؤرية</a:t>
            </a: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FE26571-3841-40E8-BF2A-4D2FB24A5C6A}"/>
              </a:ext>
            </a:extLst>
          </p:cNvPr>
          <p:cNvSpPr txBox="1"/>
          <p:nvPr/>
        </p:nvSpPr>
        <p:spPr>
          <a:xfrm>
            <a:off x="2477087" y="4830284"/>
            <a:ext cx="3385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400" dirty="0" smtClean="0">
                <a:solidFill>
                  <a:srgbClr val="FF0000"/>
                </a:solidFill>
              </a:rPr>
              <a:t>4- </a:t>
            </a:r>
            <a:r>
              <a:rPr lang="ar-AE" sz="2400" dirty="0" smtClean="0">
                <a:solidFill>
                  <a:srgbClr val="FF0000"/>
                </a:solidFill>
              </a:rPr>
              <a:t>العدسة المحدبة</a:t>
            </a:r>
            <a:endParaRPr lang="en-US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FE26571-3841-40E8-BF2A-4D2FB24A5C6A}"/>
              </a:ext>
            </a:extLst>
          </p:cNvPr>
          <p:cNvSpPr txBox="1"/>
          <p:nvPr/>
        </p:nvSpPr>
        <p:spPr>
          <a:xfrm>
            <a:off x="2477087" y="5628786"/>
            <a:ext cx="3385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400" dirty="0" smtClean="0">
                <a:solidFill>
                  <a:srgbClr val="FF0000"/>
                </a:solidFill>
              </a:rPr>
              <a:t>5- </a:t>
            </a:r>
            <a:r>
              <a:rPr lang="ar-AE" sz="2400" dirty="0" smtClean="0">
                <a:solidFill>
                  <a:srgbClr val="FF0000"/>
                </a:solidFill>
              </a:rPr>
              <a:t>الشبكية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8096" y="2447774"/>
            <a:ext cx="4404672" cy="3770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735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5211928" y="1208873"/>
            <a:ext cx="21339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 smtClean="0">
                <a:ln/>
                <a:solidFill>
                  <a:schemeClr val="accent4"/>
                </a:solidFill>
              </a:rPr>
              <a:t>المراجعة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1E8BB9E-228F-4C4F-996D-D3569CA9D7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1318" y="2520997"/>
            <a:ext cx="5907163" cy="2351254"/>
          </a:xfrm>
          <a:prstGeom prst="rect">
            <a:avLst/>
          </a:prstGeom>
        </p:spPr>
      </p:pic>
      <p:sp>
        <p:nvSpPr>
          <p:cNvPr id="8" name="Double Bracket 7">
            <a:extLst>
              <a:ext uri="{FF2B5EF4-FFF2-40B4-BE49-F238E27FC236}">
                <a16:creationId xmlns="" xmlns:a16="http://schemas.microsoft.com/office/drawing/2014/main" id="{1D9EF50A-0BD9-4451-9ABB-425D7250237C}"/>
              </a:ext>
            </a:extLst>
          </p:cNvPr>
          <p:cNvSpPr/>
          <p:nvPr/>
        </p:nvSpPr>
        <p:spPr>
          <a:xfrm>
            <a:off x="6209732" y="4388855"/>
            <a:ext cx="4120656" cy="442452"/>
          </a:xfrm>
          <a:prstGeom prst="bracketPair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387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5211928" y="1208873"/>
            <a:ext cx="21339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 smtClean="0">
                <a:ln/>
                <a:solidFill>
                  <a:schemeClr val="accent4"/>
                </a:solidFill>
              </a:rPr>
              <a:t>المراجعة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1E8BB9E-228F-4C4F-996D-D3569CA9D7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9844" y="2450903"/>
            <a:ext cx="5729816" cy="1302231"/>
          </a:xfrm>
          <a:prstGeom prst="rect">
            <a:avLst/>
          </a:prstGeom>
        </p:spPr>
      </p:pic>
      <p:sp>
        <p:nvSpPr>
          <p:cNvPr id="7" name="Double Bracket 6">
            <a:extLst>
              <a:ext uri="{FF2B5EF4-FFF2-40B4-BE49-F238E27FC236}">
                <a16:creationId xmlns="" xmlns:a16="http://schemas.microsoft.com/office/drawing/2014/main" id="{1D9EF50A-0BD9-4451-9ABB-425D7250237C}"/>
              </a:ext>
            </a:extLst>
          </p:cNvPr>
          <p:cNvSpPr/>
          <p:nvPr/>
        </p:nvSpPr>
        <p:spPr>
          <a:xfrm>
            <a:off x="5099844" y="2880792"/>
            <a:ext cx="2246002" cy="442452"/>
          </a:xfrm>
          <a:prstGeom prst="bracketPair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169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5211928" y="1208873"/>
            <a:ext cx="21339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 smtClean="0">
                <a:ln/>
                <a:solidFill>
                  <a:schemeClr val="accent4"/>
                </a:solidFill>
              </a:rPr>
              <a:t>المراجعة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1E8BB9E-228F-4C4F-996D-D3569CA9D7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880" y="2442002"/>
            <a:ext cx="6054877" cy="1474906"/>
          </a:xfrm>
          <a:prstGeom prst="rect">
            <a:avLst/>
          </a:prstGeom>
        </p:spPr>
      </p:pic>
      <p:sp>
        <p:nvSpPr>
          <p:cNvPr id="8" name="Double Bracket 7">
            <a:extLst>
              <a:ext uri="{FF2B5EF4-FFF2-40B4-BE49-F238E27FC236}">
                <a16:creationId xmlns="" xmlns:a16="http://schemas.microsoft.com/office/drawing/2014/main" id="{1D9EF50A-0BD9-4451-9ABB-425D7250237C}"/>
              </a:ext>
            </a:extLst>
          </p:cNvPr>
          <p:cNvSpPr/>
          <p:nvPr/>
        </p:nvSpPr>
        <p:spPr>
          <a:xfrm>
            <a:off x="4750880" y="3372112"/>
            <a:ext cx="2402915" cy="442452"/>
          </a:xfrm>
          <a:prstGeom prst="bracketPair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129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5211928" y="1208873"/>
            <a:ext cx="21339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>
                <a:ln/>
                <a:solidFill>
                  <a:schemeClr val="accent4"/>
                </a:solidFill>
              </a:rPr>
              <a:t>المراجعة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1E8BB9E-228F-4C4F-996D-D3569CA9D7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606" y="2454463"/>
            <a:ext cx="5920765" cy="1476091"/>
          </a:xfrm>
          <a:prstGeom prst="rect">
            <a:avLst/>
          </a:prstGeom>
        </p:spPr>
      </p:pic>
      <p:sp>
        <p:nvSpPr>
          <p:cNvPr id="8" name="Double Bracket 7">
            <a:extLst>
              <a:ext uri="{FF2B5EF4-FFF2-40B4-BE49-F238E27FC236}">
                <a16:creationId xmlns="" xmlns:a16="http://schemas.microsoft.com/office/drawing/2014/main" id="{1D9EF50A-0BD9-4451-9ABB-425D7250237C}"/>
              </a:ext>
            </a:extLst>
          </p:cNvPr>
          <p:cNvSpPr/>
          <p:nvPr/>
        </p:nvSpPr>
        <p:spPr>
          <a:xfrm>
            <a:off x="4995081" y="2971282"/>
            <a:ext cx="1997395" cy="442452"/>
          </a:xfrm>
          <a:prstGeom prst="bracketPair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3186" y="2748576"/>
            <a:ext cx="3020609" cy="2363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59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5211928" y="1208873"/>
            <a:ext cx="21339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>
                <a:ln/>
                <a:solidFill>
                  <a:schemeClr val="accent4"/>
                </a:solidFill>
              </a:rPr>
              <a:t>المراجعة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1E8BB9E-228F-4C4F-996D-D3569CA9D7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9694" y="2503654"/>
            <a:ext cx="5518622" cy="1290424"/>
          </a:xfrm>
          <a:prstGeom prst="rect">
            <a:avLst/>
          </a:prstGeom>
        </p:spPr>
      </p:pic>
      <p:sp>
        <p:nvSpPr>
          <p:cNvPr id="8" name="Double Bracket 7">
            <a:extLst>
              <a:ext uri="{FF2B5EF4-FFF2-40B4-BE49-F238E27FC236}">
                <a16:creationId xmlns="" xmlns:a16="http://schemas.microsoft.com/office/drawing/2014/main" id="{1D9EF50A-0BD9-4451-9ABB-425D7250237C}"/>
              </a:ext>
            </a:extLst>
          </p:cNvPr>
          <p:cNvSpPr/>
          <p:nvPr/>
        </p:nvSpPr>
        <p:spPr>
          <a:xfrm>
            <a:off x="8584441" y="3256090"/>
            <a:ext cx="1773243" cy="374214"/>
          </a:xfrm>
          <a:prstGeom prst="bracketPair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014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5211928" y="1208873"/>
            <a:ext cx="21339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>
                <a:ln/>
                <a:solidFill>
                  <a:schemeClr val="accent4"/>
                </a:solidFill>
              </a:rPr>
              <a:t>المراجعة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1E8BB9E-228F-4C4F-996D-D3569CA9D7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240" y="2461643"/>
            <a:ext cx="5266451" cy="2301425"/>
          </a:xfrm>
          <a:prstGeom prst="rect">
            <a:avLst/>
          </a:prstGeom>
        </p:spPr>
      </p:pic>
      <p:sp>
        <p:nvSpPr>
          <p:cNvPr id="8" name="Double Bracket 7">
            <a:extLst>
              <a:ext uri="{FF2B5EF4-FFF2-40B4-BE49-F238E27FC236}">
                <a16:creationId xmlns="" xmlns:a16="http://schemas.microsoft.com/office/drawing/2014/main" id="{1D9EF50A-0BD9-4451-9ABB-425D7250237C}"/>
              </a:ext>
            </a:extLst>
          </p:cNvPr>
          <p:cNvSpPr/>
          <p:nvPr/>
        </p:nvSpPr>
        <p:spPr>
          <a:xfrm>
            <a:off x="7233314" y="3956719"/>
            <a:ext cx="3152584" cy="355974"/>
          </a:xfrm>
          <a:prstGeom prst="bracketPair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89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5211928" y="1208873"/>
            <a:ext cx="21339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>
                <a:ln/>
                <a:solidFill>
                  <a:schemeClr val="accent4"/>
                </a:solidFill>
              </a:rPr>
              <a:t>المراجعة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1E8BB9E-228F-4C4F-996D-D3569CA9D7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4729" y="2456597"/>
            <a:ext cx="5756509" cy="2169993"/>
          </a:xfrm>
          <a:prstGeom prst="rect">
            <a:avLst/>
          </a:prstGeom>
        </p:spPr>
      </p:pic>
      <p:sp>
        <p:nvSpPr>
          <p:cNvPr id="8" name="Double Bracket 7">
            <a:extLst>
              <a:ext uri="{FF2B5EF4-FFF2-40B4-BE49-F238E27FC236}">
                <a16:creationId xmlns="" xmlns:a16="http://schemas.microsoft.com/office/drawing/2014/main" id="{1D9EF50A-0BD9-4451-9ABB-425D7250237C}"/>
              </a:ext>
            </a:extLst>
          </p:cNvPr>
          <p:cNvSpPr/>
          <p:nvPr/>
        </p:nvSpPr>
        <p:spPr>
          <a:xfrm>
            <a:off x="8134066" y="3320367"/>
            <a:ext cx="2141730" cy="378176"/>
          </a:xfrm>
          <a:prstGeom prst="bracketPair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5211928" y="1208873"/>
            <a:ext cx="21339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>
                <a:ln/>
                <a:solidFill>
                  <a:schemeClr val="accent4"/>
                </a:solidFill>
              </a:rPr>
              <a:t>المراجعة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1E8BB9E-228F-4C4F-996D-D3569CA9D7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0416" y="2494199"/>
            <a:ext cx="5704701" cy="7812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8829" y="2567772"/>
            <a:ext cx="3752850" cy="17716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E35A1151-E93D-4307-A526-872F9305570D}"/>
              </a:ext>
            </a:extLst>
          </p:cNvPr>
          <p:cNvSpPr/>
          <p:nvPr/>
        </p:nvSpPr>
        <p:spPr>
          <a:xfrm>
            <a:off x="5687238" y="3221960"/>
            <a:ext cx="4531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AE" sz="2400" dirty="0" smtClean="0">
                <a:solidFill>
                  <a:srgbClr val="FF0000"/>
                </a:solidFill>
              </a:rPr>
              <a:t>اقتربت الشمعة أكثر من العدسة.</a:t>
            </a:r>
            <a:endParaRPr lang="ar-AE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670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5211928" y="1208873"/>
            <a:ext cx="21339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>
                <a:ln/>
                <a:solidFill>
                  <a:schemeClr val="accent4"/>
                </a:solidFill>
              </a:rPr>
              <a:t>المراجعة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1E8BB9E-228F-4C4F-996D-D3569CA9D7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936" y="2600932"/>
            <a:ext cx="4424910" cy="6222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3267" y="1084681"/>
            <a:ext cx="3838575" cy="509587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738374" y="3263286"/>
            <a:ext cx="21980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AE" dirty="0" smtClean="0">
                <a:solidFill>
                  <a:srgbClr val="FF0000"/>
                </a:solidFill>
              </a:rPr>
              <a:t>(</a:t>
            </a:r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ar-AE" dirty="0" smtClean="0">
                <a:solidFill>
                  <a:srgbClr val="FF0000"/>
                </a:solidFill>
              </a:rPr>
              <a:t>) افتراضية معتدلة مكبرة </a:t>
            </a:r>
            <a:endParaRPr lang="ar-AE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948368" y="3611499"/>
            <a:ext cx="1988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AE" dirty="0" smtClean="0">
                <a:solidFill>
                  <a:srgbClr val="FF0000"/>
                </a:solidFill>
              </a:rPr>
              <a:t>(</a:t>
            </a:r>
            <a:r>
              <a:rPr lang="en-US" dirty="0" smtClean="0">
                <a:solidFill>
                  <a:srgbClr val="FF0000"/>
                </a:solidFill>
              </a:rPr>
              <a:t>b</a:t>
            </a:r>
            <a:r>
              <a:rPr lang="ar-AE" dirty="0" smtClean="0">
                <a:solidFill>
                  <a:srgbClr val="FF0000"/>
                </a:solidFill>
              </a:rPr>
              <a:t>) حقيقية مقلوبة مكبرة </a:t>
            </a:r>
            <a:endParaRPr lang="ar-AE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794480" y="3980831"/>
            <a:ext cx="21419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AE" dirty="0" smtClean="0">
                <a:solidFill>
                  <a:srgbClr val="FF0000"/>
                </a:solidFill>
              </a:rPr>
              <a:t>(</a:t>
            </a:r>
            <a:r>
              <a:rPr lang="en-US" dirty="0" smtClean="0">
                <a:solidFill>
                  <a:srgbClr val="FF0000"/>
                </a:solidFill>
              </a:rPr>
              <a:t>c</a:t>
            </a:r>
            <a:r>
              <a:rPr lang="ar-AE" dirty="0" smtClean="0">
                <a:solidFill>
                  <a:srgbClr val="FF0000"/>
                </a:solidFill>
              </a:rPr>
              <a:t>) افتراضية معتدلة مكبرة</a:t>
            </a:r>
            <a:endParaRPr lang="ar-AE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975619" y="4350163"/>
            <a:ext cx="1960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AE" dirty="0" smtClean="0">
                <a:solidFill>
                  <a:srgbClr val="FF0000"/>
                </a:solidFill>
              </a:rPr>
              <a:t>(</a:t>
            </a:r>
            <a:r>
              <a:rPr lang="en-US" dirty="0" smtClean="0">
                <a:solidFill>
                  <a:srgbClr val="FF0000"/>
                </a:solidFill>
              </a:rPr>
              <a:t>d</a:t>
            </a:r>
            <a:r>
              <a:rPr lang="ar-AE" dirty="0" smtClean="0">
                <a:solidFill>
                  <a:srgbClr val="FF0000"/>
                </a:solidFill>
              </a:rPr>
              <a:t>) لا تتكون أي صورة</a:t>
            </a:r>
            <a:endParaRPr lang="ar-AE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887455" y="4698376"/>
            <a:ext cx="2048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AE" dirty="0" smtClean="0">
                <a:solidFill>
                  <a:srgbClr val="FF0000"/>
                </a:solidFill>
              </a:rPr>
              <a:t>(</a:t>
            </a:r>
            <a:r>
              <a:rPr lang="en-US" dirty="0" smtClean="0">
                <a:solidFill>
                  <a:srgbClr val="FF0000"/>
                </a:solidFill>
              </a:rPr>
              <a:t>e</a:t>
            </a:r>
            <a:r>
              <a:rPr lang="ar-AE" dirty="0" smtClean="0">
                <a:solidFill>
                  <a:srgbClr val="FF0000"/>
                </a:solidFill>
              </a:rPr>
              <a:t>) حقيقية مقلوبة مصغرة</a:t>
            </a:r>
            <a:endParaRPr lang="ar-AE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677461" y="5046589"/>
            <a:ext cx="22589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AE" dirty="0" smtClean="0">
                <a:solidFill>
                  <a:srgbClr val="FF0000"/>
                </a:solidFill>
              </a:rPr>
              <a:t>(</a:t>
            </a:r>
            <a:r>
              <a:rPr lang="en-US" dirty="0" smtClean="0">
                <a:solidFill>
                  <a:srgbClr val="FF0000"/>
                </a:solidFill>
              </a:rPr>
              <a:t>f</a:t>
            </a:r>
            <a:r>
              <a:rPr lang="ar-AE" dirty="0" smtClean="0">
                <a:solidFill>
                  <a:srgbClr val="FF0000"/>
                </a:solidFill>
              </a:rPr>
              <a:t>) افتراضية معتدلة مصغرة</a:t>
            </a:r>
            <a:endParaRPr lang="ar-A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478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/>
      <p:bldP spid="14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5211926" y="1208873"/>
            <a:ext cx="21339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>
                <a:ln/>
                <a:solidFill>
                  <a:schemeClr val="accent4"/>
                </a:solidFill>
              </a:rPr>
              <a:t>المراجعة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10B39464-7BF1-41C0-86D8-5CFEF318E5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35A1151-E93D-4307-A526-872F9305570D}"/>
              </a:ext>
            </a:extLst>
          </p:cNvPr>
          <p:cNvSpPr/>
          <p:nvPr/>
        </p:nvSpPr>
        <p:spPr>
          <a:xfrm>
            <a:off x="2071318" y="3131400"/>
            <a:ext cx="84151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AE" sz="2400" dirty="0" smtClean="0">
                <a:solidFill>
                  <a:srgbClr val="FF0000"/>
                </a:solidFill>
              </a:rPr>
              <a:t>لا، النظارات المناسبة هي العدسات المقعرة، لأنها تفرق الضوء لا تجمعه </a:t>
            </a:r>
            <a:endParaRPr lang="ar-AE" sz="24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6190" y="2479000"/>
            <a:ext cx="5370068" cy="6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49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5211926" y="1208873"/>
            <a:ext cx="21339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>
                <a:ln/>
                <a:solidFill>
                  <a:schemeClr val="accent4"/>
                </a:solidFill>
              </a:rPr>
              <a:t>المراجعة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10B39464-7BF1-41C0-86D8-5CFEF318E5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2541" y="2460292"/>
            <a:ext cx="5878132" cy="893476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066390"/>
              </p:ext>
            </p:extLst>
          </p:nvPr>
        </p:nvGraphicFramePr>
        <p:xfrm>
          <a:off x="2080126" y="3353768"/>
          <a:ext cx="81280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127980"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 smtClean="0"/>
                        <a:t>المجهر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 smtClean="0"/>
                        <a:t>التلسكوب الكاسر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AE" sz="2400" dirty="0" smtClean="0"/>
                        <a:t>يستخدم العدسة المحدبة لتكوين</a:t>
                      </a:r>
                      <a:r>
                        <a:rPr lang="ar-AE" sz="2400" baseline="0" dirty="0" smtClean="0"/>
                        <a:t> الصورة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sz="2400" dirty="0" smtClean="0"/>
                        <a:t>يستخدم العدسة</a:t>
                      </a:r>
                      <a:r>
                        <a:rPr lang="ar-AE" sz="2400" baseline="0" dirty="0" smtClean="0"/>
                        <a:t> المحدبة لتكوين الصورة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AE" sz="2400" dirty="0" smtClean="0"/>
                        <a:t>يكون صوراً لأجسام قريبة و يستخدم عدسة شيئية صغيرة.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sz="2400" dirty="0" smtClean="0"/>
                        <a:t>يكون صوراً لأجسام بعيدة و يستخدم عدسة</a:t>
                      </a:r>
                      <a:r>
                        <a:rPr lang="ar-AE" sz="2400" baseline="0" dirty="0" smtClean="0"/>
                        <a:t> شيئية كبيرة.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AE" sz="2400" dirty="0" smtClean="0"/>
                        <a:t>يبعد الجسم عن العدسة بمسافة بين البعد</a:t>
                      </a:r>
                      <a:r>
                        <a:rPr lang="ar-AE" sz="2400" baseline="0" dirty="0" smtClean="0"/>
                        <a:t> البؤري و ضعفه.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sz="2400" dirty="0" smtClean="0"/>
                        <a:t>يكون الجسم أكبر</a:t>
                      </a:r>
                      <a:r>
                        <a:rPr lang="ar-AE" sz="2400" baseline="0" dirty="0" smtClean="0"/>
                        <a:t> من ضعف البعد البؤري.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547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5211926" y="1208873"/>
            <a:ext cx="21339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>
                <a:ln/>
                <a:solidFill>
                  <a:schemeClr val="accent4"/>
                </a:solidFill>
              </a:rPr>
              <a:t>المراجعة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10B39464-7BF1-41C0-86D8-5CFEF318E5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35A1151-E93D-4307-A526-872F9305570D}"/>
              </a:ext>
            </a:extLst>
          </p:cNvPr>
          <p:cNvSpPr/>
          <p:nvPr/>
        </p:nvSpPr>
        <p:spPr>
          <a:xfrm>
            <a:off x="4599296" y="3589360"/>
            <a:ext cx="58453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AE" sz="2400" dirty="0" smtClean="0">
                <a:solidFill>
                  <a:srgbClr val="FF0000"/>
                </a:solidFill>
              </a:rPr>
              <a:t>لأنها تتسبب دائماً في تفريق أشعة الضوء الساقطة عليهما.</a:t>
            </a:r>
            <a:endParaRPr lang="ar-AE" sz="24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4874" y="2443730"/>
            <a:ext cx="5822143" cy="84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457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5211926" y="1208873"/>
            <a:ext cx="21339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>
                <a:ln/>
                <a:solidFill>
                  <a:schemeClr val="accent4"/>
                </a:solidFill>
              </a:rPr>
              <a:t>المراجعة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10B39464-7BF1-41C0-86D8-5CFEF318E5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35A1151-E93D-4307-A526-872F9305570D}"/>
              </a:ext>
            </a:extLst>
          </p:cNvPr>
          <p:cNvSpPr/>
          <p:nvPr/>
        </p:nvSpPr>
        <p:spPr>
          <a:xfrm>
            <a:off x="859009" y="4212382"/>
            <a:ext cx="95174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AE" sz="2400" dirty="0" smtClean="0">
                <a:solidFill>
                  <a:srgbClr val="FF0000"/>
                </a:solidFill>
              </a:rPr>
              <a:t>قد لا يتمكن الشخص من التركيز على الأجسام البعيدة عندما تكون عدسة عينه مرتخية. </a:t>
            </a:r>
          </a:p>
          <a:p>
            <a:pPr algn="r" rtl="1"/>
            <a:r>
              <a:rPr lang="ar-AE" sz="2400" dirty="0" smtClean="0">
                <a:solidFill>
                  <a:srgbClr val="FF0000"/>
                </a:solidFill>
              </a:rPr>
              <a:t>قد تكون عدسة العين أيضاً تصلبت مما يجعل من المستحيل على الشخص التركيز على الأجسام القريبة أيضاً. </a:t>
            </a:r>
          </a:p>
          <a:p>
            <a:pPr algn="r" rtl="1"/>
            <a:r>
              <a:rPr lang="ar-AE" sz="2400" dirty="0" smtClean="0">
                <a:solidFill>
                  <a:srgbClr val="FF0000"/>
                </a:solidFill>
              </a:rPr>
              <a:t>هذا الشخص قد يحتاج إلى نظارتين واحدة لقصر النظر و أخرى لطول النظر.</a:t>
            </a:r>
            <a:endParaRPr lang="ar-AE" sz="24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6766" y="2454973"/>
            <a:ext cx="5839355" cy="158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233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5211926" y="1208873"/>
            <a:ext cx="21339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>
                <a:ln/>
                <a:solidFill>
                  <a:schemeClr val="accent4"/>
                </a:solidFill>
              </a:rPr>
              <a:t>المراجعة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10B39464-7BF1-41C0-86D8-5CFEF318E5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35A1151-E93D-4307-A526-872F9305570D}"/>
              </a:ext>
            </a:extLst>
          </p:cNvPr>
          <p:cNvSpPr/>
          <p:nvPr/>
        </p:nvSpPr>
        <p:spPr>
          <a:xfrm>
            <a:off x="1003389" y="3764732"/>
            <a:ext cx="95334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AE" sz="2400" dirty="0" smtClean="0">
                <a:solidFill>
                  <a:srgbClr val="FF0000"/>
                </a:solidFill>
              </a:rPr>
              <a:t>ينبغي تلميع المرآة المقعرة بعناية من جانب واحد فقط و ليس من الجانبين. كما يمكن أن تكون المرآة المقعرة أرق بكثير نظراً لإمكانية دعمها من الخلف، لذا ليس هناك حاجة إلى الكثير من الزجاج.</a:t>
            </a:r>
            <a:endParaRPr lang="ar-AE" sz="24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3663" y="2486491"/>
            <a:ext cx="6314819" cy="1117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650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05C6D4-7FCC-4226-AC85-98825DFC75C1}"/>
              </a:ext>
            </a:extLst>
          </p:cNvPr>
          <p:cNvSpPr/>
          <p:nvPr/>
        </p:nvSpPr>
        <p:spPr>
          <a:xfrm>
            <a:off x="5211926" y="1208873"/>
            <a:ext cx="21339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5400" b="1" dirty="0">
                <a:ln/>
                <a:solidFill>
                  <a:schemeClr val="accent4"/>
                </a:solidFill>
              </a:rPr>
              <a:t>المراجعة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10B39464-7BF1-41C0-86D8-5CFEF318E5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9" y="675248"/>
            <a:ext cx="1618078" cy="161807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35A1151-E93D-4307-A526-872F9305570D}"/>
              </a:ext>
            </a:extLst>
          </p:cNvPr>
          <p:cNvSpPr/>
          <p:nvPr/>
        </p:nvSpPr>
        <p:spPr>
          <a:xfrm>
            <a:off x="3031960" y="3821373"/>
            <a:ext cx="73926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AE" sz="2400" dirty="0" smtClean="0">
                <a:solidFill>
                  <a:srgbClr val="FF0000"/>
                </a:solidFill>
              </a:rPr>
              <a:t>إذا لم يحدث أي انكسار، تكون سرعة الضوء هي نفسها في كلتا المادتين. </a:t>
            </a:r>
            <a:endParaRPr lang="ar-AE" sz="24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00" y="2480481"/>
            <a:ext cx="5698791" cy="134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869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469</TotalTime>
  <Words>259</Words>
  <Application>Microsoft Office PowerPoint</Application>
  <PresentationFormat>Widescreen</PresentationFormat>
  <Paragraphs>46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Garamond</vt:lpstr>
      <vt:lpstr>Times New Roman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32</cp:revision>
  <dcterms:created xsi:type="dcterms:W3CDTF">2020-03-27T15:37:19Z</dcterms:created>
  <dcterms:modified xsi:type="dcterms:W3CDTF">2020-12-31T07:26:55Z</dcterms:modified>
</cp:coreProperties>
</file>