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67" r:id="rId7"/>
    <p:sldId id="259" r:id="rId8"/>
    <p:sldId id="261" r:id="rId9"/>
    <p:sldId id="262" r:id="rId10"/>
    <p:sldId id="260" r:id="rId11"/>
    <p:sldId id="268" r:id="rId12"/>
    <p:sldId id="269" r:id="rId13"/>
    <p:sldId id="270" r:id="rId14"/>
    <p:sldId id="271" r:id="rId15"/>
    <p:sldId id="263" r:id="rId16"/>
    <p:sldId id="264" r:id="rId17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903" autoAdjust="0"/>
    <p:restoredTop sz="95407" autoAdjust="0"/>
  </p:normalViewPr>
  <p:slideViewPr>
    <p:cSldViewPr snapToGrid="0">
      <p:cViewPr varScale="1">
        <p:scale>
          <a:sx n="90" d="100"/>
          <a:sy n="90" d="100"/>
        </p:scale>
        <p:origin x="8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078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8648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95197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15965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5445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21563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55536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8542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30519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7755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1452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88343-1C8E-48A9-9317-D9BCB66D9F39}" type="datetimeFigureOut">
              <a:rPr lang="ar-AE" smtClean="0"/>
              <a:t>14/03/1446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4343D-4781-4270-872F-EC1A00DB574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4814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6" Type="http://schemas.openxmlformats.org/officeDocument/2006/relationships/image" Target="../media/image4.png" /><Relationship Id="rId5" Type="http://schemas.openxmlformats.org/officeDocument/2006/relationships/image" Target="../media/image3.png" /><Relationship Id="rId4" Type="http://schemas.openxmlformats.org/officeDocument/2006/relationships/image" Target="../media/image1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adingafterbedtime.wordpress.com/category/poetry/page/3/" TargetMode="External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.emf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eadingafterbedtime.wordpress.com/category/poetry/page/3/" TargetMode="External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emf" /><Relationship Id="rId4" Type="http://schemas.openxmlformats.org/officeDocument/2006/relationships/image" Target="../media/image7.emf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 /><Relationship Id="rId3" Type="http://schemas.openxmlformats.org/officeDocument/2006/relationships/slideLayout" Target="../slideLayouts/slideLayout1.xml" /><Relationship Id="rId7" Type="http://schemas.openxmlformats.org/officeDocument/2006/relationships/image" Target="../media/image11.png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6" Type="http://schemas.openxmlformats.org/officeDocument/2006/relationships/image" Target="../media/image10.png" /><Relationship Id="rId5" Type="http://schemas.openxmlformats.org/officeDocument/2006/relationships/image" Target="../media/image9.png" /><Relationship Id="rId4" Type="http://schemas.openxmlformats.org/officeDocument/2006/relationships/image" Target="../media/image1.jpe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1.png" /><Relationship Id="rId4" Type="http://schemas.openxmlformats.org/officeDocument/2006/relationships/image" Target="../media/image12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3.jpe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.png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Rectangle 3"/>
          <p:cNvSpPr/>
          <p:nvPr/>
        </p:nvSpPr>
        <p:spPr>
          <a:xfrm>
            <a:off x="649224" y="576072"/>
            <a:ext cx="10853928" cy="5724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1026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356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509963"/>
            <a:ext cx="12192000" cy="33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734749" y="1074294"/>
            <a:ext cx="9107206" cy="518438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 Three</a:t>
            </a:r>
            <a:b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culture and traditions of the UAE</a:t>
            </a:r>
            <a:b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Lesson12-13</a:t>
            </a:r>
            <a:br>
              <a:rPr lang="en-US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Nabati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Poetry</a:t>
            </a:r>
            <a:b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A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8150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Rectangle 3"/>
          <p:cNvSpPr/>
          <p:nvPr/>
        </p:nvSpPr>
        <p:spPr>
          <a:xfrm>
            <a:off x="649224" y="576072"/>
            <a:ext cx="10853928" cy="5724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1026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356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509963"/>
            <a:ext cx="12192000" cy="33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38328" y="251460"/>
            <a:ext cx="11612880" cy="63733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0500" t="22254" r="24164" b="34529"/>
          <a:stretch/>
        </p:blipFill>
        <p:spPr>
          <a:xfrm>
            <a:off x="1075944" y="671639"/>
            <a:ext cx="5916168" cy="567664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966475" y="-455230"/>
            <a:ext cx="2636169" cy="77867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?</a:t>
            </a:r>
            <a:endParaRPr lang="en-US" sz="50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1098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Rectangle 3"/>
          <p:cNvSpPr/>
          <p:nvPr/>
        </p:nvSpPr>
        <p:spPr>
          <a:xfrm>
            <a:off x="649224" y="576072"/>
            <a:ext cx="10853928" cy="5724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1026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356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509963"/>
            <a:ext cx="12192000" cy="33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38328" y="251460"/>
            <a:ext cx="11612880" cy="63733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GB" sz="3200" dirty="0"/>
              <a:t>https://www.youtube.com/watch?v=KsKnllF8Mr0</a:t>
            </a:r>
            <a:endParaRPr lang="ar-AE" sz="3200" dirty="0"/>
          </a:p>
        </p:txBody>
      </p:sp>
      <p:sp>
        <p:nvSpPr>
          <p:cNvPr id="9" name="Rectangle 8"/>
          <p:cNvSpPr/>
          <p:nvPr/>
        </p:nvSpPr>
        <p:spPr>
          <a:xfrm>
            <a:off x="3437118" y="1122363"/>
            <a:ext cx="56557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Warming Up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8683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Rectangle 3"/>
          <p:cNvSpPr/>
          <p:nvPr/>
        </p:nvSpPr>
        <p:spPr>
          <a:xfrm>
            <a:off x="649224" y="576072"/>
            <a:ext cx="10853928" cy="5724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1026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356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509963"/>
            <a:ext cx="12192000" cy="33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-1"/>
            <a:ext cx="12192000" cy="687628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23018" t="14638" r="56196" b="62267"/>
          <a:stretch/>
        </p:blipFill>
        <p:spPr>
          <a:xfrm>
            <a:off x="2057400" y="710402"/>
            <a:ext cx="7758638" cy="4849149"/>
          </a:xfrm>
          <a:prstGeom prst="rect">
            <a:avLst/>
          </a:prstGeom>
        </p:spPr>
      </p:pic>
      <p:pic>
        <p:nvPicPr>
          <p:cNvPr id="6" name="Grade 08 Unit 03 Lesson 13 Track 09">
            <a:hlinkClick r:id="" action="ppaction://media"/>
            <a:extLst>
              <a:ext uri="{FF2B5EF4-FFF2-40B4-BE49-F238E27FC236}">
                <a16:creationId xmlns:a16="http://schemas.microsoft.com/office/drawing/2014/main" id="{FC9BAA99-3069-49EC-8C16-E804127012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43010" y="229545"/>
            <a:ext cx="961711" cy="96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5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975BA9-2B84-4511-B3A0-95F6578AB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AF98C9-B048-4885-A0A5-2EACA3B7A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61" y="5316"/>
            <a:ext cx="8357191" cy="685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13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975BA9-2B84-4511-B3A0-95F6578AB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C274BE-39FE-4649-9E58-A8D200A3B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051" y="3047290"/>
            <a:ext cx="10100931" cy="34598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A7436A-7A88-480C-BD9E-2203CDFD8A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7917" y="849260"/>
            <a:ext cx="5118698" cy="21980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05EEAE-1456-4E44-B2D7-5C1892D18A4D}"/>
              </a:ext>
            </a:extLst>
          </p:cNvPr>
          <p:cNvSpPr/>
          <p:nvPr/>
        </p:nvSpPr>
        <p:spPr>
          <a:xfrm>
            <a:off x="6787917" y="3047290"/>
            <a:ext cx="4440065" cy="16629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0D2C8E-86B1-4E21-A4D1-3464D414AFAB}"/>
              </a:ext>
            </a:extLst>
          </p:cNvPr>
          <p:cNvSpPr txBox="1"/>
          <p:nvPr/>
        </p:nvSpPr>
        <p:spPr>
          <a:xfrm>
            <a:off x="4911878" y="3872379"/>
            <a:ext cx="5016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000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1 ‘Bedouin poetry’ and ‘the people’s poetry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F50401-56DA-4DF6-B435-8C0055301E35}"/>
              </a:ext>
            </a:extLst>
          </p:cNvPr>
          <p:cNvSpPr txBox="1"/>
          <p:nvPr/>
        </p:nvSpPr>
        <p:spPr>
          <a:xfrm>
            <a:off x="3947860" y="4368186"/>
            <a:ext cx="6270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800" b="1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2 personal experience and the reality of everyday life.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5D0C68-998B-4EF0-A5C0-F77CA371DAF0}"/>
              </a:ext>
            </a:extLst>
          </p:cNvPr>
          <p:cNvSpPr txBox="1"/>
          <p:nvPr/>
        </p:nvSpPr>
        <p:spPr>
          <a:xfrm>
            <a:off x="8684455" y="4857265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800" b="0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3 are a cultural tradition.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090738-A4E9-4751-AC17-FEAE98656EC7}"/>
              </a:ext>
            </a:extLst>
          </p:cNvPr>
          <p:cNvSpPr txBox="1"/>
          <p:nvPr/>
        </p:nvSpPr>
        <p:spPr>
          <a:xfrm>
            <a:off x="6400800" y="5566090"/>
            <a:ext cx="4827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800" b="0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4 the poems were the only record of events.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2FAFFB-FBC7-4D49-97CD-1D5D2436DF14}"/>
              </a:ext>
            </a:extLst>
          </p:cNvPr>
          <p:cNvSpPr txBox="1"/>
          <p:nvPr/>
        </p:nvSpPr>
        <p:spPr>
          <a:xfrm>
            <a:off x="5918002" y="6093097"/>
            <a:ext cx="5309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800" b="0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5 began composing </a:t>
            </a:r>
            <a:r>
              <a:rPr lang="en-US" sz="1800" b="0" i="0" u="none" strike="noStrike" baseline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Nabati</a:t>
            </a:r>
            <a:r>
              <a:rPr lang="en-US" sz="1800" b="0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 poetry as a young boy.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243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Rectangle 3"/>
          <p:cNvSpPr/>
          <p:nvPr/>
        </p:nvSpPr>
        <p:spPr>
          <a:xfrm>
            <a:off x="649224" y="576072"/>
            <a:ext cx="10853928" cy="5724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1026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356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509963"/>
            <a:ext cx="12192000" cy="33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38328" y="251460"/>
            <a:ext cx="11612880" cy="63733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44613" t="3190" r="24885" b="33398"/>
          <a:stretch/>
        </p:blipFill>
        <p:spPr>
          <a:xfrm>
            <a:off x="6403086" y="516085"/>
            <a:ext cx="5148072" cy="6020181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6"/>
          <a:srcRect l="31324" t="30253" r="32586" b="38569"/>
          <a:stretch/>
        </p:blipFill>
        <p:spPr bwMode="auto">
          <a:xfrm>
            <a:off x="601218" y="1154344"/>
            <a:ext cx="5740401" cy="27894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6"/>
          <a:srcRect l="43154" t="16100" r="44071" b="74626"/>
          <a:stretch/>
        </p:blipFill>
        <p:spPr bwMode="auto">
          <a:xfrm>
            <a:off x="2709333" y="445639"/>
            <a:ext cx="1832823" cy="7087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l="23611" t="38889" r="57685" b="21934"/>
          <a:stretch/>
        </p:blipFill>
        <p:spPr>
          <a:xfrm>
            <a:off x="4244671" y="3975821"/>
            <a:ext cx="2096948" cy="2470661"/>
          </a:xfrm>
          <a:prstGeom prst="rect">
            <a:avLst/>
          </a:prstGeom>
        </p:spPr>
      </p:pic>
      <p:pic>
        <p:nvPicPr>
          <p:cNvPr id="13" name="Grade 08 Unit 03 Lesson 13 Track 09">
            <a:hlinkClick r:id="" action="ppaction://media"/>
            <a:extLst>
              <a:ext uri="{FF2B5EF4-FFF2-40B4-BE49-F238E27FC236}">
                <a16:creationId xmlns:a16="http://schemas.microsoft.com/office/drawing/2014/main" id="{19CCA65D-3480-452A-B12A-758E76DC53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43010" y="229545"/>
            <a:ext cx="961711" cy="96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3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Rectangle 3"/>
          <p:cNvSpPr/>
          <p:nvPr/>
        </p:nvSpPr>
        <p:spPr>
          <a:xfrm>
            <a:off x="649224" y="576072"/>
            <a:ext cx="10853928" cy="5724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1026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356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509963"/>
            <a:ext cx="12192000" cy="33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38328" y="251460"/>
            <a:ext cx="11612880" cy="63733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9" name="Picture 8"/>
          <p:cNvPicPr/>
          <p:nvPr/>
        </p:nvPicPr>
        <p:blipFill rotWithShape="1">
          <a:blip r:embed="rId3"/>
          <a:srcRect l="31324" t="61937" r="32586" b="17510"/>
          <a:stretch/>
        </p:blipFill>
        <p:spPr bwMode="auto">
          <a:xfrm>
            <a:off x="408432" y="1545361"/>
            <a:ext cx="5740401" cy="18388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44538" t="41950" r="24721" b="15678"/>
          <a:stretch/>
        </p:blipFill>
        <p:spPr>
          <a:xfrm>
            <a:off x="6167754" y="899059"/>
            <a:ext cx="5621867" cy="43587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23611" t="38889" r="57685" b="21934"/>
          <a:stretch/>
        </p:blipFill>
        <p:spPr>
          <a:xfrm>
            <a:off x="4107511" y="3975821"/>
            <a:ext cx="2096948" cy="247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2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Rectangle 3"/>
          <p:cNvSpPr/>
          <p:nvPr/>
        </p:nvSpPr>
        <p:spPr>
          <a:xfrm>
            <a:off x="649224" y="576072"/>
            <a:ext cx="10853928" cy="5724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1026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356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509963"/>
            <a:ext cx="12192000" cy="33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38328" y="251460"/>
            <a:ext cx="11612880" cy="63733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3018" t="14638" r="56196" b="62267"/>
          <a:stretch/>
        </p:blipFill>
        <p:spPr>
          <a:xfrm>
            <a:off x="1445768" y="574580"/>
            <a:ext cx="4699000" cy="29368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5768" y="3692534"/>
            <a:ext cx="10136935" cy="18466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about the UAE and what makes it the happiest nation on earth</a:t>
            </a:r>
            <a:endParaRPr lang="ar-AE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A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s://thumbs.dreamstime.com/t/happiness-real-life-people-looking-vector-format-666914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363" y="1802518"/>
            <a:ext cx="466725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41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Rectangle 3"/>
          <p:cNvSpPr/>
          <p:nvPr/>
        </p:nvSpPr>
        <p:spPr>
          <a:xfrm>
            <a:off x="649224" y="576072"/>
            <a:ext cx="10853928" cy="5724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1026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356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509963"/>
            <a:ext cx="12192000" cy="33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85060" y="0"/>
            <a:ext cx="12106940" cy="6858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4221" t="3262" r="24816"/>
          <a:stretch/>
        </p:blipFill>
        <p:spPr>
          <a:xfrm>
            <a:off x="8128000" y="324611"/>
            <a:ext cx="3137408" cy="55138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44538" t="70327" r="24721" b="15678"/>
          <a:stretch/>
        </p:blipFill>
        <p:spPr>
          <a:xfrm>
            <a:off x="8128000" y="5690954"/>
            <a:ext cx="3137408" cy="8034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9686" t="21386" r="56113" b="33534"/>
          <a:stretch/>
        </p:blipFill>
        <p:spPr>
          <a:xfrm>
            <a:off x="1294045" y="755941"/>
            <a:ext cx="4850723" cy="50825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C831C1-4CEB-4F74-8C47-A4C23316BE38}"/>
              </a:ext>
            </a:extLst>
          </p:cNvPr>
          <p:cNvSpPr txBox="1"/>
          <p:nvPr/>
        </p:nvSpPr>
        <p:spPr>
          <a:xfrm>
            <a:off x="2572938" y="2298012"/>
            <a:ext cx="1146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97CA4C-77BA-48D4-9672-C72510DAF12E}"/>
              </a:ext>
            </a:extLst>
          </p:cNvPr>
          <p:cNvSpPr txBox="1"/>
          <p:nvPr/>
        </p:nvSpPr>
        <p:spPr>
          <a:xfrm>
            <a:off x="4358853" y="2298012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07148E-765E-45CC-B5E4-9104DAAD519F}"/>
              </a:ext>
            </a:extLst>
          </p:cNvPr>
          <p:cNvSpPr txBox="1"/>
          <p:nvPr/>
        </p:nvSpPr>
        <p:spPr>
          <a:xfrm>
            <a:off x="2576478" y="3013942"/>
            <a:ext cx="1200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Thrive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478D50-8037-48B6-B5B5-67A66098EB39}"/>
              </a:ext>
            </a:extLst>
          </p:cNvPr>
          <p:cNvSpPr txBox="1"/>
          <p:nvPr/>
        </p:nvSpPr>
        <p:spPr>
          <a:xfrm>
            <a:off x="4320222" y="3003311"/>
            <a:ext cx="13301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Revive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F624C3-8FF1-4294-99CD-EE7D7D00F72D}"/>
              </a:ext>
            </a:extLst>
          </p:cNvPr>
          <p:cNvSpPr txBox="1"/>
          <p:nvPr/>
        </p:nvSpPr>
        <p:spPr>
          <a:xfrm>
            <a:off x="2472761" y="3703312"/>
            <a:ext cx="11401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Strain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6ECC03-6098-48A6-A2C1-C0FB52823D87}"/>
              </a:ext>
            </a:extLst>
          </p:cNvPr>
          <p:cNvSpPr txBox="1"/>
          <p:nvPr/>
        </p:nvSpPr>
        <p:spPr>
          <a:xfrm>
            <a:off x="4610845" y="3719234"/>
            <a:ext cx="990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  </a:t>
            </a:r>
          </a:p>
        </p:txBody>
      </p:sp>
    </p:spTree>
    <p:extLst>
      <p:ext uri="{BB962C8B-B14F-4D97-AF65-F5344CB8AC3E}">
        <p14:creationId xmlns:p14="http://schemas.microsoft.com/office/powerpoint/2010/main" val="71690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16BB2B-5B18-4849-9092-DC029C2A2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8437"/>
            <a:ext cx="12192000" cy="55395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F0F4F7-5A8C-4CD6-ADB9-691871F7B398}"/>
              </a:ext>
            </a:extLst>
          </p:cNvPr>
          <p:cNvSpPr txBox="1"/>
          <p:nvPr/>
        </p:nvSpPr>
        <p:spPr>
          <a:xfrm>
            <a:off x="2305584" y="2732567"/>
            <a:ext cx="3738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FCD084-C170-45A3-B53C-7BBC44528304}"/>
              </a:ext>
            </a:extLst>
          </p:cNvPr>
          <p:cNvSpPr txBox="1"/>
          <p:nvPr/>
        </p:nvSpPr>
        <p:spPr>
          <a:xfrm>
            <a:off x="2189969" y="3193319"/>
            <a:ext cx="3866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6B3F4C-22EB-403C-945B-A66F94E7EA17}"/>
              </a:ext>
            </a:extLst>
          </p:cNvPr>
          <p:cNvSpPr txBox="1"/>
          <p:nvPr/>
        </p:nvSpPr>
        <p:spPr>
          <a:xfrm>
            <a:off x="1986505" y="3650523"/>
            <a:ext cx="3561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674A26-E844-43DE-BEBD-53FF75ED86CA}"/>
              </a:ext>
            </a:extLst>
          </p:cNvPr>
          <p:cNvSpPr txBox="1"/>
          <p:nvPr/>
        </p:nvSpPr>
        <p:spPr>
          <a:xfrm>
            <a:off x="1800199" y="4043916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33DED1-4817-4C4F-991F-95AA516ECF42}"/>
              </a:ext>
            </a:extLst>
          </p:cNvPr>
          <p:cNvSpPr txBox="1"/>
          <p:nvPr/>
        </p:nvSpPr>
        <p:spPr>
          <a:xfrm>
            <a:off x="1884516" y="4894513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3A8304-26C6-4331-AB0C-4AE00EC74B2B}"/>
              </a:ext>
            </a:extLst>
          </p:cNvPr>
          <p:cNvSpPr txBox="1"/>
          <p:nvPr/>
        </p:nvSpPr>
        <p:spPr>
          <a:xfrm>
            <a:off x="1995974" y="5298562"/>
            <a:ext cx="378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DB7414-137A-4E4A-AAB4-9DFA0CB506C2}"/>
              </a:ext>
            </a:extLst>
          </p:cNvPr>
          <p:cNvSpPr txBox="1"/>
          <p:nvPr/>
        </p:nvSpPr>
        <p:spPr>
          <a:xfrm>
            <a:off x="2110736" y="5723865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0A36C9-CBAA-48DE-A645-D03F1344A0E2}"/>
              </a:ext>
            </a:extLst>
          </p:cNvPr>
          <p:cNvSpPr txBox="1"/>
          <p:nvPr/>
        </p:nvSpPr>
        <p:spPr>
          <a:xfrm>
            <a:off x="2544490" y="6149166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67123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ECEA18-F050-4F20-81F0-E2BD6C1F6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3378"/>
            <a:ext cx="12192000" cy="472085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6468DFB-62A2-4BD2-96F3-B179A0E74F2C}"/>
              </a:ext>
            </a:extLst>
          </p:cNvPr>
          <p:cNvCxnSpPr/>
          <p:nvPr/>
        </p:nvCxnSpPr>
        <p:spPr>
          <a:xfrm>
            <a:off x="1860698" y="2743200"/>
            <a:ext cx="3519376" cy="2424223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164E980-C6EC-473E-B41F-8DD6C06F2ADF}"/>
              </a:ext>
            </a:extLst>
          </p:cNvPr>
          <p:cNvCxnSpPr>
            <a:cxnSpLocks/>
          </p:cNvCxnSpPr>
          <p:nvPr/>
        </p:nvCxnSpPr>
        <p:spPr>
          <a:xfrm flipV="1">
            <a:off x="2321443" y="2828260"/>
            <a:ext cx="3058631" cy="680487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835E86E-CDF4-43E0-9727-5F51F2088FED}"/>
              </a:ext>
            </a:extLst>
          </p:cNvPr>
          <p:cNvCxnSpPr>
            <a:cxnSpLocks/>
          </p:cNvCxnSpPr>
          <p:nvPr/>
        </p:nvCxnSpPr>
        <p:spPr>
          <a:xfrm>
            <a:off x="1757917" y="4040371"/>
            <a:ext cx="3622157" cy="552894"/>
          </a:xfrm>
          <a:prstGeom prst="straightConnector1">
            <a:avLst/>
          </a:prstGeom>
          <a:ln w="28575">
            <a:solidFill>
              <a:srgbClr val="FF3399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5F3055A-C3B1-47F3-9CBA-3926FB6A2418}"/>
              </a:ext>
            </a:extLst>
          </p:cNvPr>
          <p:cNvCxnSpPr>
            <a:cxnSpLocks/>
          </p:cNvCxnSpPr>
          <p:nvPr/>
        </p:nvCxnSpPr>
        <p:spPr>
          <a:xfrm flipV="1">
            <a:off x="2757377" y="3429000"/>
            <a:ext cx="2622697" cy="124932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35BBC75-EB68-40AC-986F-4F57C131391C}"/>
              </a:ext>
            </a:extLst>
          </p:cNvPr>
          <p:cNvCxnSpPr>
            <a:cxnSpLocks/>
          </p:cNvCxnSpPr>
          <p:nvPr/>
        </p:nvCxnSpPr>
        <p:spPr>
          <a:xfrm flipV="1">
            <a:off x="1757917" y="3965947"/>
            <a:ext cx="3622157" cy="1313117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3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3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3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3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3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3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3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3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3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820AF1-2F2B-4153-9DC2-B858305F5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1827"/>
            <a:ext cx="12192000" cy="33816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735D3A-D1C0-4F38-A9BF-83D69E9147BC}"/>
              </a:ext>
            </a:extLst>
          </p:cNvPr>
          <p:cNvSpPr txBox="1"/>
          <p:nvPr/>
        </p:nvSpPr>
        <p:spPr>
          <a:xfrm>
            <a:off x="729668" y="3004457"/>
            <a:ext cx="7204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Sheikh Mohammad began composing poetry so young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44A984-7018-4090-AF28-9DAA41864CF0}"/>
              </a:ext>
            </a:extLst>
          </p:cNvPr>
          <p:cNvSpPr txBox="1"/>
          <p:nvPr/>
        </p:nvSpPr>
        <p:spPr>
          <a:xfrm>
            <a:off x="827639" y="3466122"/>
            <a:ext cx="6062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you should master the dialect of this region.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FE9E94-A378-4DA1-AC5D-D2AD3E0E608E}"/>
              </a:ext>
            </a:extLst>
          </p:cNvPr>
          <p:cNvSpPr txBox="1"/>
          <p:nvPr/>
        </p:nvSpPr>
        <p:spPr>
          <a:xfrm>
            <a:off x="980039" y="3957033"/>
            <a:ext cx="4714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we teach them with high dignity.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083D35-309B-4BBE-96DE-84395D24873D}"/>
              </a:ext>
            </a:extLst>
          </p:cNvPr>
          <p:cNvSpPr txBox="1"/>
          <p:nvPr/>
        </p:nvSpPr>
        <p:spPr>
          <a:xfrm>
            <a:off x="1078011" y="4424070"/>
            <a:ext cx="4859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writing poetry is not a simple task.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C7C252-1385-4259-9BD0-CFF90AA713B1}"/>
              </a:ext>
            </a:extLst>
          </p:cNvPr>
          <p:cNvSpPr txBox="1"/>
          <p:nvPr/>
        </p:nvSpPr>
        <p:spPr>
          <a:xfrm>
            <a:off x="1230410" y="4892154"/>
            <a:ext cx="775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 they have lot of feeling and emotions like compassionate.  </a:t>
            </a:r>
          </a:p>
        </p:txBody>
      </p:sp>
    </p:spTree>
    <p:extLst>
      <p:ext uri="{BB962C8B-B14F-4D97-AF65-F5344CB8AC3E}">
        <p14:creationId xmlns:p14="http://schemas.microsoft.com/office/powerpoint/2010/main" val="176794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EC95A1-378F-4B08-B0A5-2F5809A52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AEEF5A-AFCE-4602-8D03-AC764A672747}"/>
              </a:ext>
            </a:extLst>
          </p:cNvPr>
          <p:cNvSpPr txBox="1"/>
          <p:nvPr/>
        </p:nvSpPr>
        <p:spPr>
          <a:xfrm>
            <a:off x="5578116" y="1594884"/>
            <a:ext cx="5887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2 They are handed down from generation to generation.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5F6805-BF11-4376-8DA2-6A636440FF86}"/>
              </a:ext>
            </a:extLst>
          </p:cNvPr>
          <p:cNvSpPr txBox="1"/>
          <p:nvPr/>
        </p:nvSpPr>
        <p:spPr>
          <a:xfrm>
            <a:off x="5726971" y="2158409"/>
            <a:ext cx="537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800" b="0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3 They use a dialect different from classical Arabic.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660947-F9A4-43DA-A050-DF05F1BC9D31}"/>
              </a:ext>
            </a:extLst>
          </p:cNvPr>
          <p:cNvSpPr txBox="1"/>
          <p:nvPr/>
        </p:nvSpPr>
        <p:spPr>
          <a:xfrm>
            <a:off x="6307785" y="3125972"/>
            <a:ext cx="4972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4 The Sheik began composing as a young boy.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443BE9-27FD-40BC-92EB-043111E705D4}"/>
              </a:ext>
            </a:extLst>
          </p:cNvPr>
          <p:cNvSpPr txBox="1"/>
          <p:nvPr/>
        </p:nvSpPr>
        <p:spPr>
          <a:xfrm>
            <a:off x="5886460" y="3504831"/>
            <a:ext cx="4348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800" b="0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5 The competitions are held once a year.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2D446F-B2A9-4425-A3C8-0550E9A14067}"/>
              </a:ext>
            </a:extLst>
          </p:cNvPr>
          <p:cNvSpPr txBox="1"/>
          <p:nvPr/>
        </p:nvSpPr>
        <p:spPr>
          <a:xfrm>
            <a:off x="7183632" y="4024422"/>
            <a:ext cx="3283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800" b="0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Std-Roman"/>
              </a:rPr>
              <a:t>6 They are unique to the UAE.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898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Rectangle 3"/>
          <p:cNvSpPr/>
          <p:nvPr/>
        </p:nvSpPr>
        <p:spPr>
          <a:xfrm>
            <a:off x="649224" y="576072"/>
            <a:ext cx="10853928" cy="5724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1026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356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509963"/>
            <a:ext cx="12192000" cy="33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38328" y="251460"/>
            <a:ext cx="11612880" cy="63733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2686" t="2840" r="17777" b="62592"/>
          <a:stretch/>
        </p:blipFill>
        <p:spPr>
          <a:xfrm>
            <a:off x="649224" y="1269196"/>
            <a:ext cx="10888133" cy="44815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34107" y="479886"/>
            <a:ext cx="136896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r>
              <a:rPr lang="en-US" b="1" dirty="0" err="1"/>
              <a:t>Wb</a:t>
            </a:r>
            <a:r>
              <a:rPr lang="en-US" b="1" dirty="0"/>
              <a:t>: page 48</a:t>
            </a:r>
            <a:endParaRPr lang="ar-AE" b="1" dirty="0"/>
          </a:p>
        </p:txBody>
      </p:sp>
    </p:spTree>
    <p:extLst>
      <p:ext uri="{BB962C8B-B14F-4D97-AF65-F5344CB8AC3E}">
        <p14:creationId xmlns:p14="http://schemas.microsoft.com/office/powerpoint/2010/main" val="1149435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AE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9224" y="576072"/>
            <a:ext cx="10853928" cy="5724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356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nwallpaper.com/static/images/518084-background-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509963"/>
            <a:ext cx="12192000" cy="33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2687" t="37244" r="28424" b="8270"/>
          <a:stretch/>
        </p:blipFill>
        <p:spPr>
          <a:xfrm>
            <a:off x="1075943" y="355341"/>
            <a:ext cx="9727523" cy="60981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6356" y="685800"/>
            <a:ext cx="137736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chant</a:t>
            </a:r>
            <a:endParaRPr lang="ar-AE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94246" y="1121664"/>
            <a:ext cx="1055097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clan</a:t>
            </a:r>
            <a:endParaRPr lang="ar-AE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00342" y="1584960"/>
            <a:ext cx="2211503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resilience</a:t>
            </a:r>
            <a:endParaRPr lang="ar-AE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88150" y="1975104"/>
            <a:ext cx="202331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nomadic</a:t>
            </a:r>
            <a:endParaRPr lang="ar-AE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03370" y="2425038"/>
            <a:ext cx="1806200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wander</a:t>
            </a:r>
            <a:endParaRPr lang="ar-AE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47438" y="2842260"/>
            <a:ext cx="17026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grazing</a:t>
            </a:r>
            <a:endParaRPr lang="ar-AE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55427" y="3270556"/>
            <a:ext cx="1950277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heritage</a:t>
            </a:r>
            <a:endParaRPr lang="ar-AE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17780" y="3688740"/>
            <a:ext cx="216437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Bedouins</a:t>
            </a:r>
            <a:endParaRPr lang="ar-AE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32951" y="4154424"/>
            <a:ext cx="145123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camel</a:t>
            </a:r>
            <a:endParaRPr lang="ar-AE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69049" y="4933076"/>
            <a:ext cx="2490682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generation</a:t>
            </a:r>
            <a:endParaRPr lang="ar-AE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10184" y="5372298"/>
            <a:ext cx="1810817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century</a:t>
            </a:r>
            <a:endParaRPr lang="ar-AE" sz="40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49145" y="5818632"/>
            <a:ext cx="1392304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dhow</a:t>
            </a:r>
            <a:endParaRPr lang="ar-AE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812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8744</TotalTime>
  <Words>214</Words>
  <Application>Microsoft Office PowerPoint</Application>
  <PresentationFormat>Widescreen</PresentationFormat>
  <Paragraphs>47</Paragraphs>
  <Slides>16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شمة مهير الطنيجي</dc:creator>
  <cp:lastModifiedBy>asifhammoud1978@gmail.com</cp:lastModifiedBy>
  <cp:revision>50</cp:revision>
  <dcterms:created xsi:type="dcterms:W3CDTF">2016-10-18T09:30:50Z</dcterms:created>
  <dcterms:modified xsi:type="dcterms:W3CDTF">2024-09-17T08:25:40Z</dcterms:modified>
</cp:coreProperties>
</file>