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351824" y="560134"/>
            <a:ext cx="2799666" cy="1040607"/>
            <a:chOff x="9993401" y="230962"/>
            <a:chExt cx="3973263" cy="1428222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828567" y="526657"/>
              <a:ext cx="2302930" cy="971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AE" sz="2000" b="1">
                  <a:solidFill>
                    <a:prstClr val="black"/>
                  </a:solidFill>
                  <a:latin typeface="Calibri" panose="020F0502020204030204"/>
                </a:rPr>
                <a:t>حدادو</a:t>
              </a:r>
            </a:p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AE" sz="2000" b="1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ar-AE" sz="2000" b="1" dirty="0">
                  <a:solidFill>
                    <a:prstClr val="black"/>
                  </a:solidFill>
                  <a:latin typeface="Calibri" panose="020F0502020204030204"/>
                </a:rPr>
                <a:t>جبل </a:t>
              </a:r>
              <a:r>
                <a:rPr lang="ar-AE" sz="2000" b="1" dirty="0" err="1">
                  <a:solidFill>
                    <a:prstClr val="black"/>
                  </a:solidFill>
                  <a:latin typeface="Calibri" panose="020F0502020204030204"/>
                </a:rPr>
                <a:t>بولوفا</a:t>
              </a:r>
              <a:r>
                <a:rPr lang="ar-AE" sz="2000" b="1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661993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 </a:t>
            </a:r>
            <a:r>
              <a:rPr lang="ar-AE" sz="1400" b="1" i="0" dirty="0">
                <a:solidFill>
                  <a:srgbClr val="2A90DE"/>
                </a:solidFill>
                <a:effectLst/>
                <a:latin typeface="abdo"/>
              </a:rPr>
              <a:t>استَخدِم المُفرداتِ الآتيَـةَ في جُمَلٍ من إنشائِكَ.</a:t>
            </a:r>
            <a:b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FFA500"/>
                </a:solidFill>
                <a:effectLst/>
                <a:latin typeface="abdo"/>
              </a:rPr>
              <a:t>استأنَفَ : ----------------------------------------------------------------</a:t>
            </a:r>
          </a:p>
          <a:p>
            <a:pPr algn="r" rtl="1"/>
            <a:br>
              <a:rPr lang="ar-AE" sz="1400" b="1" i="0" dirty="0">
                <a:solidFill>
                  <a:srgbClr val="FFA500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FFA500"/>
                </a:solidFill>
                <a:effectLst/>
                <a:latin typeface="abdo"/>
              </a:rPr>
              <a:t>أرغَمَ : -------------------------------------------------------------------</a:t>
            </a:r>
          </a:p>
          <a:p>
            <a:pPr algn="r" rtl="1"/>
            <a:br>
              <a:rPr lang="ar-AE" sz="1400" b="1" i="0" dirty="0">
                <a:solidFill>
                  <a:srgbClr val="FFA500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FFA500"/>
                </a:solidFill>
                <a:effectLst/>
                <a:latin typeface="abdo"/>
              </a:rPr>
              <a:t>مُرعبَـة : -----------------------------------------------------------------</a:t>
            </a:r>
          </a:p>
          <a:p>
            <a:pPr algn="r" rtl="1"/>
            <a:endParaRPr lang="ar-AE" sz="1400" b="0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294674" y="2423459"/>
            <a:ext cx="4722052" cy="3416320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200" dirty="0"/>
            </a:br>
            <a:r>
              <a:rPr lang="ar-AE" sz="1200" b="1" i="0" dirty="0">
                <a:solidFill>
                  <a:srgbClr val="16A085"/>
                </a:solidFill>
                <a:effectLst/>
                <a:latin typeface="abdo"/>
              </a:rPr>
              <a:t>أَيُّهُما أَهَمُّ مِنْ وجهَةِ نَظَرِكَ:</a:t>
            </a:r>
            <a:r>
              <a:rPr lang="ar-AE" sz="1200" b="1" i="0" dirty="0">
                <a:solidFill>
                  <a:srgbClr val="C0392B"/>
                </a:solidFill>
                <a:effectLst/>
                <a:latin typeface="abdo"/>
              </a:rPr>
              <a:t> قوّةُ العَقلِ أَمْ قوّةُ الجِسْمِ؟ </a:t>
            </a:r>
            <a:r>
              <a:rPr lang="ar-AE" sz="1200" b="1" i="0" dirty="0">
                <a:solidFill>
                  <a:srgbClr val="16A085"/>
                </a:solidFill>
                <a:effectLst/>
                <a:latin typeface="abdo"/>
              </a:rPr>
              <a:t>عَلِّلْ رَأْيَكَ. دوِّن أفكارَكَ ثُمَّ ناقِشها مَعَ زُملائِكَ.</a:t>
            </a:r>
          </a:p>
          <a:p>
            <a:pPr algn="r" rtl="1"/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94762" y="3959737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605667" y="1776080"/>
            <a:ext cx="4946070" cy="2062103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600" dirty="0"/>
            </a:b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ما رأيُكَ الشَّخصيُّ فيما قامَ بِهِ البَطلُ (</a:t>
            </a:r>
            <a:r>
              <a:rPr lang="ar-AE" sz="1600" b="1" i="0" dirty="0" err="1">
                <a:solidFill>
                  <a:srgbClr val="C0392B"/>
                </a:solidFill>
                <a:effectLst/>
                <a:latin typeface="abdo"/>
              </a:rPr>
              <a:t>فيلاندُ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) مِنْ تَعريضِ نَفسِهِ إلى الخَطرِ؟ وَهَلْ صادَفْتَ أحدًا في مُحيطِكَ آثَرَ مَصلحةَ المَجموعَةِ على مَصلحتِهِ، وكانَ قادِرًا على حَلِّ إِحدى المُشكلاتِ الكَبيرةِ؟ </a:t>
            </a:r>
            <a:r>
              <a:rPr lang="ar-AE" sz="1600" b="1" i="0" dirty="0">
                <a:solidFill>
                  <a:srgbClr val="C0392B"/>
                </a:solidFill>
                <a:effectLst/>
                <a:latin typeface="abdo"/>
              </a:rPr>
              <a:t>وضّحْ ذلك.</a:t>
            </a:r>
          </a:p>
          <a:p>
            <a:pPr algn="r" rtl="1"/>
            <a:r>
              <a:rPr lang="ar-AE" sz="1600" b="1" dirty="0">
                <a:solidFill>
                  <a:srgbClr val="C0392B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</a:t>
            </a:r>
            <a:endParaRPr lang="ar-AE" sz="16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608129" y="2053550"/>
            <a:ext cx="1145962" cy="822305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732104" y="4443717"/>
            <a:ext cx="5309468" cy="584775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600" b="1" i="0" dirty="0">
                <a:solidFill>
                  <a:srgbClr val="16A085"/>
                </a:solidFill>
                <a:effectLst/>
                <a:latin typeface="abdo"/>
              </a:rPr>
              <a:t>هَلْ وَجَدْتَ اختِلافًا بينَ القِصَصِ والأَساطيرِ بعدَ دراسَتِكَ لِهَذهِ الأسطورة؟ حَدّدِ الفُروقَ الّتي وَجَدْتَها.</a:t>
            </a:r>
            <a:endParaRPr lang="ar-AE" sz="16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696829" y="3572478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934069" y="6158858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graphicFrame>
        <p:nvGraphicFramePr>
          <p:cNvPr id="6" name="جدول 7">
            <a:extLst>
              <a:ext uri="{FF2B5EF4-FFF2-40B4-BE49-F238E27FC236}">
                <a16:creationId xmlns:a16="http://schemas.microsoft.com/office/drawing/2014/main" id="{15451171-29C6-4CF3-B878-120EAC527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378728"/>
              </p:ext>
            </p:extLst>
          </p:nvPr>
        </p:nvGraphicFramePr>
        <p:xfrm>
          <a:off x="5234607" y="5054129"/>
          <a:ext cx="6806964" cy="155956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3403482">
                  <a:extLst>
                    <a:ext uri="{9D8B030D-6E8A-4147-A177-3AD203B41FA5}">
                      <a16:colId xmlns:a16="http://schemas.microsoft.com/office/drawing/2014/main" val="4125993130"/>
                    </a:ext>
                  </a:extLst>
                </a:gridCol>
                <a:gridCol w="3403482">
                  <a:extLst>
                    <a:ext uri="{9D8B030D-6E8A-4147-A177-3AD203B41FA5}">
                      <a16:colId xmlns:a16="http://schemas.microsoft.com/office/drawing/2014/main" val="2095471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AE" b="1" i="0" u="none" dirty="0">
                          <a:solidFill>
                            <a:schemeClr val="tx1"/>
                          </a:solidFill>
                          <a:effectLst/>
                          <a:latin typeface="abdo"/>
                        </a:rPr>
                        <a:t>القصة</a:t>
                      </a:r>
                      <a:endParaRPr lang="ar-AE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b="1" i="0" dirty="0">
                          <a:solidFill>
                            <a:schemeClr val="tx1"/>
                          </a:solidFill>
                          <a:effectLst/>
                          <a:latin typeface="abdo"/>
                        </a:rPr>
                        <a:t>الأسطورة</a:t>
                      </a:r>
                      <a:endParaRPr lang="ar-AE" b="0" i="0" dirty="0">
                        <a:solidFill>
                          <a:schemeClr val="tx1"/>
                        </a:solidFill>
                        <a:effectLst/>
                        <a:latin typeface="abdo"/>
                      </a:endParaRPr>
                    </a:p>
                  </a:txBody>
                  <a:tcPr marL="190500" marR="190500" marT="47625" marB="47625" anchor="ctr"/>
                </a:tc>
                <a:extLst>
                  <a:ext uri="{0D108BD9-81ED-4DB2-BD59-A6C34878D82A}">
                    <a16:rowId xmlns:a16="http://schemas.microsoft.com/office/drawing/2014/main" val="288650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826362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51E9F232-4CD8-F277-E453-4A0B38C567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126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52</cp:revision>
  <dcterms:created xsi:type="dcterms:W3CDTF">2022-10-17T09:24:34Z</dcterms:created>
  <dcterms:modified xsi:type="dcterms:W3CDTF">2025-11-20T10:13:06Z</dcterms:modified>
</cp:coreProperties>
</file>