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5" r:id="rId4"/>
    <p:sldId id="257" r:id="rId5"/>
    <p:sldId id="259" r:id="rId6"/>
    <p:sldId id="268" r:id="rId7"/>
    <p:sldId id="260" r:id="rId8"/>
    <p:sldId id="261" r:id="rId9"/>
    <p:sldId id="273" r:id="rId10"/>
    <p:sldId id="262" r:id="rId11"/>
    <p:sldId id="263" r:id="rId12"/>
    <p:sldId id="264" r:id="rId13"/>
    <p:sldId id="276" r:id="rId14"/>
    <p:sldId id="265" r:id="rId15"/>
    <p:sldId id="266" r:id="rId16"/>
    <p:sldId id="269" r:id="rId17"/>
    <p:sldId id="270" r:id="rId18"/>
    <p:sldId id="271" r:id="rId19"/>
    <p:sldId id="274" r:id="rId20"/>
    <p:sldId id="277" r:id="rId21"/>
    <p:sldId id="278" r:id="rId22"/>
    <p:sldId id="272" r:id="rId23"/>
    <p:sldId id="279" r:id="rId24"/>
    <p:sldId id="280" r:id="rId25"/>
    <p:sldId id="281" r:id="rId26"/>
    <p:sldId id="282" r:id="rId27"/>
    <p:sldId id="283" r:id="rId28"/>
    <p:sldId id="285" r:id="rId29"/>
    <p:sldId id="284" r:id="rId30"/>
    <p:sldId id="267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B9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3716" autoAdjust="0"/>
  </p:normalViewPr>
  <p:slideViewPr>
    <p:cSldViewPr>
      <p:cViewPr varScale="1">
        <p:scale>
          <a:sx n="67" d="100"/>
          <a:sy n="67" d="100"/>
        </p:scale>
        <p:origin x="149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ECAF-AB87-4D11-B8F1-5B4238AD5E7F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FE4A7-8EF4-4160-A4AA-1DC95FBBD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ECAF-AB87-4D11-B8F1-5B4238AD5E7F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FE4A7-8EF4-4160-A4AA-1DC95FBBD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ECAF-AB87-4D11-B8F1-5B4238AD5E7F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FE4A7-8EF4-4160-A4AA-1DC95FBBD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ECAF-AB87-4D11-B8F1-5B4238AD5E7F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FE4A7-8EF4-4160-A4AA-1DC95FBBD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ECAF-AB87-4D11-B8F1-5B4238AD5E7F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FE4A7-8EF4-4160-A4AA-1DC95FBBD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ECAF-AB87-4D11-B8F1-5B4238AD5E7F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FE4A7-8EF4-4160-A4AA-1DC95FBBD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ECAF-AB87-4D11-B8F1-5B4238AD5E7F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FE4A7-8EF4-4160-A4AA-1DC95FBBD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ECAF-AB87-4D11-B8F1-5B4238AD5E7F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FE4A7-8EF4-4160-A4AA-1DC95FBBD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ECAF-AB87-4D11-B8F1-5B4238AD5E7F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FE4A7-8EF4-4160-A4AA-1DC95FBBD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ECAF-AB87-4D11-B8F1-5B4238AD5E7F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FE4A7-8EF4-4160-A4AA-1DC95FBBD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ECAF-AB87-4D11-B8F1-5B4238AD5E7F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FE4A7-8EF4-4160-A4AA-1DC95FBBD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FECAF-AB87-4D11-B8F1-5B4238AD5E7F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FE4A7-8EF4-4160-A4AA-1DC95FBBD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Down Ribbon 1"/>
          <p:cNvSpPr/>
          <p:nvPr/>
        </p:nvSpPr>
        <p:spPr>
          <a:xfrm>
            <a:off x="0" y="857232"/>
            <a:ext cx="9144000" cy="5143536"/>
          </a:xfrm>
          <a:prstGeom prst="ellipse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AE" sz="8000" b="1" dirty="0"/>
              <a:t>الأمن الوطني</a:t>
            </a:r>
            <a:endParaRPr lang="en-US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ÙØªÙØ¬Ø© Ø¨Ø­Ø« Ø§ÙØµÙØ± Ø¹Ù ÙØ§Ø°Ø§ Ø§Ø¹Ø±Ù ÙØ§Ø°Ø§ Ø§Ø±ÙØ¯ Ø§Ù Ø§Ø¹Ø±Ù ÙØ§Ø°Ø§ ØªØ¹ÙÙØª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gb.cri.cn/mmsource/images/2015/09/28/8b531b09d06e4912be7930d8c484bcb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0"/>
            <a:ext cx="4804559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4.bp.blogspot.com/-sDvA_3HCg7I/UfkN--CgFlI/AAAAAAAAAzk/dXpt4X75UAM/s1600/%D8%B5%D9%88%D8%B1%D8%A9+%D8%B7%D9%81%D9%84%D9%8A%D9%86+%D9%8A%D8%B1%D9%83%D8%B6%D8%A7%D9%86+%D9%81%D9%88%D9%82+%D8%A7%D9%84%D8%A3%D8%B9%D8%B4%D8%A7%D8%A8+%D8%A8%D9%85%D8%B1%D8%A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8" y="0"/>
            <a:ext cx="43117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85720" y="714356"/>
            <a:ext cx="8858280" cy="528641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9600" b="1" dirty="0">
                <a:solidFill>
                  <a:srgbClr val="FF0000"/>
                </a:solidFill>
              </a:rPr>
              <a:t>الحصة الأولى</a:t>
            </a:r>
            <a:endParaRPr lang="en-US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5400" b="1" dirty="0">
                <a:solidFill>
                  <a:srgbClr val="FF0000"/>
                </a:solidFill>
              </a:rPr>
              <a:t>نواتج التعلم</a:t>
            </a:r>
          </a:p>
          <a:p>
            <a:pPr algn="r"/>
            <a:endParaRPr lang="en-US" sz="3600" b="1" dirty="0"/>
          </a:p>
          <a:p>
            <a:pPr algn="r" rtl="1">
              <a:buFontTx/>
              <a:buChar char="-"/>
            </a:pPr>
            <a:r>
              <a:rPr lang="ar-AE" sz="4000" b="1" dirty="0"/>
              <a:t> يتعرف مفهوم الأمن الوطني</a:t>
            </a:r>
            <a:r>
              <a:rPr lang="en-US" sz="4000" b="1" dirty="0"/>
              <a:t>.</a:t>
            </a:r>
            <a:endParaRPr lang="ar-AE" sz="4000" b="1" dirty="0"/>
          </a:p>
          <a:p>
            <a:pPr algn="r" rtl="1">
              <a:buFontTx/>
              <a:buChar char="-"/>
            </a:pPr>
            <a:r>
              <a:rPr lang="ar-AE" sz="4000" b="1" dirty="0"/>
              <a:t>يوضح مجالات الأمن الوطني.</a:t>
            </a:r>
            <a:endParaRPr lang="en-US" sz="4000" b="1" dirty="0"/>
          </a:p>
          <a:p>
            <a:pPr algn="r" rtl="1">
              <a:buFontTx/>
              <a:buChar char="-"/>
            </a:pPr>
            <a:r>
              <a:rPr lang="ar-AE" sz="4000" b="1" dirty="0"/>
              <a:t> يظهر مشاعر الولاء والانتماء لدولته الحبيبة </a:t>
            </a:r>
            <a:r>
              <a:rPr lang="en-US" sz="4000" b="1" dirty="0"/>
              <a:t>.</a:t>
            </a:r>
            <a:endParaRPr lang="ar-AE" sz="4000" b="1" dirty="0"/>
          </a:p>
          <a:p>
            <a:pPr algn="r" rtl="1">
              <a:buFontTx/>
              <a:buChar char="-"/>
            </a:pP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933700" y="1866900"/>
            <a:ext cx="3352800" cy="22098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solidFill>
                  <a:srgbClr val="FF0000"/>
                </a:solidFill>
              </a:rPr>
              <a:t>القيم والمواطنه الواردة بالدرس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Flowchart: Preparation 4"/>
          <p:cNvSpPr/>
          <p:nvPr/>
        </p:nvSpPr>
        <p:spPr>
          <a:xfrm>
            <a:off x="5715000" y="304800"/>
            <a:ext cx="3048000" cy="838200"/>
          </a:xfrm>
          <a:prstGeom prst="flowChartPreparation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احترام القانون</a:t>
            </a:r>
            <a:endParaRPr lang="en-US" sz="2800" b="1" dirty="0"/>
          </a:p>
        </p:txBody>
      </p:sp>
      <p:sp>
        <p:nvSpPr>
          <p:cNvPr id="6" name="Flowchart: Preparation 5"/>
          <p:cNvSpPr/>
          <p:nvPr/>
        </p:nvSpPr>
        <p:spPr>
          <a:xfrm>
            <a:off x="457200" y="381000"/>
            <a:ext cx="3048000" cy="838200"/>
          </a:xfrm>
          <a:prstGeom prst="flowChartPreparation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حماية الوطن</a:t>
            </a:r>
            <a:endParaRPr lang="en-US" sz="2800" b="1" dirty="0"/>
          </a:p>
        </p:txBody>
      </p:sp>
      <p:sp>
        <p:nvSpPr>
          <p:cNvPr id="7" name="Flowchart: Preparation 6"/>
          <p:cNvSpPr/>
          <p:nvPr/>
        </p:nvSpPr>
        <p:spPr>
          <a:xfrm>
            <a:off x="304800" y="2743200"/>
            <a:ext cx="2438400" cy="838200"/>
          </a:xfrm>
          <a:prstGeom prst="flowChartPreparation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الانتماء</a:t>
            </a:r>
            <a:endParaRPr lang="en-US" b="1" dirty="0"/>
          </a:p>
        </p:txBody>
      </p:sp>
      <p:sp>
        <p:nvSpPr>
          <p:cNvPr id="8" name="Flowchart: Preparation 7"/>
          <p:cNvSpPr/>
          <p:nvPr/>
        </p:nvSpPr>
        <p:spPr>
          <a:xfrm>
            <a:off x="6477000" y="2743200"/>
            <a:ext cx="2438400" cy="838200"/>
          </a:xfrm>
          <a:prstGeom prst="flowChartPreparation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الولاء</a:t>
            </a:r>
            <a:endParaRPr lang="en-US" b="1" dirty="0"/>
          </a:p>
        </p:txBody>
      </p:sp>
      <p:sp>
        <p:nvSpPr>
          <p:cNvPr id="9" name="Flowchart: Preparation 8"/>
          <p:cNvSpPr/>
          <p:nvPr/>
        </p:nvSpPr>
        <p:spPr>
          <a:xfrm>
            <a:off x="5791200" y="4953000"/>
            <a:ext cx="3124200" cy="838200"/>
          </a:xfrm>
          <a:prstGeom prst="flowChartPreparation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800" b="1" dirty="0"/>
              <a:t>العدالة</a:t>
            </a:r>
            <a:endParaRPr lang="en-US" sz="4800" b="1" dirty="0"/>
          </a:p>
        </p:txBody>
      </p:sp>
      <p:sp>
        <p:nvSpPr>
          <p:cNvPr id="10" name="Flowchart: Preparation 9"/>
          <p:cNvSpPr/>
          <p:nvPr/>
        </p:nvSpPr>
        <p:spPr>
          <a:xfrm>
            <a:off x="457200" y="5181600"/>
            <a:ext cx="3200400" cy="838200"/>
          </a:xfrm>
          <a:prstGeom prst="flowChartPreparation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800" b="1" dirty="0"/>
              <a:t>الأمن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00034" y="285728"/>
            <a:ext cx="8143932" cy="150019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6000" b="1" dirty="0"/>
              <a:t>مخطط الدرس</a:t>
            </a:r>
            <a:endParaRPr lang="en-US" sz="6000" b="1" dirty="0"/>
          </a:p>
        </p:txBody>
      </p:sp>
      <p:sp>
        <p:nvSpPr>
          <p:cNvPr id="5" name="Down Arrow 4"/>
          <p:cNvSpPr/>
          <p:nvPr/>
        </p:nvSpPr>
        <p:spPr>
          <a:xfrm>
            <a:off x="6715140" y="1785926"/>
            <a:ext cx="357190" cy="178595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2286000" y="1752600"/>
            <a:ext cx="357190" cy="178595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48200" y="3657600"/>
            <a:ext cx="4286280" cy="257176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FF0000"/>
                </a:solidFill>
              </a:rPr>
              <a:t>أولاً</a:t>
            </a:r>
            <a:r>
              <a:rPr lang="ar-AE" sz="3200" b="1" dirty="0"/>
              <a:t> : مفهوم الأمن الوطني و مجالاته</a:t>
            </a:r>
            <a:endParaRPr lang="en-US" sz="3200" b="1" dirty="0"/>
          </a:p>
        </p:txBody>
      </p:sp>
      <p:sp>
        <p:nvSpPr>
          <p:cNvPr id="8" name="Oval 7"/>
          <p:cNvSpPr/>
          <p:nvPr/>
        </p:nvSpPr>
        <p:spPr>
          <a:xfrm>
            <a:off x="214282" y="3643314"/>
            <a:ext cx="4286280" cy="257176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rgbClr val="FF0000"/>
                </a:solidFill>
              </a:rPr>
              <a:t>ثانياً </a:t>
            </a:r>
            <a:r>
              <a:rPr lang="ar-AE" sz="3600" b="1" dirty="0"/>
              <a:t>: إنجازات الأمن الوطني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0" y="304800"/>
            <a:ext cx="9144000" cy="65532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8000" b="1" dirty="0">
                <a:solidFill>
                  <a:srgbClr val="FFFF00"/>
                </a:solidFill>
              </a:rPr>
              <a:t>الأمن</a:t>
            </a:r>
            <a:r>
              <a:rPr lang="ar-AE" sz="4800" b="1" dirty="0"/>
              <a:t> هو هاجس الإنسان منذ فجر التاريخ ، ويعتبره العلماء حاجه أساسيه شأنه شأن الطعام و الشراب ، و قد أصبح أمن الدولة هو أساس أمن المواطن.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0" y="76200"/>
            <a:ext cx="9144000" cy="67818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قال رسول الله – صلى الله عليه وسلم -«مَنْ أَصْبَحَ مِنْكُمْ </a:t>
            </a:r>
            <a:r>
              <a:rPr lang="ar-AE" sz="4800" b="1" dirty="0">
                <a:solidFill>
                  <a:srgbClr val="FF0000"/>
                </a:solidFill>
              </a:rPr>
              <a:t>آمِنًا</a:t>
            </a:r>
            <a:r>
              <a:rPr lang="ar-AE" sz="4000" b="1" dirty="0"/>
              <a:t> فِي سِرْبِهِ، مُعَافًى فِي جَسَدِهِ، عِنْدَهُ قُوتُ يَوْمِهِ فَكَأَنَّمَا حِيزَتْ لَهُ الدُّنْيَا» رواه الترمذي.</a:t>
            </a:r>
            <a:br>
              <a:rPr lang="ar-AE" sz="4000" b="1" dirty="0"/>
            </a:br>
            <a:r>
              <a:rPr lang="ar-AE" sz="4000" b="1" dirty="0"/>
              <a:t> </a:t>
            </a:r>
            <a:endParaRPr lang="en-US" sz="4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Arrow Callout 4"/>
          <p:cNvSpPr/>
          <p:nvPr/>
        </p:nvSpPr>
        <p:spPr>
          <a:xfrm>
            <a:off x="0" y="0"/>
            <a:ext cx="9144000" cy="31242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Font typeface="Arial" charset="0"/>
              <a:buChar char="•"/>
            </a:pPr>
            <a:r>
              <a:rPr lang="ar-AE" sz="3600" b="1" dirty="0">
                <a:solidFill>
                  <a:schemeClr val="bg1"/>
                </a:solidFill>
              </a:rPr>
              <a:t>استخدام مصطلح الأمن الوطني يشكل رسمي في نهاية الحرب </a:t>
            </a:r>
          </a:p>
          <a:p>
            <a:pPr algn="ctr" rtl="1"/>
            <a:r>
              <a:rPr lang="ar-AE" sz="3600" b="1" dirty="0">
                <a:solidFill>
                  <a:schemeClr val="bg1"/>
                </a:solidFill>
              </a:rPr>
              <a:t>العالمية الثانية و تحديداً عام 1947 م.   ( </a:t>
            </a:r>
            <a:r>
              <a:rPr lang="ar-AE" sz="3600" b="1" dirty="0">
                <a:solidFill>
                  <a:srgbClr val="FFFF00"/>
                </a:solidFill>
              </a:rPr>
              <a:t>فسر</a:t>
            </a:r>
            <a:r>
              <a:rPr lang="ar-AE" sz="3600" b="1" dirty="0">
                <a:solidFill>
                  <a:schemeClr val="bg1"/>
                </a:solidFill>
              </a:rPr>
              <a:t> )</a:t>
            </a:r>
          </a:p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370801" y="3581400"/>
            <a:ext cx="6048451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buFont typeface="Arial" charset="0"/>
              <a:buChar char="•"/>
            </a:pPr>
            <a:r>
              <a:rPr lang="ar-AE" sz="6600" b="1" dirty="0"/>
              <a:t>و ذلك لتحقيق الأمن </a:t>
            </a:r>
          </a:p>
          <a:p>
            <a:pPr algn="r" rtl="1">
              <a:buFont typeface="Arial" charset="0"/>
              <a:buChar char="•"/>
            </a:pPr>
            <a:r>
              <a:rPr lang="ar-AE" sz="6600" b="1" dirty="0"/>
              <a:t>و تلافي الحروب 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0" y="0"/>
            <a:ext cx="9144000" cy="5867400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5400" b="1" dirty="0">
                <a:solidFill>
                  <a:srgbClr val="C00000"/>
                </a:solidFill>
              </a:rPr>
              <a:t>( مفهوم الأمن الوطني )</a:t>
            </a:r>
          </a:p>
          <a:p>
            <a:pPr algn="ctr"/>
            <a:r>
              <a:rPr lang="ar-AE" sz="4400" b="1" dirty="0"/>
              <a:t>تأمين كيان الدولة لمواجهة الأخطار و التحديات التي تهدها من </a:t>
            </a:r>
            <a:r>
              <a:rPr lang="ar-AE" sz="4400" b="1" dirty="0">
                <a:solidFill>
                  <a:srgbClr val="C00000"/>
                </a:solidFill>
              </a:rPr>
              <a:t>الداخل و الخارج </a:t>
            </a:r>
            <a:r>
              <a:rPr lang="ar-AE" sz="4400" b="1" dirty="0"/>
              <a:t>، و تأمين مصالحها الحيوية . و خلق </a:t>
            </a:r>
            <a:r>
              <a:rPr lang="ar-AE" sz="4400" b="1"/>
              <a:t>الأوضاع الملائمة </a:t>
            </a:r>
            <a:r>
              <a:rPr lang="ar-AE" sz="4400" b="1" dirty="0"/>
              <a:t>لتحقيق أهدافها و غاياتها الوطنية .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581400" y="2286000"/>
            <a:ext cx="2209800" cy="17526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مجالات الأمن الوطني</a:t>
            </a:r>
            <a:endParaRPr lang="en-US" sz="2800" b="1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562600" y="1905000"/>
            <a:ext cx="990600" cy="7138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562600" y="3733800"/>
            <a:ext cx="7620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3886200" y="4495800"/>
            <a:ext cx="11430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 flipV="1">
            <a:off x="2667000" y="3581400"/>
            <a:ext cx="9906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6200000" flipV="1">
            <a:off x="3795969" y="1690431"/>
            <a:ext cx="942462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0800000">
            <a:off x="2590800" y="2438400"/>
            <a:ext cx="9906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6248400" y="762000"/>
            <a:ext cx="2286000" cy="990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السياسي</a:t>
            </a:r>
            <a:endParaRPr lang="en-US" sz="4400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6477000" y="3733800"/>
            <a:ext cx="2286000" cy="990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800" b="1" dirty="0"/>
              <a:t>العسكري</a:t>
            </a:r>
            <a:endParaRPr lang="en-US" b="1" dirty="0"/>
          </a:p>
        </p:txBody>
      </p:sp>
      <p:sp>
        <p:nvSpPr>
          <p:cNvPr id="39" name="Rounded Rectangle 38"/>
          <p:cNvSpPr/>
          <p:nvPr/>
        </p:nvSpPr>
        <p:spPr>
          <a:xfrm>
            <a:off x="3505200" y="5410200"/>
            <a:ext cx="2286000" cy="990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المعلوماتي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2895600" y="304800"/>
            <a:ext cx="2286000" cy="990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الاقتصادي</a:t>
            </a:r>
            <a:endParaRPr lang="en-US" sz="4000" b="1" dirty="0"/>
          </a:p>
        </p:txBody>
      </p:sp>
      <p:sp>
        <p:nvSpPr>
          <p:cNvPr id="41" name="Rounded Rectangle 40"/>
          <p:cNvSpPr/>
          <p:nvPr/>
        </p:nvSpPr>
        <p:spPr>
          <a:xfrm>
            <a:off x="304800" y="1981200"/>
            <a:ext cx="2286000" cy="990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الاجتماعي</a:t>
            </a:r>
            <a:endParaRPr lang="en-US" b="1" dirty="0"/>
          </a:p>
        </p:txBody>
      </p:sp>
      <p:sp>
        <p:nvSpPr>
          <p:cNvPr id="42" name="Rounded Rectangle 41"/>
          <p:cNvSpPr/>
          <p:nvPr/>
        </p:nvSpPr>
        <p:spPr>
          <a:xfrm>
            <a:off x="304800" y="4114800"/>
            <a:ext cx="2286000" cy="990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6000" b="1" dirty="0"/>
              <a:t>البيئي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52399" y="0"/>
            <a:ext cx="929640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-152400" y="2819400"/>
            <a:ext cx="6781800" cy="609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فتح مجال لإبداء الرأي – تقوية العلاقة بين السلطة و الشعب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-136478" y="3581400"/>
            <a:ext cx="6781800" cy="609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rgbClr val="00B050"/>
                </a:solidFill>
              </a:rPr>
              <a:t>دعم الإقتصاد المحلي</a:t>
            </a: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-118281" y="4454288"/>
            <a:ext cx="6781800" cy="609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400" b="1" dirty="0">
                <a:solidFill>
                  <a:srgbClr val="002060"/>
                </a:solidFill>
              </a:rPr>
              <a:t>توفير بيئة آمنه و صحية للجميع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-81887" y="5351344"/>
            <a:ext cx="6781800" cy="609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rgbClr val="7030A0"/>
                </a:solidFill>
              </a:rPr>
              <a:t>تحقيق العدالة الإجتماعية – دعم الأسرة وتماسكها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110320" y="6217693"/>
            <a:ext cx="6781800" cy="609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000" b="1" dirty="0">
                <a:solidFill>
                  <a:srgbClr val="FFC000"/>
                </a:solidFill>
              </a:rPr>
              <a:t>دعم القوات العسكرية بكل ما تحتاجه</a:t>
            </a:r>
            <a:endParaRPr lang="en-US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30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381000"/>
            <a:ext cx="77203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الأمن الوطني في عصر المعلومات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0" y="1828800"/>
            <a:ext cx="9144000" cy="4876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FontTx/>
              <a:buChar char="-"/>
            </a:pPr>
            <a:r>
              <a:rPr lang="ar-AE" sz="3200" b="1" dirty="0"/>
              <a:t>جعلت ثورة المعلومات من العالم </a:t>
            </a:r>
            <a:r>
              <a:rPr lang="ar-AE" sz="3200" b="1" dirty="0">
                <a:solidFill>
                  <a:srgbClr val="FF0000"/>
                </a:solidFill>
              </a:rPr>
              <a:t>قرية صغيرة </a:t>
            </a:r>
            <a:r>
              <a:rPr lang="ar-AE" sz="3200" b="1" dirty="0"/>
              <a:t>حيث تتأثر بشكل </a:t>
            </a:r>
            <a:r>
              <a:rPr lang="ar-AE" sz="3200" b="1" dirty="0">
                <a:solidFill>
                  <a:srgbClr val="C00000"/>
                </a:solidFill>
              </a:rPr>
              <a:t>تفاعلي وسريع</a:t>
            </a:r>
          </a:p>
          <a:p>
            <a:pPr algn="ctr" rtl="1">
              <a:buFontTx/>
              <a:buChar char="-"/>
            </a:pPr>
            <a:r>
              <a:rPr lang="ar-AE" sz="3200" b="1" dirty="0"/>
              <a:t>و تأتي نسبة كبيرة من المعلومات العسكرية من مصادر علنية مثل </a:t>
            </a:r>
            <a:r>
              <a:rPr lang="ar-AE" sz="3200" b="1" dirty="0">
                <a:solidFill>
                  <a:srgbClr val="C00000"/>
                </a:solidFill>
              </a:rPr>
              <a:t>( الأقمار الصناعية و الرادارات العملاقة و التصوير الجوي و الطائرات بدون طيار </a:t>
            </a:r>
            <a:r>
              <a:rPr lang="ar-AE" sz="3200" b="1" dirty="0"/>
              <a:t> ) التي يمكنها مراقبة الاتصالات و التحركات المعادية </a:t>
            </a:r>
          </a:p>
          <a:p>
            <a:pPr algn="ctr" rtl="1">
              <a:buFontTx/>
              <a:buChar char="-"/>
            </a:pPr>
            <a:r>
              <a:rPr lang="ar-AE" sz="3200" b="1" dirty="0"/>
              <a:t> و تعتبر تكنولوجيا المعلومات بمنزلة </a:t>
            </a:r>
            <a:r>
              <a:rPr lang="ar-AE" sz="3200" b="1" dirty="0">
                <a:solidFill>
                  <a:srgbClr val="C00000"/>
                </a:solidFill>
              </a:rPr>
              <a:t>الجهاز العصبي </a:t>
            </a:r>
            <a:r>
              <a:rPr lang="ar-AE" sz="3200" b="1" dirty="0"/>
              <a:t>للأجهزة المعنية بالأمن الوطني، الأمر الذي أدى إلى تغير في شكل التهديدات و نمطها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52400"/>
            <a:ext cx="9144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685800" y="4876800"/>
            <a:ext cx="3810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4724400"/>
            <a:ext cx="4114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</a:rPr>
              <a:t>عدم وجود حجز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5410200"/>
            <a:ext cx="393286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سرقة </a:t>
            </a:r>
            <a:r>
              <a:rPr lang="ar-AE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البريد الألكتروني</a:t>
            </a:r>
            <a:endParaRPr lang="en-US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9001" y="6088559"/>
            <a:ext cx="439735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إبلاغ الجهات المسؤولة</a:t>
            </a:r>
            <a:endParaRPr lang="en-US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85720" y="734876"/>
            <a:ext cx="8858280" cy="528641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9600" b="1" dirty="0">
                <a:solidFill>
                  <a:srgbClr val="FF0000"/>
                </a:solidFill>
              </a:rPr>
              <a:t>الحصة الثانية</a:t>
            </a:r>
            <a:endParaRPr lang="en-US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5400" b="1" dirty="0">
                <a:solidFill>
                  <a:srgbClr val="FF0000"/>
                </a:solidFill>
              </a:rPr>
              <a:t>نواتج التعلم</a:t>
            </a:r>
          </a:p>
          <a:p>
            <a:pPr algn="r"/>
            <a:endParaRPr lang="en-US" sz="3600" b="1" dirty="0"/>
          </a:p>
          <a:p>
            <a:pPr algn="r" rtl="1">
              <a:buFontTx/>
              <a:buChar char="-"/>
            </a:pPr>
            <a:r>
              <a:rPr lang="ar-AE" sz="4000" b="1" dirty="0"/>
              <a:t> يتعرف على الأجهزة الأمنية في وطنه.</a:t>
            </a:r>
          </a:p>
          <a:p>
            <a:pPr algn="r" rtl="1">
              <a:buFontTx/>
              <a:buChar char="-"/>
            </a:pPr>
            <a:r>
              <a:rPr lang="ar-AE" sz="4000" b="1" dirty="0"/>
              <a:t> يبين جهود الدولة في حماية الوطن .</a:t>
            </a:r>
          </a:p>
          <a:p>
            <a:pPr algn="r" rtl="1">
              <a:buFontTx/>
              <a:buChar char="-"/>
            </a:pPr>
            <a:r>
              <a:rPr lang="ar-AE" sz="3600" b="1" dirty="0"/>
              <a:t> تنمية روح الولاء والانتماء لدى الطالب.</a:t>
            </a:r>
            <a:endParaRPr lang="en-US" sz="3600" b="1" dirty="0"/>
          </a:p>
          <a:p>
            <a:pPr algn="r" rtl="1">
              <a:buFontTx/>
              <a:buChar char="-"/>
            </a:pP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0" y="0"/>
            <a:ext cx="9144000" cy="114298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5400" b="1" dirty="0"/>
              <a:t>تتعدد أجهزة الأمن في بلادي و هي :</a:t>
            </a:r>
            <a:endParaRPr lang="en-US" sz="5400" b="1" dirty="0"/>
          </a:p>
        </p:txBody>
      </p:sp>
      <p:sp>
        <p:nvSpPr>
          <p:cNvPr id="6" name="Down Arrow 5"/>
          <p:cNvSpPr/>
          <p:nvPr/>
        </p:nvSpPr>
        <p:spPr>
          <a:xfrm>
            <a:off x="6643702" y="1142984"/>
            <a:ext cx="357190" cy="114300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1928794" y="1142984"/>
            <a:ext cx="357190" cy="114300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286380" y="2285992"/>
            <a:ext cx="3143272" cy="142876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أجهزة الأمن الداخلية</a:t>
            </a:r>
            <a:endParaRPr lang="en-US" sz="2800" b="1" dirty="0"/>
          </a:p>
        </p:txBody>
      </p:sp>
      <p:sp>
        <p:nvSpPr>
          <p:cNvPr id="9" name="Oval 8"/>
          <p:cNvSpPr/>
          <p:nvPr/>
        </p:nvSpPr>
        <p:spPr>
          <a:xfrm>
            <a:off x="571472" y="2285992"/>
            <a:ext cx="3143272" cy="142876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أجهزة الأمن الخارجي</a:t>
            </a:r>
            <a:endParaRPr lang="en-US" sz="2800" b="1" dirty="0"/>
          </a:p>
        </p:txBody>
      </p:sp>
      <p:cxnSp>
        <p:nvCxnSpPr>
          <p:cNvPr id="11" name="Straight Arrow Connector 10"/>
          <p:cNvCxnSpPr>
            <a:stCxn id="8" idx="5"/>
            <a:endCxn id="23" idx="0"/>
          </p:cNvCxnSpPr>
          <p:nvPr/>
        </p:nvCxnSpPr>
        <p:spPr>
          <a:xfrm rot="16200000" flipH="1">
            <a:off x="7612658" y="3862186"/>
            <a:ext cx="1137931" cy="424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4"/>
            <a:endCxn id="24" idx="0"/>
          </p:cNvCxnSpPr>
          <p:nvPr/>
        </p:nvCxnSpPr>
        <p:spPr>
          <a:xfrm rot="5400000">
            <a:off x="6340083" y="4125513"/>
            <a:ext cx="928694" cy="1071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3"/>
          </p:cNvCxnSpPr>
          <p:nvPr/>
        </p:nvCxnSpPr>
        <p:spPr>
          <a:xfrm rot="5400000">
            <a:off x="4983294" y="3737163"/>
            <a:ext cx="995057" cy="531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6200000" flipH="1">
            <a:off x="2447246" y="3982119"/>
            <a:ext cx="995055" cy="174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625576" y="3946400"/>
            <a:ext cx="923617" cy="174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lowchart: Alternate Process 22"/>
          <p:cNvSpPr/>
          <p:nvPr/>
        </p:nvSpPr>
        <p:spPr>
          <a:xfrm>
            <a:off x="7643834" y="4643446"/>
            <a:ext cx="1500166" cy="2071702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وزارة الداخلية</a:t>
            </a:r>
            <a:endParaRPr lang="en-US" sz="2800" b="1" dirty="0"/>
          </a:p>
        </p:txBody>
      </p:sp>
      <p:sp>
        <p:nvSpPr>
          <p:cNvPr id="24" name="Flowchart: Alternate Process 23"/>
          <p:cNvSpPr/>
          <p:nvPr/>
        </p:nvSpPr>
        <p:spPr>
          <a:xfrm>
            <a:off x="6000760" y="4643446"/>
            <a:ext cx="1500166" cy="2071702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الهيئة الاتحادية</a:t>
            </a:r>
          </a:p>
          <a:p>
            <a:pPr algn="ctr"/>
            <a:r>
              <a:rPr lang="ar-AE" sz="2800" b="1" dirty="0"/>
              <a:t>للجمارك</a:t>
            </a:r>
            <a:endParaRPr lang="en-US" sz="2800" b="1" dirty="0"/>
          </a:p>
        </p:txBody>
      </p:sp>
      <p:sp>
        <p:nvSpPr>
          <p:cNvPr id="25" name="Flowchart: Alternate Process 24"/>
          <p:cNvSpPr/>
          <p:nvPr/>
        </p:nvSpPr>
        <p:spPr>
          <a:xfrm>
            <a:off x="4357686" y="4643446"/>
            <a:ext cx="1500166" cy="2071702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b="1" dirty="0"/>
              <a:t>الهيئة الوطنية</a:t>
            </a:r>
          </a:p>
          <a:p>
            <a:pPr algn="ctr"/>
            <a:r>
              <a:rPr lang="ar-AE" sz="2000" b="1" dirty="0"/>
              <a:t>لإدارة الطوارئ</a:t>
            </a:r>
          </a:p>
          <a:p>
            <a:pPr algn="ctr"/>
            <a:r>
              <a:rPr lang="ar-AE" sz="2000" b="1" dirty="0"/>
              <a:t>و الأزمات     و الكوارث</a:t>
            </a:r>
            <a:endParaRPr lang="en-US" sz="2000" b="1" dirty="0"/>
          </a:p>
        </p:txBody>
      </p:sp>
      <p:sp>
        <p:nvSpPr>
          <p:cNvPr id="29" name="Flowchart: Alternate Process 28"/>
          <p:cNvSpPr/>
          <p:nvPr/>
        </p:nvSpPr>
        <p:spPr>
          <a:xfrm>
            <a:off x="2500298" y="4643446"/>
            <a:ext cx="1357322" cy="2071702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/>
              <a:t>وزارة الخارجية و التعاون الدولي</a:t>
            </a:r>
            <a:endParaRPr lang="en-US" sz="2400" b="1" dirty="0"/>
          </a:p>
        </p:txBody>
      </p:sp>
      <p:sp>
        <p:nvSpPr>
          <p:cNvPr id="30" name="Flowchart: Alternate Process 29"/>
          <p:cNvSpPr/>
          <p:nvPr/>
        </p:nvSpPr>
        <p:spPr>
          <a:xfrm>
            <a:off x="357158" y="4572008"/>
            <a:ext cx="1357322" cy="2071702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وزارة الدفاع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23" grpId="0" animBg="1"/>
      <p:bldP spid="24" grpId="0" animBg="1"/>
      <p:bldP spid="25" grpId="0" animBg="1"/>
      <p:bldP spid="29" grpId="0" animBg="1"/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0" y="0"/>
            <a:ext cx="9144000" cy="5929330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8800" b="1" dirty="0"/>
              <a:t>أولاً : أجهزة الأمن الداخلية</a:t>
            </a:r>
            <a:endParaRPr lang="en-US" sz="88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/>
        </p:nvSpPr>
        <p:spPr>
          <a:xfrm>
            <a:off x="0" y="0"/>
            <a:ext cx="9144000" cy="6858000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5400" b="1" u="sng" dirty="0">
                <a:solidFill>
                  <a:srgbClr val="FF0000"/>
                </a:solidFill>
              </a:rPr>
              <a:t>1- وزارة الداخلية :</a:t>
            </a:r>
          </a:p>
          <a:p>
            <a:pPr algn="r" rtl="1"/>
            <a:r>
              <a:rPr lang="ar-AE" sz="5400" b="1" dirty="0"/>
              <a:t>ومن أهم مهامها :</a:t>
            </a:r>
          </a:p>
          <a:p>
            <a:pPr algn="r" rtl="1">
              <a:buFontTx/>
              <a:buChar char="-"/>
            </a:pPr>
            <a:r>
              <a:rPr lang="ar-AE" sz="4800" b="1" dirty="0"/>
              <a:t>العمل بكفاءة وفعالية لتعزيز جودة الحياة لمجتمع الإمارات العربية المتحدة وذلك من خلال :</a:t>
            </a:r>
          </a:p>
          <a:p>
            <a:pPr algn="r" rtl="1"/>
            <a:r>
              <a:rPr lang="ar-AE" sz="5400" b="1" dirty="0">
                <a:solidFill>
                  <a:srgbClr val="C00000"/>
                </a:solidFill>
              </a:rPr>
              <a:t>* تقديم خدمات </a:t>
            </a:r>
            <a:r>
              <a:rPr lang="ar-AE" sz="5400" b="1">
                <a:solidFill>
                  <a:srgbClr val="C00000"/>
                </a:solidFill>
              </a:rPr>
              <a:t>الأمن و الإقامة</a:t>
            </a:r>
            <a:endParaRPr lang="ar-AE" sz="5400" b="1" dirty="0">
              <a:solidFill>
                <a:srgbClr val="C00000"/>
              </a:solidFill>
            </a:endParaRPr>
          </a:p>
          <a:p>
            <a:pPr algn="r" rtl="1"/>
            <a:r>
              <a:rPr lang="ar-AE" sz="5400" b="1" dirty="0">
                <a:solidFill>
                  <a:srgbClr val="C00000"/>
                </a:solidFill>
              </a:rPr>
              <a:t>* ضمان سلامة الأرواح والممتلكات</a:t>
            </a:r>
            <a:r>
              <a:rPr lang="ar-AE" sz="2800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57620" cy="2650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0" y="0"/>
            <a:ext cx="9144000" cy="68580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000" b="1" dirty="0"/>
              <a:t>في حديث ابن عباس عن النبي صلى الله عليه وسلم أنه قال ‏:‏ ‏{‏ عينان لا تمسهما النار عين بكت في جوف الليل من خشية الله ‏,‏ وعين باتت تحرس في سبيل الله تعالى ‏}‏ ‏.</a:t>
            </a:r>
            <a:br>
              <a:rPr lang="ar-AE" sz="4000" b="1" dirty="0"/>
            </a:br>
            <a:endParaRPr lang="en-US" sz="40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0" y="0"/>
            <a:ext cx="9144000" cy="685800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4000" b="1" u="sng" dirty="0">
                <a:solidFill>
                  <a:srgbClr val="00B050"/>
                </a:solidFill>
              </a:rPr>
              <a:t>2- الهيئة الاتحادية للجمارك.</a:t>
            </a:r>
          </a:p>
          <a:p>
            <a:pPr algn="r" rtl="1"/>
            <a:r>
              <a:rPr lang="ar-AE" sz="4800" b="1" dirty="0"/>
              <a:t>ومن أهم مهامها </a:t>
            </a:r>
            <a:r>
              <a:rPr lang="ar-AE" sz="4000" b="1" dirty="0"/>
              <a:t>: </a:t>
            </a:r>
          </a:p>
          <a:p>
            <a:pPr algn="r" rtl="1">
              <a:buFontTx/>
              <a:buChar char="-"/>
            </a:pPr>
            <a:r>
              <a:rPr lang="ar-AE" sz="4000" b="1" dirty="0"/>
              <a:t> الارتقاء بالعمل الجمركي إلى أعلى المستويات العالمية </a:t>
            </a:r>
            <a:r>
              <a:rPr lang="ar-AE" sz="4000" b="1" dirty="0">
                <a:solidFill>
                  <a:srgbClr val="FF0000"/>
                </a:solidFill>
              </a:rPr>
              <a:t>وذلك للوصول إلى مجتمع أمن و تجارة ميسرة </a:t>
            </a:r>
          </a:p>
          <a:p>
            <a:pPr algn="r" rtl="1">
              <a:buFontTx/>
              <a:buChar char="-"/>
            </a:pPr>
            <a:r>
              <a:rPr lang="ar-AE" sz="4000" b="1" dirty="0"/>
              <a:t> تطوير السياسات و التشريعات الجمركية ، و المشاركة الفعالة دولياً و </a:t>
            </a:r>
            <a:r>
              <a:rPr lang="ar-AE" sz="4000" b="1" dirty="0">
                <a:solidFill>
                  <a:srgbClr val="FF0000"/>
                </a:solidFill>
              </a:rPr>
              <a:t>ذلك لدعم التجارة و مكافحة الغش و التهريب</a:t>
            </a:r>
            <a:r>
              <a:rPr lang="ar-AE" sz="4000" b="1" dirty="0"/>
              <a:t> ( </a:t>
            </a:r>
            <a:r>
              <a:rPr lang="ar-AE" sz="4000" b="1" dirty="0">
                <a:solidFill>
                  <a:srgbClr val="002060"/>
                </a:solidFill>
              </a:rPr>
              <a:t>فسـر</a:t>
            </a:r>
            <a:r>
              <a:rPr lang="ar-AE" sz="4000" b="1" dirty="0"/>
              <a:t> ).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00496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0" y="0"/>
            <a:ext cx="9144000" cy="6858000"/>
          </a:xfrm>
          <a:prstGeom prst="flowChartDocumen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4400" b="1" dirty="0">
                <a:solidFill>
                  <a:srgbClr val="FF0000"/>
                </a:solidFill>
              </a:rPr>
              <a:t>3- الهيئة الوطنية لإدارة الطوارئ و الأزمات و الكوارث.</a:t>
            </a:r>
          </a:p>
          <a:p>
            <a:pPr algn="r" rtl="1"/>
            <a:r>
              <a:rPr lang="ar-AE" sz="4400" b="1" u="sng" dirty="0"/>
              <a:t>ومن أهم مهامها : </a:t>
            </a:r>
          </a:p>
          <a:p>
            <a:pPr algn="r" rtl="1"/>
            <a:r>
              <a:rPr lang="ar-AE" sz="3600" b="1" dirty="0"/>
              <a:t>- تعزيز إمكانيات الدولة في إدارة الطوارئ و الأزمات و الكوارث مثل ( الزلازل – البراكين ..........)</a:t>
            </a:r>
          </a:p>
          <a:p>
            <a:pPr algn="r" rtl="1">
              <a:buFontTx/>
              <a:buChar char="-"/>
            </a:pPr>
            <a:r>
              <a:rPr lang="ar-AE" sz="3600" b="1" dirty="0"/>
              <a:t>الاستعداد و التخطيط المشترك من خلال التنسيق بين مؤسسات الدولة .</a:t>
            </a:r>
          </a:p>
          <a:p>
            <a:pPr algn="r" rtl="1">
              <a:buFontTx/>
              <a:buChar char="-"/>
            </a:pPr>
            <a:r>
              <a:rPr lang="ar-AE" sz="3600" b="1" dirty="0"/>
              <a:t> تحقيق أعلى مستويات السلامة للدفاع المدني.</a:t>
            </a:r>
          </a:p>
          <a:p>
            <a:pPr algn="r" rtl="1">
              <a:buFontTx/>
              <a:buChar char="-"/>
            </a:pPr>
            <a:r>
              <a:rPr lang="ar-AE" sz="3600" b="1" dirty="0"/>
              <a:t> المحافظة على الأرواح و الممتلكات</a:t>
            </a:r>
          </a:p>
          <a:p>
            <a:pPr algn="r" rtl="1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18"/>
            <a:ext cx="5786446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0" y="0"/>
            <a:ext cx="9144000" cy="5929330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8800" b="1" dirty="0"/>
              <a:t>ثانياً : أجهزة الأمن الخارجية</a:t>
            </a:r>
            <a:endParaRPr lang="en-US" sz="88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and Round Single Corner Rectangle 3"/>
          <p:cNvSpPr/>
          <p:nvPr/>
        </p:nvSpPr>
        <p:spPr>
          <a:xfrm>
            <a:off x="0" y="0"/>
            <a:ext cx="9144000" cy="6858000"/>
          </a:xfrm>
          <a:prstGeom prst="snip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4000" dirty="0">
                <a:solidFill>
                  <a:srgbClr val="C00000"/>
                </a:solidFill>
              </a:rPr>
              <a:t>1- </a:t>
            </a:r>
            <a:r>
              <a:rPr lang="ar-AE" sz="4000" b="1" dirty="0">
                <a:solidFill>
                  <a:srgbClr val="C00000"/>
                </a:solidFill>
              </a:rPr>
              <a:t>وزارة الخارجية والتعاون الدولي.</a:t>
            </a:r>
          </a:p>
          <a:p>
            <a:pPr algn="r" rtl="1"/>
            <a:r>
              <a:rPr lang="ar-AE" sz="40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ومن أبرز مهامها :</a:t>
            </a:r>
          </a:p>
          <a:p>
            <a:pPr algn="r" rtl="1">
              <a:buFont typeface="Arial" charset="0"/>
              <a:buChar char="•"/>
            </a:pPr>
            <a:r>
              <a:rPr lang="ar-AE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المحافظة على مواقف سياسية واضحة </a:t>
            </a:r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</a:t>
            </a:r>
            <a:r>
              <a:rPr lang="ar-AE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مع شركائها الإقليميين و الدوليين .</a:t>
            </a:r>
          </a:p>
          <a:p>
            <a:pPr algn="r" rtl="1">
              <a:buFont typeface="Arial" charset="0"/>
              <a:buChar char="•"/>
            </a:pPr>
            <a:r>
              <a:rPr lang="ar-AE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المساهمة في دعم السياسات الاقتصادية و تسهيل نمو العلاقات الاقتصادية واستثمارات الدولة في الخارج.</a:t>
            </a:r>
          </a:p>
          <a:p>
            <a:pPr algn="r" rtl="1">
              <a:buFont typeface="Arial" charset="0"/>
              <a:buChar char="•"/>
            </a:pPr>
            <a:r>
              <a:rPr lang="ar-AE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تعزيز و ترويج مكانة دولة الامارات العربية المتحدة كقائد إقليمي </a:t>
            </a:r>
          </a:p>
          <a:p>
            <a:pPr algn="r" rtl="1">
              <a:buFont typeface="Arial" charset="0"/>
              <a:buChar char="•"/>
            </a:pPr>
            <a:r>
              <a:rPr lang="ar-AE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ضمان رعاية المواطنين في الخارج </a:t>
            </a:r>
            <a:r>
              <a:rPr lang="ar-AE" sz="4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097" name="Picture 1" descr="C:\Users\naglaaa\Desktop\MoFAIC Formal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71736" cy="27860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8224867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0" y="1142984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en-US" sz="3200" b="1" dirty="0">
                <a:solidFill>
                  <a:srgbClr val="FF0000"/>
                </a:solidFill>
              </a:rPr>
              <a:t>* </a:t>
            </a:r>
            <a:r>
              <a:rPr lang="ar-AE" sz="4000" b="1" dirty="0">
                <a:solidFill>
                  <a:srgbClr val="FF0000"/>
                </a:solidFill>
              </a:rPr>
              <a:t>المحافظة على مواقف سياسية واضحة مع شركائها الإقليميين و الدوليين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377900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6631" y="2571744"/>
            <a:ext cx="888736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en-US" sz="5400" b="1" dirty="0">
                <a:solidFill>
                  <a:srgbClr val="FF0000"/>
                </a:solidFill>
              </a:rPr>
              <a:t>*</a:t>
            </a:r>
            <a:r>
              <a:rPr lang="ar-AE" sz="5400" b="1" dirty="0">
                <a:solidFill>
                  <a:srgbClr val="FF0000"/>
                </a:solidFill>
              </a:rPr>
              <a:t> ضمان رعاية المواطنين في الخارج </a:t>
            </a:r>
            <a:r>
              <a:rPr lang="ar-AE" sz="6000" b="1" dirty="0">
                <a:solidFill>
                  <a:srgbClr val="FF0000"/>
                </a:solidFill>
              </a:rPr>
              <a:t>.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â«ÙÙØ¬Ù ÙØ²Ø§Ø±Ø© Ø§ÙØ¯ÙØ§Ø¹ Ø§ÙØ§ÙØ§Ø±Ø§ØªÙâ¬â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4643438" cy="171448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4800" b="1" dirty="0">
                <a:solidFill>
                  <a:srgbClr val="C00000"/>
                </a:solidFill>
              </a:rPr>
              <a:t>2- وزارة الدفاع .</a:t>
            </a:r>
          </a:p>
          <a:p>
            <a:pPr algn="r" rtl="1">
              <a:buFont typeface="Arial" charset="0"/>
              <a:buChar char="•"/>
            </a:pPr>
            <a:r>
              <a:rPr lang="ar-AE" sz="3600" b="1" dirty="0"/>
              <a:t>تتمثل وزارة الدفاع في ( </a:t>
            </a:r>
            <a:r>
              <a:rPr lang="ar-AE" sz="3600" b="1" dirty="0">
                <a:solidFill>
                  <a:srgbClr val="0070C0"/>
                </a:solidFill>
              </a:rPr>
              <a:t>القوات المسلحة </a:t>
            </a:r>
            <a:r>
              <a:rPr lang="ar-AE" sz="3600" b="1" dirty="0"/>
              <a:t>)، والتي تنقسم إلى </a:t>
            </a:r>
          </a:p>
          <a:p>
            <a:pPr algn="ctr" rtl="1"/>
            <a:r>
              <a:rPr lang="ar-AE" sz="4000" b="1" dirty="0">
                <a:solidFill>
                  <a:srgbClr val="FF0000"/>
                </a:solidFill>
              </a:rPr>
              <a:t>القوات البرية ، القوات الجوية ، القوات البحرية </a:t>
            </a:r>
          </a:p>
          <a:p>
            <a:pPr algn="r" rtl="1">
              <a:buFont typeface="Arial" charset="0"/>
              <a:buChar char="•"/>
            </a:pPr>
            <a:r>
              <a:rPr lang="ar-AE" sz="3600" b="1" u="sng" dirty="0"/>
              <a:t>ومن أهم مهامها : </a:t>
            </a:r>
          </a:p>
          <a:p>
            <a:pPr algn="r" rtl="1">
              <a:buFont typeface="Arial" charset="0"/>
              <a:buChar char="•"/>
            </a:pPr>
            <a:r>
              <a:rPr lang="ar-AE" sz="3600" b="1" dirty="0"/>
              <a:t> حماية الوطن و الخليج العربي من أي أطماع خارجية </a:t>
            </a:r>
          </a:p>
          <a:p>
            <a:pPr algn="r" rtl="1">
              <a:buFont typeface="Arial" charset="0"/>
              <a:buChar char="•"/>
            </a:pPr>
            <a:r>
              <a:rPr lang="ar-AE" sz="3600" b="1" dirty="0"/>
              <a:t> الدفاع عن دول الجوار ضد المخاطر</a:t>
            </a:r>
          </a:p>
          <a:p>
            <a:pPr algn="r" rtl="1">
              <a:buFont typeface="Arial" charset="0"/>
              <a:buChar char="•"/>
            </a:pPr>
            <a:r>
              <a:rPr lang="ar-AE" sz="3600" b="1" dirty="0"/>
              <a:t> تقديم معونات إنسانية لمسحقيها بدول الجوار</a:t>
            </a:r>
          </a:p>
          <a:p>
            <a:pPr algn="r" rtl="1">
              <a:buFont typeface="Arial" charset="0"/>
              <a:buChar char="•"/>
            </a:pPr>
            <a:r>
              <a:rPr lang="ar-AE" sz="3600" b="1" dirty="0"/>
              <a:t> تدريب المواطنين في الخدمة العسكرية الوطنية  </a:t>
            </a:r>
            <a:endParaRPr lang="en-US" sz="3600" b="1" dirty="0"/>
          </a:p>
        </p:txBody>
      </p:sp>
      <p:pic>
        <p:nvPicPr>
          <p:cNvPr id="6" name="Picture 2" descr="Image result for â«ÙÙØ¬Ù ÙØ²Ø§Ø±Ø© Ø§ÙØ¯ÙØ§Ø¹ Ø§ÙØ§ÙØ§Ø±Ø§ØªÙâ¬â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071934" cy="15001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5791200" y="2819400"/>
            <a:ext cx="256672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الهيئة الوطنية لإدارة</a:t>
            </a:r>
          </a:p>
          <a:p>
            <a:pPr algn="ctr"/>
            <a:r>
              <a:rPr lang="ar-AE" sz="2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الكوارث و الأزمات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0" y="3657600"/>
            <a:ext cx="224933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وزارة الدفاع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91200" y="4495800"/>
            <a:ext cx="29883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الهيئة الاتحادية للجمارك</a:t>
            </a:r>
            <a:endParaRPr lang="en-US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19800" y="5105400"/>
            <a:ext cx="278634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وزارة الداخلية</a:t>
            </a:r>
            <a:endParaRPr lang="en-US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48400" y="5780782"/>
            <a:ext cx="239520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وزارة الخارجية </a:t>
            </a:r>
          </a:p>
          <a:p>
            <a:pPr algn="ctr"/>
            <a:r>
              <a:rPr lang="ar-AE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و التعاون الدولي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4701" y="188640"/>
            <a:ext cx="636584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AE" sz="66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توحيد القوات المسلحة</a:t>
            </a:r>
            <a:endParaRPr lang="en-US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Folded Corner 2"/>
          <p:cNvSpPr/>
          <p:nvPr/>
        </p:nvSpPr>
        <p:spPr>
          <a:xfrm>
            <a:off x="0" y="1340768"/>
            <a:ext cx="9144000" cy="5517232"/>
          </a:xfrm>
          <a:prstGeom prst="foldedCorne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buFontTx/>
              <a:buChar char="-"/>
            </a:pPr>
            <a:r>
              <a:rPr lang="ar-AE" sz="3200" b="1" dirty="0"/>
              <a:t> تحتفل قواتنا المسلحة في </a:t>
            </a:r>
            <a:r>
              <a:rPr lang="ar-AE" sz="3200" b="1" dirty="0">
                <a:solidFill>
                  <a:srgbClr val="C00000"/>
                </a:solidFill>
              </a:rPr>
              <a:t>السادس من شهر مايو </a:t>
            </a:r>
            <a:r>
              <a:rPr lang="ar-AE" sz="3200" b="1" dirty="0"/>
              <a:t>من كل عام بذكرى توحيدها. </a:t>
            </a:r>
          </a:p>
          <a:p>
            <a:pPr algn="r" rtl="1"/>
            <a:r>
              <a:rPr lang="ar-AE" sz="3200" b="1" dirty="0"/>
              <a:t>-  يُعد قرار توحيد القوات المسلحة من أعظم القرارات التي اتُّخذت في مسيرة الدولة الاتحادية  </a:t>
            </a:r>
            <a:r>
              <a:rPr lang="ar-AE" sz="3200" b="1" dirty="0">
                <a:solidFill>
                  <a:srgbClr val="00B050"/>
                </a:solidFill>
              </a:rPr>
              <a:t>( فسر )</a:t>
            </a:r>
          </a:p>
          <a:p>
            <a:pPr algn="r" rtl="1"/>
            <a:r>
              <a:rPr lang="ar-AE" sz="3200" b="1" dirty="0"/>
              <a:t>* و ذلك لأنها كان البداية الحقيقية لمسيرة التطوير و التحديث التي شهدتها قواتنا المسلحة على المستويات كافة.</a:t>
            </a:r>
          </a:p>
          <a:p>
            <a:pPr algn="r" rtl="1"/>
            <a:r>
              <a:rPr lang="ar-AE" sz="3200" b="1" u="sng" dirty="0">
                <a:solidFill>
                  <a:srgbClr val="FF0000"/>
                </a:solidFill>
              </a:rPr>
              <a:t>- من أهداف القوات المسلحة : </a:t>
            </a:r>
          </a:p>
          <a:p>
            <a:pPr algn="r" rtl="1"/>
            <a:r>
              <a:rPr lang="ar-AE" sz="3200" b="1" dirty="0"/>
              <a:t>* حماية المكتسبات.</a:t>
            </a:r>
          </a:p>
          <a:p>
            <a:pPr algn="r" rtl="1"/>
            <a:r>
              <a:rPr lang="ar-AE" sz="3200" b="1" dirty="0"/>
              <a:t>* صنع السلام و المساهمة في حمايته و تحقيقه في المنطقة و العالم.</a:t>
            </a:r>
            <a:r>
              <a:rPr lang="ar-AE" sz="3200" dirty="0"/>
              <a:t>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780</Words>
  <Application>Microsoft Office PowerPoint</Application>
  <PresentationFormat>On-screen Show (4:3)</PresentationFormat>
  <Paragraphs>109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naglaaa</dc:creator>
  <cp:lastModifiedBy>asifhammoud1978@gmail.com</cp:lastModifiedBy>
  <cp:revision>72</cp:revision>
  <dcterms:created xsi:type="dcterms:W3CDTF">2018-09-10T05:33:27Z</dcterms:created>
  <dcterms:modified xsi:type="dcterms:W3CDTF">2024-09-17T13:36:53Z</dcterms:modified>
</cp:coreProperties>
</file>