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3"/>
  </p:notesMasterIdLst>
  <p:sldIdLst>
    <p:sldId id="396" r:id="rId6"/>
    <p:sldId id="2696" r:id="rId7"/>
    <p:sldId id="296" r:id="rId8"/>
    <p:sldId id="299" r:id="rId9"/>
    <p:sldId id="2678" r:id="rId10"/>
    <p:sldId id="2658" r:id="rId11"/>
    <p:sldId id="298" r:id="rId12"/>
    <p:sldId id="2685" r:id="rId13"/>
    <p:sldId id="2686" r:id="rId14"/>
    <p:sldId id="2687" r:id="rId15"/>
    <p:sldId id="2688" r:id="rId16"/>
    <p:sldId id="2689" r:id="rId17"/>
    <p:sldId id="2679" r:id="rId18"/>
    <p:sldId id="2692" r:id="rId19"/>
    <p:sldId id="2693" r:id="rId20"/>
    <p:sldId id="2694"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2"/>
    <p:restoredTop sz="94155"/>
  </p:normalViewPr>
  <p:slideViewPr>
    <p:cSldViewPr snapToGrid="0" snapToObjects="1">
      <p:cViewPr varScale="1">
        <p:scale>
          <a:sx n="116" d="100"/>
          <a:sy n="116" d="100"/>
        </p:scale>
        <p:origin x="44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5/13/23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5/13/23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5/13/23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5/13/23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5/13/23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5/13/23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5/13/23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5/13/23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5/13/23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5/13/23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emiratesschoolsese.sharepoint.com/sites/EnglishLanguageandHumanitiesDepartment/English%20%20Language%20Support/Forms/AllItems.aspx?ct=1682408685846&amp;or=Teams%2DHL&amp;ga=1&amp;id=%2Fsites%2FEnglishLanguageandHumanitiesDepartment%2FEnglish%20%20Language%20Support%2FGrammar%20Support%20Lessons%2FPast%20Perfect%20Lessons%20%28Level%204%2E1%20and%20higher%29&amp;viewid=12326d29%2D9eff%2D4c34%2D8cd8%2Dee7166ec0748"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554588165898240"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mauthor.com/present/4554588165898240" TargetMode="External"/><Relationship Id="rId2" Type="http://schemas.openxmlformats.org/officeDocument/2006/relationships/hyperlink" Target="https://www.mauthor.com/present/6467559418888192"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472261862817792"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4799527491600384"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a:t>
            </a:r>
            <a:r>
              <a:rPr lang="en-US" sz="1800" dirty="0">
                <a:solidFill>
                  <a:srgbClr val="005F72"/>
                </a:solidFill>
                <a:latin typeface="Helvetica Light" panose="020B0403020202020204" pitchFamily="34" charset="0"/>
              </a:rPr>
              <a:t>6.1</a:t>
            </a:r>
          </a:p>
          <a:p>
            <a:pPr marL="0" lvl="0" indent="0">
              <a:lnSpc>
                <a:spcPct val="100000"/>
              </a:lnSpc>
              <a:buNone/>
              <a:defRPr/>
            </a:pPr>
            <a:r>
              <a:rPr lang="en-US" sz="1800" dirty="0">
                <a:solidFill>
                  <a:srgbClr val="005F72"/>
                </a:solidFill>
                <a:latin typeface="Helvetica Light" panose="020B0403020202020204" pitchFamily="34" charset="0"/>
              </a:rPr>
              <a:t>Grade 8 Advanced</a:t>
            </a:r>
          </a:p>
          <a:p>
            <a:pPr marL="0" lvl="0" indent="0">
              <a:lnSpc>
                <a:spcPct val="100000"/>
              </a:lnSpc>
              <a:buNone/>
              <a:defRPr/>
            </a:pPr>
            <a:r>
              <a:rPr lang="en-US" sz="1800">
                <a:solidFill>
                  <a:srgbClr val="005F72"/>
                </a:solidFill>
                <a:latin typeface="Helvetica Light" panose="020B0403020202020204" pitchFamily="34" charset="0"/>
              </a:rPr>
              <a:t>Grade 8 Elite</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2773644062"/>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834849539"/>
              </p:ext>
            </p:extLst>
          </p:nvPr>
        </p:nvGraphicFramePr>
        <p:xfrm>
          <a:off x="598795" y="1491378"/>
          <a:ext cx="11037561" cy="4742302"/>
        </p:xfrm>
        <a:graphic>
          <a:graphicData uri="http://schemas.openxmlformats.org/drawingml/2006/table">
            <a:tbl>
              <a:tblPr firstRow="1" bandRow="1">
                <a:tableStyleId>{5940675A-B579-460E-94D1-54222C63F5DA}</a:tableStyleId>
              </a:tblPr>
              <a:tblGrid>
                <a:gridCol w="3679187">
                  <a:extLst>
                    <a:ext uri="{9D8B030D-6E8A-4147-A177-3AD203B41FA5}">
                      <a16:colId xmlns:a16="http://schemas.microsoft.com/office/drawing/2014/main" val="460172098"/>
                    </a:ext>
                  </a:extLst>
                </a:gridCol>
                <a:gridCol w="3679187">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582852">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Food and drink, business, culture and traditions</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895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733979">
                <a:tc>
                  <a:txBody>
                    <a:bodyPr/>
                    <a:lstStyle/>
                    <a:p>
                      <a:pPr marL="0" lvl="1" indent="0" algn="ctr" rtl="0" eaLnBrk="1" latinLnBrk="0" hangingPunct="1">
                        <a:lnSpc>
                          <a:spcPct val="90000"/>
                        </a:lnSpc>
                        <a:spcBef>
                          <a:spcPct val="0"/>
                        </a:spcBef>
                        <a:spcAft>
                          <a:spcPct val="15000"/>
                        </a:spcAft>
                        <a:buFont typeface="+mj-lt"/>
                        <a:buNone/>
                      </a:pPr>
                      <a:r>
                        <a:rPr lang="en-GB" sz="1400" b="0" kern="1200" dirty="0">
                          <a:solidFill>
                            <a:srgbClr val="405168"/>
                          </a:solidFill>
                          <a:latin typeface="Helvetica" pitchFamily="2" charset="0"/>
                          <a:ea typeface="+mn-ea"/>
                          <a:cs typeface="PF DinText Arabic Thin " panose="02000506000000020004" pitchFamily="50" charset="-78"/>
                        </a:rPr>
                        <a:t>Past time: past perfect</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the past perfect in a range of common situations.</a:t>
                      </a:r>
                    </a:p>
                  </a:txBody>
                  <a:tcPr marL="86106" marR="86106" marT="43053" marB="43053" anchor="ctr"/>
                </a:tc>
                <a:tc rowSpan="5">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opinion</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agreement and disagreement</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Making predictions and hypothesising</a:t>
                      </a:r>
                    </a:p>
                  </a:txBody>
                  <a:tcPr marL="86106" marR="86106" marT="43053" marB="43053" anchor="ctr"/>
                </a:tc>
                <a:extLst>
                  <a:ext uri="{0D108BD9-81ED-4DB2-BD59-A6C34878D82A}">
                    <a16:rowId xmlns:a16="http://schemas.microsoft.com/office/drawing/2014/main" val="1865912953"/>
                  </a:ext>
                </a:extLst>
              </a:tr>
              <a:tr h="733979">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Conditionals: I wish/if only</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'I wish/if only' to express wishes related to the present or future.</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agreement and disagreement</a:t>
                      </a:r>
                    </a:p>
                  </a:txBody>
                  <a:tcPr marL="86106" marR="86106" marT="43053" marB="43053" anchor="ctr"/>
                </a:tc>
                <a:extLst>
                  <a:ext uri="{0D108BD9-81ED-4DB2-BD59-A6C34878D82A}">
                    <a16:rowId xmlns:a16="http://schemas.microsoft.com/office/drawing/2014/main" val="3077485391"/>
                  </a:ext>
                </a:extLst>
              </a:tr>
              <a:tr h="733979">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Conditionals: first / second conditional</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describe present or future outcomes of a hypothetical situation using 'even if'.</a:t>
                      </a:r>
                    </a:p>
                  </a:txBody>
                  <a:tcPr marL="86106" marR="86106" marT="43053" marB="43053"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Making predictions and hypothesising</a:t>
                      </a:r>
                    </a:p>
                  </a:txBody>
                  <a:tcPr marL="86106" marR="86106" marT="43053" marB="43053" anchor="ctr"/>
                </a:tc>
                <a:extLst>
                  <a:ext uri="{0D108BD9-81ED-4DB2-BD59-A6C34878D82A}">
                    <a16:rowId xmlns:a16="http://schemas.microsoft.com/office/drawing/2014/main" val="2593415053"/>
                  </a:ext>
                </a:extLst>
              </a:tr>
              <a:tr h="733979">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Reported speech: reporting verbs</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a wide range of common reporting verbs with 'that' + complement clause and appropriate tense changes.</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txBody>
                  <a:tcPr marL="86106" marR="86106" marT="43053" marB="43053" anchor="ctr"/>
                </a:tc>
                <a:extLst>
                  <a:ext uri="{0D108BD9-81ED-4DB2-BD59-A6C34878D82A}">
                    <a16:rowId xmlns:a16="http://schemas.microsoft.com/office/drawing/2014/main" val="648162505"/>
                  </a:ext>
                </a:extLst>
              </a:tr>
              <a:tr h="733979">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Modals: present modals (deduction)</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'must have …' to express inferences and assumptions about the past.</a:t>
                      </a:r>
                    </a:p>
                  </a:txBody>
                  <a:tcPr marL="86106" marR="86106" marT="43053" marB="43053" anchor="ctr"/>
                </a:tc>
                <a:tc vMerge="1">
                  <a:txBody>
                    <a:bodyPr/>
                    <a:lstStyle/>
                    <a:p>
                      <a:pPr algn="ctr" rtl="0" eaLnBrk="1" hangingPunct="1">
                        <a:lnSpc>
                          <a:spcPct val="150000"/>
                        </a:lnSpc>
                      </a:pPr>
                      <a:endParaRPr lang="en-US" altLang="ru-RU" sz="14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2758114848"/>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624320"/>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025980901"/>
              </p:ext>
            </p:extLst>
          </p:nvPr>
        </p:nvGraphicFramePr>
        <p:xfrm>
          <a:off x="577218" y="1328114"/>
          <a:ext cx="11037561" cy="464372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None/>
                      </a:pPr>
                      <a:r>
                        <a:rPr lang="en-US" sz="1800" b="1" u="none" strike="noStrike" cap="none" dirty="0">
                          <a:solidFill>
                            <a:srgbClr val="405168"/>
                          </a:solidFill>
                          <a:latin typeface="Helvetica" pitchFamily="2" charset="0"/>
                          <a:ea typeface="Arial"/>
                          <a:cs typeface="Arial"/>
                          <a:sym typeface="Arial"/>
                        </a:rPr>
                        <a:t>By the time I got home, my mother </a:t>
                      </a:r>
                      <a:r>
                        <a:rPr lang="en-US" sz="1800" b="1" u="sng" strike="noStrike" cap="none" dirty="0">
                          <a:solidFill>
                            <a:srgbClr val="405168"/>
                          </a:solidFill>
                          <a:latin typeface="Helvetica" pitchFamily="2" charset="0"/>
                          <a:ea typeface="Arial"/>
                          <a:cs typeface="Arial"/>
                          <a:sym typeface="Arial"/>
                        </a:rPr>
                        <a:t>had already cooked</a:t>
                      </a:r>
                      <a:r>
                        <a:rPr lang="en-US" sz="1800" b="1" u="none" strike="noStrike" cap="none" dirty="0">
                          <a:solidFill>
                            <a:srgbClr val="405168"/>
                          </a:solidFill>
                          <a:latin typeface="Helvetica" pitchFamily="2" charset="0"/>
                          <a:ea typeface="Arial"/>
                          <a:cs typeface="Arial"/>
                          <a:sym typeface="Arial"/>
                        </a:rPr>
                        <a:t> dinner.</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dirty="0">
                          <a:solidFill>
                            <a:srgbClr val="405168"/>
                          </a:solidFill>
                          <a:latin typeface="Helvetica" pitchFamily="2" charset="0"/>
                          <a:ea typeface="Arial"/>
                          <a:cs typeface="Arial"/>
                          <a:sym typeface="Arial"/>
                        </a:rPr>
                        <a:t>The sentence describes two actions that happened in the past. Cooking dinner was finished before getting home. </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u="none" strike="noStrike" cap="none" dirty="0">
                          <a:solidFill>
                            <a:srgbClr val="405168"/>
                          </a:solidFill>
                          <a:latin typeface="Helvetica" pitchFamily="2" charset="0"/>
                          <a:cs typeface="Arial"/>
                          <a:sym typeface="Arial"/>
                          <a:hlinkClick r:id="rId2">
                            <a:extLst>
                              <a:ext uri="{A12FA001-AC4F-418D-AE19-62706E023703}">
                                <ahyp:hlinkClr xmlns:ahyp="http://schemas.microsoft.com/office/drawing/2018/hyperlinkcolor" val="tx"/>
                              </a:ext>
                            </a:extLst>
                          </a:hlinkClick>
                        </a:rPr>
                        <a:t>Past time: past perfect</a:t>
                      </a:r>
                      <a:endParaRPr lang="en-US" sz="1800" u="none" strike="noStrike" cap="none" dirty="0">
                        <a:solidFill>
                          <a:srgbClr val="405168"/>
                        </a:solidFill>
                        <a:latin typeface="Helvetica" pitchFamily="2" charset="0"/>
                        <a:cs typeface="Arial"/>
                        <a:sym typeface="Arial"/>
                      </a:endParaRPr>
                    </a:p>
                    <a:p>
                      <a:pPr marL="0" marR="0" lvl="0" indent="0" algn="l" rtl="0">
                        <a:spcBef>
                          <a:spcPts val="0"/>
                        </a:spcBef>
                        <a:spcAft>
                          <a:spcPts val="0"/>
                        </a:spcAft>
                        <a:buNone/>
                      </a:pPr>
                      <a:r>
                        <a:rPr lang="en-US" sz="1800" u="none" strike="noStrike" cap="none" dirty="0">
                          <a:solidFill>
                            <a:srgbClr val="405168"/>
                          </a:solidFill>
                          <a:latin typeface="Helvetica" pitchFamily="2" charset="0"/>
                          <a:cs typeface="Arial"/>
                          <a:sym typeface="Arial"/>
                        </a:rPr>
                        <a:t>had + past participle</a:t>
                      </a:r>
                      <a:endParaRPr dirty="0">
                        <a:solidFill>
                          <a:srgbClr val="405168"/>
                        </a:solidFill>
                        <a:latin typeface="Helvetica" pitchFamily="2" charset="0"/>
                      </a:endParaRPr>
                    </a:p>
                  </a:txBody>
                  <a:tcPr marL="91450" marR="91450" marT="45725" marB="45725"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b="0" i="0" u="none" strike="noStrike" cap="none" dirty="0">
                          <a:solidFill>
                            <a:srgbClr val="405168"/>
                          </a:solidFill>
                          <a:latin typeface="Helvetica" pitchFamily="2" charset="0"/>
                          <a:ea typeface="Arial"/>
                          <a:cs typeface="Arial"/>
                          <a:sym typeface="Arial"/>
                        </a:rPr>
                        <a:t>We can use the </a:t>
                      </a:r>
                      <a:r>
                        <a:rPr lang="en-US" sz="1800" b="0" i="1" u="none" strike="noStrike" cap="none" dirty="0">
                          <a:solidFill>
                            <a:srgbClr val="405168"/>
                          </a:solidFill>
                          <a:latin typeface="Helvetica" pitchFamily="2" charset="0"/>
                          <a:ea typeface="Arial"/>
                          <a:cs typeface="Arial"/>
                          <a:sym typeface="Arial"/>
                        </a:rPr>
                        <a:t>past perfect</a:t>
                      </a:r>
                      <a:r>
                        <a:rPr lang="en-US" sz="1800" b="0" i="0" u="none" strike="noStrike" cap="none" dirty="0">
                          <a:solidFill>
                            <a:srgbClr val="405168"/>
                          </a:solidFill>
                          <a:latin typeface="Helvetica" pitchFamily="2" charset="0"/>
                          <a:ea typeface="Arial"/>
                          <a:cs typeface="Arial"/>
                          <a:sym typeface="Arial"/>
                        </a:rPr>
                        <a:t> w</a:t>
                      </a:r>
                      <a:r>
                        <a:rPr lang="en-US" sz="1800" u="none" strike="noStrike" cap="none" dirty="0">
                          <a:solidFill>
                            <a:srgbClr val="405168"/>
                          </a:solidFill>
                          <a:latin typeface="Helvetica" pitchFamily="2" charset="0"/>
                          <a:ea typeface="Arial"/>
                          <a:cs typeface="Arial"/>
                          <a:sym typeface="Arial"/>
                        </a:rPr>
                        <a:t>hen we want to talk about two completed past actions. We use the past perfect when an action happens before another past action. We can also use it when we want to say an action was completed up to a certain time in the past. In the example below, the man was a teacher for 10 years then changed his job.</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dirty="0">
                          <a:solidFill>
                            <a:srgbClr val="405168"/>
                          </a:solidFill>
                          <a:latin typeface="Helvetica" pitchFamily="2" charset="0"/>
                        </a:rPr>
                        <a:t>I </a:t>
                      </a:r>
                      <a:r>
                        <a:rPr lang="en-US" sz="1800" u="sng" dirty="0">
                          <a:solidFill>
                            <a:srgbClr val="405168"/>
                          </a:solidFill>
                          <a:latin typeface="Helvetica" pitchFamily="2" charset="0"/>
                        </a:rPr>
                        <a:t>had fallen </a:t>
                      </a:r>
                      <a:r>
                        <a:rPr lang="en-US" sz="1800" u="none" dirty="0">
                          <a:solidFill>
                            <a:srgbClr val="405168"/>
                          </a:solidFill>
                          <a:latin typeface="Helvetica" pitchFamily="2" charset="0"/>
                        </a:rPr>
                        <a:t>asleep</a:t>
                      </a:r>
                      <a:r>
                        <a:rPr lang="en-US" sz="1800" dirty="0">
                          <a:solidFill>
                            <a:srgbClr val="405168"/>
                          </a:solidFill>
                          <a:latin typeface="Helvetica" pitchFamily="2" charset="0"/>
                        </a:rPr>
                        <a:t> before the end of the movie. </a:t>
                      </a:r>
                    </a:p>
                    <a:p>
                      <a:pPr marL="0" marR="0" lvl="0" indent="0" algn="l" rtl="0">
                        <a:spcBef>
                          <a:spcPts val="0"/>
                        </a:spcBef>
                        <a:spcAft>
                          <a:spcPts val="0"/>
                        </a:spcAft>
                        <a:buNone/>
                      </a:pPr>
                      <a:r>
                        <a:rPr lang="en-US" sz="1800" dirty="0">
                          <a:solidFill>
                            <a:srgbClr val="405168"/>
                          </a:solidFill>
                          <a:latin typeface="Helvetica" pitchFamily="2" charset="0"/>
                        </a:rPr>
                        <a:t>He </a:t>
                      </a:r>
                      <a:r>
                        <a:rPr lang="en-US" sz="1800" u="sng" dirty="0">
                          <a:solidFill>
                            <a:srgbClr val="405168"/>
                          </a:solidFill>
                          <a:latin typeface="Helvetica" pitchFamily="2" charset="0"/>
                        </a:rPr>
                        <a:t>had worked</a:t>
                      </a:r>
                      <a:r>
                        <a:rPr lang="en-US" sz="1800" dirty="0">
                          <a:solidFill>
                            <a:srgbClr val="405168"/>
                          </a:solidFill>
                          <a:latin typeface="Helvetica" pitchFamily="2" charset="0"/>
                        </a:rPr>
                        <a:t> as a teacher for 10 years before he became a principal. </a:t>
                      </a:r>
                    </a:p>
                    <a:p>
                      <a:pPr marL="0" marR="0" lvl="0" indent="0" algn="l" rtl="0">
                        <a:spcBef>
                          <a:spcPts val="0"/>
                        </a:spcBef>
                        <a:spcAft>
                          <a:spcPts val="0"/>
                        </a:spcAft>
                        <a:buNone/>
                      </a:pPr>
                      <a:r>
                        <a:rPr lang="en-US" sz="1800" dirty="0">
                          <a:solidFill>
                            <a:srgbClr val="405168"/>
                          </a:solidFill>
                          <a:latin typeface="Helvetica" pitchFamily="2" charset="0"/>
                        </a:rPr>
                        <a:t>She </a:t>
                      </a:r>
                      <a:r>
                        <a:rPr lang="en-US" sz="1800" u="sng" dirty="0">
                          <a:solidFill>
                            <a:srgbClr val="405168"/>
                          </a:solidFill>
                          <a:latin typeface="Helvetica" pitchFamily="2" charset="0"/>
                        </a:rPr>
                        <a:t>hadn’t been</a:t>
                      </a:r>
                      <a:r>
                        <a:rPr lang="en-US" sz="1800" dirty="0">
                          <a:solidFill>
                            <a:srgbClr val="405168"/>
                          </a:solidFill>
                          <a:latin typeface="Helvetica" pitchFamily="2" charset="0"/>
                        </a:rPr>
                        <a:t> to the hotel before she began working there. </a:t>
                      </a:r>
                      <a:endParaRPr sz="1800" dirty="0">
                        <a:solidFill>
                          <a:srgbClr val="405168"/>
                        </a:solidFill>
                        <a:latin typeface="Helvetica" pitchFamily="2" charset="0"/>
                      </a:endParaRPr>
                    </a:p>
                  </a:txBody>
                  <a:tcPr marL="91450" marR="91450" marT="45725" marB="45725" anchor="ctr"/>
                </a:tc>
                <a:extLst>
                  <a:ext uri="{0D108BD9-81ED-4DB2-BD59-A6C34878D82A}">
                    <a16:rowId xmlns:a16="http://schemas.microsoft.com/office/drawing/2014/main" val="648162505"/>
                  </a:ext>
                </a:extLst>
              </a:tr>
            </a:tbl>
          </a:graphicData>
        </a:graphic>
      </p:graphicFrame>
      <p:grpSp>
        <p:nvGrpSpPr>
          <p:cNvPr id="4" name="Google Shape;2184;p150">
            <a:extLst>
              <a:ext uri="{FF2B5EF4-FFF2-40B4-BE49-F238E27FC236}">
                <a16:creationId xmlns:a16="http://schemas.microsoft.com/office/drawing/2014/main" id="{DB15D38B-8CAE-BF43-974E-DB48AB51AE4B}"/>
              </a:ext>
            </a:extLst>
          </p:cNvPr>
          <p:cNvGrpSpPr/>
          <p:nvPr/>
        </p:nvGrpSpPr>
        <p:grpSpPr>
          <a:xfrm>
            <a:off x="3403856" y="150105"/>
            <a:ext cx="5748793" cy="1178009"/>
            <a:chOff x="3476045" y="200164"/>
            <a:chExt cx="5748793" cy="1178009"/>
          </a:xfrm>
        </p:grpSpPr>
        <p:grpSp>
          <p:nvGrpSpPr>
            <p:cNvPr id="5" name="Google Shape;2185;p150">
              <a:extLst>
                <a:ext uri="{FF2B5EF4-FFF2-40B4-BE49-F238E27FC236}">
                  <a16:creationId xmlns:a16="http://schemas.microsoft.com/office/drawing/2014/main" id="{6EC30662-F5DC-8B4A-A3C4-E62A3CBF024E}"/>
                </a:ext>
              </a:extLst>
            </p:cNvPr>
            <p:cNvGrpSpPr/>
            <p:nvPr/>
          </p:nvGrpSpPr>
          <p:grpSpPr>
            <a:xfrm>
              <a:off x="3476045" y="200164"/>
              <a:ext cx="5748793" cy="1178009"/>
              <a:chOff x="3476045" y="200164"/>
              <a:chExt cx="5748793" cy="1178009"/>
            </a:xfrm>
          </p:grpSpPr>
          <p:grpSp>
            <p:nvGrpSpPr>
              <p:cNvPr id="7" name="Google Shape;2186;p150">
                <a:extLst>
                  <a:ext uri="{FF2B5EF4-FFF2-40B4-BE49-F238E27FC236}">
                    <a16:creationId xmlns:a16="http://schemas.microsoft.com/office/drawing/2014/main" id="{E2A562DE-28F9-C14F-86FA-6882C7F1E716}"/>
                  </a:ext>
                </a:extLst>
              </p:cNvPr>
              <p:cNvGrpSpPr/>
              <p:nvPr/>
            </p:nvGrpSpPr>
            <p:grpSpPr>
              <a:xfrm>
                <a:off x="3476045" y="624114"/>
                <a:ext cx="5748793" cy="754059"/>
                <a:chOff x="3476045" y="624114"/>
                <a:chExt cx="5748793" cy="754059"/>
              </a:xfrm>
            </p:grpSpPr>
            <p:cxnSp>
              <p:nvCxnSpPr>
                <p:cNvPr id="9" name="Google Shape;2187;p150">
                  <a:extLst>
                    <a:ext uri="{FF2B5EF4-FFF2-40B4-BE49-F238E27FC236}">
                      <a16:creationId xmlns:a16="http://schemas.microsoft.com/office/drawing/2014/main" id="{46161BB7-41EB-7545-8C1F-C0107DE570FB}"/>
                    </a:ext>
                  </a:extLst>
                </p:cNvPr>
                <p:cNvCxnSpPr/>
                <p:nvPr/>
              </p:nvCxnSpPr>
              <p:spPr>
                <a:xfrm>
                  <a:off x="3745064" y="899886"/>
                  <a:ext cx="4702250" cy="0"/>
                </a:xfrm>
                <a:prstGeom prst="straightConnector1">
                  <a:avLst/>
                </a:prstGeom>
                <a:noFill/>
                <a:ln w="38100" cap="flat" cmpd="sng">
                  <a:solidFill>
                    <a:schemeClr val="dk1"/>
                  </a:solidFill>
                  <a:prstDash val="solid"/>
                  <a:round/>
                  <a:headEnd type="none" w="sm" len="sm"/>
                  <a:tailEnd type="stealth" w="med" len="med"/>
                </a:ln>
              </p:spPr>
            </p:cxnSp>
            <p:cxnSp>
              <p:nvCxnSpPr>
                <p:cNvPr id="10" name="Google Shape;2188;p150">
                  <a:extLst>
                    <a:ext uri="{FF2B5EF4-FFF2-40B4-BE49-F238E27FC236}">
                      <a16:creationId xmlns:a16="http://schemas.microsoft.com/office/drawing/2014/main" id="{73BB62DB-D14A-1D41-947D-303649D58961}"/>
                    </a:ext>
                  </a:extLst>
                </p:cNvPr>
                <p:cNvCxnSpPr/>
                <p:nvPr/>
              </p:nvCxnSpPr>
              <p:spPr>
                <a:xfrm rot="10800000">
                  <a:off x="6069496" y="624114"/>
                  <a:ext cx="0" cy="275772"/>
                </a:xfrm>
                <a:prstGeom prst="straightConnector1">
                  <a:avLst/>
                </a:prstGeom>
                <a:noFill/>
                <a:ln w="38100" cap="flat" cmpd="sng">
                  <a:solidFill>
                    <a:schemeClr val="dk1"/>
                  </a:solidFill>
                  <a:prstDash val="solid"/>
                  <a:miter lim="800000"/>
                  <a:headEnd type="none" w="sm" len="sm"/>
                  <a:tailEnd type="none" w="sm" len="sm"/>
                </a:ln>
              </p:spPr>
            </p:cxnSp>
            <p:sp>
              <p:nvSpPr>
                <p:cNvPr id="11" name="Google Shape;2189;p150">
                  <a:extLst>
                    <a:ext uri="{FF2B5EF4-FFF2-40B4-BE49-F238E27FC236}">
                      <a16:creationId xmlns:a16="http://schemas.microsoft.com/office/drawing/2014/main" id="{6C90E0B1-25AF-D245-9CBD-0D5FB87A55CF}"/>
                    </a:ext>
                  </a:extLst>
                </p:cNvPr>
                <p:cNvSpPr txBox="1"/>
                <p:nvPr/>
              </p:nvSpPr>
              <p:spPr>
                <a:xfrm>
                  <a:off x="3476045" y="1008841"/>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Helvetica" pitchFamily="2" charset="0"/>
                      <a:ea typeface="Helvetica Neue"/>
                      <a:cs typeface="Helvetica Neue"/>
                      <a:sym typeface="Helvetica Neue"/>
                    </a:rPr>
                    <a:t>Past</a:t>
                  </a:r>
                  <a:endParaRPr sz="1800" b="0" i="0" u="none" strike="noStrike" cap="none" dirty="0">
                    <a:solidFill>
                      <a:srgbClr val="000000"/>
                    </a:solidFill>
                    <a:latin typeface="Helvetica" pitchFamily="2" charset="0"/>
                    <a:ea typeface="Calibri"/>
                    <a:cs typeface="Calibri"/>
                    <a:sym typeface="Calibri"/>
                  </a:endParaRPr>
                </a:p>
              </p:txBody>
            </p:sp>
            <p:sp>
              <p:nvSpPr>
                <p:cNvPr id="12" name="Google Shape;2190;p150">
                  <a:extLst>
                    <a:ext uri="{FF2B5EF4-FFF2-40B4-BE49-F238E27FC236}">
                      <a16:creationId xmlns:a16="http://schemas.microsoft.com/office/drawing/2014/main" id="{80C7EC26-3A7D-5D4D-94DD-BCB8A67AE85F}"/>
                    </a:ext>
                  </a:extLst>
                </p:cNvPr>
                <p:cNvSpPr txBox="1"/>
                <p:nvPr/>
              </p:nvSpPr>
              <p:spPr>
                <a:xfrm>
                  <a:off x="5657102" y="1008841"/>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Helvetica" pitchFamily="2" charset="0"/>
                      <a:ea typeface="Helvetica Neue"/>
                      <a:cs typeface="Helvetica Neue"/>
                      <a:sym typeface="Helvetica Neue"/>
                    </a:rPr>
                    <a:t>Present</a:t>
                  </a:r>
                  <a:endParaRPr sz="1800" b="0" i="0" u="none" strike="noStrike" cap="none" dirty="0">
                    <a:solidFill>
                      <a:srgbClr val="000000"/>
                    </a:solidFill>
                    <a:latin typeface="Helvetica" pitchFamily="2" charset="0"/>
                    <a:ea typeface="Calibri"/>
                    <a:cs typeface="Calibri"/>
                    <a:sym typeface="Calibri"/>
                  </a:endParaRPr>
                </a:p>
              </p:txBody>
            </p:sp>
            <p:sp>
              <p:nvSpPr>
                <p:cNvPr id="13" name="Google Shape;2191;p150">
                  <a:extLst>
                    <a:ext uri="{FF2B5EF4-FFF2-40B4-BE49-F238E27FC236}">
                      <a16:creationId xmlns:a16="http://schemas.microsoft.com/office/drawing/2014/main" id="{56D8147E-E089-FD4A-BB5C-059EA1DDFECA}"/>
                    </a:ext>
                  </a:extLst>
                </p:cNvPr>
                <p:cNvSpPr txBox="1"/>
                <p:nvPr/>
              </p:nvSpPr>
              <p:spPr>
                <a:xfrm>
                  <a:off x="7976483" y="1008841"/>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Helvetica" pitchFamily="2" charset="0"/>
                      <a:ea typeface="Helvetica Neue"/>
                      <a:cs typeface="Helvetica Neue"/>
                      <a:sym typeface="Helvetica Neue"/>
                    </a:rPr>
                    <a:t>Future</a:t>
                  </a:r>
                  <a:endParaRPr sz="1800" b="0" i="0" u="none" strike="noStrike" cap="none" dirty="0">
                    <a:solidFill>
                      <a:srgbClr val="000000"/>
                    </a:solidFill>
                    <a:latin typeface="Helvetica" pitchFamily="2" charset="0"/>
                    <a:ea typeface="Calibri"/>
                    <a:cs typeface="Calibri"/>
                    <a:sym typeface="Calibri"/>
                  </a:endParaRPr>
                </a:p>
              </p:txBody>
            </p:sp>
          </p:grpSp>
          <p:sp>
            <p:nvSpPr>
              <p:cNvPr id="8" name="Google Shape;2192;p150">
                <a:extLst>
                  <a:ext uri="{FF2B5EF4-FFF2-40B4-BE49-F238E27FC236}">
                    <a16:creationId xmlns:a16="http://schemas.microsoft.com/office/drawing/2014/main" id="{22159DE2-3958-5C41-A151-86ABD69773BF}"/>
                  </a:ext>
                </a:extLst>
              </p:cNvPr>
              <p:cNvSpPr txBox="1"/>
              <p:nvPr/>
            </p:nvSpPr>
            <p:spPr>
              <a:xfrm>
                <a:off x="5713249" y="200164"/>
                <a:ext cx="12483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Helvetica" pitchFamily="2" charset="0"/>
                    <a:ea typeface="Helvetica Neue"/>
                    <a:cs typeface="Helvetica Neue"/>
                    <a:sym typeface="Helvetica Neue"/>
                  </a:rPr>
                  <a:t>Now</a:t>
                </a:r>
                <a:endParaRPr sz="1800" b="0" i="0" u="none" strike="noStrike" cap="none" dirty="0">
                  <a:solidFill>
                    <a:srgbClr val="000000"/>
                  </a:solidFill>
                  <a:latin typeface="Helvetica" pitchFamily="2" charset="0"/>
                  <a:ea typeface="Calibri"/>
                  <a:cs typeface="Calibri"/>
                  <a:sym typeface="Calibri"/>
                </a:endParaRPr>
              </a:p>
            </p:txBody>
          </p:sp>
        </p:grpSp>
        <p:sp>
          <p:nvSpPr>
            <p:cNvPr id="6" name="Google Shape;2193;p150">
              <a:extLst>
                <a:ext uri="{FF2B5EF4-FFF2-40B4-BE49-F238E27FC236}">
                  <a16:creationId xmlns:a16="http://schemas.microsoft.com/office/drawing/2014/main" id="{8519294B-5DC1-8B44-8EB4-6DE48D141858}"/>
                </a:ext>
              </a:extLst>
            </p:cNvPr>
            <p:cNvSpPr/>
            <p:nvPr/>
          </p:nvSpPr>
          <p:spPr>
            <a:xfrm>
              <a:off x="4002948" y="660742"/>
              <a:ext cx="521368" cy="478287"/>
            </a:xfrm>
            <a:prstGeom prst="mathMultiply">
              <a:avLst>
                <a:gd name="adj1" fmla="val 23520"/>
              </a:avLst>
            </a:prstGeom>
            <a:solidFill>
              <a:srgbClr val="405168"/>
            </a:solidFill>
            <a:ln w="12700" cap="flat" cmpd="sng">
              <a:solidFill>
                <a:srgbClr val="4051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0070C0"/>
                </a:solidFill>
                <a:latin typeface="Helvetica" pitchFamily="2" charset="0"/>
                <a:ea typeface="Calibri"/>
                <a:cs typeface="Calibri"/>
                <a:sym typeface="Calibri"/>
              </a:endParaRPr>
            </a:p>
          </p:txBody>
        </p:sp>
      </p:grpSp>
      <p:sp>
        <p:nvSpPr>
          <p:cNvPr id="14" name="Google Shape;2195;p150">
            <a:extLst>
              <a:ext uri="{FF2B5EF4-FFF2-40B4-BE49-F238E27FC236}">
                <a16:creationId xmlns:a16="http://schemas.microsoft.com/office/drawing/2014/main" id="{665B8F74-C61B-CB4F-94BA-D9F8482166A7}"/>
              </a:ext>
            </a:extLst>
          </p:cNvPr>
          <p:cNvSpPr/>
          <p:nvPr/>
        </p:nvSpPr>
        <p:spPr>
          <a:xfrm>
            <a:off x="5270272" y="591386"/>
            <a:ext cx="521368" cy="478287"/>
          </a:xfrm>
          <a:prstGeom prst="mathMultiply">
            <a:avLst>
              <a:gd name="adj1" fmla="val 23520"/>
            </a:avLst>
          </a:prstGeom>
          <a:solidFill>
            <a:srgbClr val="405168"/>
          </a:solidFill>
          <a:ln w="12700" cap="flat" cmpd="sng">
            <a:solidFill>
              <a:srgbClr val="4051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70C0"/>
              </a:solidFill>
              <a:latin typeface="Calibri"/>
              <a:ea typeface="Calibri"/>
              <a:cs typeface="Calibri"/>
              <a:sym typeface="Calibri"/>
            </a:endParaRPr>
          </a:p>
        </p:txBody>
      </p:sp>
      <p:sp>
        <p:nvSpPr>
          <p:cNvPr id="15" name="TextBox 14">
            <a:extLst>
              <a:ext uri="{FF2B5EF4-FFF2-40B4-BE49-F238E27FC236}">
                <a16:creationId xmlns:a16="http://schemas.microsoft.com/office/drawing/2014/main" id="{28FEF466-2881-C54D-BCBF-43D9DABCBF46}"/>
              </a:ext>
            </a:extLst>
          </p:cNvPr>
          <p:cNvSpPr txBox="1"/>
          <p:nvPr/>
        </p:nvSpPr>
        <p:spPr>
          <a:xfrm>
            <a:off x="3455303" y="446795"/>
            <a:ext cx="2225737" cy="261610"/>
          </a:xfrm>
          <a:prstGeom prst="rect">
            <a:avLst/>
          </a:prstGeom>
          <a:noFill/>
        </p:spPr>
        <p:txBody>
          <a:bodyPr wrap="square" rtlCol="0">
            <a:spAutoFit/>
          </a:bodyPr>
          <a:lstStyle/>
          <a:p>
            <a:r>
              <a:rPr lang="en-GB" sz="1100" dirty="0">
                <a:latin typeface="Helvetica" pitchFamily="2" charset="0"/>
              </a:rPr>
              <a:t>mother cooked dinner</a:t>
            </a:r>
          </a:p>
        </p:txBody>
      </p:sp>
      <p:sp>
        <p:nvSpPr>
          <p:cNvPr id="16" name="TextBox 15">
            <a:extLst>
              <a:ext uri="{FF2B5EF4-FFF2-40B4-BE49-F238E27FC236}">
                <a16:creationId xmlns:a16="http://schemas.microsoft.com/office/drawing/2014/main" id="{E3027FCB-0809-5846-B171-41C78B074DAA}"/>
              </a:ext>
            </a:extLst>
          </p:cNvPr>
          <p:cNvSpPr txBox="1"/>
          <p:nvPr/>
        </p:nvSpPr>
        <p:spPr>
          <a:xfrm>
            <a:off x="5152368" y="448296"/>
            <a:ext cx="2225737" cy="261610"/>
          </a:xfrm>
          <a:prstGeom prst="rect">
            <a:avLst/>
          </a:prstGeom>
          <a:noFill/>
        </p:spPr>
        <p:txBody>
          <a:bodyPr wrap="square" rtlCol="0">
            <a:spAutoFit/>
          </a:bodyPr>
          <a:lstStyle/>
          <a:p>
            <a:r>
              <a:rPr lang="en-GB" sz="1100" dirty="0">
                <a:latin typeface="Helvetica" pitchFamily="2" charset="0"/>
              </a:rPr>
              <a:t>I got home</a:t>
            </a:r>
          </a:p>
        </p:txBody>
      </p:sp>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508156085"/>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lnSpc>
                          <a:spcPct val="100000"/>
                        </a:lnSpc>
                        <a:spcBef>
                          <a:spcPts val="0"/>
                        </a:spcBef>
                        <a:spcAft>
                          <a:spcPts val="0"/>
                        </a:spcAft>
                        <a:buClr>
                          <a:srgbClr val="0070C0"/>
                        </a:buClr>
                        <a:buSzPts val="1800"/>
                        <a:buFont typeface="Arial"/>
                        <a:buNone/>
                      </a:pPr>
                      <a:r>
                        <a:rPr lang="en-US" sz="1800" b="1" i="0" u="sng" strike="noStrike" cap="none" dirty="0">
                          <a:solidFill>
                            <a:srgbClr val="405168"/>
                          </a:solidFill>
                          <a:latin typeface="Helvetica" pitchFamily="2" charset="0"/>
                          <a:ea typeface="Arial"/>
                          <a:cs typeface="Arial"/>
                          <a:sym typeface="Arial"/>
                        </a:rPr>
                        <a:t>I wish</a:t>
                      </a:r>
                      <a:r>
                        <a:rPr lang="en-US" sz="1800" b="1" i="0" u="none" strike="noStrike" cap="none" dirty="0">
                          <a:solidFill>
                            <a:srgbClr val="405168"/>
                          </a:solidFill>
                          <a:latin typeface="Helvetica" pitchFamily="2" charset="0"/>
                          <a:ea typeface="Arial"/>
                          <a:cs typeface="Arial"/>
                          <a:sym typeface="Arial"/>
                        </a:rPr>
                        <a:t> you cooked traditional food more often.</a:t>
                      </a:r>
                      <a:endParaRPr lang="en-US" sz="1400" u="none" strike="noStrike" cap="none" dirty="0">
                        <a:solidFill>
                          <a:srgbClr val="405168"/>
                        </a:solidFill>
                        <a:latin typeface="Helvetica" pitchFamily="2"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u="none" strike="noStrike" cap="none" dirty="0">
                          <a:solidFill>
                            <a:srgbClr val="405168"/>
                          </a:solidFill>
                          <a:latin typeface="Helvetica" pitchFamily="2" charset="0"/>
                          <a:ea typeface="Arial"/>
                          <a:cs typeface="Arial"/>
                          <a:sym typeface="Arial"/>
                        </a:rPr>
                        <a:t>The speaker wished that the cook prepared more food like the food that used to be eaten in the past. </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05168"/>
                          </a:solidFill>
                          <a:latin typeface="Helvetica" pitchFamily="2" charset="0"/>
                          <a:cs typeface="Arial" panose="020B0604020202020204" pitchFamily="34" charset="0"/>
                        </a:rPr>
                        <a:t>Conditionals </a:t>
                      </a:r>
                      <a:r>
                        <a:rPr lang="en-US" dirty="0">
                          <a:solidFill>
                            <a:srgbClr val="405168"/>
                          </a:solidFill>
                          <a:latin typeface="Helvetica" pitchFamily="2" charset="0"/>
                          <a:cs typeface="Arial" panose="020B0604020202020204" pitchFamily="34" charset="0"/>
                        </a:rPr>
                        <a:t>(</a:t>
                      </a:r>
                      <a:r>
                        <a:rPr lang="en-US"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second</a:t>
                      </a:r>
                      <a:r>
                        <a:rPr lang="en-US" dirty="0">
                          <a:solidFill>
                            <a:srgbClr val="405168"/>
                          </a:solidFill>
                          <a:latin typeface="Helvetica" pitchFamily="2" charset="0"/>
                          <a:cs typeface="Arial" panose="020B0604020202020204" pitchFamily="34" charset="0"/>
                        </a:rPr>
                        <a:t>)</a:t>
                      </a:r>
                      <a:r>
                        <a:rPr lang="en-US" sz="1800" dirty="0">
                          <a:solidFill>
                            <a:srgbClr val="405168"/>
                          </a:solidFill>
                          <a:latin typeface="Helvetica" pitchFamily="2" charset="0"/>
                          <a:cs typeface="Arial" panose="020B0604020202020204" pitchFamily="34" charset="0"/>
                        </a:rPr>
                        <a:t>: I wish/if only</a:t>
                      </a:r>
                    </a:p>
                    <a:p>
                      <a:r>
                        <a:rPr lang="en-US" sz="1800" dirty="0">
                          <a:solidFill>
                            <a:srgbClr val="405168"/>
                          </a:solidFill>
                          <a:latin typeface="Helvetica" pitchFamily="2" charset="0"/>
                          <a:ea typeface="Arial"/>
                          <a:cs typeface="Arial"/>
                          <a:sym typeface="Arial"/>
                        </a:rPr>
                        <a:t>‘wish/if only’ + VP (past simple)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can use </a:t>
                      </a:r>
                      <a:r>
                        <a:rPr lang="en-US" sz="1800" dirty="0">
                          <a:solidFill>
                            <a:srgbClr val="405168"/>
                          </a:solidFill>
                          <a:latin typeface="Helvetica" pitchFamily="2" charset="0"/>
                          <a:ea typeface="Arial"/>
                          <a:cs typeface="Arial"/>
                          <a:sym typeface="Arial"/>
                        </a:rPr>
                        <a:t>‘</a:t>
                      </a:r>
                      <a:r>
                        <a:rPr lang="en-US" sz="1800" dirty="0">
                          <a:solidFill>
                            <a:srgbClr val="405168"/>
                          </a:solidFill>
                          <a:latin typeface="Helvetica" pitchFamily="2" charset="0"/>
                          <a:cs typeface="Arial" panose="020B0604020202020204" pitchFamily="34" charset="0"/>
                        </a:rPr>
                        <a:t>wish’ and </a:t>
                      </a:r>
                      <a:r>
                        <a:rPr lang="en-US" sz="1800" dirty="0">
                          <a:solidFill>
                            <a:srgbClr val="405168"/>
                          </a:solidFill>
                          <a:latin typeface="Helvetica" pitchFamily="2" charset="0"/>
                          <a:ea typeface="Arial"/>
                          <a:cs typeface="Arial"/>
                          <a:sym typeface="Arial"/>
                        </a:rPr>
                        <a:t>‘</a:t>
                      </a:r>
                      <a:r>
                        <a:rPr lang="en-US" sz="1800" dirty="0">
                          <a:solidFill>
                            <a:srgbClr val="405168"/>
                          </a:solidFill>
                          <a:latin typeface="Helvetica" pitchFamily="2" charset="0"/>
                          <a:cs typeface="Arial" panose="020B0604020202020204" pitchFamily="34" charset="0"/>
                        </a:rPr>
                        <a:t>if only’ with past simple to talk about something we would like to change. </a:t>
                      </a:r>
                      <a:r>
                        <a:rPr lang="en-US" sz="1800" dirty="0">
                          <a:solidFill>
                            <a:srgbClr val="405168"/>
                          </a:solidFill>
                          <a:latin typeface="Helvetica" pitchFamily="2" charset="0"/>
                          <a:ea typeface="Arial"/>
                          <a:cs typeface="Arial"/>
                          <a:sym typeface="Arial"/>
                        </a:rPr>
                        <a:t>‘</a:t>
                      </a:r>
                      <a:r>
                        <a:rPr lang="en-US" sz="1800" dirty="0">
                          <a:solidFill>
                            <a:srgbClr val="405168"/>
                          </a:solidFill>
                          <a:latin typeface="Helvetica" pitchFamily="2" charset="0"/>
                          <a:cs typeface="Arial" panose="020B0604020202020204" pitchFamily="34" charset="0"/>
                        </a:rPr>
                        <a:t>If only’ is usually a bit stronger than wish. </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sng" strike="noStrike" kern="0" cap="none" spc="0" normalizeH="0" baseline="0" noProof="0" dirty="0">
                          <a:ln>
                            <a:noFill/>
                          </a:ln>
                          <a:solidFill>
                            <a:srgbClr val="405168"/>
                          </a:solidFill>
                          <a:effectLst/>
                          <a:uLnTx/>
                          <a:uFillTx/>
                          <a:latin typeface="Helvetica" pitchFamily="2" charset="0"/>
                          <a:ea typeface="Arial"/>
                          <a:cs typeface="Arial"/>
                          <a:sym typeface="Arial"/>
                        </a:rPr>
                        <a:t>I wish</a:t>
                      </a:r>
                      <a:r>
                        <a:rPr kumimoji="0" lang="en-US" sz="1800" b="0" i="0" u="none" strike="noStrike" kern="0" cap="none" spc="0" normalizeH="0" baseline="0" noProof="0" dirty="0">
                          <a:ln>
                            <a:noFill/>
                          </a:ln>
                          <a:solidFill>
                            <a:srgbClr val="405168"/>
                          </a:solidFill>
                          <a:effectLst/>
                          <a:uLnTx/>
                          <a:uFillTx/>
                          <a:latin typeface="Helvetica" pitchFamily="2" charset="0"/>
                          <a:ea typeface="Arial"/>
                          <a:cs typeface="Arial"/>
                          <a:sym typeface="Arial"/>
                        </a:rPr>
                        <a:t> I found healthy food as enjoyable as fast food.</a:t>
                      </a:r>
                      <a:endParaRPr kumimoji="0" lang="en-US" sz="1400" b="0" i="0" u="none" strike="noStrike" kern="0" cap="none" spc="0" normalizeH="0" baseline="0" noProof="0" dirty="0">
                        <a:ln>
                          <a:noFill/>
                        </a:ln>
                        <a:solidFill>
                          <a:srgbClr val="405168"/>
                        </a:solidFill>
                        <a:effectLst/>
                        <a:uLnTx/>
                        <a:uFillTx/>
                        <a:latin typeface="Helvetica"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sng" strike="noStrike" kern="0" cap="none" spc="0" normalizeH="0" baseline="0" noProof="0" dirty="0">
                          <a:ln>
                            <a:noFill/>
                          </a:ln>
                          <a:solidFill>
                            <a:srgbClr val="405168"/>
                          </a:solidFill>
                          <a:effectLst/>
                          <a:uLnTx/>
                          <a:uFillTx/>
                          <a:latin typeface="Helvetica" pitchFamily="2" charset="0"/>
                          <a:ea typeface="Arial"/>
                          <a:cs typeface="Arial"/>
                          <a:sym typeface="Arial"/>
                        </a:rPr>
                        <a:t>If only</a:t>
                      </a:r>
                      <a:r>
                        <a:rPr kumimoji="0" lang="en-US" sz="1800" b="0" i="0" u="none" strike="noStrike" kern="0" cap="none" spc="0" normalizeH="0" baseline="0" noProof="0" dirty="0">
                          <a:ln>
                            <a:noFill/>
                          </a:ln>
                          <a:solidFill>
                            <a:srgbClr val="405168"/>
                          </a:solidFill>
                          <a:effectLst/>
                          <a:uLnTx/>
                          <a:uFillTx/>
                          <a:latin typeface="Helvetica" pitchFamily="2" charset="0"/>
                          <a:ea typeface="Arial"/>
                          <a:cs typeface="Arial"/>
                          <a:sym typeface="Arial"/>
                        </a:rPr>
                        <a:t> she knew how unhealthy pizza was!</a:t>
                      </a:r>
                      <a:endParaRPr kumimoji="0" lang="en-US" sz="1400" b="0" i="0" u="none" strike="noStrike" kern="0" cap="none" spc="0" normalizeH="0" baseline="0" noProof="0" dirty="0">
                        <a:ln>
                          <a:noFill/>
                        </a:ln>
                        <a:solidFill>
                          <a:srgbClr val="405168"/>
                        </a:solidFill>
                        <a:effectLst/>
                        <a:uLnTx/>
                        <a:uFillTx/>
                        <a:latin typeface="Helvetica"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sng" strike="noStrike" kern="0" cap="none" spc="0" normalizeH="0" baseline="0" noProof="0" dirty="0">
                          <a:ln>
                            <a:noFill/>
                          </a:ln>
                          <a:solidFill>
                            <a:srgbClr val="405168"/>
                          </a:solidFill>
                          <a:effectLst/>
                          <a:uLnTx/>
                          <a:uFillTx/>
                          <a:latin typeface="Helvetica" pitchFamily="2" charset="0"/>
                          <a:ea typeface="Arial"/>
                          <a:cs typeface="Arial"/>
                          <a:sym typeface="Arial"/>
                        </a:rPr>
                        <a:t>If only</a:t>
                      </a:r>
                      <a:r>
                        <a:rPr kumimoji="0" lang="en-US" sz="1800" b="0" i="0" u="none" strike="noStrike" kern="0" cap="none" spc="0" normalizeH="0" baseline="0" noProof="0" dirty="0">
                          <a:ln>
                            <a:noFill/>
                          </a:ln>
                          <a:solidFill>
                            <a:srgbClr val="405168"/>
                          </a:solidFill>
                          <a:effectLst/>
                          <a:uLnTx/>
                          <a:uFillTx/>
                          <a:latin typeface="Helvetica" pitchFamily="2" charset="0"/>
                          <a:ea typeface="Arial"/>
                          <a:cs typeface="Arial"/>
                          <a:sym typeface="Arial"/>
                        </a:rPr>
                        <a:t> I made </a:t>
                      </a:r>
                      <a:r>
                        <a:rPr kumimoji="0" lang="en-US" sz="1800" b="0" i="0" u="none" strike="noStrike" kern="0" cap="none" spc="0" normalizeH="0" baseline="0" noProof="0" dirty="0" err="1">
                          <a:ln>
                            <a:noFill/>
                          </a:ln>
                          <a:solidFill>
                            <a:srgbClr val="405168"/>
                          </a:solidFill>
                          <a:effectLst/>
                          <a:uLnTx/>
                          <a:uFillTx/>
                          <a:latin typeface="Helvetica" pitchFamily="2" charset="0"/>
                          <a:ea typeface="Arial"/>
                          <a:cs typeface="Arial"/>
                          <a:sym typeface="Arial"/>
                        </a:rPr>
                        <a:t>lugaimat</a:t>
                      </a:r>
                      <a:r>
                        <a:rPr kumimoji="0" lang="en-US" sz="1800" b="0" i="0" u="none" strike="noStrike" kern="0" cap="none" spc="0" normalizeH="0" baseline="0" noProof="0" dirty="0">
                          <a:ln>
                            <a:noFill/>
                          </a:ln>
                          <a:solidFill>
                            <a:srgbClr val="405168"/>
                          </a:solidFill>
                          <a:effectLst/>
                          <a:uLnTx/>
                          <a:uFillTx/>
                          <a:latin typeface="Helvetica" pitchFamily="2" charset="0"/>
                          <a:ea typeface="Arial"/>
                          <a:cs typeface="Arial"/>
                          <a:sym typeface="Arial"/>
                        </a:rPr>
                        <a:t> like my mother makes it.</a:t>
                      </a:r>
                      <a:endParaRPr kumimoji="0" lang="en-US" sz="1400" b="0" i="0" u="none" strike="noStrike" kern="0" cap="none" spc="0" normalizeH="0" baseline="0" noProof="0" dirty="0">
                        <a:ln>
                          <a:noFill/>
                        </a:ln>
                        <a:solidFill>
                          <a:srgbClr val="405168"/>
                        </a:solidFill>
                        <a:effectLst/>
                        <a:uLnTx/>
                        <a:uFillTx/>
                        <a:latin typeface="Helvetica" pitchFamily="2" charset="0"/>
                        <a:cs typeface="Arial"/>
                        <a:sym typeface="Arial"/>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944268892"/>
              </p:ext>
            </p:extLst>
          </p:nvPr>
        </p:nvGraphicFramePr>
        <p:xfrm>
          <a:off x="577219" y="1244295"/>
          <a:ext cx="11037561" cy="46437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GB" sz="1800" b="1" u="sng" noProof="0" dirty="0">
                          <a:solidFill>
                            <a:srgbClr val="405168"/>
                          </a:solidFill>
                          <a:latin typeface="Helvetica" pitchFamily="2" charset="0"/>
                          <a:cs typeface="Arial" panose="020B0604020202020204" pitchFamily="34" charset="0"/>
                        </a:rPr>
                        <a:t>Even if</a:t>
                      </a:r>
                      <a:r>
                        <a:rPr lang="en-GB" sz="1800" b="1" u="none" noProof="0" dirty="0">
                          <a:solidFill>
                            <a:srgbClr val="405168"/>
                          </a:solidFill>
                          <a:latin typeface="Helvetica" pitchFamily="2" charset="0"/>
                          <a:cs typeface="Arial" panose="020B0604020202020204" pitchFamily="34" charset="0"/>
                        </a:rPr>
                        <a:t> I practise very hard, I will not be able to cook as well as my mother.</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noProof="0" dirty="0">
                          <a:solidFill>
                            <a:srgbClr val="405168"/>
                          </a:solidFill>
                          <a:latin typeface="Helvetica" pitchFamily="2" charset="0"/>
                          <a:cs typeface="Arial" panose="020B0604020202020204" pitchFamily="34" charset="0"/>
                        </a:rPr>
                        <a:t>The second clause is talking about a likely outcome. Whether the person works hard or not, they will still not be better than their mother. </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noProof="0" dirty="0">
                          <a:solidFill>
                            <a:srgbClr val="405168"/>
                          </a:solidFill>
                          <a:latin typeface="Helvetica" pitchFamily="2" charset="0"/>
                          <a:cs typeface="Arial" panose="020B0604020202020204" pitchFamily="34" charset="0"/>
                        </a:rPr>
                        <a:t>Conditionals </a:t>
                      </a:r>
                      <a:r>
                        <a:rPr lang="en-GB" noProof="0" dirty="0">
                          <a:solidFill>
                            <a:srgbClr val="405168"/>
                          </a:solidFill>
                          <a:latin typeface="Helvetica" pitchFamily="2" charset="0"/>
                          <a:cs typeface="Arial" panose="020B0604020202020204" pitchFamily="34" charset="0"/>
                        </a:rPr>
                        <a:t>(</a:t>
                      </a:r>
                      <a:r>
                        <a:rPr lang="en-GB" noProof="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first</a:t>
                      </a:r>
                      <a:r>
                        <a:rPr lang="en-GB" noProof="0" dirty="0">
                          <a:solidFill>
                            <a:srgbClr val="405168"/>
                          </a:solidFill>
                          <a:latin typeface="Helvetica" pitchFamily="2" charset="0"/>
                          <a:cs typeface="Arial" panose="020B0604020202020204" pitchFamily="34" charset="0"/>
                        </a:rPr>
                        <a:t> / </a:t>
                      </a:r>
                      <a:r>
                        <a:rPr lang="en-GB" noProof="0" dirty="0">
                          <a:solidFill>
                            <a:srgbClr val="405168"/>
                          </a:solidFill>
                          <a:latin typeface="Helvetica" pitchFamily="2" charset="0"/>
                          <a:cs typeface="Arial" panose="020B0604020202020204" pitchFamily="34" charset="0"/>
                          <a:hlinkClick r:id="rId3">
                            <a:extLst>
                              <a:ext uri="{A12FA001-AC4F-418D-AE19-62706E023703}">
                                <ahyp:hlinkClr xmlns:ahyp="http://schemas.microsoft.com/office/drawing/2018/hyperlinkcolor" val="tx"/>
                              </a:ext>
                            </a:extLst>
                          </a:hlinkClick>
                        </a:rPr>
                        <a:t>second</a:t>
                      </a:r>
                      <a:r>
                        <a:rPr lang="en-GB" noProof="0" dirty="0">
                          <a:solidFill>
                            <a:srgbClr val="405168"/>
                          </a:solidFill>
                          <a:latin typeface="Helvetica" pitchFamily="2" charset="0"/>
                          <a:cs typeface="Arial" panose="020B0604020202020204" pitchFamily="34" charset="0"/>
                        </a:rPr>
                        <a:t>)</a:t>
                      </a:r>
                      <a:endParaRPr lang="en-GB" sz="1800" noProof="0" dirty="0">
                        <a:solidFill>
                          <a:srgbClr val="405168"/>
                        </a:solidFill>
                        <a:latin typeface="Helvetica" pitchFamily="2" charset="0"/>
                        <a:cs typeface="Arial" panose="020B0604020202020204" pitchFamily="34" charset="0"/>
                      </a:endParaRPr>
                    </a:p>
                    <a:p>
                      <a:r>
                        <a:rPr lang="en-GB" sz="1800" noProof="0" dirty="0">
                          <a:solidFill>
                            <a:srgbClr val="405168"/>
                          </a:solidFill>
                          <a:latin typeface="Helvetica" pitchFamily="2" charset="0"/>
                          <a:ea typeface="Arial"/>
                          <a:cs typeface="Arial"/>
                          <a:sym typeface="Arial"/>
                        </a:rPr>
                        <a:t>‘even if’ + first/second conditional</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noProof="0" dirty="0">
                          <a:solidFill>
                            <a:srgbClr val="405168"/>
                          </a:solidFill>
                          <a:latin typeface="Helvetica" pitchFamily="2" charset="0"/>
                          <a:cs typeface="Arial" panose="020B0604020202020204" pitchFamily="34" charset="0"/>
                        </a:rPr>
                        <a:t>We can use ‘even if’ with a conditional to say that if the condition happens or not, the outcome will be the same. When we want to talk about an outcome that is real and possible, we use first conditional. Second conditional is used to describe a situation that is unlikely.</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u="sng" noProof="0" dirty="0">
                          <a:solidFill>
                            <a:srgbClr val="405168"/>
                          </a:solidFill>
                          <a:latin typeface="Helvetica" pitchFamily="2" charset="0"/>
                          <a:cs typeface="Arial"/>
                        </a:rPr>
                        <a:t>Even if</a:t>
                      </a:r>
                      <a:r>
                        <a:rPr lang="en-GB" sz="1800" u="none" noProof="0" dirty="0">
                          <a:solidFill>
                            <a:srgbClr val="405168"/>
                          </a:solidFill>
                          <a:latin typeface="Helvetica" pitchFamily="2" charset="0"/>
                          <a:cs typeface="Arial"/>
                        </a:rPr>
                        <a:t> you take a taxi, you’ll still be late. </a:t>
                      </a:r>
                    </a:p>
                    <a:p>
                      <a:r>
                        <a:rPr lang="en-GB" sz="1800" u="sng" noProof="0" dirty="0">
                          <a:solidFill>
                            <a:srgbClr val="405168"/>
                          </a:solidFill>
                          <a:latin typeface="Helvetica" pitchFamily="2" charset="0"/>
                          <a:cs typeface="Arial"/>
                        </a:rPr>
                        <a:t>Even if</a:t>
                      </a:r>
                      <a:r>
                        <a:rPr lang="en-GB" sz="1800" u="none" noProof="0" dirty="0">
                          <a:solidFill>
                            <a:srgbClr val="405168"/>
                          </a:solidFill>
                          <a:latin typeface="Helvetica" pitchFamily="2" charset="0"/>
                          <a:cs typeface="Arial"/>
                        </a:rPr>
                        <a:t> they have very little, the family will always eat well.</a:t>
                      </a:r>
                    </a:p>
                    <a:p>
                      <a:r>
                        <a:rPr lang="en-GB" sz="1800" u="none" noProof="0" dirty="0">
                          <a:solidFill>
                            <a:srgbClr val="405168"/>
                          </a:solidFill>
                          <a:latin typeface="Helvetica" pitchFamily="2" charset="0"/>
                          <a:cs typeface="Arial"/>
                        </a:rPr>
                        <a:t>I would still go to university, </a:t>
                      </a:r>
                      <a:r>
                        <a:rPr lang="en-GB" sz="1800" u="sng" noProof="0" dirty="0">
                          <a:solidFill>
                            <a:srgbClr val="405168"/>
                          </a:solidFill>
                          <a:latin typeface="Helvetica" pitchFamily="2" charset="0"/>
                          <a:cs typeface="Arial"/>
                        </a:rPr>
                        <a:t>even if</a:t>
                      </a:r>
                      <a:r>
                        <a:rPr lang="en-GB" sz="1800" u="none" noProof="0" dirty="0">
                          <a:solidFill>
                            <a:srgbClr val="405168"/>
                          </a:solidFill>
                          <a:latin typeface="Helvetica" pitchFamily="2" charset="0"/>
                          <a:cs typeface="Arial"/>
                        </a:rPr>
                        <a:t> I had no money. </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49354591"/>
              </p:ext>
            </p:extLst>
          </p:nvPr>
        </p:nvGraphicFramePr>
        <p:xfrm>
          <a:off x="577219" y="1107145"/>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She </a:t>
                      </a:r>
                      <a:r>
                        <a:rPr lang="en-US" sz="1800" b="1" u="sng" dirty="0">
                          <a:solidFill>
                            <a:srgbClr val="405168"/>
                          </a:solidFill>
                          <a:latin typeface="Helvetica" pitchFamily="2" charset="0"/>
                          <a:cs typeface="Arial" panose="020B0604020202020204" pitchFamily="34" charset="0"/>
                        </a:rPr>
                        <a:t>reminded me</a:t>
                      </a:r>
                      <a:r>
                        <a:rPr lang="en-US" sz="1800" b="1" dirty="0">
                          <a:solidFill>
                            <a:srgbClr val="405168"/>
                          </a:solidFill>
                          <a:latin typeface="Helvetica" pitchFamily="2" charset="0"/>
                          <a:cs typeface="Arial" panose="020B0604020202020204" pitchFamily="34" charset="0"/>
                        </a:rPr>
                        <a:t> that it is always important to thank your hosts.</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is referring to a past conversation when they were advised about customs to follow. </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a:rPr>
                        <a:t>Reported speech: reporting verbs</a:t>
                      </a:r>
                    </a:p>
                    <a:p>
                      <a:r>
                        <a:rPr lang="en-US" sz="1800" dirty="0">
                          <a:solidFill>
                            <a:srgbClr val="405168"/>
                          </a:solidFill>
                          <a:latin typeface="Helvetica" pitchFamily="2" charset="0"/>
                          <a:cs typeface="Arial"/>
                        </a:rPr>
                        <a:t>reporting verbs + ‘that’ + complement clause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can use reported statements to repeat what someone had previously said or to report facts.</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He </a:t>
                      </a:r>
                      <a:r>
                        <a:rPr kumimoji="0" lang="en-US" sz="1800" b="0" i="0" u="sng"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told me that</a:t>
                      </a:r>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 he’d report me to the principal. </a:t>
                      </a:r>
                    </a:p>
                    <a:p>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She </a:t>
                      </a:r>
                      <a:r>
                        <a:rPr kumimoji="0" lang="en-US" sz="1800" b="0" i="0" u="sng"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said that</a:t>
                      </a:r>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 we should come back later. </a:t>
                      </a:r>
                    </a:p>
                    <a:p>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I </a:t>
                      </a:r>
                      <a:r>
                        <a:rPr kumimoji="0" lang="en-US" sz="1800" b="0" i="0" u="sng"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confirmed that</a:t>
                      </a:r>
                      <a:r>
                        <a:rPr kumimoji="0" lang="en-US" sz="1800" b="0" i="0" u="none" strike="noStrike" kern="1200" cap="none" spc="0" normalizeH="0" baseline="0" noProof="0" dirty="0">
                          <a:ln>
                            <a:noFill/>
                          </a:ln>
                          <a:solidFill>
                            <a:srgbClr val="405168"/>
                          </a:solidFill>
                          <a:effectLst/>
                          <a:uLnTx/>
                          <a:uFillTx/>
                          <a:latin typeface="Helvetica" pitchFamily="2" charset="0"/>
                          <a:ea typeface="+mn-ea"/>
                          <a:cs typeface="Arial" panose="020B0604020202020204" pitchFamily="34" charset="0"/>
                        </a:rPr>
                        <a:t> I’d already finished my work. </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761467881"/>
              </p:ext>
            </p:extLst>
          </p:nvPr>
        </p:nvGraphicFramePr>
        <p:xfrm>
          <a:off x="577219" y="1328114"/>
          <a:ext cx="11037561" cy="420178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Clr>
                          <a:srgbClr val="0070C0"/>
                        </a:buClr>
                        <a:buSzPts val="1800"/>
                        <a:buFont typeface="Arial"/>
                        <a:buNone/>
                      </a:pPr>
                      <a:r>
                        <a:rPr lang="en-US" sz="1800" b="1" u="none" strike="noStrike" cap="none" dirty="0">
                          <a:solidFill>
                            <a:srgbClr val="405168"/>
                          </a:solidFill>
                          <a:latin typeface="Arial"/>
                          <a:ea typeface="Arial"/>
                          <a:cs typeface="Arial"/>
                          <a:sym typeface="Arial"/>
                        </a:rPr>
                        <a:t>My brother </a:t>
                      </a:r>
                      <a:r>
                        <a:rPr lang="en-US" sz="1800" b="1" u="sng" strike="noStrike" cap="none" dirty="0">
                          <a:solidFill>
                            <a:srgbClr val="405168"/>
                          </a:solidFill>
                          <a:latin typeface="Arial"/>
                          <a:ea typeface="Arial"/>
                          <a:cs typeface="Arial"/>
                          <a:sym typeface="Arial"/>
                        </a:rPr>
                        <a:t>must have</a:t>
                      </a:r>
                      <a:r>
                        <a:rPr lang="en-US" sz="1800" b="1" u="none" strike="noStrike" cap="none" dirty="0">
                          <a:solidFill>
                            <a:srgbClr val="405168"/>
                          </a:solidFill>
                          <a:latin typeface="Arial"/>
                          <a:ea typeface="Arial"/>
                          <a:cs typeface="Arial"/>
                          <a:sym typeface="Arial"/>
                        </a:rPr>
                        <a:t> eaten all the cake. The plate is empty.</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800"/>
                        <a:buFont typeface="Arial"/>
                        <a:buNone/>
                        <a:tabLst/>
                        <a:defRPr/>
                      </a:pPr>
                      <a:r>
                        <a:rPr lang="en-US" sz="1800" dirty="0">
                          <a:solidFill>
                            <a:srgbClr val="405168"/>
                          </a:solidFill>
                          <a:latin typeface="Helvetica" pitchFamily="2" charset="0"/>
                          <a:ea typeface="Arial"/>
                          <a:cs typeface="Arial"/>
                          <a:sym typeface="Arial"/>
                        </a:rPr>
                        <a:t>When he sees an empty plate, the speaker concludes that the cake has been eaten by his brother.</a:t>
                      </a:r>
                    </a:p>
                  </a:txBody>
                  <a:tcPr marL="91450" marR="91450" marT="45725" marB="45725"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hlinkClick r:id="rId2">
                            <a:extLst>
                              <a:ext uri="{A12FA001-AC4F-418D-AE19-62706E023703}">
                                <ahyp:hlinkClr xmlns:ahyp="http://schemas.microsoft.com/office/drawing/2018/hyperlinkcolor" val="tx"/>
                              </a:ext>
                            </a:extLst>
                          </a:hlinkClick>
                        </a:rPr>
                        <a:t>Modals: present modals </a:t>
                      </a:r>
                      <a:r>
                        <a:rPr lang="en-US" sz="1800" u="none" strike="noStrike" cap="none" dirty="0">
                          <a:solidFill>
                            <a:srgbClr val="405168"/>
                          </a:solidFill>
                          <a:latin typeface="Helvetica" pitchFamily="2" charset="0"/>
                          <a:ea typeface="Arial"/>
                          <a:cs typeface="Arial"/>
                          <a:sym typeface="Arial"/>
                        </a:rPr>
                        <a:t>(deduction)</a:t>
                      </a:r>
                    </a:p>
                    <a:p>
                      <a:pPr marL="0" marR="0" lvl="0" indent="0" algn="l" rtl="0">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rPr>
                        <a:t>subject + modal (‘must have’) + perfect participle for inferences about the past</a:t>
                      </a:r>
                    </a:p>
                  </a:txBody>
                  <a:tcPr marL="91450" marR="91450" marT="45725" marB="45725"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The modal ‘must’ combined with ‘have’ can be used to make conclusions or observations about past situations.</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She </a:t>
                      </a:r>
                      <a:r>
                        <a:rPr lang="en-US" sz="1800" u="sng" dirty="0">
                          <a:solidFill>
                            <a:srgbClr val="405168"/>
                          </a:solidFill>
                          <a:latin typeface="Helvetica" pitchFamily="2" charset="0"/>
                          <a:ea typeface="Arial"/>
                          <a:cs typeface="Arial"/>
                          <a:sym typeface="Arial"/>
                        </a:rPr>
                        <a:t>must have</a:t>
                      </a:r>
                      <a:r>
                        <a:rPr lang="en-US" sz="1800" dirty="0">
                          <a:solidFill>
                            <a:srgbClr val="405168"/>
                          </a:solidFill>
                          <a:latin typeface="Helvetica" pitchFamily="2" charset="0"/>
                          <a:ea typeface="Arial"/>
                          <a:cs typeface="Arial"/>
                          <a:sym typeface="Arial"/>
                        </a:rPr>
                        <a:t> made a mistake.</a:t>
                      </a:r>
                    </a:p>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He’s very good at running. He </a:t>
                      </a:r>
                      <a:r>
                        <a:rPr lang="en-US" sz="1800" u="sng" dirty="0">
                          <a:solidFill>
                            <a:srgbClr val="405168"/>
                          </a:solidFill>
                          <a:latin typeface="Helvetica" pitchFamily="2" charset="0"/>
                          <a:ea typeface="Arial"/>
                          <a:cs typeface="Arial"/>
                          <a:sym typeface="Arial"/>
                        </a:rPr>
                        <a:t>must have</a:t>
                      </a:r>
                      <a:r>
                        <a:rPr lang="en-US" sz="1800" dirty="0">
                          <a:solidFill>
                            <a:srgbClr val="405168"/>
                          </a:solidFill>
                          <a:latin typeface="Helvetica" pitchFamily="2" charset="0"/>
                          <a:ea typeface="Arial"/>
                          <a:cs typeface="Arial"/>
                          <a:sym typeface="Arial"/>
                        </a:rPr>
                        <a:t> trained hard. </a:t>
                      </a:r>
                    </a:p>
                    <a:p>
                      <a:pPr marL="0" marR="0" lvl="0" indent="0" algn="l" rtl="0">
                        <a:spcBef>
                          <a:spcPts val="0"/>
                        </a:spcBef>
                        <a:spcAft>
                          <a:spcPts val="0"/>
                        </a:spcAft>
                        <a:buClr>
                          <a:schemeClr val="dk1"/>
                        </a:buClr>
                        <a:buSzPts val="1800"/>
                        <a:buFont typeface="Arial"/>
                        <a:buNone/>
                      </a:pPr>
                      <a:r>
                        <a:rPr lang="en-US" sz="1800" dirty="0">
                          <a:solidFill>
                            <a:srgbClr val="405168"/>
                          </a:solidFill>
                          <a:latin typeface="Helvetica" pitchFamily="2" charset="0"/>
                          <a:ea typeface="Arial"/>
                          <a:cs typeface="Arial"/>
                          <a:sym typeface="Arial"/>
                        </a:rPr>
                        <a:t>It </a:t>
                      </a:r>
                      <a:r>
                        <a:rPr lang="en-US" sz="1800" u="sng" dirty="0">
                          <a:solidFill>
                            <a:srgbClr val="405168"/>
                          </a:solidFill>
                          <a:latin typeface="Helvetica" pitchFamily="2" charset="0"/>
                          <a:ea typeface="Arial"/>
                          <a:cs typeface="Arial"/>
                          <a:sym typeface="Arial"/>
                        </a:rPr>
                        <a:t>must have</a:t>
                      </a:r>
                      <a:r>
                        <a:rPr lang="en-US" sz="1800" dirty="0">
                          <a:solidFill>
                            <a:srgbClr val="405168"/>
                          </a:solidFill>
                          <a:latin typeface="Helvetica" pitchFamily="2" charset="0"/>
                          <a:ea typeface="Arial"/>
                          <a:cs typeface="Arial"/>
                          <a:sym typeface="Arial"/>
                        </a:rPr>
                        <a:t> rained last night. The roads are wet. </a:t>
                      </a:r>
                      <a:endParaRPr sz="1800" dirty="0">
                        <a:solidFill>
                          <a:srgbClr val="405168"/>
                        </a:solidFill>
                        <a:latin typeface="Helvetica" pitchFamily="2" charset="0"/>
                        <a:ea typeface="Arial"/>
                        <a:cs typeface="Arial"/>
                        <a:sym typeface="Arial"/>
                      </a:endParaRPr>
                    </a:p>
                  </a:txBody>
                  <a:tcPr marL="91450" marR="91450" marT="45725" marB="45725"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587509125"/>
      </p:ext>
    </p:extLst>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264504256"/>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In my opinion, Paris has better restaurants than New York.</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From my point of view, a burger is much tastier than pasta.</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I’m certain that you will enjoy your meal at Al Fanar. </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According to Time Out magazine, the most popular cafe in Dubai is </a:t>
                      </a:r>
                      <a:r>
                        <a:rPr lang="en-US" b="1" i="0" u="none" strike="noStrike" dirty="0" err="1">
                          <a:solidFill>
                            <a:srgbClr val="405168"/>
                          </a:solidFill>
                          <a:effectLst/>
                          <a:latin typeface="Helvetica" pitchFamily="2" charset="0"/>
                          <a:cs typeface="Arial" panose="020B0604020202020204" pitchFamily="34" charset="0"/>
                        </a:rPr>
                        <a:t>Nette</a:t>
                      </a:r>
                      <a:r>
                        <a:rPr lang="en-US" b="1" i="0" u="none" strike="noStrike" dirty="0">
                          <a:solidFill>
                            <a:srgbClr val="405168"/>
                          </a:solidFill>
                          <a:effectLst/>
                          <a:latin typeface="Helvetica" pitchFamily="2" charset="0"/>
                          <a:cs typeface="Arial" panose="020B0604020202020204" pitchFamily="34" charset="0"/>
                        </a:rPr>
                        <a:t>.</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a:hlinkClick r:id="rId2">
                            <a:extLst>
                              <a:ext uri="{A12FA001-AC4F-418D-AE19-62706E023703}">
                                <ahyp:hlinkClr xmlns:ahyp="http://schemas.microsoft.com/office/drawing/2018/hyperlinkcolor" val="tx"/>
                              </a:ext>
                            </a:extLst>
                          </a:hlinkClick>
                        </a:rPr>
                        <a:t>Expressing opinion</a:t>
                      </a:r>
                      <a:endParaRPr lang="en-AE" sz="1800">
                        <a:solidFill>
                          <a:srgbClr val="405168"/>
                        </a:solidFill>
                        <a:latin typeface="Helvetica" pitchFamily="2" charset="0"/>
                        <a:cs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a:rPr>
                        <a:t>Pronouns, comparatives, intensifiers, modals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878034629"/>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I completely agree / disagree.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I think you’re right / wrong.</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That’s a good point, but the information isn’t correct.</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I can see what you mean, but I think you’re wrong.</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Let’s agree to disagree.</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a:solidFill>
                            <a:srgbClr val="405168"/>
                          </a:solidFill>
                          <a:latin typeface="Arial"/>
                          <a:cs typeface="Arial"/>
                          <a:hlinkClick r:id="rId2">
                            <a:extLst>
                              <a:ext uri="{A12FA001-AC4F-418D-AE19-62706E023703}">
                                <ahyp:hlinkClr xmlns:ahyp="http://schemas.microsoft.com/office/drawing/2018/hyperlinkcolor" val="tx"/>
                              </a:ext>
                            </a:extLst>
                          </a:hlinkClick>
                        </a:rPr>
                        <a:t>Expressing agreement and disagreement</a:t>
                      </a:r>
                      <a:r>
                        <a:rPr lang="en-US" sz="1800">
                          <a:solidFill>
                            <a:srgbClr val="405168"/>
                          </a:solidFill>
                          <a:latin typeface="Arial"/>
                          <a:cs typeface="Arial"/>
                        </a:rPr>
                        <a:t> </a:t>
                      </a:r>
                      <a:endParaRPr lang="en-AE" sz="180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panose="020B0604020202020204" pitchFamily="34" charset="0"/>
                          <a:cs typeface="Arial" panose="020B0604020202020204" pitchFamily="34" charset="0"/>
                        </a:rPr>
                        <a:t>Present simple, noun phrase, modals</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65075455"/>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Can you guess what this means? (speculating)</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I’d bet that dish costs more than 100AED. (speculating)</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 think the new restaurant will be very popular. (speculating)</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She must be eating dinner. She’s not answering her phone. (making deductions)</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She must have left early. She got there before me. (making deductions)</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hlinkClick r:id="rId2">
                            <a:extLst>
                              <a:ext uri="{A12FA001-AC4F-418D-AE19-62706E023703}">
                                <ahyp:hlinkClr xmlns:ahyp="http://schemas.microsoft.com/office/drawing/2018/hyperlinkcolor" val="tx"/>
                              </a:ext>
                            </a:extLst>
                          </a:hlinkClick>
                        </a:rPr>
                        <a:t>Speculating and making deductions</a:t>
                      </a:r>
                      <a:endParaRPr lang="en-AE" sz="1800">
                        <a:solidFill>
                          <a:srgbClr val="405168"/>
                        </a:solidFill>
                        <a:latin typeface="Arial"/>
                        <a:cs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Arial"/>
                          <a:cs typeface="Arial"/>
                        </a:rPr>
                        <a:t>Modals, conditionals, questions, present simple, present continuous</a:t>
                      </a:r>
                      <a:endParaRPr lang="en-AE" sz="1800" dirty="0">
                        <a:solidFill>
                          <a:srgbClr val="405168"/>
                        </a:solidFill>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D3999C-0D35-4239-B05A-ED8436516BA7}">
  <ds:schemaRefs>
    <ds:schemaRef ds:uri="http://schemas.microsoft.com/sharepoint/v3/contenttype/forms"/>
  </ds:schemaRefs>
</ds:datastoreItem>
</file>

<file path=customXml/itemProps2.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2A94C36E-4131-449C-A67C-9CEE1A90B574}"/>
</file>

<file path=docProps/app.xml><?xml version="1.0" encoding="utf-8"?>
<Properties xmlns="http://schemas.openxmlformats.org/officeDocument/2006/extended-properties" xmlns:vt="http://schemas.openxmlformats.org/officeDocument/2006/docPropsVTypes">
  <TotalTime>2524</TotalTime>
  <Words>1433</Words>
  <Application>Microsoft Macintosh PowerPoint</Application>
  <PresentationFormat>Widescreen</PresentationFormat>
  <Paragraphs>141</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122</cp:revision>
  <dcterms:created xsi:type="dcterms:W3CDTF">2021-02-06T17:30:35Z</dcterms:created>
  <dcterms:modified xsi:type="dcterms:W3CDTF">2023-05-13T19:41:07Z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