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y="6858000" cx="12192000"/>
  <p:notesSz cx="6858000" cy="9144000"/>
  <p:embeddedFontLst>
    <p:embeddedFont>
      <p:font typeface="Amiri"/>
      <p:regular r:id="rId20"/>
      <p:bold r:id="rId21"/>
      <p:italic r:id="rId22"/>
      <p:boldItalic r:id="rId23"/>
    </p:embeddedFont>
    <p:embeddedFont>
      <p:font typeface="Cair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Walaa Mohammed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BB5D705-92A5-4B71-8049-1BC07359E2DE}">
  <a:tblStyle styleId="{5BB5D705-92A5-4B71-8049-1BC07359E2D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miri-regular.fntdata"/><Relationship Id="rId22" Type="http://schemas.openxmlformats.org/officeDocument/2006/relationships/font" Target="fonts/Amiri-italic.fntdata"/><Relationship Id="rId21" Type="http://schemas.openxmlformats.org/officeDocument/2006/relationships/font" Target="fonts/Amiri-bold.fntdata"/><Relationship Id="rId24" Type="http://schemas.openxmlformats.org/officeDocument/2006/relationships/font" Target="fonts/Cairo-regular.fntdata"/><Relationship Id="rId23" Type="http://schemas.openxmlformats.org/officeDocument/2006/relationships/font" Target="fonts/Amiri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schemas.openxmlformats.org/officeDocument/2006/relationships/font" Target="fonts/Cairo-bold.fntdata"/><Relationship Id="rId5" Type="http://schemas.openxmlformats.org/officeDocument/2006/relationships/commentAuthors" Target="commentAuthors.xml"/><Relationship Id="rId6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05-01T15:00:17.940">
    <p:pos x="6000" y="0"/>
    <p:text>إعداد المعلمة 
ولاء محمد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Relationship Id="rId5" Type="http://schemas.openxmlformats.org/officeDocument/2006/relationships/image" Target="../media/image12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10" Type="http://schemas.openxmlformats.org/officeDocument/2006/relationships/image" Target="../media/image19.png"/><Relationship Id="rId9" Type="http://schemas.openxmlformats.org/officeDocument/2006/relationships/image" Target="../media/image27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4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17.png"/><Relationship Id="rId6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4.png"/><Relationship Id="rId4" Type="http://schemas.openxmlformats.org/officeDocument/2006/relationships/image" Target="../media/image28.png"/><Relationship Id="rId5" Type="http://schemas.openxmlformats.org/officeDocument/2006/relationships/image" Target="../media/image2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0F2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87000" y="-952500"/>
            <a:ext cx="2857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952500" y="4953000"/>
            <a:ext cx="2857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95275" y="571500"/>
            <a:ext cx="11601450" cy="134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2D3436"/>
                </a:solidFill>
                <a:latin typeface="Amiri"/>
                <a:ea typeface="Amiri"/>
                <a:cs typeface="Amiri"/>
                <a:sym typeface="Amiri"/>
              </a:rPr>
              <a:t>مَلْزَمَةُ مَهاراتِ اللُّغَةِ العَرَبِيَّةِ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95275" y="2105025"/>
            <a:ext cx="11601450" cy="714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984E3"/>
                </a:solidFill>
                <a:latin typeface="Cairo"/>
                <a:ea typeface="Cairo"/>
                <a:cs typeface="Cairo"/>
                <a:sym typeface="Cairo"/>
              </a:rPr>
              <a:t>لِلصَّفِّ الثَّامِنِ - اَلْفَصْلُ الدِّراسِيُّ الثَّانِي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571500" y="3105150"/>
            <a:ext cx="11049000" cy="15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رِحْلَةٌ مُمْتِعَةٌ في عالَمِ النَّحْوِ وَالبَلاغَةِ </a:t>
            </a:r>
            <a:endParaRPr b="0" i="0" sz="2100" u="none" cap="none" strike="noStrike">
              <a:solidFill>
                <a:srgbClr val="636E72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marR="0" rtl="1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إعداد المعلمة </a:t>
            </a:r>
            <a:endParaRPr sz="2100">
              <a:solidFill>
                <a:srgbClr val="636E72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marR="0" rtl="1" algn="ctr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ولاء محمد عبدالرازق </a:t>
            </a:r>
            <a:endParaRPr sz="2100">
              <a:solidFill>
                <a:srgbClr val="636E72"/>
              </a:solidFill>
              <a:latin typeface="Cairo"/>
              <a:ea typeface="Cairo"/>
              <a:cs typeface="Cairo"/>
              <a:sym typeface="Cairo"/>
            </a:endParaRPr>
          </a:p>
        </p:txBody>
      </p:sp>
      <p:pic>
        <p:nvPicPr>
          <p:cNvPr descr="image.png" id="89" name="Google Shape;8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45596" y="3009900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2562" y="2689770"/>
            <a:ext cx="2547937" cy="40269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5" name="Google Shape;9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8875" y="2689770"/>
            <a:ext cx="2547937" cy="40269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05187" y="2689770"/>
            <a:ext cx="2547937" cy="40269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7" name="Google Shape;9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71500" y="2689770"/>
            <a:ext cx="2547937" cy="402699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ضَمائِرُ الجَرِّ المـُـتَّصِلَةُ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571500" y="2038350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هِيَ ضَمائِرُ تَتَّصِلُ بِـ (الاِسْمِ) أَوْ (حَرْفِ الجَرِّ)، وَتُجْمَعُ في كَلِمَةِ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"ناهيك"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: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9328904" y="408042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ـي (المـُـتَكَلِّم)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9377362" y="4880520"/>
            <a:ext cx="1938337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كِتابِـي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عَنِّـي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495216" y="4080420"/>
            <a:ext cx="2035254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نا (المـُـتَكَلِّمين)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543675" y="5452020"/>
            <a:ext cx="1938337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كِتابُـنا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عَلَيْـنا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3661529" y="408042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ـكَ (الخِطاب)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3709987" y="4880520"/>
            <a:ext cx="1938337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كِتابُـكَ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إِلَيْـكَ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827841" y="408042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ـه (الغَيْبَة)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876300" y="4880520"/>
            <a:ext cx="1938337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كِتابُـهُ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مِنْـهُ</a:t>
            </a:r>
            <a:endParaRPr/>
          </a:p>
        </p:txBody>
      </p:sp>
      <p:pic>
        <p:nvPicPr>
          <p:cNvPr descr="image.png" id="109" name="Google Shape;10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136981" y="3194595"/>
            <a:ext cx="4191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0" name="Google Shape;110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212806" y="3194595"/>
            <a:ext cx="6000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1" name="Google Shape;111;p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79118" y="3194595"/>
            <a:ext cx="6000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78768" y="3194595"/>
            <a:ext cx="533400" cy="4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664321"/>
            <a:ext cx="7620000" cy="295810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تَدريباتُ الضَّمائِرِ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8572500" y="2699444"/>
            <a:ext cx="30480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0" u="none" cap="none" strike="noStrike">
                <a:solidFill>
                  <a:srgbClr val="6C5CE7"/>
                </a:solidFill>
                <a:latin typeface="Cairo"/>
                <a:ea typeface="Cairo"/>
                <a:cs typeface="Cairo"/>
                <a:sym typeface="Cairo"/>
              </a:rPr>
              <a:t>01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8572500" y="4071044"/>
            <a:ext cx="3048000" cy="1097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القامِعَةُ: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الضَّميرُ بَعْدَ الاِسْمِ مُضافٌ إِلَيْه، وَبَعْدَ الحَرْفِ اسْمٌ مَجْرورٌ.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885825" y="2978646"/>
            <a:ext cx="7340917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D63031"/>
                </a:solidFill>
                <a:latin typeface="Cairo"/>
                <a:ea typeface="Cairo"/>
                <a:cs typeface="Cairo"/>
                <a:sym typeface="Cairo"/>
              </a:rPr>
              <a:t>✏️ حَدِّدي الضَّميرَ وَإِعْرابَهُ: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885825" y="3502521"/>
            <a:ext cx="69913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1. "سَلَّمْتُ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عَلَيْكَ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في المـَـدْرَسَةِ."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885825" y="3868191"/>
            <a:ext cx="67056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B894"/>
                </a:solidFill>
                <a:latin typeface="Cairo"/>
                <a:ea typeface="Cairo"/>
                <a:cs typeface="Cairo"/>
                <a:sym typeface="Cairo"/>
              </a:rPr>
              <a:t>- الضَّمير: ( ..... ) | إِعْرابُه: ( .................... )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885825" y="4424362"/>
            <a:ext cx="69913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2. "هَذا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قَلَمي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الجَميلُ."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885825" y="4790033"/>
            <a:ext cx="67056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B894"/>
                </a:solidFill>
                <a:latin typeface="Cairo"/>
                <a:ea typeface="Cairo"/>
                <a:cs typeface="Cairo"/>
                <a:sym typeface="Cairo"/>
              </a:rPr>
              <a:t>- الضَّمير: ( ..... ) | إِعْرابُه: ( .................... 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1" name="Google Shape;1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143125"/>
            <a:ext cx="5334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2" name="Google Shape;13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3624262"/>
            <a:ext cx="5334000" cy="200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التَّرْكيبُ الإِضافِيُّ</a:t>
            </a:r>
            <a:endParaRPr/>
          </a:p>
        </p:txBody>
      </p:sp>
      <p:sp>
        <p:nvSpPr>
          <p:cNvPr id="134" name="Google Shape;134;p16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6286500" y="2468016"/>
            <a:ext cx="56007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مُضاف + مُضاف إِلَيْه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6286500" y="3029991"/>
            <a:ext cx="5334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هُوَ ضَمُّ اسْمٍ إِلى اسْمٍ آخَرَ لِيُفيدَ التَّعْريفَ أَوْ التَّخْصيصَ.</a:t>
            </a:r>
            <a:endParaRPr/>
          </a:p>
        </p:txBody>
      </p:sp>
      <p:pic>
        <p:nvPicPr>
          <p:cNvPr descr="image.png" id="137" name="Google Shape;13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14312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6"/>
          <p:cNvSpPr txBox="1"/>
          <p:nvPr/>
        </p:nvSpPr>
        <p:spPr>
          <a:xfrm>
            <a:off x="6477000" y="4043362"/>
            <a:ext cx="4953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مِثال: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"نورُ العِلْمِ يَهْدينا."</a:t>
            </a:r>
            <a:endParaRPr/>
          </a:p>
        </p:txBody>
      </p:sp>
      <p:sp>
        <p:nvSpPr>
          <p:cNvPr id="139" name="Google Shape;139;p16"/>
          <p:cNvSpPr txBox="1"/>
          <p:nvPr/>
        </p:nvSpPr>
        <p:spPr>
          <a:xfrm>
            <a:off x="6477000" y="4637633"/>
            <a:ext cx="4953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- </a:t>
            </a:r>
            <a:r>
              <a:rPr b="1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نور:</a:t>
            </a: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مُضاف (حَسَبَ المـَـوْقِعِ).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- </a:t>
            </a:r>
            <a:r>
              <a:rPr b="1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العِلْمِ:</a:t>
            </a: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مُضاف إِلَيْهِ مَجْرورٌ.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3F9E5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4" name="Google Shape;14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128170"/>
            <a:ext cx="11049000" cy="1451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2562" y="2933700"/>
            <a:ext cx="2547937" cy="20039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6" name="Google Shape;14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8875" y="2933700"/>
            <a:ext cx="2547937" cy="20039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7" name="Google Shape;147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05187" y="2933700"/>
            <a:ext cx="2547937" cy="20039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8" name="Google Shape;14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933700"/>
            <a:ext cx="2547937" cy="200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أَدَواتُ نَصْبِ الفِعْلِ المـُـضارِعِ</a:t>
            </a:r>
            <a:endParaRPr/>
          </a:p>
        </p:txBody>
      </p:sp>
      <p:sp>
        <p:nvSpPr>
          <p:cNvPr id="150" name="Google Shape;150;p17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571500" y="2095500"/>
            <a:ext cx="11049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5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يُنْصَبُ المـُـضارِعُ إِذا سَبَقَتْهُ: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885825" y="5671095"/>
            <a:ext cx="104203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تَمْرين: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اضْبِطي الفِعْلَ (يَضيع): "لَنْ ......... حَقٌّ وَراءَهُ مُطالِبٌ."</a:t>
            </a:r>
            <a:endParaRPr/>
          </a:p>
        </p:txBody>
      </p:sp>
      <p:sp>
        <p:nvSpPr>
          <p:cNvPr id="153" name="Google Shape;153;p17"/>
          <p:cNvSpPr txBox="1"/>
          <p:nvPr/>
        </p:nvSpPr>
        <p:spPr>
          <a:xfrm>
            <a:off x="9328904" y="323850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أَنْ</a:t>
            </a:r>
            <a:endParaRPr/>
          </a:p>
        </p:txBody>
      </p:sp>
      <p:sp>
        <p:nvSpPr>
          <p:cNvPr id="154" name="Google Shape;154;p17"/>
          <p:cNvSpPr txBox="1"/>
          <p:nvPr/>
        </p:nvSpPr>
        <p:spPr>
          <a:xfrm>
            <a:off x="9377362" y="4038600"/>
            <a:ext cx="1938337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يَجِبُ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أَنْ نَجْتَهِدَ</a:t>
            </a:r>
            <a:endParaRPr/>
          </a:p>
        </p:txBody>
      </p:sp>
      <p:sp>
        <p:nvSpPr>
          <p:cNvPr id="155" name="Google Shape;155;p17"/>
          <p:cNvSpPr txBox="1"/>
          <p:nvPr/>
        </p:nvSpPr>
        <p:spPr>
          <a:xfrm>
            <a:off x="6495216" y="323850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لَنْ</a:t>
            </a:r>
            <a:endParaRPr/>
          </a:p>
        </p:txBody>
      </p:sp>
      <p:sp>
        <p:nvSpPr>
          <p:cNvPr id="156" name="Google Shape;156;p17"/>
          <p:cNvSpPr txBox="1"/>
          <p:nvPr/>
        </p:nvSpPr>
        <p:spPr>
          <a:xfrm>
            <a:off x="6543675" y="4038600"/>
            <a:ext cx="1938337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لَنْ يَرْسُبَ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المـُـجِدُّ</a:t>
            </a:r>
            <a:endParaRPr/>
          </a:p>
        </p:txBody>
      </p:sp>
      <p:sp>
        <p:nvSpPr>
          <p:cNvPr id="157" name="Google Shape;157;p17"/>
          <p:cNvSpPr txBox="1"/>
          <p:nvPr/>
        </p:nvSpPr>
        <p:spPr>
          <a:xfrm>
            <a:off x="3661529" y="323850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كَيْ</a:t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3709987" y="4038600"/>
            <a:ext cx="1938337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تَعَلَّمْ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كَيْ تَنْجَحَ</a:t>
            </a:r>
            <a:endParaRPr/>
          </a:p>
        </p:txBody>
      </p:sp>
      <p:sp>
        <p:nvSpPr>
          <p:cNvPr id="159" name="Google Shape;159;p17"/>
          <p:cNvSpPr txBox="1"/>
          <p:nvPr/>
        </p:nvSpPr>
        <p:spPr>
          <a:xfrm>
            <a:off x="827841" y="3238500"/>
            <a:ext cx="2035254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لام التَّعْليل</a:t>
            </a:r>
            <a:endParaRPr/>
          </a:p>
        </p:txBody>
      </p:sp>
      <p:sp>
        <p:nvSpPr>
          <p:cNvPr id="160" name="Google Shape;160;p17"/>
          <p:cNvSpPr txBox="1"/>
          <p:nvPr/>
        </p:nvSpPr>
        <p:spPr>
          <a:xfrm>
            <a:off x="876300" y="4038600"/>
            <a:ext cx="1938337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أَقْرَأُ </a:t>
            </a: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لِأَسْتَفيدَ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5" name="Google Shape;16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86500" y="1809750"/>
            <a:ext cx="5334000" cy="345549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1809750"/>
            <a:ext cx="5334000" cy="3455491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8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أَدَواتُ جَزْمِ الفِعْلِ المـُـضارِعِ</a:t>
            </a:r>
            <a:endParaRPr/>
          </a:p>
        </p:txBody>
      </p:sp>
      <p:sp>
        <p:nvSpPr>
          <p:cNvPr id="168" name="Google Shape;168;p18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571500" y="5874841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E17055"/>
                </a:solidFill>
                <a:latin typeface="Cairo"/>
                <a:ea typeface="Cairo"/>
                <a:cs typeface="Cairo"/>
                <a:sym typeface="Cairo"/>
              </a:rPr>
              <a:t>عَلامَةُ الجَزْمِ الأَصْلِيَّةُ هِيَ: (السُّكونُ ◌ْ)</a:t>
            </a:r>
            <a:endParaRPr/>
          </a:p>
        </p:txBody>
      </p:sp>
      <p:sp>
        <p:nvSpPr>
          <p:cNvPr id="170" name="Google Shape;170;p18"/>
          <p:cNvSpPr txBox="1"/>
          <p:nvPr/>
        </p:nvSpPr>
        <p:spPr>
          <a:xfrm>
            <a:off x="6473189" y="3200400"/>
            <a:ext cx="496062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لَمْ</a:t>
            </a:r>
            <a:endParaRPr/>
          </a:p>
        </p:txBody>
      </p:sp>
      <p:sp>
        <p:nvSpPr>
          <p:cNvPr id="171" name="Google Shape;171;p18"/>
          <p:cNvSpPr txBox="1"/>
          <p:nvPr/>
        </p:nvSpPr>
        <p:spPr>
          <a:xfrm>
            <a:off x="6591300" y="4000500"/>
            <a:ext cx="47244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تُفيدُ النَّفْيَ في الماضي.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مِثال: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لَمْ يُقَصِّرْ الطَّالِبُ.</a:t>
            </a:r>
            <a:endParaRPr/>
          </a:p>
        </p:txBody>
      </p:sp>
      <p:sp>
        <p:nvSpPr>
          <p:cNvPr id="172" name="Google Shape;172;p18"/>
          <p:cNvSpPr txBox="1"/>
          <p:nvPr/>
        </p:nvSpPr>
        <p:spPr>
          <a:xfrm>
            <a:off x="758189" y="3200400"/>
            <a:ext cx="496062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لا النَّاهِيَة</a:t>
            </a:r>
            <a:endParaRPr/>
          </a:p>
        </p:txBody>
      </p:sp>
      <p:sp>
        <p:nvSpPr>
          <p:cNvPr id="173" name="Google Shape;173;p18"/>
          <p:cNvSpPr txBox="1"/>
          <p:nvPr/>
        </p:nvSpPr>
        <p:spPr>
          <a:xfrm>
            <a:off x="876300" y="4000500"/>
            <a:ext cx="47244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تُفيدُ طَلَبَ الكَفِّ عَنْ الفِعْلِ.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مِثال: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لا تُؤَجِّلْ عَمَلَكَ.</a:t>
            </a:r>
            <a:endParaRPr/>
          </a:p>
        </p:txBody>
      </p:sp>
      <p:pic>
        <p:nvPicPr>
          <p:cNvPr descr="image.png" id="174" name="Google Shape;17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15375" y="2314575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5" name="Google Shape;175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00375" y="2314575"/>
            <a:ext cx="476250" cy="47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EB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9"/>
          <p:cNvSpPr txBox="1"/>
          <p:nvPr/>
        </p:nvSpPr>
        <p:spPr>
          <a:xfrm>
            <a:off x="295275" y="3438525"/>
            <a:ext cx="11601450" cy="134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2D3436"/>
                </a:solidFill>
                <a:latin typeface="Amiri"/>
                <a:ea typeface="Amiri"/>
                <a:cs typeface="Amiri"/>
                <a:sym typeface="Amiri"/>
              </a:rPr>
              <a:t>قِسْمُ البَلاغَةِ العَرَبِيَّةِ</a:t>
            </a:r>
            <a:endParaRPr/>
          </a:p>
        </p:txBody>
      </p:sp>
      <p:sp>
        <p:nvSpPr>
          <p:cNvPr id="181" name="Google Shape;181;p19"/>
          <p:cNvSpPr/>
          <p:nvPr/>
        </p:nvSpPr>
        <p:spPr>
          <a:xfrm>
            <a:off x="5143500" y="5067300"/>
            <a:ext cx="1905000" cy="57150"/>
          </a:xfrm>
          <a:prstGeom prst="rect">
            <a:avLst/>
          </a:prstGeom>
          <a:solidFill>
            <a:srgbClr val="6C5C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571500" y="5715000"/>
            <a:ext cx="11049000" cy="487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التَّشْبيهُ وَالِاسْتِعارَةُ</a:t>
            </a:r>
            <a:endParaRPr/>
          </a:p>
        </p:txBody>
      </p:sp>
      <p:pic>
        <p:nvPicPr>
          <p:cNvPr descr="image.png" id="183" name="Google Shape;18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1625" y="1181100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أَنْواعُ التَّشْبيهِ</a:t>
            </a: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0" name="Google Shape;190;p20"/>
          <p:cNvGraphicFramePr/>
          <p:nvPr/>
        </p:nvGraphicFramePr>
        <p:xfrm>
          <a:off x="571500" y="21336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{5BB5D705-92A5-4B71-8049-1BC07359E2DE}</a:tableStyleId>
              </a:tblPr>
              <a:tblGrid>
                <a:gridCol w="2141475"/>
                <a:gridCol w="4250825"/>
                <a:gridCol w="4637625"/>
              </a:tblGrid>
              <a:tr h="80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النَّوْعُ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الأَرْكانُ المـُـتَوَفِّرَةُ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المِثالُ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</a:tr>
              <a:tr h="80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المـُـفَصَّلُ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الأَرْبَعَةُ كُلُّها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الجُنْدِيُّ كَالأَسَدِ في الشَّجاعَةِ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المـُـجْمَلُ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حَذْفُ الأَداةِ أَوْ وَجْهِ الشَّبَهِ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الجُنْدِيُّ كَالأَسَدِ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المـُـؤَكَّدُ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حَذْفُ الأَداةِ فَقَطْ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الجُنْدِيُّ أَسَدٌ في الشَّجاعَةِ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390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البَليغُ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حَذْفُ الأَداةِ وَوَجْهِ الشَّبَهِ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الجُنْدِيُّ أَسَدٌ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5" name="Google Shape;19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67500" y="3522166"/>
            <a:ext cx="4953000" cy="225162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1"/>
          <p:cNvSpPr txBox="1"/>
          <p:nvPr/>
        </p:nvSpPr>
        <p:spPr>
          <a:xfrm>
            <a:off x="6667500" y="571500"/>
            <a:ext cx="50006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الِاسْتِعارَةُ المـَـكْنِيَّةُ</a:t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98" name="Google Shape;19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1"/>
          <p:cNvSpPr txBox="1"/>
          <p:nvPr/>
        </p:nvSpPr>
        <p:spPr>
          <a:xfrm>
            <a:off x="6667500" y="1809750"/>
            <a:ext cx="520065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6C5CE7"/>
                </a:solidFill>
                <a:latin typeface="Cairo"/>
                <a:ea typeface="Cairo"/>
                <a:cs typeface="Cairo"/>
                <a:sym typeface="Cairo"/>
              </a:rPr>
              <a:t>شَرْحٌ مُبَسَّطٌ: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6667500" y="2371725"/>
            <a:ext cx="4953000" cy="7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هِيَ تَشْبيهٌ حُذِفَ مِنْهُ (المـُـشَبَّهُ بِه) وَبَقِيَتْ صِفَةٌ تَدُلُّ عَلَيْه.</a:t>
            </a:r>
            <a:endParaRPr/>
          </a:p>
        </p:txBody>
      </p:sp>
      <p:sp>
        <p:nvSpPr>
          <p:cNvPr id="201" name="Google Shape;201;p21"/>
          <p:cNvSpPr txBox="1"/>
          <p:nvPr/>
        </p:nvSpPr>
        <p:spPr>
          <a:xfrm>
            <a:off x="6981825" y="4065091"/>
            <a:ext cx="43243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مِثال: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"ضَحِكَتْ الأَرْضُ."</a:t>
            </a:r>
            <a:endParaRPr/>
          </a:p>
        </p:txBody>
      </p:sp>
      <p:sp>
        <p:nvSpPr>
          <p:cNvPr id="202" name="Google Shape;202;p21"/>
          <p:cNvSpPr txBox="1"/>
          <p:nvPr/>
        </p:nvSpPr>
        <p:spPr>
          <a:xfrm>
            <a:off x="6981825" y="4659362"/>
            <a:ext cx="4324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- شَبَّهْنا الأَرْضَ (مُشَبَّه) بِإِنْسانٍ (مُشَبَّه بِه مَحْذوف).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- القَرينَةُ: "ضَحِكَتْ" (صِفَةٌ لِلإِنْسانِ).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143125"/>
            <a:ext cx="5334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3500437"/>
            <a:ext cx="5334000" cy="225162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2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الِاسْتِعارَةُ التَّصْريحِيَّةُ</a:t>
            </a:r>
            <a:endParaRPr/>
          </a:p>
        </p:txBody>
      </p:sp>
      <p:sp>
        <p:nvSpPr>
          <p:cNvPr id="210" name="Google Shape;210;p22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2"/>
          <p:cNvSpPr txBox="1"/>
          <p:nvPr/>
        </p:nvSpPr>
        <p:spPr>
          <a:xfrm>
            <a:off x="6286500" y="2344191"/>
            <a:ext cx="5600700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4" u="none" cap="none" strike="noStrike">
                <a:solidFill>
                  <a:srgbClr val="FDCB6E"/>
                </a:solidFill>
                <a:latin typeface="Cairo"/>
                <a:ea typeface="Cairo"/>
                <a:cs typeface="Cairo"/>
                <a:sym typeface="Cairo"/>
              </a:rPr>
              <a:t>شَرْحٌ مُبَسَّطٌ:</a:t>
            </a:r>
            <a:endParaRPr/>
          </a:p>
        </p:txBody>
      </p:sp>
      <p:sp>
        <p:nvSpPr>
          <p:cNvPr id="212" name="Google Shape;212;p22"/>
          <p:cNvSpPr txBox="1"/>
          <p:nvPr/>
        </p:nvSpPr>
        <p:spPr>
          <a:xfrm>
            <a:off x="6286500" y="2906166"/>
            <a:ext cx="5334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هِيَ أَنْ نَحْذِفَ (المـُـشَبَّه) وَنُصَرِّحَ بِلَفْظِ (المـُـشَبَّه بِه).</a:t>
            </a:r>
            <a:endParaRPr/>
          </a:p>
        </p:txBody>
      </p:sp>
      <p:pic>
        <p:nvPicPr>
          <p:cNvPr descr="image.png" id="213" name="Google Shape;213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1500" y="2143125"/>
            <a:ext cx="5334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6600825" y="4043362"/>
            <a:ext cx="47053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مِثال:</a:t>
            </a: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"أَخْرَجَنا اللَّهُ مِنْ الظُّلُماتِ إِلى النُّورِ."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6600825" y="4637633"/>
            <a:ext cx="470535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- الظُّلُمات: (مُشَبَّه بِه) لِلْكُفْرِ (مُشَبَّه مَحْذوف).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 - النُّور: (مُشَبَّه بِه) لِلإِيمانِ (مُشَبَّه مَحْذوف).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4E6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/>
        </p:nvSpPr>
        <p:spPr>
          <a:xfrm>
            <a:off x="571500" y="571500"/>
            <a:ext cx="11401425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2D3436"/>
                </a:solidFill>
                <a:latin typeface="Cairo"/>
                <a:ea typeface="Cairo"/>
                <a:cs typeface="Cairo"/>
                <a:sym typeface="Cairo"/>
              </a:rPr>
              <a:t>اِخْتَبِري نَفْسَكِ</a:t>
            </a:r>
            <a:endParaRPr/>
          </a:p>
        </p:txBody>
      </p:sp>
      <p:sp>
        <p:nvSpPr>
          <p:cNvPr id="221" name="Google Shape;221;p23"/>
          <p:cNvSpPr/>
          <p:nvPr/>
        </p:nvSpPr>
        <p:spPr>
          <a:xfrm>
            <a:off x="11525250" y="571500"/>
            <a:ext cx="95250" cy="857250"/>
          </a:xfrm>
          <a:prstGeom prst="rect">
            <a:avLst/>
          </a:prstGeom>
          <a:solidFill>
            <a:srgbClr val="74B9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 txBox="1"/>
          <p:nvPr/>
        </p:nvSpPr>
        <p:spPr>
          <a:xfrm>
            <a:off x="571500" y="2179290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حَدِّدي المـَـهارَةَ المـُـسْتَخْدَمَةَ في الجُمَلِ الآتِيَةِ:</a:t>
            </a:r>
            <a:endParaRPr/>
          </a:p>
        </p:txBody>
      </p:sp>
      <p:graphicFrame>
        <p:nvGraphicFramePr>
          <p:cNvPr id="223" name="Google Shape;223;p23"/>
          <p:cNvGraphicFramePr/>
          <p:nvPr/>
        </p:nvGraphicFramePr>
        <p:xfrm>
          <a:off x="571500" y="292596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{5BB5D705-92A5-4B71-8049-1BC07359E2DE}</a:tableStyleId>
              </a:tblPr>
              <a:tblGrid>
                <a:gridCol w="3406525"/>
                <a:gridCol w="2536025"/>
                <a:gridCol w="5087400"/>
              </a:tblGrid>
              <a:tr h="804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الجُمْلَةُ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المـَـهارَةُ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السَّبَبُ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4B9FF"/>
                    </a:solidFill>
                  </a:tcPr>
                </a:tc>
              </a:tr>
              <a:tr h="804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طارَ الخَبَرُ في المـَـدينَةِ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اسْتِعارَةٌ مَكْنِيَّةٌ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شَبَّهَ الخَبَرَ بِطائِرٍ يَطيرُ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48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لا تَهْجُرْ كِتابَ اللَّهِ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جَزْمُ المـُـضارِعِ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سَبَقَتْهُ (لا) النَّاهِيَةُ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نَسيمُ البَحْرِ عليلٌ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تَرْكيبٌ إِضافِيٌّ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650" u="none" cap="none" strike="noStrike">
                          <a:solidFill>
                            <a:srgbClr val="000000"/>
                          </a:solidFill>
                          <a:latin typeface="Cairo"/>
                          <a:ea typeface="Cairo"/>
                          <a:cs typeface="Cairo"/>
                          <a:sym typeface="Cairo"/>
                        </a:rPr>
                        <a:t>نَسيمُ (مُضاف) / البَحْرِ (مُضاف إِلَيْه)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D3436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/>
          <p:nvPr/>
        </p:nvSpPr>
        <p:spPr>
          <a:xfrm>
            <a:off x="295275" y="974377"/>
            <a:ext cx="11601450" cy="1343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AB1A0"/>
                </a:solidFill>
                <a:latin typeface="Amiri"/>
                <a:ea typeface="Amiri"/>
                <a:cs typeface="Amiri"/>
                <a:sym typeface="Amiri"/>
              </a:rPr>
              <a:t>بِالتَّوْفيقِ يا أَميراتِ العَرَبِيَّةِ!</a:t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571500" y="2507902"/>
            <a:ext cx="1104900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DFE6E9"/>
                </a:solidFill>
                <a:latin typeface="Cairo"/>
                <a:ea typeface="Cairo"/>
                <a:cs typeface="Cairo"/>
                <a:sym typeface="Cairo"/>
              </a:rPr>
              <a:t>أَتَمَنَّى لَكُنَّ رِحْلَةً تَعْليمِيَّةً مُوفَّقَةً.</a:t>
            </a:r>
            <a:endParaRPr/>
          </a:p>
        </p:txBody>
      </p:sp>
      <p:sp>
        <p:nvSpPr>
          <p:cNvPr id="230" name="Google Shape;230;p24"/>
          <p:cNvSpPr txBox="1"/>
          <p:nvPr/>
        </p:nvSpPr>
        <p:spPr>
          <a:xfrm>
            <a:off x="571500" y="5388182"/>
            <a:ext cx="11049000" cy="7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مُعَلِّمَتُكُنَّ المـُـحِبَّةُ </a:t>
            </a:r>
            <a:endParaRPr b="0" i="0" sz="1500" u="none" cap="none" strike="noStrike">
              <a:solidFill>
                <a:srgbClr val="636E72"/>
              </a:solidFill>
              <a:latin typeface="Cairo"/>
              <a:ea typeface="Cairo"/>
              <a:cs typeface="Cairo"/>
              <a:sym typeface="Cairo"/>
            </a:endParaRPr>
          </a:p>
          <a:p>
            <a:pPr indent="0" lvl="0" marL="0" marR="0" rtl="1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636E72"/>
                </a:solidFill>
                <a:latin typeface="Cairo"/>
                <a:ea typeface="Cairo"/>
                <a:cs typeface="Cairo"/>
                <a:sym typeface="Cairo"/>
              </a:rPr>
              <a:t>ولاء محمد عبدالرازق </a:t>
            </a:r>
            <a:endParaRPr sz="1500">
              <a:solidFill>
                <a:srgbClr val="636E72"/>
              </a:solidFill>
              <a:latin typeface="Cairo"/>
              <a:ea typeface="Cairo"/>
              <a:cs typeface="Cairo"/>
              <a:sym typeface="Cairo"/>
            </a:endParaRPr>
          </a:p>
        </p:txBody>
      </p:sp>
      <p:pic>
        <p:nvPicPr>
          <p:cNvPr descr="image.png" id="231" name="Google Shape;23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19750" y="3902273"/>
            <a:ext cx="952500" cy="76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