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99" r:id="rId2"/>
    <p:sldId id="279" r:id="rId3"/>
    <p:sldId id="282" r:id="rId4"/>
    <p:sldId id="283" r:id="rId5"/>
    <p:sldId id="284" r:id="rId6"/>
    <p:sldId id="285" r:id="rId7"/>
    <p:sldId id="286" r:id="rId8"/>
    <p:sldId id="300" r:id="rId9"/>
    <p:sldId id="301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7" r:id="rId18"/>
    <p:sldId id="298" r:id="rId19"/>
    <p:sldId id="294" r:id="rId20"/>
    <p:sldId id="302" r:id="rId21"/>
    <p:sldId id="303" r:id="rId22"/>
    <p:sldId id="295" r:id="rId23"/>
    <p:sldId id="304" r:id="rId24"/>
    <p:sldId id="305" r:id="rId25"/>
    <p:sldId id="29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فايز حسين هاشم" initials="فايز" lastIdx="1" clrIdx="0">
    <p:extLst>
      <p:ext uri="{19B8F6BF-5375-455C-9EA6-DF929625EA0E}">
        <p15:presenceInfo xmlns:p15="http://schemas.microsoft.com/office/powerpoint/2012/main" userId="S::Faiez282570@moe.ae::5bafef3f-c4a3-4ca3-b300-b6653ff7fa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commentAuthors" Target="commentAuthors.xml" /><Relationship Id="rId30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7863C-D8CC-48C3-8C6F-D5561B594ECF}" type="doc">
      <dgm:prSet loTypeId="urn:microsoft.com/office/officeart/2005/8/layout/chevron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6C5A099-70C1-4ACA-8B9A-D9BA025D60E2}">
      <dgm:prSet phldrT="[Text]" custT="1"/>
      <dgm:spPr/>
      <dgm:t>
        <a:bodyPr/>
        <a:lstStyle/>
        <a:p>
          <a:pPr algn="ctr" rtl="1"/>
          <a:r>
            <a:rPr lang="en-US" sz="3200" dirty="0">
              <a:cs typeface="(AH) Manal Black" pitchFamily="2" charset="-78"/>
            </a:rPr>
            <a:t>1</a:t>
          </a:r>
        </a:p>
      </dgm:t>
    </dgm:pt>
    <dgm:pt modelId="{F55651A3-BA0F-41E1-B707-488A09ABF54F}" type="parTrans" cxnId="{124AC29A-DDD3-4ED4-A5F9-43860F5DA367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E4509E8B-CC1D-4C97-B923-5E723841376A}" type="sibTrans" cxnId="{124AC29A-DDD3-4ED4-A5F9-43860F5DA367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8669982B-D97B-4A18-87C5-9E9FD703528D}">
      <dgm:prSet phldrT="[Text]" custT="1"/>
      <dgm:spPr/>
      <dgm:t>
        <a:bodyPr/>
        <a:lstStyle/>
        <a:p>
          <a:pPr algn="r" rtl="1"/>
          <a:r>
            <a:rPr lang="ar-AE" sz="4400" b="1" i="0" dirty="0">
              <a:cs typeface="(AH) Manal Black" pitchFamily="2" charset="-78"/>
            </a:rPr>
            <a:t>إيجاد معدل التغيير الثابت</a:t>
          </a:r>
          <a:endParaRPr lang="en-US" sz="4400" dirty="0">
            <a:cs typeface="(AH) Manal Black" pitchFamily="2" charset="-78"/>
          </a:endParaRPr>
        </a:p>
      </dgm:t>
    </dgm:pt>
    <dgm:pt modelId="{BB22FA4D-BFBB-4E4A-9CDA-4B94BF3E81AB}" type="parTrans" cxnId="{384DC288-47BE-47D9-9507-2E2F641A94C2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3F5FAB7E-D924-40A1-A48D-A055EBEAD158}" type="sibTrans" cxnId="{384DC288-47BE-47D9-9507-2E2F641A94C2}">
      <dgm:prSet/>
      <dgm:spPr/>
      <dgm:t>
        <a:bodyPr/>
        <a:lstStyle/>
        <a:p>
          <a:endParaRPr lang="en-US" sz="1400">
            <a:cs typeface="(AH) Manal Black" pitchFamily="2" charset="-78"/>
          </a:endParaRPr>
        </a:p>
      </dgm:t>
    </dgm:pt>
    <dgm:pt modelId="{EA62D437-63D6-4EE7-91D4-B42AD92BE09B}">
      <dgm:prSet/>
      <dgm:spPr/>
      <dgm:t>
        <a:bodyPr/>
        <a:lstStyle/>
        <a:p>
          <a:pPr rtl="1"/>
          <a:r>
            <a:rPr lang="en-US" dirty="0"/>
            <a:t>2</a:t>
          </a:r>
          <a:endParaRPr lang="ar-AE" dirty="0"/>
        </a:p>
      </dgm:t>
    </dgm:pt>
    <dgm:pt modelId="{1BFD819C-4828-4907-8130-6FA196FE18CC}" type="parTrans" cxnId="{FF453871-D0B0-4AFA-8145-F8F3C0C1059E}">
      <dgm:prSet/>
      <dgm:spPr/>
      <dgm:t>
        <a:bodyPr/>
        <a:lstStyle/>
        <a:p>
          <a:pPr rtl="1"/>
          <a:endParaRPr lang="ar-AE"/>
        </a:p>
      </dgm:t>
    </dgm:pt>
    <dgm:pt modelId="{B1870C11-5903-4DD7-A6B1-ECAC33B74D46}" type="sibTrans" cxnId="{FF453871-D0B0-4AFA-8145-F8F3C0C1059E}">
      <dgm:prSet/>
      <dgm:spPr/>
      <dgm:t>
        <a:bodyPr/>
        <a:lstStyle/>
        <a:p>
          <a:pPr rtl="1"/>
          <a:endParaRPr lang="ar-AE"/>
        </a:p>
      </dgm:t>
    </dgm:pt>
    <dgm:pt modelId="{03A4CCB8-9A79-4240-A47E-FE8B36448FA6}">
      <dgm:prSet custT="1"/>
      <dgm:spPr/>
      <dgm:t>
        <a:bodyPr/>
        <a:lstStyle/>
        <a:p>
          <a:pPr rtl="1"/>
          <a:r>
            <a:rPr lang="ar-AE" sz="4400" b="1" i="0" dirty="0">
              <a:cs typeface="(AH) Manal Black" pitchFamily="2" charset="-78"/>
            </a:rPr>
            <a:t>تحديد العلاقات الخطية المتناسبة وغير المتناسبة</a:t>
          </a:r>
          <a:endParaRPr lang="ar-AE" sz="4400" dirty="0"/>
        </a:p>
      </dgm:t>
    </dgm:pt>
    <dgm:pt modelId="{5CCE2EC6-C2D0-4E95-90A1-B1E60157AA3D}" type="parTrans" cxnId="{D1BE6D25-5C90-4F34-888A-23B292B2D779}">
      <dgm:prSet/>
      <dgm:spPr/>
      <dgm:t>
        <a:bodyPr/>
        <a:lstStyle/>
        <a:p>
          <a:pPr rtl="1"/>
          <a:endParaRPr lang="ar-AE"/>
        </a:p>
      </dgm:t>
    </dgm:pt>
    <dgm:pt modelId="{57427962-C540-4E50-9FFB-3782F12CE685}" type="sibTrans" cxnId="{D1BE6D25-5C90-4F34-888A-23B292B2D779}">
      <dgm:prSet/>
      <dgm:spPr/>
      <dgm:t>
        <a:bodyPr/>
        <a:lstStyle/>
        <a:p>
          <a:pPr rtl="1"/>
          <a:endParaRPr lang="ar-AE"/>
        </a:p>
      </dgm:t>
    </dgm:pt>
    <dgm:pt modelId="{D0B107A0-B925-4705-8946-3F8F888B3FAE}" type="pres">
      <dgm:prSet presAssocID="{F447863C-D8CC-48C3-8C6F-D5561B594ECF}" presName="linearFlow" presStyleCnt="0">
        <dgm:presLayoutVars>
          <dgm:dir val="rev"/>
          <dgm:animLvl val="lvl"/>
          <dgm:resizeHandles val="exact"/>
        </dgm:presLayoutVars>
      </dgm:prSet>
      <dgm:spPr/>
    </dgm:pt>
    <dgm:pt modelId="{700BDCEF-3373-4A25-901F-663683273E32}" type="pres">
      <dgm:prSet presAssocID="{D6C5A099-70C1-4ACA-8B9A-D9BA025D60E2}" presName="composite" presStyleCnt="0"/>
      <dgm:spPr/>
    </dgm:pt>
    <dgm:pt modelId="{68A4D198-19F9-44D8-BC81-8DBE3259E711}" type="pres">
      <dgm:prSet presAssocID="{D6C5A099-70C1-4ACA-8B9A-D9BA025D60E2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F4E99DF-71EE-4628-89DE-C831E099F3AF}" type="pres">
      <dgm:prSet presAssocID="{D6C5A099-70C1-4ACA-8B9A-D9BA025D60E2}" presName="descendantText" presStyleLbl="alignAcc1" presStyleIdx="0" presStyleCnt="2" custLinFactNeighborY="-1578">
        <dgm:presLayoutVars>
          <dgm:bulletEnabled val="1"/>
        </dgm:presLayoutVars>
      </dgm:prSet>
      <dgm:spPr/>
    </dgm:pt>
    <dgm:pt modelId="{A4952720-31CB-447F-A969-62AE3AB98B5D}" type="pres">
      <dgm:prSet presAssocID="{E4509E8B-CC1D-4C97-B923-5E723841376A}" presName="sp" presStyleCnt="0"/>
      <dgm:spPr/>
    </dgm:pt>
    <dgm:pt modelId="{4B3E21E2-90D1-49BF-A696-C98E11E10433}" type="pres">
      <dgm:prSet presAssocID="{EA62D437-63D6-4EE7-91D4-B42AD92BE09B}" presName="composite" presStyleCnt="0"/>
      <dgm:spPr/>
    </dgm:pt>
    <dgm:pt modelId="{B7AA3A35-8A46-475C-B9C1-BE43B019480D}" type="pres">
      <dgm:prSet presAssocID="{EA62D437-63D6-4EE7-91D4-B42AD92BE09B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2486439-F325-43B0-98C6-2FC7360E9C27}" type="pres">
      <dgm:prSet presAssocID="{EA62D437-63D6-4EE7-91D4-B42AD92BE09B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D1BE6D25-5C90-4F34-888A-23B292B2D779}" srcId="{EA62D437-63D6-4EE7-91D4-B42AD92BE09B}" destId="{03A4CCB8-9A79-4240-A47E-FE8B36448FA6}" srcOrd="0" destOrd="0" parTransId="{5CCE2EC6-C2D0-4E95-90A1-B1E60157AA3D}" sibTransId="{57427962-C540-4E50-9FFB-3782F12CE685}"/>
    <dgm:cxn modelId="{BE26D434-86E3-4E8B-AC55-2C8E0BFB7473}" type="presOf" srcId="{F447863C-D8CC-48C3-8C6F-D5561B594ECF}" destId="{D0B107A0-B925-4705-8946-3F8F888B3FAE}" srcOrd="0" destOrd="0" presId="urn:microsoft.com/office/officeart/2005/8/layout/chevron2"/>
    <dgm:cxn modelId="{FF453871-D0B0-4AFA-8145-F8F3C0C1059E}" srcId="{F447863C-D8CC-48C3-8C6F-D5561B594ECF}" destId="{EA62D437-63D6-4EE7-91D4-B42AD92BE09B}" srcOrd="1" destOrd="0" parTransId="{1BFD819C-4828-4907-8130-6FA196FE18CC}" sibTransId="{B1870C11-5903-4DD7-A6B1-ECAC33B74D46}"/>
    <dgm:cxn modelId="{384DC288-47BE-47D9-9507-2E2F641A94C2}" srcId="{D6C5A099-70C1-4ACA-8B9A-D9BA025D60E2}" destId="{8669982B-D97B-4A18-87C5-9E9FD703528D}" srcOrd="0" destOrd="0" parTransId="{BB22FA4D-BFBB-4E4A-9CDA-4B94BF3E81AB}" sibTransId="{3F5FAB7E-D924-40A1-A48D-A055EBEAD158}"/>
    <dgm:cxn modelId="{124AC29A-DDD3-4ED4-A5F9-43860F5DA367}" srcId="{F447863C-D8CC-48C3-8C6F-D5561B594ECF}" destId="{D6C5A099-70C1-4ACA-8B9A-D9BA025D60E2}" srcOrd="0" destOrd="0" parTransId="{F55651A3-BA0F-41E1-B707-488A09ABF54F}" sibTransId="{E4509E8B-CC1D-4C97-B923-5E723841376A}"/>
    <dgm:cxn modelId="{6C3BE8C8-2BF4-4514-BBF0-EBD294FB5E10}" type="presOf" srcId="{D6C5A099-70C1-4ACA-8B9A-D9BA025D60E2}" destId="{68A4D198-19F9-44D8-BC81-8DBE3259E711}" srcOrd="0" destOrd="0" presId="urn:microsoft.com/office/officeart/2005/8/layout/chevron2"/>
    <dgm:cxn modelId="{FE5FD9DF-DB0C-4407-BCB2-727E85408566}" type="presOf" srcId="{03A4CCB8-9A79-4240-A47E-FE8B36448FA6}" destId="{02486439-F325-43B0-98C6-2FC7360E9C27}" srcOrd="0" destOrd="0" presId="urn:microsoft.com/office/officeart/2005/8/layout/chevron2"/>
    <dgm:cxn modelId="{694F78E1-8DF9-49C7-832A-7DDA8C4AE509}" type="presOf" srcId="{8669982B-D97B-4A18-87C5-9E9FD703528D}" destId="{BF4E99DF-71EE-4628-89DE-C831E099F3AF}" srcOrd="0" destOrd="0" presId="urn:microsoft.com/office/officeart/2005/8/layout/chevron2"/>
    <dgm:cxn modelId="{D3B465F4-A19D-4707-B018-4FBF05C4051F}" type="presOf" srcId="{EA62D437-63D6-4EE7-91D4-B42AD92BE09B}" destId="{B7AA3A35-8A46-475C-B9C1-BE43B019480D}" srcOrd="0" destOrd="0" presId="urn:microsoft.com/office/officeart/2005/8/layout/chevron2"/>
    <dgm:cxn modelId="{0469B96B-D71B-439E-A2C2-9784DBEAF268}" type="presParOf" srcId="{D0B107A0-B925-4705-8946-3F8F888B3FAE}" destId="{700BDCEF-3373-4A25-901F-663683273E32}" srcOrd="0" destOrd="0" presId="urn:microsoft.com/office/officeart/2005/8/layout/chevron2"/>
    <dgm:cxn modelId="{04734B16-A337-4600-BCE4-41DB31F60E3B}" type="presParOf" srcId="{700BDCEF-3373-4A25-901F-663683273E32}" destId="{68A4D198-19F9-44D8-BC81-8DBE3259E711}" srcOrd="0" destOrd="0" presId="urn:microsoft.com/office/officeart/2005/8/layout/chevron2"/>
    <dgm:cxn modelId="{BBF4F0D6-A553-4505-8C23-16D5C79E68B1}" type="presParOf" srcId="{700BDCEF-3373-4A25-901F-663683273E32}" destId="{BF4E99DF-71EE-4628-89DE-C831E099F3AF}" srcOrd="1" destOrd="0" presId="urn:microsoft.com/office/officeart/2005/8/layout/chevron2"/>
    <dgm:cxn modelId="{C3BCE1FE-2E3B-4C2B-AE51-74DDFFFD1FE9}" type="presParOf" srcId="{D0B107A0-B925-4705-8946-3F8F888B3FAE}" destId="{A4952720-31CB-447F-A969-62AE3AB98B5D}" srcOrd="1" destOrd="0" presId="urn:microsoft.com/office/officeart/2005/8/layout/chevron2"/>
    <dgm:cxn modelId="{3B1AB34F-0EF2-449A-904E-739295E51F8C}" type="presParOf" srcId="{D0B107A0-B925-4705-8946-3F8F888B3FAE}" destId="{4B3E21E2-90D1-49BF-A696-C98E11E10433}" srcOrd="2" destOrd="0" presId="urn:microsoft.com/office/officeart/2005/8/layout/chevron2"/>
    <dgm:cxn modelId="{60B2508D-C327-483E-8635-61735C98CC30}" type="presParOf" srcId="{4B3E21E2-90D1-49BF-A696-C98E11E10433}" destId="{B7AA3A35-8A46-475C-B9C1-BE43B019480D}" srcOrd="0" destOrd="0" presId="urn:microsoft.com/office/officeart/2005/8/layout/chevron2"/>
    <dgm:cxn modelId="{B578D7B0-DAA0-4046-B6B8-BB7311C7210E}" type="presParOf" srcId="{4B3E21E2-90D1-49BF-A696-C98E11E10433}" destId="{02486439-F325-43B0-98C6-2FC7360E9C2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4D198-19F9-44D8-BC81-8DBE3259E711}">
      <dsp:nvSpPr>
        <dsp:cNvPr id="0" name=""/>
        <dsp:cNvSpPr/>
      </dsp:nvSpPr>
      <dsp:spPr>
        <a:xfrm rot="5400000">
          <a:off x="9807002" y="206561"/>
          <a:ext cx="1368141" cy="957699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cs typeface="(AH) Manal Black" pitchFamily="2" charset="-78"/>
            </a:rPr>
            <a:t>1</a:t>
          </a:r>
        </a:p>
      </dsp:txBody>
      <dsp:txXfrm rot="-5400000">
        <a:off x="10012224" y="480190"/>
        <a:ext cx="957699" cy="410442"/>
      </dsp:txXfrm>
    </dsp:sp>
    <dsp:sp modelId="{BF4E99DF-71EE-4628-89DE-C831E099F3AF}">
      <dsp:nvSpPr>
        <dsp:cNvPr id="0" name=""/>
        <dsp:cNvSpPr/>
      </dsp:nvSpPr>
      <dsp:spPr>
        <a:xfrm rot="16200000">
          <a:off x="4561231" y="-4561231"/>
          <a:ext cx="889759" cy="1001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312928" bIns="27940" numCol="1" spcCol="1270" anchor="ctr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AE" sz="4400" b="1" i="0" kern="1200" dirty="0">
              <a:cs typeface="(AH) Manal Black" pitchFamily="2" charset="-78"/>
            </a:rPr>
            <a:t>إيجاد معدل التغيير الثابت</a:t>
          </a:r>
          <a:endParaRPr lang="en-US" sz="4400" kern="1200" dirty="0">
            <a:cs typeface="(AH) Manal Black" pitchFamily="2" charset="-78"/>
          </a:endParaRPr>
        </a:p>
      </dsp:txBody>
      <dsp:txXfrm rot="5400000">
        <a:off x="43433" y="43435"/>
        <a:ext cx="9968789" cy="802891"/>
      </dsp:txXfrm>
    </dsp:sp>
    <dsp:sp modelId="{B7AA3A35-8A46-475C-B9C1-BE43B019480D}">
      <dsp:nvSpPr>
        <dsp:cNvPr id="0" name=""/>
        <dsp:cNvSpPr/>
      </dsp:nvSpPr>
      <dsp:spPr>
        <a:xfrm rot="5400000">
          <a:off x="9807002" y="1287393"/>
          <a:ext cx="1368141" cy="957699"/>
        </a:xfrm>
        <a:prstGeom prst="chevron">
          <a:avLst/>
        </a:prstGeom>
        <a:solidFill>
          <a:schemeClr val="accent1">
            <a:shade val="80000"/>
            <a:hueOff val="-491245"/>
            <a:satOff val="-54004"/>
            <a:lumOff val="36287"/>
            <a:alphaOff val="0"/>
          </a:schemeClr>
        </a:solidFill>
        <a:ln w="15875" cap="rnd" cmpd="sng" algn="ctr">
          <a:solidFill>
            <a:schemeClr val="accent1">
              <a:shade val="80000"/>
              <a:hueOff val="-491245"/>
              <a:satOff val="-54004"/>
              <a:lumOff val="362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</a:t>
          </a:r>
          <a:endParaRPr lang="ar-AE" sz="2600" kern="1200" dirty="0"/>
        </a:p>
      </dsp:txBody>
      <dsp:txXfrm rot="-5400000">
        <a:off x="10012224" y="1561022"/>
        <a:ext cx="957699" cy="410442"/>
      </dsp:txXfrm>
    </dsp:sp>
    <dsp:sp modelId="{02486439-F325-43B0-98C6-2FC7360E9C27}">
      <dsp:nvSpPr>
        <dsp:cNvPr id="0" name=""/>
        <dsp:cNvSpPr/>
      </dsp:nvSpPr>
      <dsp:spPr>
        <a:xfrm rot="16200000">
          <a:off x="4561465" y="-3479293"/>
          <a:ext cx="889292" cy="1001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-491245"/>
              <a:satOff val="-54004"/>
              <a:lumOff val="362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312928" bIns="27940" numCol="1" spcCol="1270" anchor="ctr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AE" sz="4400" b="1" i="0" kern="1200" dirty="0">
              <a:cs typeface="(AH) Manal Black" pitchFamily="2" charset="-78"/>
            </a:rPr>
            <a:t>تحديد العلاقات الخطية المتناسبة وغير المتناسبة</a:t>
          </a:r>
          <a:endParaRPr lang="ar-AE" sz="4400" kern="1200" dirty="0"/>
        </a:p>
      </dsp:txBody>
      <dsp:txXfrm rot="5400000">
        <a:off x="43412" y="1125584"/>
        <a:ext cx="9968811" cy="802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6180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636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296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6037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929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825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4923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5616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279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63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6465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69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70324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9633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76367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351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4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mp" /><Relationship Id="rId3" Type="http://schemas.openxmlformats.org/officeDocument/2006/relationships/diagramLayout" Target="../diagrams/layout1.xml" /><Relationship Id="rId7" Type="http://schemas.openxmlformats.org/officeDocument/2006/relationships/image" Target="../media/image3.tmp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 /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0.png" /><Relationship Id="rId4" Type="http://schemas.openxmlformats.org/officeDocument/2006/relationships/image" Target="../media/image7.tmp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 /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6.tmp" /><Relationship Id="rId4" Type="http://schemas.openxmlformats.org/officeDocument/2006/relationships/image" Target="../media/image10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mp" /><Relationship Id="rId3" Type="http://schemas.openxmlformats.org/officeDocument/2006/relationships/image" Target="../media/image11.tmp" /><Relationship Id="rId7" Type="http://schemas.openxmlformats.org/officeDocument/2006/relationships/image" Target="../media/image13.tmp" /><Relationship Id="rId2" Type="http://schemas.openxmlformats.org/officeDocument/2006/relationships/image" Target="../media/image10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7.png" /><Relationship Id="rId4" Type="http://schemas.openxmlformats.org/officeDocument/2006/relationships/image" Target="../media/image12.tmp" /><Relationship Id="rId9" Type="http://schemas.openxmlformats.org/officeDocument/2006/relationships/image" Target="../media/image15.tmp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mp" /><Relationship Id="rId3" Type="http://schemas.openxmlformats.org/officeDocument/2006/relationships/image" Target="../media/image17.tmp" /><Relationship Id="rId7" Type="http://schemas.openxmlformats.org/officeDocument/2006/relationships/image" Target="../media/image18.tmp" /><Relationship Id="rId2" Type="http://schemas.openxmlformats.org/officeDocument/2006/relationships/image" Target="../media/image16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2.png" /><Relationship Id="rId11" Type="http://schemas.openxmlformats.org/officeDocument/2006/relationships/image" Target="../media/image22.tmp" /><Relationship Id="rId10" Type="http://schemas.openxmlformats.org/officeDocument/2006/relationships/image" Target="../media/image21.tmp" /><Relationship Id="rId9" Type="http://schemas.openxmlformats.org/officeDocument/2006/relationships/image" Target="../media/image20.tmp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5.tmp" /><Relationship Id="rId4" Type="http://schemas.openxmlformats.org/officeDocument/2006/relationships/image" Target="../media/image24.tmp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 /><Relationship Id="rId13" Type="http://schemas.openxmlformats.org/officeDocument/2006/relationships/image" Target="../media/image37.png" /><Relationship Id="rId3" Type="http://schemas.openxmlformats.org/officeDocument/2006/relationships/image" Target="../media/image23.tmp" /><Relationship Id="rId7" Type="http://schemas.openxmlformats.org/officeDocument/2006/relationships/image" Target="../media/image31.png" /><Relationship Id="rId12" Type="http://schemas.openxmlformats.org/officeDocument/2006/relationships/image" Target="../media/image36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0.png" /><Relationship Id="rId11" Type="http://schemas.openxmlformats.org/officeDocument/2006/relationships/image" Target="../media/image35.png" /><Relationship Id="rId5" Type="http://schemas.openxmlformats.org/officeDocument/2006/relationships/image" Target="../media/image29.png" /><Relationship Id="rId10" Type="http://schemas.openxmlformats.org/officeDocument/2006/relationships/image" Target="../media/image34.png" /><Relationship Id="rId4" Type="http://schemas.openxmlformats.org/officeDocument/2006/relationships/image" Target="../media/image24.tmp" /><Relationship Id="rId9" Type="http://schemas.openxmlformats.org/officeDocument/2006/relationships/image" Target="../media/image33.png" /><Relationship Id="rId14" Type="http://schemas.openxmlformats.org/officeDocument/2006/relationships/image" Target="../media/image38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 /><Relationship Id="rId13" Type="http://schemas.openxmlformats.org/officeDocument/2006/relationships/image" Target="../media/image47.png" /><Relationship Id="rId18" Type="http://schemas.openxmlformats.org/officeDocument/2006/relationships/image" Target="../media/image52.png" /><Relationship Id="rId3" Type="http://schemas.openxmlformats.org/officeDocument/2006/relationships/image" Target="../media/image23.tmp" /><Relationship Id="rId21" Type="http://schemas.openxmlformats.org/officeDocument/2006/relationships/image" Target="../media/image55.png" /><Relationship Id="rId7" Type="http://schemas.openxmlformats.org/officeDocument/2006/relationships/image" Target="../media/image41.png" /><Relationship Id="rId12" Type="http://schemas.openxmlformats.org/officeDocument/2006/relationships/image" Target="../media/image46.png" /><Relationship Id="rId17" Type="http://schemas.openxmlformats.org/officeDocument/2006/relationships/image" Target="../media/image51.png" /><Relationship Id="rId2" Type="http://schemas.openxmlformats.org/officeDocument/2006/relationships/image" Target="../media/image28.png" /><Relationship Id="rId16" Type="http://schemas.openxmlformats.org/officeDocument/2006/relationships/image" Target="../media/image50.png" /><Relationship Id="rId20" Type="http://schemas.openxmlformats.org/officeDocument/2006/relationships/image" Target="../media/image5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0.png" /><Relationship Id="rId11" Type="http://schemas.openxmlformats.org/officeDocument/2006/relationships/image" Target="../media/image45.png" /><Relationship Id="rId5" Type="http://schemas.openxmlformats.org/officeDocument/2006/relationships/image" Target="../media/image39.png" /><Relationship Id="rId15" Type="http://schemas.openxmlformats.org/officeDocument/2006/relationships/image" Target="../media/image49.png" /><Relationship Id="rId23" Type="http://schemas.openxmlformats.org/officeDocument/2006/relationships/image" Target="../media/image57.png" /><Relationship Id="rId10" Type="http://schemas.openxmlformats.org/officeDocument/2006/relationships/image" Target="../media/image44.png" /><Relationship Id="rId19" Type="http://schemas.openxmlformats.org/officeDocument/2006/relationships/image" Target="../media/image53.png" /><Relationship Id="rId4" Type="http://schemas.openxmlformats.org/officeDocument/2006/relationships/image" Target="../media/image25.tmp" /><Relationship Id="rId9" Type="http://schemas.openxmlformats.org/officeDocument/2006/relationships/image" Target="../media/image43.png" /><Relationship Id="rId14" Type="http://schemas.openxmlformats.org/officeDocument/2006/relationships/image" Target="../media/image48.png" /><Relationship Id="rId22" Type="http://schemas.openxmlformats.org/officeDocument/2006/relationships/image" Target="../media/image56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 /><Relationship Id="rId3" Type="http://schemas.openxmlformats.org/officeDocument/2006/relationships/image" Target="../media/image27.png" /><Relationship Id="rId7" Type="http://schemas.openxmlformats.org/officeDocument/2006/relationships/image" Target="../media/image29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8.tmp" /><Relationship Id="rId5" Type="http://schemas.openxmlformats.org/officeDocument/2006/relationships/image" Target="../media/image27.tmp" /><Relationship Id="rId4" Type="http://schemas.openxmlformats.org/officeDocument/2006/relationships/image" Target="../media/image26.tmp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mp" /><Relationship Id="rId13" Type="http://schemas.openxmlformats.org/officeDocument/2006/relationships/image" Target="../media/image40.tmp" /><Relationship Id="rId3" Type="http://schemas.openxmlformats.org/officeDocument/2006/relationships/image" Target="../media/image30.tmp" /><Relationship Id="rId7" Type="http://schemas.openxmlformats.org/officeDocument/2006/relationships/image" Target="../media/image34.tmp" /><Relationship Id="rId12" Type="http://schemas.openxmlformats.org/officeDocument/2006/relationships/image" Target="../media/image39.tmp" /><Relationship Id="rId2" Type="http://schemas.openxmlformats.org/officeDocument/2006/relationships/image" Target="../media/image27.png" /><Relationship Id="rId16" Type="http://schemas.openxmlformats.org/officeDocument/2006/relationships/image" Target="../media/image43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3.tmp" /><Relationship Id="rId11" Type="http://schemas.openxmlformats.org/officeDocument/2006/relationships/image" Target="../media/image38.tmp" /><Relationship Id="rId5" Type="http://schemas.openxmlformats.org/officeDocument/2006/relationships/image" Target="../media/image32.tmp" /><Relationship Id="rId15" Type="http://schemas.openxmlformats.org/officeDocument/2006/relationships/image" Target="../media/image42.tmp" /><Relationship Id="rId10" Type="http://schemas.openxmlformats.org/officeDocument/2006/relationships/image" Target="../media/image37.tmp" /><Relationship Id="rId4" Type="http://schemas.openxmlformats.org/officeDocument/2006/relationships/image" Target="../media/image31.tmp" /><Relationship Id="rId9" Type="http://schemas.openxmlformats.org/officeDocument/2006/relationships/image" Target="../media/image36.tmp" /><Relationship Id="rId14" Type="http://schemas.openxmlformats.org/officeDocument/2006/relationships/image" Target="../media/image41.tmp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tmp" /><Relationship Id="rId3" Type="http://schemas.openxmlformats.org/officeDocument/2006/relationships/image" Target="../media/image27.png" /><Relationship Id="rId7" Type="http://schemas.openxmlformats.org/officeDocument/2006/relationships/image" Target="../media/image48.tmp" /><Relationship Id="rId2" Type="http://schemas.openxmlformats.org/officeDocument/2006/relationships/image" Target="../media/image44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7.tmp" /><Relationship Id="rId5" Type="http://schemas.openxmlformats.org/officeDocument/2006/relationships/image" Target="../media/image46.tmp" /><Relationship Id="rId4" Type="http://schemas.openxmlformats.org/officeDocument/2006/relationships/image" Target="../media/image45.tmp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 /><Relationship Id="rId13" Type="http://schemas.openxmlformats.org/officeDocument/2006/relationships/image" Target="../media/image89.png" /><Relationship Id="rId18" Type="http://schemas.openxmlformats.org/officeDocument/2006/relationships/image" Target="../media/image94.png" /><Relationship Id="rId3" Type="http://schemas.openxmlformats.org/officeDocument/2006/relationships/image" Target="../media/image480.png" /><Relationship Id="rId21" Type="http://schemas.openxmlformats.org/officeDocument/2006/relationships/image" Target="../media/image97.png" /><Relationship Id="rId7" Type="http://schemas.openxmlformats.org/officeDocument/2006/relationships/image" Target="../media/image83.png" /><Relationship Id="rId12" Type="http://schemas.openxmlformats.org/officeDocument/2006/relationships/image" Target="../media/image88.png" /><Relationship Id="rId17" Type="http://schemas.openxmlformats.org/officeDocument/2006/relationships/image" Target="../media/image93.png" /><Relationship Id="rId2" Type="http://schemas.openxmlformats.org/officeDocument/2006/relationships/image" Target="../media/image23.tmp" /><Relationship Id="rId16" Type="http://schemas.openxmlformats.org/officeDocument/2006/relationships/image" Target="../media/image92.png" /><Relationship Id="rId20" Type="http://schemas.openxmlformats.org/officeDocument/2006/relationships/image" Target="../media/image9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2.png" /><Relationship Id="rId11" Type="http://schemas.openxmlformats.org/officeDocument/2006/relationships/image" Target="../media/image87.png" /><Relationship Id="rId5" Type="http://schemas.openxmlformats.org/officeDocument/2006/relationships/image" Target="../media/image81.png" /><Relationship Id="rId15" Type="http://schemas.openxmlformats.org/officeDocument/2006/relationships/image" Target="../media/image91.png" /><Relationship Id="rId10" Type="http://schemas.openxmlformats.org/officeDocument/2006/relationships/image" Target="../media/image86.png" /><Relationship Id="rId19" Type="http://schemas.openxmlformats.org/officeDocument/2006/relationships/image" Target="../media/image95.png" /><Relationship Id="rId4" Type="http://schemas.openxmlformats.org/officeDocument/2006/relationships/image" Target="../media/image50.tmp" /><Relationship Id="rId9" Type="http://schemas.openxmlformats.org/officeDocument/2006/relationships/image" Target="../media/image85.png" /><Relationship Id="rId14" Type="http://schemas.openxmlformats.org/officeDocument/2006/relationships/image" Target="../media/image90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 /><Relationship Id="rId3" Type="http://schemas.openxmlformats.org/officeDocument/2006/relationships/image" Target="../media/image52.tmp" /><Relationship Id="rId7" Type="http://schemas.openxmlformats.org/officeDocument/2006/relationships/image" Target="../media/image102.png" /><Relationship Id="rId2" Type="http://schemas.openxmlformats.org/officeDocument/2006/relationships/image" Target="../media/image51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1.png" /><Relationship Id="rId5" Type="http://schemas.openxmlformats.org/officeDocument/2006/relationships/image" Target="../media/image480.png" /><Relationship Id="rId10" Type="http://schemas.openxmlformats.org/officeDocument/2006/relationships/image" Target="../media/image105.png" /><Relationship Id="rId4" Type="http://schemas.openxmlformats.org/officeDocument/2006/relationships/image" Target="../media/image53.tmp" /><Relationship Id="rId9" Type="http://schemas.openxmlformats.org/officeDocument/2006/relationships/image" Target="../media/image104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 /><Relationship Id="rId13" Type="http://schemas.openxmlformats.org/officeDocument/2006/relationships/image" Target="../media/image115.png" /><Relationship Id="rId18" Type="http://schemas.openxmlformats.org/officeDocument/2006/relationships/image" Target="../media/image120.png" /><Relationship Id="rId3" Type="http://schemas.openxmlformats.org/officeDocument/2006/relationships/image" Target="../media/image55.tmp" /><Relationship Id="rId21" Type="http://schemas.openxmlformats.org/officeDocument/2006/relationships/image" Target="../media/image123.png" /><Relationship Id="rId7" Type="http://schemas.openxmlformats.org/officeDocument/2006/relationships/image" Target="../media/image109.png" /><Relationship Id="rId12" Type="http://schemas.openxmlformats.org/officeDocument/2006/relationships/image" Target="../media/image114.png" /><Relationship Id="rId17" Type="http://schemas.openxmlformats.org/officeDocument/2006/relationships/image" Target="../media/image119.png" /><Relationship Id="rId25" Type="http://schemas.openxmlformats.org/officeDocument/2006/relationships/image" Target="../media/image127.png" /><Relationship Id="rId2" Type="http://schemas.openxmlformats.org/officeDocument/2006/relationships/image" Target="../media/image54.tmp" /><Relationship Id="rId16" Type="http://schemas.openxmlformats.org/officeDocument/2006/relationships/image" Target="../media/image118.png" /><Relationship Id="rId20" Type="http://schemas.openxmlformats.org/officeDocument/2006/relationships/image" Target="../media/image12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80.png" /><Relationship Id="rId11" Type="http://schemas.openxmlformats.org/officeDocument/2006/relationships/image" Target="../media/image113.png" /><Relationship Id="rId24" Type="http://schemas.openxmlformats.org/officeDocument/2006/relationships/image" Target="../media/image126.png" /><Relationship Id="rId5" Type="http://schemas.openxmlformats.org/officeDocument/2006/relationships/image" Target="../media/image53.tmp" /><Relationship Id="rId15" Type="http://schemas.openxmlformats.org/officeDocument/2006/relationships/image" Target="../media/image117.png" /><Relationship Id="rId23" Type="http://schemas.openxmlformats.org/officeDocument/2006/relationships/image" Target="../media/image125.png" /><Relationship Id="rId10" Type="http://schemas.openxmlformats.org/officeDocument/2006/relationships/image" Target="../media/image112.png" /><Relationship Id="rId19" Type="http://schemas.openxmlformats.org/officeDocument/2006/relationships/image" Target="../media/image121.png" /><Relationship Id="rId4" Type="http://schemas.openxmlformats.org/officeDocument/2006/relationships/image" Target="../media/image56.tmp" /><Relationship Id="rId9" Type="http://schemas.openxmlformats.org/officeDocument/2006/relationships/image" Target="../media/image111.png" /><Relationship Id="rId14" Type="http://schemas.openxmlformats.org/officeDocument/2006/relationships/image" Target="../media/image116.png" /><Relationship Id="rId22" Type="http://schemas.openxmlformats.org/officeDocument/2006/relationships/image" Target="../media/image124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 /><Relationship Id="rId13" Type="http://schemas.openxmlformats.org/officeDocument/2006/relationships/image" Target="../media/image138.png" /><Relationship Id="rId18" Type="http://schemas.openxmlformats.org/officeDocument/2006/relationships/image" Target="../media/image143.png" /><Relationship Id="rId3" Type="http://schemas.openxmlformats.org/officeDocument/2006/relationships/image" Target="../media/image58.tmp" /><Relationship Id="rId7" Type="http://schemas.openxmlformats.org/officeDocument/2006/relationships/image" Target="../media/image132.png" /><Relationship Id="rId12" Type="http://schemas.openxmlformats.org/officeDocument/2006/relationships/image" Target="../media/image137.png" /><Relationship Id="rId17" Type="http://schemas.openxmlformats.org/officeDocument/2006/relationships/image" Target="../media/image142.png" /><Relationship Id="rId2" Type="http://schemas.openxmlformats.org/officeDocument/2006/relationships/image" Target="../media/image57.tmp" /><Relationship Id="rId16" Type="http://schemas.openxmlformats.org/officeDocument/2006/relationships/image" Target="../media/image14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31.png" /><Relationship Id="rId11" Type="http://schemas.openxmlformats.org/officeDocument/2006/relationships/image" Target="../media/image136.png" /><Relationship Id="rId5" Type="http://schemas.openxmlformats.org/officeDocument/2006/relationships/image" Target="../media/image590.png" /><Relationship Id="rId15" Type="http://schemas.openxmlformats.org/officeDocument/2006/relationships/image" Target="../media/image140.png" /><Relationship Id="rId10" Type="http://schemas.openxmlformats.org/officeDocument/2006/relationships/image" Target="../media/image135.png" /><Relationship Id="rId4" Type="http://schemas.openxmlformats.org/officeDocument/2006/relationships/image" Target="../media/image59.tmp" /><Relationship Id="rId9" Type="http://schemas.openxmlformats.org/officeDocument/2006/relationships/image" Target="../media/image134.png" /><Relationship Id="rId14" Type="http://schemas.openxmlformats.org/officeDocument/2006/relationships/image" Target="../media/image139.pn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 /><Relationship Id="rId13" Type="http://schemas.openxmlformats.org/officeDocument/2006/relationships/image" Target="../media/image152.png" /><Relationship Id="rId3" Type="http://schemas.openxmlformats.org/officeDocument/2006/relationships/image" Target="../media/image60.tmp" /><Relationship Id="rId7" Type="http://schemas.openxmlformats.org/officeDocument/2006/relationships/image" Target="../media/image64.png" /><Relationship Id="rId12" Type="http://schemas.openxmlformats.org/officeDocument/2006/relationships/image" Target="../media/image151.png" /><Relationship Id="rId17" Type="http://schemas.openxmlformats.org/officeDocument/2006/relationships/image" Target="../media/image156.png" /><Relationship Id="rId2" Type="http://schemas.openxmlformats.org/officeDocument/2006/relationships/image" Target="../media/image57.tmp" /><Relationship Id="rId16" Type="http://schemas.openxmlformats.org/officeDocument/2006/relationships/image" Target="../media/image15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3.png" /><Relationship Id="rId11" Type="http://schemas.openxmlformats.org/officeDocument/2006/relationships/image" Target="../media/image150.png" /><Relationship Id="rId5" Type="http://schemas.openxmlformats.org/officeDocument/2006/relationships/image" Target="../media/image590.png" /><Relationship Id="rId15" Type="http://schemas.openxmlformats.org/officeDocument/2006/relationships/image" Target="../media/image154.png" /><Relationship Id="rId10" Type="http://schemas.openxmlformats.org/officeDocument/2006/relationships/image" Target="../media/image149.png" /><Relationship Id="rId4" Type="http://schemas.openxmlformats.org/officeDocument/2006/relationships/image" Target="../media/image59.tmp" /><Relationship Id="rId9" Type="http://schemas.openxmlformats.org/officeDocument/2006/relationships/image" Target="../media/image148.png" /><Relationship Id="rId14" Type="http://schemas.openxmlformats.org/officeDocument/2006/relationships/image" Target="../media/image153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 /><Relationship Id="rId13" Type="http://schemas.openxmlformats.org/officeDocument/2006/relationships/image" Target="../media/image74.png" /><Relationship Id="rId3" Type="http://schemas.openxmlformats.org/officeDocument/2006/relationships/image" Target="../media/image61.tmp" /><Relationship Id="rId7" Type="http://schemas.openxmlformats.org/officeDocument/2006/relationships/image" Target="../media/image68.png" /><Relationship Id="rId12" Type="http://schemas.openxmlformats.org/officeDocument/2006/relationships/image" Target="../media/image73.png" /><Relationship Id="rId2" Type="http://schemas.openxmlformats.org/officeDocument/2006/relationships/image" Target="../media/image57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7.png" /><Relationship Id="rId11" Type="http://schemas.openxmlformats.org/officeDocument/2006/relationships/image" Target="../media/image72.png" /><Relationship Id="rId5" Type="http://schemas.openxmlformats.org/officeDocument/2006/relationships/image" Target="../media/image590.png" /><Relationship Id="rId15" Type="http://schemas.openxmlformats.org/officeDocument/2006/relationships/image" Target="../media/image76.png" /><Relationship Id="rId10" Type="http://schemas.openxmlformats.org/officeDocument/2006/relationships/image" Target="../media/image71.png" /><Relationship Id="rId4" Type="http://schemas.openxmlformats.org/officeDocument/2006/relationships/image" Target="../media/image59.tmp" /><Relationship Id="rId9" Type="http://schemas.openxmlformats.org/officeDocument/2006/relationships/image" Target="../media/image70.png" /><Relationship Id="rId14" Type="http://schemas.openxmlformats.org/officeDocument/2006/relationships/image" Target="../media/image75.png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 /><Relationship Id="rId13" Type="http://schemas.openxmlformats.org/officeDocument/2006/relationships/image" Target="../media/image106.png" /><Relationship Id="rId3" Type="http://schemas.openxmlformats.org/officeDocument/2006/relationships/image" Target="../media/image59.tmp" /><Relationship Id="rId7" Type="http://schemas.openxmlformats.org/officeDocument/2006/relationships/image" Target="../media/image78.png" /><Relationship Id="rId12" Type="http://schemas.openxmlformats.org/officeDocument/2006/relationships/image" Target="../media/image100.png" /><Relationship Id="rId2" Type="http://schemas.openxmlformats.org/officeDocument/2006/relationships/image" Target="../media/image57.tmp" /><Relationship Id="rId16" Type="http://schemas.openxmlformats.org/officeDocument/2006/relationships/image" Target="../media/image12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2.tmp" /><Relationship Id="rId11" Type="http://schemas.openxmlformats.org/officeDocument/2006/relationships/image" Target="../media/image99.png" /><Relationship Id="rId5" Type="http://schemas.openxmlformats.org/officeDocument/2006/relationships/image" Target="../media/image590.png" /><Relationship Id="rId15" Type="http://schemas.openxmlformats.org/officeDocument/2006/relationships/image" Target="../media/image108.png" /><Relationship Id="rId10" Type="http://schemas.openxmlformats.org/officeDocument/2006/relationships/image" Target="../media/image98.png" /><Relationship Id="rId9" Type="http://schemas.openxmlformats.org/officeDocument/2006/relationships/image" Target="../media/image80.png" /><Relationship Id="rId14" Type="http://schemas.openxmlformats.org/officeDocument/2006/relationships/image" Target="../media/image107.pn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 /><Relationship Id="rId13" Type="http://schemas.openxmlformats.org/officeDocument/2006/relationships/image" Target="../media/image160.png" /><Relationship Id="rId3" Type="http://schemas.openxmlformats.org/officeDocument/2006/relationships/image" Target="../media/image59.tmp" /><Relationship Id="rId7" Type="http://schemas.openxmlformats.org/officeDocument/2006/relationships/image" Target="../media/image145.png" /><Relationship Id="rId12" Type="http://schemas.openxmlformats.org/officeDocument/2006/relationships/image" Target="../media/image159.png" /><Relationship Id="rId2" Type="http://schemas.openxmlformats.org/officeDocument/2006/relationships/image" Target="../media/image57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4.png" /><Relationship Id="rId11" Type="http://schemas.openxmlformats.org/officeDocument/2006/relationships/image" Target="../media/image158.png" /><Relationship Id="rId5" Type="http://schemas.openxmlformats.org/officeDocument/2006/relationships/image" Target="../media/image63.tmp" /><Relationship Id="rId15" Type="http://schemas.openxmlformats.org/officeDocument/2006/relationships/image" Target="../media/image162.png" /><Relationship Id="rId10" Type="http://schemas.openxmlformats.org/officeDocument/2006/relationships/image" Target="../media/image157.png" /><Relationship Id="rId4" Type="http://schemas.openxmlformats.org/officeDocument/2006/relationships/image" Target="../media/image129.png" /><Relationship Id="rId9" Type="http://schemas.openxmlformats.org/officeDocument/2006/relationships/image" Target="../media/image147.png" /><Relationship Id="rId14" Type="http://schemas.openxmlformats.org/officeDocument/2006/relationships/image" Target="../media/image161.png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 /><Relationship Id="rId13" Type="http://schemas.openxmlformats.org/officeDocument/2006/relationships/image" Target="../media/image171.png" /><Relationship Id="rId3" Type="http://schemas.openxmlformats.org/officeDocument/2006/relationships/image" Target="../media/image59.tmp" /><Relationship Id="rId7" Type="http://schemas.openxmlformats.org/officeDocument/2006/relationships/image" Target="../media/image165.png" /><Relationship Id="rId12" Type="http://schemas.openxmlformats.org/officeDocument/2006/relationships/image" Target="../media/image170.png" /><Relationship Id="rId2" Type="http://schemas.openxmlformats.org/officeDocument/2006/relationships/image" Target="../media/image57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4.png" /><Relationship Id="rId11" Type="http://schemas.openxmlformats.org/officeDocument/2006/relationships/image" Target="../media/image169.png" /><Relationship Id="rId5" Type="http://schemas.openxmlformats.org/officeDocument/2006/relationships/image" Target="../media/image64.tmp" /><Relationship Id="rId15" Type="http://schemas.openxmlformats.org/officeDocument/2006/relationships/image" Target="../media/image173.png" /><Relationship Id="rId10" Type="http://schemas.openxmlformats.org/officeDocument/2006/relationships/image" Target="../media/image168.png" /><Relationship Id="rId4" Type="http://schemas.openxmlformats.org/officeDocument/2006/relationships/image" Target="../media/image129.png" /><Relationship Id="rId9" Type="http://schemas.openxmlformats.org/officeDocument/2006/relationships/image" Target="../media/image167.png" /><Relationship Id="rId14" Type="http://schemas.openxmlformats.org/officeDocument/2006/relationships/image" Target="../media/image172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 /><Relationship Id="rId13" Type="http://schemas.openxmlformats.org/officeDocument/2006/relationships/image" Target="../media/image180.png" /><Relationship Id="rId18" Type="http://schemas.openxmlformats.org/officeDocument/2006/relationships/image" Target="../media/image185.png" /><Relationship Id="rId3" Type="http://schemas.openxmlformats.org/officeDocument/2006/relationships/image" Target="../media/image66.tmp" /><Relationship Id="rId12" Type="http://schemas.openxmlformats.org/officeDocument/2006/relationships/image" Target="../media/image179.png" /><Relationship Id="rId17" Type="http://schemas.openxmlformats.org/officeDocument/2006/relationships/image" Target="../media/image184.png" /><Relationship Id="rId2" Type="http://schemas.openxmlformats.org/officeDocument/2006/relationships/image" Target="../media/image65.tmp" /><Relationship Id="rId16" Type="http://schemas.openxmlformats.org/officeDocument/2006/relationships/image" Target="../media/image183.png" /><Relationship Id="rId20" Type="http://schemas.openxmlformats.org/officeDocument/2006/relationships/image" Target="../media/image187.png" /><Relationship Id="rId1" Type="http://schemas.openxmlformats.org/officeDocument/2006/relationships/slideLayout" Target="../slideLayouts/slideLayout2.xml" /><Relationship Id="rId11" Type="http://schemas.openxmlformats.org/officeDocument/2006/relationships/image" Target="../media/image178.png" /><Relationship Id="rId15" Type="http://schemas.openxmlformats.org/officeDocument/2006/relationships/image" Target="../media/image182.png" /><Relationship Id="rId10" Type="http://schemas.openxmlformats.org/officeDocument/2006/relationships/image" Target="../media/image177.png" /><Relationship Id="rId19" Type="http://schemas.openxmlformats.org/officeDocument/2006/relationships/image" Target="../media/image186.png" /><Relationship Id="rId4" Type="http://schemas.openxmlformats.org/officeDocument/2006/relationships/image" Target="../media/image59.tmp" /><Relationship Id="rId9" Type="http://schemas.openxmlformats.org/officeDocument/2006/relationships/image" Target="../media/image67.tmp" /><Relationship Id="rId14" Type="http://schemas.openxmlformats.org/officeDocument/2006/relationships/image" Target="../media/image181.png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 /><Relationship Id="rId13" Type="http://schemas.openxmlformats.org/officeDocument/2006/relationships/image" Target="../media/image196.png" /><Relationship Id="rId3" Type="http://schemas.openxmlformats.org/officeDocument/2006/relationships/image" Target="../media/image68.tmp" /><Relationship Id="rId7" Type="http://schemas.openxmlformats.org/officeDocument/2006/relationships/image" Target="../media/image190.png" /><Relationship Id="rId12" Type="http://schemas.openxmlformats.org/officeDocument/2006/relationships/image" Target="../media/image195.png" /><Relationship Id="rId17" Type="http://schemas.openxmlformats.org/officeDocument/2006/relationships/image" Target="../media/image200.png" /><Relationship Id="rId2" Type="http://schemas.openxmlformats.org/officeDocument/2006/relationships/image" Target="../media/image65.tmp" /><Relationship Id="rId16" Type="http://schemas.openxmlformats.org/officeDocument/2006/relationships/image" Target="../media/image19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9.png" /><Relationship Id="rId11" Type="http://schemas.openxmlformats.org/officeDocument/2006/relationships/image" Target="../media/image69.tmp" /><Relationship Id="rId5" Type="http://schemas.openxmlformats.org/officeDocument/2006/relationships/image" Target="../media/image129.png" /><Relationship Id="rId15" Type="http://schemas.openxmlformats.org/officeDocument/2006/relationships/image" Target="../media/image198.png" /><Relationship Id="rId10" Type="http://schemas.openxmlformats.org/officeDocument/2006/relationships/image" Target="../media/image193.png" /><Relationship Id="rId4" Type="http://schemas.openxmlformats.org/officeDocument/2006/relationships/image" Target="../media/image59.tmp" /><Relationship Id="rId9" Type="http://schemas.openxmlformats.org/officeDocument/2006/relationships/image" Target="../media/image192.png" /><Relationship Id="rId14" Type="http://schemas.openxmlformats.org/officeDocument/2006/relationships/image" Target="../media/image197.png" 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 /><Relationship Id="rId3" Type="http://schemas.openxmlformats.org/officeDocument/2006/relationships/image" Target="../media/image70.tmp" /><Relationship Id="rId7" Type="http://schemas.openxmlformats.org/officeDocument/2006/relationships/image" Target="../media/image71.tmp" /><Relationship Id="rId2" Type="http://schemas.openxmlformats.org/officeDocument/2006/relationships/image" Target="../media/image65.tmp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9.png" /><Relationship Id="rId5" Type="http://schemas.openxmlformats.org/officeDocument/2006/relationships/image" Target="../media/image129.png" /><Relationship Id="rId4" Type="http://schemas.openxmlformats.org/officeDocument/2006/relationships/image" Target="../media/image59.tmp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 /><Relationship Id="rId2" Type="http://schemas.openxmlformats.org/officeDocument/2006/relationships/image" Target="../media/image72.tmp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3.tmp" /><Relationship Id="rId4" Type="http://schemas.openxmlformats.org/officeDocument/2006/relationships/image" Target="../media/image690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E0763-FBDD-4374-8878-6F858A115477}"/>
              </a:ext>
            </a:extLst>
          </p:cNvPr>
          <p:cNvSpPr/>
          <p:nvPr/>
        </p:nvSpPr>
        <p:spPr>
          <a:xfrm>
            <a:off x="877049" y="1741561"/>
            <a:ext cx="10796788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A Arabesque Desktop" panose="05010101010101010101" pitchFamily="2" charset="2"/>
                <a:cs typeface="(AH) Manal Black" pitchFamily="2" charset="-78"/>
              </a:rPr>
              <a:t>الوحدة الـثـالـثـة –المعادلات ذات المتغيرين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A Arabesque Desktop" panose="05010101010101010101" pitchFamily="2" charset="2"/>
              <a:cs typeface="(AH) Manal Black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7183C-AC5F-4B59-B275-4CBDEA127729}"/>
              </a:ext>
            </a:extLst>
          </p:cNvPr>
          <p:cNvSpPr/>
          <p:nvPr/>
        </p:nvSpPr>
        <p:spPr>
          <a:xfrm>
            <a:off x="1262778" y="3229394"/>
            <a:ext cx="10025330" cy="193899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AE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الدرس الأول : </a:t>
            </a:r>
          </a:p>
          <a:p>
            <a:pPr algn="ctr" rtl="1"/>
            <a:r>
              <a:rPr lang="ar-AE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khbar MT" pitchFamily="2" charset="-78"/>
              </a:rPr>
              <a:t>معدل التغير الثابت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cs typeface="Akhbar MT" pitchFamily="2" charset="-78"/>
            </a:endParaRPr>
          </a:p>
        </p:txBody>
      </p:sp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E2547EC4-D104-4ACF-99CB-F52A9BF88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72" y="61933"/>
            <a:ext cx="2306567" cy="115328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6001398-AAD7-48FB-8680-F726DEF5D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" y="84100"/>
            <a:ext cx="1951711" cy="10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8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9E014A-2822-43D7-A04F-8229241C8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5790892"/>
              </p:ext>
            </p:extLst>
          </p:nvPr>
        </p:nvGraphicFramePr>
        <p:xfrm>
          <a:off x="611038" y="3196616"/>
          <a:ext cx="10969923" cy="245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BDF06AE-0692-45B7-ACFC-B92AFB7BB199}"/>
              </a:ext>
            </a:extLst>
          </p:cNvPr>
          <p:cNvSpPr/>
          <p:nvPr/>
        </p:nvSpPr>
        <p:spPr>
          <a:xfrm>
            <a:off x="1707102" y="1607835"/>
            <a:ext cx="517321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PT Bold Broken" panose="02010400000000000000" pitchFamily="2" charset="-78"/>
              </a:rPr>
              <a:t>سوف نتعلم اليوم 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PT Bold Broken" panose="0201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14589-DA58-4E56-B70A-E4B02EB9F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5815" y="303579"/>
            <a:ext cx="1494916" cy="505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8204D6-ADC8-45F4-A515-618FD151EE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8269" y="514835"/>
            <a:ext cx="4693593" cy="923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86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A4D198-19F9-44D8-BC81-8DBE3259E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68A4D198-19F9-44D8-BC81-8DBE3259E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4E99DF-71EE-4628-89DE-C831E099F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BF4E99DF-71EE-4628-89DE-C831E099F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AA3A35-8A46-475C-B9C1-BE43B0194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B7AA3A35-8A46-475C-B9C1-BE43B01948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2486439-F325-43B0-98C6-2FC7360E9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02486439-F325-43B0-98C6-2FC7360E9C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5F57A7-1BFE-4551-872E-11BF6E348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600" y="115985"/>
            <a:ext cx="4108338" cy="756799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F97A93-2BA5-4395-B9E0-AD50E7D5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463" y="932669"/>
            <a:ext cx="7176475" cy="1967869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ED86937-F6A1-4106-BE12-E30B36FEB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452" y="3709975"/>
            <a:ext cx="8859486" cy="20481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8DEE37-541F-41A8-BDAB-9B4AE6B72942}"/>
              </a:ext>
            </a:extLst>
          </p:cNvPr>
          <p:cNvSpPr txBox="1"/>
          <p:nvPr/>
        </p:nvSpPr>
        <p:spPr>
          <a:xfrm>
            <a:off x="2062763" y="4536688"/>
            <a:ext cx="994517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solidFill>
                  <a:srgbClr val="C00000"/>
                </a:solidFill>
                <a:cs typeface="(AH) Manal Black" pitchFamily="2" charset="-78"/>
              </a:rPr>
              <a:t>يزداد عدد السور القرآنية بمعدل سورتين ،  بينما يزداد الوقت بمعدل دقيقة واحدة .</a:t>
            </a:r>
          </a:p>
          <a:p>
            <a:pPr algn="r" rtl="1"/>
            <a:r>
              <a:rPr lang="ar-AE" sz="3200" dirty="0">
                <a:solidFill>
                  <a:srgbClr val="C00000"/>
                </a:solidFill>
                <a:cs typeface="(AH) Manal Black" pitchFamily="2" charset="-78"/>
              </a:rPr>
              <a:t>معدل التغير : سورتان في الدقيقة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1FA8887-4D9E-45A3-AD1E-A148C02816C1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𝟏𝟕𝟏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1FA8887-4D9E-45A3-AD1E-A148C02816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01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77909C-0B36-4349-9DFD-CCD6EDB19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438" y="160418"/>
            <a:ext cx="8745170" cy="1267002"/>
          </a:xfrm>
          <a:prstGeom prst="rect">
            <a:avLst/>
          </a:prstGeom>
        </p:spPr>
      </p:pic>
      <p:pic>
        <p:nvPicPr>
          <p:cNvPr id="5" name="Picture 4" descr="A picture containing white, clock&#10;&#10;Description automatically generated">
            <a:extLst>
              <a:ext uri="{FF2B5EF4-FFF2-40B4-BE49-F238E27FC236}">
                <a16:creationId xmlns:a16="http://schemas.microsoft.com/office/drawing/2014/main" id="{4FA09762-51D7-42D6-BBE5-E14EAEE43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442" y="1680832"/>
            <a:ext cx="5047528" cy="501675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BCF97F9-CA7D-4CF1-90C6-E0EA8C50AC1F}"/>
              </a:ext>
            </a:extLst>
          </p:cNvPr>
          <p:cNvSpPr/>
          <p:nvPr/>
        </p:nvSpPr>
        <p:spPr>
          <a:xfrm>
            <a:off x="2835479" y="5410900"/>
            <a:ext cx="134224" cy="134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9C47FE-0789-449B-8967-2E930099C9BA}"/>
              </a:ext>
            </a:extLst>
          </p:cNvPr>
          <p:cNvSpPr/>
          <p:nvPr/>
        </p:nvSpPr>
        <p:spPr>
          <a:xfrm>
            <a:off x="3189214" y="4757957"/>
            <a:ext cx="134224" cy="134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37DF99D-64CC-4A80-90D9-CD79E4D01C8E}"/>
              </a:ext>
            </a:extLst>
          </p:cNvPr>
          <p:cNvSpPr/>
          <p:nvPr/>
        </p:nvSpPr>
        <p:spPr>
          <a:xfrm>
            <a:off x="3526172" y="4096928"/>
            <a:ext cx="134224" cy="134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FE68582-64AA-4AE8-938B-8768D4E4E487}"/>
              </a:ext>
            </a:extLst>
          </p:cNvPr>
          <p:cNvSpPr/>
          <p:nvPr/>
        </p:nvSpPr>
        <p:spPr>
          <a:xfrm>
            <a:off x="3853343" y="3429001"/>
            <a:ext cx="134224" cy="134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3DAC893-3AE8-4801-9C9D-E51606D02211}"/>
              </a:ext>
            </a:extLst>
          </p:cNvPr>
          <p:cNvSpPr/>
          <p:nvPr/>
        </p:nvSpPr>
        <p:spPr>
          <a:xfrm>
            <a:off x="4187428" y="2796331"/>
            <a:ext cx="134224" cy="134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ABE99E-74E2-4746-AA1B-F27AFDDD4569}"/>
              </a:ext>
            </a:extLst>
          </p:cNvPr>
          <p:cNvSpPr txBox="1"/>
          <p:nvPr/>
        </p:nvSpPr>
        <p:spPr>
          <a:xfrm>
            <a:off x="3919579" y="6016140"/>
            <a:ext cx="194624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srgbClr val="C00000"/>
                </a:solidFill>
                <a:cs typeface="(AH) Manal Black" pitchFamily="2" charset="-78"/>
              </a:rPr>
              <a:t>الوقت ( بالدقائق 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6BA8C8-54DC-43E6-87BD-3E8156FA8535}"/>
              </a:ext>
            </a:extLst>
          </p:cNvPr>
          <p:cNvSpPr txBox="1"/>
          <p:nvPr/>
        </p:nvSpPr>
        <p:spPr>
          <a:xfrm rot="16200000">
            <a:off x="1495884" y="3635263"/>
            <a:ext cx="128926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srgbClr val="C00000"/>
                </a:solidFill>
                <a:cs typeface="(AH) Manal Black" pitchFamily="2" charset="-78"/>
              </a:rPr>
              <a:t>عدد السور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0E3EEE-5C85-4915-8E06-95D799500E1D}"/>
              </a:ext>
            </a:extLst>
          </p:cNvPr>
          <p:cNvSpPr txBox="1"/>
          <p:nvPr/>
        </p:nvSpPr>
        <p:spPr>
          <a:xfrm>
            <a:off x="6283548" y="937126"/>
            <a:ext cx="50475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solidFill>
                  <a:srgbClr val="C00000"/>
                </a:solidFill>
                <a:cs typeface="(AH) Manal Black" pitchFamily="2" charset="-78"/>
              </a:rPr>
              <a:t>تظهر النقاط في شكل خط مستقيم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981E711-0C1F-4807-A3F6-6312FF0DEF35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𝟏𝟕𝟏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981E711-0C1F-4807-A3F6-6312FF0DEF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502EE6-7A47-420A-9C9C-D8082CE865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234" t="42820" r="20851"/>
          <a:stretch/>
        </p:blipFill>
        <p:spPr>
          <a:xfrm>
            <a:off x="6189550" y="1692798"/>
            <a:ext cx="5879058" cy="1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736EA9-6B0B-44BB-9155-C77335129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162" y="92765"/>
            <a:ext cx="3191320" cy="743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437922-A116-4676-B2DA-F8B45D377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206" y="897098"/>
            <a:ext cx="8964276" cy="1238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AE1F40-5900-4DEA-B29E-D3C25D8FC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343" y="5020528"/>
            <a:ext cx="9520770" cy="774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695AC50-1DE9-458C-BEC6-5072EC5982B6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𝟏𝟕𝟐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695AC50-1DE9-458C-BEC6-5072EC5982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able, calendar&#10;&#10;Description automatically generated">
            <a:extLst>
              <a:ext uri="{FF2B5EF4-FFF2-40B4-BE49-F238E27FC236}">
                <a16:creationId xmlns:a16="http://schemas.microsoft.com/office/drawing/2014/main" id="{AD4FB865-6B52-4DA7-BA8B-E347FE366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642" y="2633360"/>
            <a:ext cx="6535614" cy="1591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096663-7F87-482B-8EA8-4C64B646F4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1448" y="2105249"/>
            <a:ext cx="674077" cy="5587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CB1CFA-ED55-4E75-AD31-5C95E16FCD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855" y="2074624"/>
            <a:ext cx="674077" cy="5587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A21239-BF17-474F-B792-78B5B6B273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021" y="2105249"/>
            <a:ext cx="674077" cy="5587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8B2FEB-F0B9-4A98-9D63-581310079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7428" y="2074624"/>
            <a:ext cx="674077" cy="5587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B9CAD3-237E-496C-9492-1BDA903DA6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8110" y="4232210"/>
            <a:ext cx="594250" cy="5172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42D792-AED0-4AA0-BDB4-5F997185E2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9954" y="4232210"/>
            <a:ext cx="594250" cy="517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340B31-9D1E-473D-A821-23B032C6FA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6953" y="4237132"/>
            <a:ext cx="594250" cy="5172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4542C6-9380-444B-9938-64AD7A299B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8797" y="4237132"/>
            <a:ext cx="594250" cy="51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2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8E8AE8-F217-43A1-86CB-E34008C1D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633" y="1849031"/>
            <a:ext cx="5085788" cy="8383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84A97E-23EB-42F6-9633-589ED4C81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785" y="4836883"/>
            <a:ext cx="8497162" cy="9174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1C97179-3228-42F4-96AE-8E2EA41EC38F}"/>
                  </a:ext>
                </a:extLst>
              </p:cNvPr>
              <p:cNvSpPr/>
              <p:nvPr/>
            </p:nvSpPr>
            <p:spPr>
              <a:xfrm>
                <a:off x="-114030" y="687271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𝟏𝟕𝟐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1C97179-3228-42F4-96AE-8E2EA41EC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87271"/>
                <a:ext cx="170005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28008DDF-C983-4687-9AA3-43DB637882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4096" y="134744"/>
            <a:ext cx="962159" cy="552527"/>
          </a:xfrm>
          <a:prstGeom prst="rect">
            <a:avLst/>
          </a:prstGeom>
        </p:spPr>
      </p:pic>
      <p:pic>
        <p:nvPicPr>
          <p:cNvPr id="9" name="Picture 8" descr="Schematic&#10;&#10;Description automatically generated">
            <a:extLst>
              <a:ext uri="{FF2B5EF4-FFF2-40B4-BE49-F238E27FC236}">
                <a16:creationId xmlns:a16="http://schemas.microsoft.com/office/drawing/2014/main" id="{B83507F5-13C8-442C-AC03-244A1D391E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7038" y="134744"/>
            <a:ext cx="8756120" cy="1137302"/>
          </a:xfrm>
          <a:prstGeom prst="rect">
            <a:avLst/>
          </a:prstGeo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F8A0DAD6-DFDA-413C-9FEB-E936E29000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7038" y="1272046"/>
            <a:ext cx="2843537" cy="3236159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D310278B-4766-43E2-9846-2C2B77AE46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4037" y="2518209"/>
            <a:ext cx="543001" cy="59063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B7D5018-B801-4776-B322-4F6BE568B4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4036" y="3088324"/>
            <a:ext cx="543001" cy="590632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A6D5F606-7112-4B73-8D9C-8AE00CBE33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4036" y="3710764"/>
            <a:ext cx="543001" cy="590632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4A4CDC5B-FAD2-46E0-AB72-E5DF9142E8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3894" y="2382736"/>
            <a:ext cx="655193" cy="597382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E9100908-8CED-4337-8812-0D709F6EF2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0575" y="3021934"/>
            <a:ext cx="655193" cy="597382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2C483115-1F1A-4FBC-A0F2-56DABA5F52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0574" y="3660984"/>
            <a:ext cx="655193" cy="59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2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A33EB7-D479-4106-97EA-BA992336B47D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𝟏𝟕𝟐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A33EB7-D479-4106-97EA-BA992336B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A3562A3-63D1-4E02-B3B3-C6B1EED9C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34" y="192863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98D4115D-BBE5-4D20-AA61-74798D941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809" y="1593476"/>
            <a:ext cx="3902904" cy="3671048"/>
          </a:xfrm>
          <a:prstGeom prst="rect">
            <a:avLst/>
          </a:prstGeom>
        </p:spPr>
      </p:pic>
      <p:pic>
        <p:nvPicPr>
          <p:cNvPr id="11" name="Picture 10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92FBB20B-2A52-4B68-822E-22A572E73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36" y="1965606"/>
            <a:ext cx="6147048" cy="3852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0653E3-08C2-41DF-9E05-0DDA6A66B8DB}"/>
              </a:ext>
            </a:extLst>
          </p:cNvPr>
          <p:cNvSpPr txBox="1"/>
          <p:nvPr/>
        </p:nvSpPr>
        <p:spPr>
          <a:xfrm>
            <a:off x="3391786" y="865018"/>
            <a:ext cx="787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هل تُعد العلاقة خطية ؟  إذاكانت كذلك فأوجد معدل التغير الثابت</a:t>
            </a:r>
          </a:p>
        </p:txBody>
      </p:sp>
    </p:spTree>
    <p:extLst>
      <p:ext uri="{BB962C8B-B14F-4D97-AF65-F5344CB8AC3E}">
        <p14:creationId xmlns:p14="http://schemas.microsoft.com/office/powerpoint/2010/main" val="3008014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A33EB7-D479-4106-97EA-BA992336B47D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𝟏𝟕𝟐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A33EB7-D479-4106-97EA-BA992336B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A3562A3-63D1-4E02-B3B3-C6B1EED9C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34" y="182223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98D4115D-BBE5-4D20-AA61-74798D941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523" y="1495344"/>
            <a:ext cx="4141395" cy="3895371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2ED435CF-F02A-4CBD-ABB3-F5E59DB9985D}"/>
              </a:ext>
            </a:extLst>
          </p:cNvPr>
          <p:cNvSpPr/>
          <p:nvPr/>
        </p:nvSpPr>
        <p:spPr>
          <a:xfrm>
            <a:off x="7219507" y="3540665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6F754B-4A46-40DA-B271-B46505D78DB7}"/>
                  </a:ext>
                </a:extLst>
              </p:cNvPr>
              <p:cNvSpPr txBox="1"/>
              <p:nvPr/>
            </p:nvSpPr>
            <p:spPr>
              <a:xfrm>
                <a:off x="6716164" y="359914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6F754B-4A46-40DA-B271-B46505D78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164" y="3599144"/>
                <a:ext cx="503343" cy="369332"/>
              </a:xfrm>
              <a:prstGeom prst="rect">
                <a:avLst/>
              </a:prstGeom>
              <a:blipFill>
                <a:blip r:embed="rId5"/>
                <a:stretch>
                  <a:fillRect l="-9756" r="-13415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3E2A4739-3E32-4052-B78D-C9CDC14EA403}"/>
              </a:ext>
            </a:extLst>
          </p:cNvPr>
          <p:cNvSpPr/>
          <p:nvPr/>
        </p:nvSpPr>
        <p:spPr>
          <a:xfrm>
            <a:off x="7175754" y="4106328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E552D3-786C-4DAF-A8F8-0D893F2C8156}"/>
                  </a:ext>
                </a:extLst>
              </p:cNvPr>
              <p:cNvSpPr txBox="1"/>
              <p:nvPr/>
            </p:nvSpPr>
            <p:spPr>
              <a:xfrm>
                <a:off x="6672411" y="416480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E552D3-786C-4DAF-A8F8-0D893F2C8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411" y="4164807"/>
                <a:ext cx="503343" cy="369332"/>
              </a:xfrm>
              <a:prstGeom prst="rect">
                <a:avLst/>
              </a:prstGeom>
              <a:blipFill>
                <a:blip r:embed="rId6"/>
                <a:stretch>
                  <a:fillRect l="-9756" r="-13415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C212AFE9-8968-46CA-99B4-5EA969D95D7B}"/>
              </a:ext>
            </a:extLst>
          </p:cNvPr>
          <p:cNvSpPr/>
          <p:nvPr/>
        </p:nvSpPr>
        <p:spPr>
          <a:xfrm>
            <a:off x="7159253" y="4671265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43A741-83CC-463E-A64C-640F2A37E31C}"/>
                  </a:ext>
                </a:extLst>
              </p:cNvPr>
              <p:cNvSpPr txBox="1"/>
              <p:nvPr/>
            </p:nvSpPr>
            <p:spPr>
              <a:xfrm>
                <a:off x="6655910" y="472974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43A741-83CC-463E-A64C-640F2A37E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910" y="4729744"/>
                <a:ext cx="503343" cy="369332"/>
              </a:xfrm>
              <a:prstGeom prst="rect">
                <a:avLst/>
              </a:prstGeom>
              <a:blipFill>
                <a:blip r:embed="rId7"/>
                <a:stretch>
                  <a:fillRect l="-9756" r="-13415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14231206-6DEE-4456-A3D7-7AF5EF9792D3}"/>
              </a:ext>
            </a:extLst>
          </p:cNvPr>
          <p:cNvSpPr/>
          <p:nvPr/>
        </p:nvSpPr>
        <p:spPr>
          <a:xfrm flipH="1">
            <a:off x="10529784" y="3554837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443C31-3A9D-439D-9E07-083AB45C5E1A}"/>
                  </a:ext>
                </a:extLst>
              </p:cNvPr>
              <p:cNvSpPr txBox="1"/>
              <p:nvPr/>
            </p:nvSpPr>
            <p:spPr>
              <a:xfrm>
                <a:off x="10804104" y="361724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443C31-3A9D-439D-9E07-083AB45C5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4104" y="3617244"/>
                <a:ext cx="503343" cy="369332"/>
              </a:xfrm>
              <a:prstGeom prst="rect">
                <a:avLst/>
              </a:prstGeom>
              <a:blipFill>
                <a:blip r:embed="rId8"/>
                <a:stretch>
                  <a:fillRect r="-13253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Curved Right 15">
            <a:extLst>
              <a:ext uri="{FF2B5EF4-FFF2-40B4-BE49-F238E27FC236}">
                <a16:creationId xmlns:a16="http://schemas.microsoft.com/office/drawing/2014/main" id="{7C653B71-0A0F-4A3E-87C2-8087A337F76B}"/>
              </a:ext>
            </a:extLst>
          </p:cNvPr>
          <p:cNvSpPr/>
          <p:nvPr/>
        </p:nvSpPr>
        <p:spPr>
          <a:xfrm flipH="1">
            <a:off x="10564126" y="4064232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576382D-405B-492C-8E1F-4B1269286D28}"/>
                  </a:ext>
                </a:extLst>
              </p:cNvPr>
              <p:cNvSpPr txBox="1"/>
              <p:nvPr/>
            </p:nvSpPr>
            <p:spPr>
              <a:xfrm>
                <a:off x="10838446" y="4126639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576382D-405B-492C-8E1F-4B1269286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8446" y="4126639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1205" r="-10843" b="-819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row: Curved Right 17">
            <a:extLst>
              <a:ext uri="{FF2B5EF4-FFF2-40B4-BE49-F238E27FC236}">
                <a16:creationId xmlns:a16="http://schemas.microsoft.com/office/drawing/2014/main" id="{CB546F91-CFBE-4E57-8B5A-45C9114CF1B8}"/>
              </a:ext>
            </a:extLst>
          </p:cNvPr>
          <p:cNvSpPr/>
          <p:nvPr/>
        </p:nvSpPr>
        <p:spPr>
          <a:xfrm flipH="1">
            <a:off x="10564126" y="4564192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4988D1-34BD-45FA-A7E0-58A2E38CB53F}"/>
                  </a:ext>
                </a:extLst>
              </p:cNvPr>
              <p:cNvSpPr txBox="1"/>
              <p:nvPr/>
            </p:nvSpPr>
            <p:spPr>
              <a:xfrm>
                <a:off x="10838446" y="4626599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4988D1-34BD-45FA-A7E0-58A2E38CB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8446" y="4626599"/>
                <a:ext cx="503343" cy="369332"/>
              </a:xfrm>
              <a:prstGeom prst="rect">
                <a:avLst/>
              </a:prstGeom>
              <a:blipFill>
                <a:blip r:embed="rId10"/>
                <a:stretch>
                  <a:fillRect l="-1205" r="-10843" b="-819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363E1F-ED3C-446B-85D3-A9C09B450512}"/>
                  </a:ext>
                </a:extLst>
              </p:cNvPr>
              <p:cNvSpPr txBox="1"/>
              <p:nvPr/>
            </p:nvSpPr>
            <p:spPr>
              <a:xfrm>
                <a:off x="1352105" y="1944280"/>
                <a:ext cx="3794048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يزداد الزمن بمقدار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5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 كل مرة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363E1F-ED3C-446B-85D3-A9C09B450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105" y="1944280"/>
                <a:ext cx="3794048" cy="523220"/>
              </a:xfrm>
              <a:prstGeom prst="rect">
                <a:avLst/>
              </a:prstGeom>
              <a:blipFill>
                <a:blip r:embed="rId11"/>
                <a:stretch>
                  <a:fillRect t="-11628" r="-3215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A3C0689-6000-406D-885E-0918E587FC46}"/>
              </a:ext>
            </a:extLst>
          </p:cNvPr>
          <p:cNvSpPr/>
          <p:nvPr/>
        </p:nvSpPr>
        <p:spPr>
          <a:xfrm>
            <a:off x="5201820" y="1852651"/>
            <a:ext cx="10454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(AH) Manal Black" pitchFamily="2" charset="-78"/>
              </a:rPr>
              <a:t>الزمن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7AE3169-A939-4F54-B6C2-88A5C490C0FD}"/>
                  </a:ext>
                </a:extLst>
              </p:cNvPr>
              <p:cNvSpPr txBox="1"/>
              <p:nvPr/>
            </p:nvSpPr>
            <p:spPr>
              <a:xfrm>
                <a:off x="426260" y="2892715"/>
                <a:ext cx="3794048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تنقص الحرارة بمقدار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5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 أول مرة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7AE3169-A939-4F54-B6C2-88A5C490C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60" y="2892715"/>
                <a:ext cx="3794048" cy="523220"/>
              </a:xfrm>
              <a:prstGeom prst="rect">
                <a:avLst/>
              </a:prstGeom>
              <a:blipFill>
                <a:blip r:embed="rId12"/>
                <a:stretch>
                  <a:fillRect l="-2733" t="-11765" r="-3215" b="-3411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BCFD9D0D-1ACA-44C6-91F7-FB3B1518A3C1}"/>
              </a:ext>
            </a:extLst>
          </p:cNvPr>
          <p:cNvSpPr/>
          <p:nvPr/>
        </p:nvSpPr>
        <p:spPr>
          <a:xfrm>
            <a:off x="4220308" y="2800382"/>
            <a:ext cx="21948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(AH) Manal Black" pitchFamily="2" charset="-78"/>
              </a:rPr>
              <a:t>درجة الحرارة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537E858-539D-45CE-BB0E-D464FD44D39A}"/>
                  </a:ext>
                </a:extLst>
              </p:cNvPr>
              <p:cNvSpPr txBox="1"/>
              <p:nvPr/>
            </p:nvSpPr>
            <p:spPr>
              <a:xfrm>
                <a:off x="318977" y="3486503"/>
                <a:ext cx="4242390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ثم تنقص الحرارة بمقدار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4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 ثاني مرة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537E858-539D-45CE-BB0E-D464FD44D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77" y="3486503"/>
                <a:ext cx="4242390" cy="523220"/>
              </a:xfrm>
              <a:prstGeom prst="rect">
                <a:avLst/>
              </a:prstGeom>
              <a:blipFill>
                <a:blip r:embed="rId13"/>
                <a:stretch>
                  <a:fillRect l="-575" t="-11628" r="-3017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1C3889-184A-49E0-9835-CE9EDB69B957}"/>
                  </a:ext>
                </a:extLst>
              </p:cNvPr>
              <p:cNvSpPr txBox="1"/>
              <p:nvPr/>
            </p:nvSpPr>
            <p:spPr>
              <a:xfrm>
                <a:off x="287524" y="4056388"/>
                <a:ext cx="4273843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ثم تنقص الحرارة بمقدار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4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 ثالث مرة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1C3889-184A-49E0-9835-CE9EDB69B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4056388"/>
                <a:ext cx="4273843" cy="523220"/>
              </a:xfrm>
              <a:prstGeom prst="rect">
                <a:avLst/>
              </a:prstGeom>
              <a:blipFill>
                <a:blip r:embed="rId14"/>
                <a:stretch>
                  <a:fillRect l="-143" t="-10465" r="-2996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E83A85F8-A390-44AB-8F42-45008D601617}"/>
              </a:ext>
            </a:extLst>
          </p:cNvPr>
          <p:cNvSpPr txBox="1"/>
          <p:nvPr/>
        </p:nvSpPr>
        <p:spPr>
          <a:xfrm>
            <a:off x="5518298" y="5895946"/>
            <a:ext cx="24596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غير ثابت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787B30-4CC4-417A-9915-96F8A364813E}"/>
              </a:ext>
            </a:extLst>
          </p:cNvPr>
          <p:cNvSpPr/>
          <p:nvPr/>
        </p:nvSpPr>
        <p:spPr>
          <a:xfrm>
            <a:off x="2762113" y="5774967"/>
            <a:ext cx="28071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(AH) Manal Black" pitchFamily="2" charset="-78"/>
              </a:rPr>
              <a:t>العلاقة غير خطية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(AH) Manal Black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5DE5F1-C6EE-492C-9A9B-26C19CA33C88}"/>
              </a:ext>
            </a:extLst>
          </p:cNvPr>
          <p:cNvSpPr txBox="1"/>
          <p:nvPr/>
        </p:nvSpPr>
        <p:spPr>
          <a:xfrm>
            <a:off x="3391786" y="865018"/>
            <a:ext cx="787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هل تُعد العلاقة خطية ؟  إذاكانت كذلك فأوجد معدل التغير الثابت</a:t>
            </a:r>
          </a:p>
        </p:txBody>
      </p:sp>
    </p:spTree>
    <p:extLst>
      <p:ext uri="{BB962C8B-B14F-4D97-AF65-F5344CB8AC3E}">
        <p14:creationId xmlns:p14="http://schemas.microsoft.com/office/powerpoint/2010/main" val="26429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10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6" grpId="0"/>
      <p:bldP spid="7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A33EB7-D479-4106-97EA-BA992336B47D}"/>
                  </a:ext>
                </a:extLst>
              </p:cNvPr>
              <p:cNvSpPr/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𝟏𝟕𝟐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A33EB7-D479-4106-97EA-BA992336B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64" y="644739"/>
                <a:ext cx="170005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A3562A3-63D1-4E02-B3B3-C6B1EED9C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966" y="157962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92FBB20B-2A52-4B68-822E-22A572E73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58" y="1154740"/>
            <a:ext cx="6147048" cy="38528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32B861-154D-4C37-BA69-19B361D9ABDD}"/>
              </a:ext>
            </a:extLst>
          </p:cNvPr>
          <p:cNvSpPr txBox="1"/>
          <p:nvPr/>
        </p:nvSpPr>
        <p:spPr>
          <a:xfrm>
            <a:off x="3806456" y="859353"/>
            <a:ext cx="787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هل تُعد العلاقة خطية ؟  إذاكانت كذلك فأوجد معدل التغير الثابت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138DFA-1A8A-4C5D-B632-4105DC24E82D}"/>
                  </a:ext>
                </a:extLst>
              </p:cNvPr>
              <p:cNvSpPr txBox="1"/>
              <p:nvPr/>
            </p:nvSpPr>
            <p:spPr>
              <a:xfrm>
                <a:off x="2359458" y="1594539"/>
                <a:ext cx="10804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138DFA-1A8A-4C5D-B632-4105DC24E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458" y="1594539"/>
                <a:ext cx="1080424" cy="369332"/>
              </a:xfrm>
              <a:prstGeom prst="rect">
                <a:avLst/>
              </a:prstGeom>
              <a:blipFill>
                <a:blip r:embed="rId5"/>
                <a:stretch>
                  <a:fillRect l="-8475" r="-9040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DD1A79-748D-4EF5-B888-212A10066BCD}"/>
                  </a:ext>
                </a:extLst>
              </p:cNvPr>
              <p:cNvSpPr txBox="1"/>
              <p:nvPr/>
            </p:nvSpPr>
            <p:spPr>
              <a:xfrm>
                <a:off x="3075035" y="2340222"/>
                <a:ext cx="126477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DD1A79-748D-4EF5-B888-212A10066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035" y="2340222"/>
                <a:ext cx="1264770" cy="369332"/>
              </a:xfrm>
              <a:prstGeom prst="rect">
                <a:avLst/>
              </a:prstGeom>
              <a:blipFill>
                <a:blip r:embed="rId6"/>
                <a:stretch>
                  <a:fillRect l="-7212" r="-7212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AF91CE-3743-40C7-8C1E-51478ED8F85A}"/>
                  </a:ext>
                </a:extLst>
              </p:cNvPr>
              <p:cNvSpPr txBox="1"/>
              <p:nvPr/>
            </p:nvSpPr>
            <p:spPr>
              <a:xfrm>
                <a:off x="3799593" y="3081164"/>
                <a:ext cx="126477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AF91CE-3743-40C7-8C1E-51478ED8F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593" y="3081164"/>
                <a:ext cx="1264770" cy="369332"/>
              </a:xfrm>
              <a:prstGeom prst="rect">
                <a:avLst/>
              </a:prstGeom>
              <a:blipFill>
                <a:blip r:embed="rId7"/>
                <a:stretch>
                  <a:fillRect l="-7212" r="-7212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6D8DAD55-CA7D-4CFD-8551-571560419DE5}"/>
              </a:ext>
            </a:extLst>
          </p:cNvPr>
          <p:cNvSpPr/>
          <p:nvPr/>
        </p:nvSpPr>
        <p:spPr>
          <a:xfrm>
            <a:off x="9326838" y="1229514"/>
            <a:ext cx="23583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(AH) Manal Black" pitchFamily="2" charset="-78"/>
              </a:rPr>
              <a:t>يمكن تنظيم جدول</a:t>
            </a:r>
            <a:endParaRPr lang="en-US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342FAB7D-E11D-4B7F-93F0-D6ABE3E5A2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8359745"/>
                  </p:ext>
                </p:extLst>
              </p:nvPr>
            </p:nvGraphicFramePr>
            <p:xfrm>
              <a:off x="8269103" y="1982000"/>
              <a:ext cx="2987743" cy="2524668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422400">
                      <a:extLst>
                        <a:ext uri="{9D8B030D-6E8A-4147-A177-3AD203B41FA5}">
                          <a16:colId xmlns:a16="http://schemas.microsoft.com/office/drawing/2014/main" val="900577357"/>
                        </a:ext>
                      </a:extLst>
                    </a:gridCol>
                    <a:gridCol w="1565343">
                      <a:extLst>
                        <a:ext uri="{9D8B030D-6E8A-4147-A177-3AD203B41FA5}">
                          <a16:colId xmlns:a16="http://schemas.microsoft.com/office/drawing/2014/main" val="1631746470"/>
                        </a:ext>
                      </a:extLst>
                    </a:gridCol>
                  </a:tblGrid>
                  <a:tr h="63116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AE" sz="2000" dirty="0">
                              <a:cs typeface="(AH) Manal Black" pitchFamily="2" charset="-78"/>
                            </a:rPr>
                            <a:t>الوقت 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𝒎𝒊𝒏</m:t>
                              </m:r>
                            </m:oMath>
                          </a14:m>
                          <a:endParaRPr lang="ar-AE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AE" sz="2000" dirty="0">
                              <a:cs typeface="(AH) Manal Black" pitchFamily="2" charset="-78"/>
                            </a:rPr>
                            <a:t>عدد المتطوعين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40900405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8015503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19808047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36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342FAB7D-E11D-4B7F-93F0-D6ABE3E5A2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8359745"/>
                  </p:ext>
                </p:extLst>
              </p:nvPr>
            </p:nvGraphicFramePr>
            <p:xfrm>
              <a:off x="8269103" y="1982000"/>
              <a:ext cx="2987743" cy="2524668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422400">
                      <a:extLst>
                        <a:ext uri="{9D8B030D-6E8A-4147-A177-3AD203B41FA5}">
                          <a16:colId xmlns:a16="http://schemas.microsoft.com/office/drawing/2014/main" val="900577357"/>
                        </a:ext>
                      </a:extLst>
                    </a:gridCol>
                    <a:gridCol w="1565343">
                      <a:extLst>
                        <a:ext uri="{9D8B030D-6E8A-4147-A177-3AD203B41FA5}">
                          <a16:colId xmlns:a16="http://schemas.microsoft.com/office/drawing/2014/main" val="1631746470"/>
                        </a:ext>
                      </a:extLst>
                    </a:gridCol>
                  </a:tblGrid>
                  <a:tr h="631167">
                    <a:tc>
                      <a:txBody>
                        <a:bodyPr/>
                        <a:lstStyle/>
                        <a:p>
                          <a:endParaRPr lang="ar-AE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427" t="-962" r="-111538" b="-300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AE" sz="2000" dirty="0">
                              <a:cs typeface="(AH) Manal Black" pitchFamily="2" charset="-78"/>
                            </a:rPr>
                            <a:t>عدد المتطوعين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40900405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8015503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19808047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369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F08CC6-036C-4F8D-BF22-DC26CC7FF357}"/>
                  </a:ext>
                </a:extLst>
              </p:cNvPr>
              <p:cNvSpPr txBox="1"/>
              <p:nvPr/>
            </p:nvSpPr>
            <p:spPr>
              <a:xfrm>
                <a:off x="8892402" y="2683317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F08CC6-036C-4F8D-BF22-DC26CC7FF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402" y="2683317"/>
                <a:ext cx="32060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BB930D-1E61-4215-8DB0-261F4223398B}"/>
                  </a:ext>
                </a:extLst>
              </p:cNvPr>
              <p:cNvSpPr txBox="1"/>
              <p:nvPr/>
            </p:nvSpPr>
            <p:spPr>
              <a:xfrm>
                <a:off x="10157291" y="2663172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BB930D-1E61-4215-8DB0-261F42233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291" y="2663172"/>
                <a:ext cx="535403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E13D0A-84D8-42FF-A36F-CC65229E123C}"/>
                  </a:ext>
                </a:extLst>
              </p:cNvPr>
              <p:cNvSpPr txBox="1"/>
              <p:nvPr/>
            </p:nvSpPr>
            <p:spPr>
              <a:xfrm>
                <a:off x="8892402" y="3357846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E13D0A-84D8-42FF-A36F-CC65229E1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402" y="3357846"/>
                <a:ext cx="53540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200542-DABF-4A38-A2E3-7B7443837EA8}"/>
                  </a:ext>
                </a:extLst>
              </p:cNvPr>
              <p:cNvSpPr txBox="1"/>
              <p:nvPr/>
            </p:nvSpPr>
            <p:spPr>
              <a:xfrm>
                <a:off x="10157291" y="3337701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200542-DABF-4A38-A2E3-7B7443837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291" y="3337701"/>
                <a:ext cx="535403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E4F250-691D-45F5-B5C2-45CC47A4245A}"/>
                  </a:ext>
                </a:extLst>
              </p:cNvPr>
              <p:cNvSpPr txBox="1"/>
              <p:nvPr/>
            </p:nvSpPr>
            <p:spPr>
              <a:xfrm>
                <a:off x="8892402" y="4001842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E4F250-691D-45F5-B5C2-45CC47A42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402" y="4001842"/>
                <a:ext cx="53540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A428ED-525A-43E5-A988-425F050C4420}"/>
                  </a:ext>
                </a:extLst>
              </p:cNvPr>
              <p:cNvSpPr txBox="1"/>
              <p:nvPr/>
            </p:nvSpPr>
            <p:spPr>
              <a:xfrm>
                <a:off x="10157291" y="3981697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A428ED-525A-43E5-A988-425F050C4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291" y="3981697"/>
                <a:ext cx="535403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FC045C65-A6BE-4CE0-8CEF-EFE0C0EBB4A2}"/>
              </a:ext>
            </a:extLst>
          </p:cNvPr>
          <p:cNvSpPr/>
          <p:nvPr/>
        </p:nvSpPr>
        <p:spPr>
          <a:xfrm>
            <a:off x="8139545" y="2970752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A2BFB9D-E696-48B6-B6DD-0E3212293BEC}"/>
                  </a:ext>
                </a:extLst>
              </p:cNvPr>
              <p:cNvSpPr txBox="1"/>
              <p:nvPr/>
            </p:nvSpPr>
            <p:spPr>
              <a:xfrm>
                <a:off x="7636202" y="3007965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A2BFB9D-E696-48B6-B6DD-0E3212293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202" y="3007965"/>
                <a:ext cx="503343" cy="369332"/>
              </a:xfrm>
              <a:prstGeom prst="rect">
                <a:avLst/>
              </a:prstGeom>
              <a:blipFill>
                <a:blip r:embed="rId15"/>
                <a:stretch>
                  <a:fillRect l="-9756" r="-12195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357982E6-12CC-4A00-89A4-FFCCCF00F11B}"/>
              </a:ext>
            </a:extLst>
          </p:cNvPr>
          <p:cNvSpPr/>
          <p:nvPr/>
        </p:nvSpPr>
        <p:spPr>
          <a:xfrm>
            <a:off x="8088190" y="3677558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08A376-2761-4EBC-85D6-1B463095E4EF}"/>
                  </a:ext>
                </a:extLst>
              </p:cNvPr>
              <p:cNvSpPr txBox="1"/>
              <p:nvPr/>
            </p:nvSpPr>
            <p:spPr>
              <a:xfrm>
                <a:off x="7592449" y="3743751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08A376-2761-4EBC-85D6-1B463095E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449" y="3743751"/>
                <a:ext cx="503343" cy="369332"/>
              </a:xfrm>
              <a:prstGeom prst="rect">
                <a:avLst/>
              </a:prstGeom>
              <a:blipFill>
                <a:blip r:embed="rId16"/>
                <a:stretch>
                  <a:fillRect l="-9639" r="-12048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row: Curved Right 25">
            <a:extLst>
              <a:ext uri="{FF2B5EF4-FFF2-40B4-BE49-F238E27FC236}">
                <a16:creationId xmlns:a16="http://schemas.microsoft.com/office/drawing/2014/main" id="{99EF0A28-73C7-4232-B72F-7EB983D58219}"/>
              </a:ext>
            </a:extLst>
          </p:cNvPr>
          <p:cNvSpPr/>
          <p:nvPr/>
        </p:nvSpPr>
        <p:spPr>
          <a:xfrm flipH="1">
            <a:off x="10982526" y="2901024"/>
            <a:ext cx="274320" cy="64008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8FB9E8-524A-41BA-B1F3-840B62F9D683}"/>
                  </a:ext>
                </a:extLst>
              </p:cNvPr>
              <p:cNvSpPr txBox="1"/>
              <p:nvPr/>
            </p:nvSpPr>
            <p:spPr>
              <a:xfrm>
                <a:off x="11222504" y="3022443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8FB9E8-524A-41BA-B1F3-840B62F9D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2504" y="3022443"/>
                <a:ext cx="687689" cy="369332"/>
              </a:xfrm>
              <a:prstGeom prst="rect">
                <a:avLst/>
              </a:prstGeom>
              <a:blipFill>
                <a:blip r:embed="rId17"/>
                <a:stretch>
                  <a:fillRect l="-885" r="-796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row: Curved Right 27">
            <a:extLst>
              <a:ext uri="{FF2B5EF4-FFF2-40B4-BE49-F238E27FC236}">
                <a16:creationId xmlns:a16="http://schemas.microsoft.com/office/drawing/2014/main" id="{5F09C41F-A7B0-4F33-8D1F-09F071579C26}"/>
              </a:ext>
            </a:extLst>
          </p:cNvPr>
          <p:cNvSpPr/>
          <p:nvPr/>
        </p:nvSpPr>
        <p:spPr>
          <a:xfrm flipH="1">
            <a:off x="10991956" y="3617666"/>
            <a:ext cx="274320" cy="64008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741938-A660-42BB-89CD-BDAA19311CE3}"/>
                  </a:ext>
                </a:extLst>
              </p:cNvPr>
              <p:cNvSpPr txBox="1"/>
              <p:nvPr/>
            </p:nvSpPr>
            <p:spPr>
              <a:xfrm>
                <a:off x="11256846" y="3735083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741938-A660-42BB-89CD-BDAA19311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6846" y="3735083"/>
                <a:ext cx="687689" cy="369332"/>
              </a:xfrm>
              <a:prstGeom prst="rect">
                <a:avLst/>
              </a:prstGeom>
              <a:blipFill>
                <a:blip r:embed="rId18"/>
                <a:stretch>
                  <a:fillRect l="-893" r="-8929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FED6D74-BC74-46F9-BCC7-8A4346AF5664}"/>
                  </a:ext>
                </a:extLst>
              </p:cNvPr>
              <p:cNvSpPr txBox="1"/>
              <p:nvPr/>
            </p:nvSpPr>
            <p:spPr>
              <a:xfrm>
                <a:off x="9486329" y="4671811"/>
                <a:ext cx="2724310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ينقص الوقت بمقدار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20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FED6D74-BC74-46F9-BCC7-8A4346AF5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329" y="4671811"/>
                <a:ext cx="2724310" cy="523220"/>
              </a:xfrm>
              <a:prstGeom prst="rect">
                <a:avLst/>
              </a:prstGeom>
              <a:blipFill>
                <a:blip r:embed="rId19"/>
                <a:stretch>
                  <a:fillRect l="-8277" t="-10465" r="-4698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433DF2-9076-4700-9506-9EA4BBFBC9A1}"/>
                  </a:ext>
                </a:extLst>
              </p:cNvPr>
              <p:cNvSpPr txBox="1"/>
              <p:nvPr/>
            </p:nvSpPr>
            <p:spPr>
              <a:xfrm>
                <a:off x="5964867" y="4656064"/>
                <a:ext cx="3636674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ويزداد عدد المتطوعين  بمقدار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8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433DF2-9076-4700-9506-9EA4BBFBC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867" y="4656064"/>
                <a:ext cx="3636674" cy="523220"/>
              </a:xfrm>
              <a:prstGeom prst="rect">
                <a:avLst/>
              </a:prstGeom>
              <a:blipFill>
                <a:blip r:embed="rId20"/>
                <a:stretch>
                  <a:fillRect l="-3183" t="-11628" r="-3350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FFF6582F-3C21-4FC9-8E17-9B42B149A172}"/>
              </a:ext>
            </a:extLst>
          </p:cNvPr>
          <p:cNvSpPr/>
          <p:nvPr/>
        </p:nvSpPr>
        <p:spPr>
          <a:xfrm>
            <a:off x="4287992" y="4638926"/>
            <a:ext cx="1827744" cy="584775"/>
          </a:xfrm>
          <a:custGeom>
            <a:avLst/>
            <a:gdLst>
              <a:gd name="connsiteX0" fmla="*/ 0 w 1827744"/>
              <a:gd name="connsiteY0" fmla="*/ 0 h 584775"/>
              <a:gd name="connsiteX1" fmla="*/ 438659 w 1827744"/>
              <a:gd name="connsiteY1" fmla="*/ 0 h 584775"/>
              <a:gd name="connsiteX2" fmla="*/ 895595 w 1827744"/>
              <a:gd name="connsiteY2" fmla="*/ 0 h 584775"/>
              <a:gd name="connsiteX3" fmla="*/ 1352531 w 1827744"/>
              <a:gd name="connsiteY3" fmla="*/ 0 h 584775"/>
              <a:gd name="connsiteX4" fmla="*/ 1827744 w 1827744"/>
              <a:gd name="connsiteY4" fmla="*/ 0 h 584775"/>
              <a:gd name="connsiteX5" fmla="*/ 1827744 w 1827744"/>
              <a:gd name="connsiteY5" fmla="*/ 584775 h 584775"/>
              <a:gd name="connsiteX6" fmla="*/ 1370808 w 1827744"/>
              <a:gd name="connsiteY6" fmla="*/ 584775 h 584775"/>
              <a:gd name="connsiteX7" fmla="*/ 950427 w 1827744"/>
              <a:gd name="connsiteY7" fmla="*/ 584775 h 584775"/>
              <a:gd name="connsiteX8" fmla="*/ 530046 w 1827744"/>
              <a:gd name="connsiteY8" fmla="*/ 584775 h 584775"/>
              <a:gd name="connsiteX9" fmla="*/ 0 w 1827744"/>
              <a:gd name="connsiteY9" fmla="*/ 584775 h 584775"/>
              <a:gd name="connsiteX10" fmla="*/ 0 w 1827744"/>
              <a:gd name="connsiteY10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27744" h="584775" fill="none" extrusionOk="0">
                <a:moveTo>
                  <a:pt x="0" y="0"/>
                </a:moveTo>
                <a:cubicBezTo>
                  <a:pt x="99861" y="-46027"/>
                  <a:pt x="328487" y="27899"/>
                  <a:pt x="438659" y="0"/>
                </a:cubicBezTo>
                <a:cubicBezTo>
                  <a:pt x="548831" y="-27899"/>
                  <a:pt x="731853" y="17486"/>
                  <a:pt x="895595" y="0"/>
                </a:cubicBezTo>
                <a:cubicBezTo>
                  <a:pt x="1059337" y="-17486"/>
                  <a:pt x="1189252" y="4673"/>
                  <a:pt x="1352531" y="0"/>
                </a:cubicBezTo>
                <a:cubicBezTo>
                  <a:pt x="1515810" y="-4673"/>
                  <a:pt x="1661729" y="25056"/>
                  <a:pt x="1827744" y="0"/>
                </a:cubicBezTo>
                <a:cubicBezTo>
                  <a:pt x="1835278" y="197191"/>
                  <a:pt x="1822252" y="374282"/>
                  <a:pt x="1827744" y="584775"/>
                </a:cubicBezTo>
                <a:cubicBezTo>
                  <a:pt x="1677012" y="635529"/>
                  <a:pt x="1568993" y="534997"/>
                  <a:pt x="1370808" y="584775"/>
                </a:cubicBezTo>
                <a:cubicBezTo>
                  <a:pt x="1172623" y="634553"/>
                  <a:pt x="1140528" y="565428"/>
                  <a:pt x="950427" y="584775"/>
                </a:cubicBezTo>
                <a:cubicBezTo>
                  <a:pt x="760326" y="604122"/>
                  <a:pt x="719727" y="581121"/>
                  <a:pt x="530046" y="584775"/>
                </a:cubicBezTo>
                <a:cubicBezTo>
                  <a:pt x="340365" y="588429"/>
                  <a:pt x="206548" y="537144"/>
                  <a:pt x="0" y="584775"/>
                </a:cubicBezTo>
                <a:cubicBezTo>
                  <a:pt x="-18641" y="399863"/>
                  <a:pt x="1086" y="205998"/>
                  <a:pt x="0" y="0"/>
                </a:cubicBezTo>
                <a:close/>
              </a:path>
              <a:path w="1827744" h="584775" stroke="0" extrusionOk="0">
                <a:moveTo>
                  <a:pt x="0" y="0"/>
                </a:moveTo>
                <a:cubicBezTo>
                  <a:pt x="149102" y="-25766"/>
                  <a:pt x="296128" y="19797"/>
                  <a:pt x="438659" y="0"/>
                </a:cubicBezTo>
                <a:cubicBezTo>
                  <a:pt x="581190" y="-19797"/>
                  <a:pt x="656419" y="18416"/>
                  <a:pt x="840762" y="0"/>
                </a:cubicBezTo>
                <a:cubicBezTo>
                  <a:pt x="1025105" y="-18416"/>
                  <a:pt x="1131534" y="58175"/>
                  <a:pt x="1334253" y="0"/>
                </a:cubicBezTo>
                <a:cubicBezTo>
                  <a:pt x="1536972" y="-58175"/>
                  <a:pt x="1639634" y="30407"/>
                  <a:pt x="1827744" y="0"/>
                </a:cubicBezTo>
                <a:cubicBezTo>
                  <a:pt x="1834442" y="120638"/>
                  <a:pt x="1819969" y="453480"/>
                  <a:pt x="1827744" y="584775"/>
                </a:cubicBezTo>
                <a:cubicBezTo>
                  <a:pt x="1651570" y="634823"/>
                  <a:pt x="1614236" y="560785"/>
                  <a:pt x="1407363" y="584775"/>
                </a:cubicBezTo>
                <a:cubicBezTo>
                  <a:pt x="1200490" y="608765"/>
                  <a:pt x="1122955" y="539520"/>
                  <a:pt x="986982" y="584775"/>
                </a:cubicBezTo>
                <a:cubicBezTo>
                  <a:pt x="851009" y="630030"/>
                  <a:pt x="718620" y="555839"/>
                  <a:pt x="493491" y="584775"/>
                </a:cubicBezTo>
                <a:cubicBezTo>
                  <a:pt x="268362" y="613711"/>
                  <a:pt x="217262" y="550324"/>
                  <a:pt x="0" y="584775"/>
                </a:cubicBezTo>
                <a:cubicBezTo>
                  <a:pt x="-7399" y="344304"/>
                  <a:pt x="51418" y="24999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(AH) Manal Black" pitchFamily="2" charset="-78"/>
              </a:rPr>
              <a:t>العلاقة  خطية</a:t>
            </a:r>
            <a:endParaRPr lang="en-US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(AH) Manal Black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E350CB-7AD2-457A-8112-D7B63044A50D}"/>
              </a:ext>
            </a:extLst>
          </p:cNvPr>
          <p:cNvSpPr txBox="1"/>
          <p:nvPr/>
        </p:nvSpPr>
        <p:spPr>
          <a:xfrm>
            <a:off x="9580275" y="5548995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الثابت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F0E1E1B-2485-4F9F-B1D9-FFDF37D24CB6}"/>
                  </a:ext>
                </a:extLst>
              </p:cNvPr>
              <p:cNvSpPr txBox="1"/>
              <p:nvPr/>
            </p:nvSpPr>
            <p:spPr>
              <a:xfrm>
                <a:off x="5655426" y="5371901"/>
                <a:ext cx="1069716" cy="69403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F0E1E1B-2485-4F9F-B1D9-FFDF37D24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426" y="5371901"/>
                <a:ext cx="1069716" cy="69403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ECB5CE2-9982-4E14-8D09-B125FF0C9C05}"/>
                  </a:ext>
                </a:extLst>
              </p:cNvPr>
              <p:cNvSpPr txBox="1"/>
              <p:nvPr/>
            </p:nvSpPr>
            <p:spPr>
              <a:xfrm>
                <a:off x="6725142" y="5565030"/>
                <a:ext cx="2487861" cy="41960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𝒎𝒊𝒏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متطوع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ECB5CE2-9982-4E14-8D09-B125FF0C9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142" y="5565030"/>
                <a:ext cx="2487861" cy="41960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410814-F2EB-42EA-893E-60D50CF889DE}"/>
                  </a:ext>
                </a:extLst>
              </p:cNvPr>
              <p:cNvSpPr txBox="1"/>
              <p:nvPr/>
            </p:nvSpPr>
            <p:spPr>
              <a:xfrm>
                <a:off x="223283" y="5824776"/>
                <a:ext cx="534337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ينقص الوقت بمقدار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2.5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دقيقة لكل متطوع إضافي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410814-F2EB-42EA-893E-60D50CF88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83" y="5824776"/>
                <a:ext cx="5343371" cy="523220"/>
              </a:xfrm>
              <a:prstGeom prst="rect">
                <a:avLst/>
              </a:prstGeom>
              <a:blipFill>
                <a:blip r:embed="rId23"/>
                <a:stretch>
                  <a:fillRect t="-11765" r="-2283" b="-3411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424CBF-EDD4-435F-8C6C-5F7C0B85AB54}"/>
              </a:ext>
            </a:extLst>
          </p:cNvPr>
          <p:cNvCxnSpPr/>
          <p:nvPr/>
        </p:nvCxnSpPr>
        <p:spPr>
          <a:xfrm>
            <a:off x="2041448" y="1707959"/>
            <a:ext cx="2307265" cy="2290126"/>
          </a:xfrm>
          <a:prstGeom prst="line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57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/>
      <p:bldP spid="26" grpId="0" animBg="1"/>
      <p:bldP spid="27" grpId="0"/>
      <p:bldP spid="28" grpId="0" animBg="1"/>
      <p:bldP spid="29" grpId="0"/>
      <p:bldP spid="32" grpId="0"/>
      <p:bldP spid="33" grpId="0"/>
      <p:bldP spid="34" grpId="0" animBg="1"/>
      <p:bldP spid="35" grpId="0"/>
      <p:bldP spid="36" grpId="0"/>
      <p:bldP spid="37" grpId="0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E3526AB-3926-466C-9546-D687F6112CCB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𝟏𝟕𝟑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E3526AB-3926-466C-9546-D687F6112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D353D9-3F6E-4D87-8FD5-C46D36BC7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659" y="370754"/>
            <a:ext cx="4877481" cy="800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26D6E0-1019-4064-9AB6-C55B318DF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451" y="1484106"/>
            <a:ext cx="10721332" cy="96251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DADADF6-A229-46BD-A527-3CFA790E5A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9554" y="2755407"/>
            <a:ext cx="6470230" cy="935777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31A8A3-C366-43ED-84FD-592BCD00C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2750" y="4057796"/>
            <a:ext cx="8957033" cy="962513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7626F8-E0D9-473A-8714-3A7FDFD07F03}"/>
              </a:ext>
            </a:extLst>
          </p:cNvPr>
          <p:cNvSpPr txBox="1"/>
          <p:nvPr/>
        </p:nvSpPr>
        <p:spPr>
          <a:xfrm>
            <a:off x="8432319" y="5160476"/>
            <a:ext cx="329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تكون العلاقة الخطية تناسبية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7750C8-B768-43BD-895F-0A237D92CE37}"/>
                  </a:ext>
                </a:extLst>
              </p:cNvPr>
              <p:cNvSpPr txBox="1"/>
              <p:nvPr/>
            </p:nvSpPr>
            <p:spPr>
              <a:xfrm>
                <a:off x="2331724" y="5798845"/>
                <a:ext cx="7528552" cy="523220"/>
              </a:xfrm>
              <a:custGeom>
                <a:avLst/>
                <a:gdLst>
                  <a:gd name="connsiteX0" fmla="*/ 0 w 7528552"/>
                  <a:gd name="connsiteY0" fmla="*/ 0 h 523220"/>
                  <a:gd name="connsiteX1" fmla="*/ 654405 w 7528552"/>
                  <a:gd name="connsiteY1" fmla="*/ 0 h 523220"/>
                  <a:gd name="connsiteX2" fmla="*/ 1082953 w 7528552"/>
                  <a:gd name="connsiteY2" fmla="*/ 0 h 523220"/>
                  <a:gd name="connsiteX3" fmla="*/ 1812644 w 7528552"/>
                  <a:gd name="connsiteY3" fmla="*/ 0 h 523220"/>
                  <a:gd name="connsiteX4" fmla="*/ 2241192 w 7528552"/>
                  <a:gd name="connsiteY4" fmla="*/ 0 h 523220"/>
                  <a:gd name="connsiteX5" fmla="*/ 2669740 w 7528552"/>
                  <a:gd name="connsiteY5" fmla="*/ 0 h 523220"/>
                  <a:gd name="connsiteX6" fmla="*/ 3023003 w 7528552"/>
                  <a:gd name="connsiteY6" fmla="*/ 0 h 523220"/>
                  <a:gd name="connsiteX7" fmla="*/ 3376266 w 7528552"/>
                  <a:gd name="connsiteY7" fmla="*/ 0 h 523220"/>
                  <a:gd name="connsiteX8" fmla="*/ 3955385 w 7528552"/>
                  <a:gd name="connsiteY8" fmla="*/ 0 h 523220"/>
                  <a:gd name="connsiteX9" fmla="*/ 4685076 w 7528552"/>
                  <a:gd name="connsiteY9" fmla="*/ 0 h 523220"/>
                  <a:gd name="connsiteX10" fmla="*/ 5188910 w 7528552"/>
                  <a:gd name="connsiteY10" fmla="*/ 0 h 523220"/>
                  <a:gd name="connsiteX11" fmla="*/ 5918600 w 7528552"/>
                  <a:gd name="connsiteY11" fmla="*/ 0 h 523220"/>
                  <a:gd name="connsiteX12" fmla="*/ 6573005 w 7528552"/>
                  <a:gd name="connsiteY12" fmla="*/ 0 h 523220"/>
                  <a:gd name="connsiteX13" fmla="*/ 7528552 w 7528552"/>
                  <a:gd name="connsiteY13" fmla="*/ 0 h 523220"/>
                  <a:gd name="connsiteX14" fmla="*/ 7528552 w 7528552"/>
                  <a:gd name="connsiteY14" fmla="*/ 523220 h 523220"/>
                  <a:gd name="connsiteX15" fmla="*/ 6949433 w 7528552"/>
                  <a:gd name="connsiteY15" fmla="*/ 523220 h 523220"/>
                  <a:gd name="connsiteX16" fmla="*/ 6295028 w 7528552"/>
                  <a:gd name="connsiteY16" fmla="*/ 523220 h 523220"/>
                  <a:gd name="connsiteX17" fmla="*/ 5715908 w 7528552"/>
                  <a:gd name="connsiteY17" fmla="*/ 523220 h 523220"/>
                  <a:gd name="connsiteX18" fmla="*/ 4986218 w 7528552"/>
                  <a:gd name="connsiteY18" fmla="*/ 523220 h 523220"/>
                  <a:gd name="connsiteX19" fmla="*/ 4632955 w 7528552"/>
                  <a:gd name="connsiteY19" fmla="*/ 523220 h 523220"/>
                  <a:gd name="connsiteX20" fmla="*/ 3903265 w 7528552"/>
                  <a:gd name="connsiteY20" fmla="*/ 523220 h 523220"/>
                  <a:gd name="connsiteX21" fmla="*/ 3248860 w 7528552"/>
                  <a:gd name="connsiteY21" fmla="*/ 523220 h 523220"/>
                  <a:gd name="connsiteX22" fmla="*/ 2669740 w 7528552"/>
                  <a:gd name="connsiteY22" fmla="*/ 523220 h 523220"/>
                  <a:gd name="connsiteX23" fmla="*/ 2241192 w 7528552"/>
                  <a:gd name="connsiteY23" fmla="*/ 523220 h 523220"/>
                  <a:gd name="connsiteX24" fmla="*/ 1662073 w 7528552"/>
                  <a:gd name="connsiteY24" fmla="*/ 523220 h 523220"/>
                  <a:gd name="connsiteX25" fmla="*/ 1308810 w 7528552"/>
                  <a:gd name="connsiteY25" fmla="*/ 523220 h 523220"/>
                  <a:gd name="connsiteX26" fmla="*/ 804976 w 7528552"/>
                  <a:gd name="connsiteY26" fmla="*/ 523220 h 523220"/>
                  <a:gd name="connsiteX27" fmla="*/ 0 w 7528552"/>
                  <a:gd name="connsiteY27" fmla="*/ 523220 h 523220"/>
                  <a:gd name="connsiteX28" fmla="*/ 0 w 7528552"/>
                  <a:gd name="connsiteY28" fmla="*/ 0 h 523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28552" h="523220" fill="none" extrusionOk="0">
                    <a:moveTo>
                      <a:pt x="0" y="0"/>
                    </a:moveTo>
                    <a:cubicBezTo>
                      <a:pt x="254302" y="-16324"/>
                      <a:pt x="514811" y="35887"/>
                      <a:pt x="654405" y="0"/>
                    </a:cubicBezTo>
                    <a:cubicBezTo>
                      <a:pt x="793999" y="-35887"/>
                      <a:pt x="908904" y="28441"/>
                      <a:pt x="1082953" y="0"/>
                    </a:cubicBezTo>
                    <a:cubicBezTo>
                      <a:pt x="1257002" y="-28441"/>
                      <a:pt x="1491241" y="20688"/>
                      <a:pt x="1812644" y="0"/>
                    </a:cubicBezTo>
                    <a:cubicBezTo>
                      <a:pt x="2134047" y="-20688"/>
                      <a:pt x="2034047" y="27843"/>
                      <a:pt x="2241192" y="0"/>
                    </a:cubicBezTo>
                    <a:cubicBezTo>
                      <a:pt x="2448337" y="-27843"/>
                      <a:pt x="2558150" y="17857"/>
                      <a:pt x="2669740" y="0"/>
                    </a:cubicBezTo>
                    <a:cubicBezTo>
                      <a:pt x="2781330" y="-17857"/>
                      <a:pt x="2867852" y="23187"/>
                      <a:pt x="3023003" y="0"/>
                    </a:cubicBezTo>
                    <a:cubicBezTo>
                      <a:pt x="3178154" y="-23187"/>
                      <a:pt x="3221784" y="16154"/>
                      <a:pt x="3376266" y="0"/>
                    </a:cubicBezTo>
                    <a:cubicBezTo>
                      <a:pt x="3530748" y="-16154"/>
                      <a:pt x="3734293" y="21224"/>
                      <a:pt x="3955385" y="0"/>
                    </a:cubicBezTo>
                    <a:cubicBezTo>
                      <a:pt x="4176477" y="-21224"/>
                      <a:pt x="4461868" y="37540"/>
                      <a:pt x="4685076" y="0"/>
                    </a:cubicBezTo>
                    <a:cubicBezTo>
                      <a:pt x="4908284" y="-37540"/>
                      <a:pt x="4950398" y="45967"/>
                      <a:pt x="5188910" y="0"/>
                    </a:cubicBezTo>
                    <a:cubicBezTo>
                      <a:pt x="5427422" y="-45967"/>
                      <a:pt x="5576496" y="67820"/>
                      <a:pt x="5918600" y="0"/>
                    </a:cubicBezTo>
                    <a:cubicBezTo>
                      <a:pt x="6260704" y="-67820"/>
                      <a:pt x="6303469" y="58240"/>
                      <a:pt x="6573005" y="0"/>
                    </a:cubicBezTo>
                    <a:cubicBezTo>
                      <a:pt x="6842541" y="-58240"/>
                      <a:pt x="7071214" y="23919"/>
                      <a:pt x="7528552" y="0"/>
                    </a:cubicBezTo>
                    <a:cubicBezTo>
                      <a:pt x="7540716" y="244036"/>
                      <a:pt x="7502277" y="325448"/>
                      <a:pt x="7528552" y="523220"/>
                    </a:cubicBezTo>
                    <a:cubicBezTo>
                      <a:pt x="7366919" y="528216"/>
                      <a:pt x="7125535" y="463514"/>
                      <a:pt x="6949433" y="523220"/>
                    </a:cubicBezTo>
                    <a:cubicBezTo>
                      <a:pt x="6773331" y="582926"/>
                      <a:pt x="6572483" y="507683"/>
                      <a:pt x="6295028" y="523220"/>
                    </a:cubicBezTo>
                    <a:cubicBezTo>
                      <a:pt x="6017574" y="538757"/>
                      <a:pt x="5921668" y="510832"/>
                      <a:pt x="5715908" y="523220"/>
                    </a:cubicBezTo>
                    <a:cubicBezTo>
                      <a:pt x="5510148" y="535608"/>
                      <a:pt x="5242707" y="521034"/>
                      <a:pt x="4986218" y="523220"/>
                    </a:cubicBezTo>
                    <a:cubicBezTo>
                      <a:pt x="4729729" y="525406"/>
                      <a:pt x="4792365" y="521538"/>
                      <a:pt x="4632955" y="523220"/>
                    </a:cubicBezTo>
                    <a:cubicBezTo>
                      <a:pt x="4473545" y="524902"/>
                      <a:pt x="4179076" y="519672"/>
                      <a:pt x="3903265" y="523220"/>
                    </a:cubicBezTo>
                    <a:cubicBezTo>
                      <a:pt x="3627454" y="526768"/>
                      <a:pt x="3404931" y="460162"/>
                      <a:pt x="3248860" y="523220"/>
                    </a:cubicBezTo>
                    <a:cubicBezTo>
                      <a:pt x="3092789" y="586278"/>
                      <a:pt x="2908922" y="488764"/>
                      <a:pt x="2669740" y="523220"/>
                    </a:cubicBezTo>
                    <a:cubicBezTo>
                      <a:pt x="2430558" y="557676"/>
                      <a:pt x="2448816" y="520920"/>
                      <a:pt x="2241192" y="523220"/>
                    </a:cubicBezTo>
                    <a:cubicBezTo>
                      <a:pt x="2033568" y="525520"/>
                      <a:pt x="1793395" y="477701"/>
                      <a:pt x="1662073" y="523220"/>
                    </a:cubicBezTo>
                    <a:cubicBezTo>
                      <a:pt x="1530751" y="568739"/>
                      <a:pt x="1410510" y="496032"/>
                      <a:pt x="1308810" y="523220"/>
                    </a:cubicBezTo>
                    <a:cubicBezTo>
                      <a:pt x="1207110" y="550408"/>
                      <a:pt x="1036754" y="485096"/>
                      <a:pt x="804976" y="523220"/>
                    </a:cubicBezTo>
                    <a:cubicBezTo>
                      <a:pt x="573198" y="561344"/>
                      <a:pt x="315693" y="460199"/>
                      <a:pt x="0" y="523220"/>
                    </a:cubicBezTo>
                    <a:cubicBezTo>
                      <a:pt x="-16433" y="392324"/>
                      <a:pt x="3095" y="130747"/>
                      <a:pt x="0" y="0"/>
                    </a:cubicBezTo>
                    <a:close/>
                  </a:path>
                  <a:path w="7528552" h="523220" stroke="0" extrusionOk="0">
                    <a:moveTo>
                      <a:pt x="0" y="0"/>
                    </a:moveTo>
                    <a:cubicBezTo>
                      <a:pt x="211906" y="-84057"/>
                      <a:pt x="550262" y="23397"/>
                      <a:pt x="729690" y="0"/>
                    </a:cubicBezTo>
                    <a:cubicBezTo>
                      <a:pt x="909118" y="-23397"/>
                      <a:pt x="1145033" y="12298"/>
                      <a:pt x="1308810" y="0"/>
                    </a:cubicBezTo>
                    <a:cubicBezTo>
                      <a:pt x="1472587" y="-12298"/>
                      <a:pt x="1670902" y="55398"/>
                      <a:pt x="1963215" y="0"/>
                    </a:cubicBezTo>
                    <a:cubicBezTo>
                      <a:pt x="2255528" y="-55398"/>
                      <a:pt x="2376899" y="32054"/>
                      <a:pt x="2692905" y="0"/>
                    </a:cubicBezTo>
                    <a:cubicBezTo>
                      <a:pt x="3008911" y="-32054"/>
                      <a:pt x="2990814" y="7132"/>
                      <a:pt x="3272025" y="0"/>
                    </a:cubicBezTo>
                    <a:cubicBezTo>
                      <a:pt x="3553236" y="-7132"/>
                      <a:pt x="3621117" y="49272"/>
                      <a:pt x="3851144" y="0"/>
                    </a:cubicBezTo>
                    <a:cubicBezTo>
                      <a:pt x="4081171" y="-49272"/>
                      <a:pt x="4126760" y="37070"/>
                      <a:pt x="4279692" y="0"/>
                    </a:cubicBezTo>
                    <a:cubicBezTo>
                      <a:pt x="4432624" y="-37070"/>
                      <a:pt x="4792303" y="73288"/>
                      <a:pt x="4934097" y="0"/>
                    </a:cubicBezTo>
                    <a:cubicBezTo>
                      <a:pt x="5075892" y="-73288"/>
                      <a:pt x="5246681" y="57954"/>
                      <a:pt x="5513217" y="0"/>
                    </a:cubicBezTo>
                    <a:cubicBezTo>
                      <a:pt x="5779753" y="-57954"/>
                      <a:pt x="6023401" y="38979"/>
                      <a:pt x="6242907" y="0"/>
                    </a:cubicBezTo>
                    <a:cubicBezTo>
                      <a:pt x="6462413" y="-38979"/>
                      <a:pt x="6467032" y="37359"/>
                      <a:pt x="6671455" y="0"/>
                    </a:cubicBezTo>
                    <a:cubicBezTo>
                      <a:pt x="6875878" y="-37359"/>
                      <a:pt x="7185381" y="1185"/>
                      <a:pt x="7528552" y="0"/>
                    </a:cubicBezTo>
                    <a:cubicBezTo>
                      <a:pt x="7558186" y="238120"/>
                      <a:pt x="7518107" y="334345"/>
                      <a:pt x="7528552" y="523220"/>
                    </a:cubicBezTo>
                    <a:cubicBezTo>
                      <a:pt x="7267704" y="543848"/>
                      <a:pt x="7038912" y="513238"/>
                      <a:pt x="6798862" y="523220"/>
                    </a:cubicBezTo>
                    <a:cubicBezTo>
                      <a:pt x="6558812" y="533202"/>
                      <a:pt x="6478814" y="503866"/>
                      <a:pt x="6370313" y="523220"/>
                    </a:cubicBezTo>
                    <a:cubicBezTo>
                      <a:pt x="6261812" y="542574"/>
                      <a:pt x="6066564" y="491490"/>
                      <a:pt x="5866479" y="523220"/>
                    </a:cubicBezTo>
                    <a:cubicBezTo>
                      <a:pt x="5666394" y="554950"/>
                      <a:pt x="5551412" y="482642"/>
                      <a:pt x="5362646" y="523220"/>
                    </a:cubicBezTo>
                    <a:cubicBezTo>
                      <a:pt x="5173880" y="563798"/>
                      <a:pt x="4927194" y="453384"/>
                      <a:pt x="4708241" y="523220"/>
                    </a:cubicBezTo>
                    <a:cubicBezTo>
                      <a:pt x="4489288" y="593056"/>
                      <a:pt x="4296390" y="462509"/>
                      <a:pt x="4053836" y="523220"/>
                    </a:cubicBezTo>
                    <a:cubicBezTo>
                      <a:pt x="3811282" y="583931"/>
                      <a:pt x="3841797" y="513046"/>
                      <a:pt x="3700573" y="523220"/>
                    </a:cubicBezTo>
                    <a:cubicBezTo>
                      <a:pt x="3559349" y="533394"/>
                      <a:pt x="3434294" y="510185"/>
                      <a:pt x="3347310" y="523220"/>
                    </a:cubicBezTo>
                    <a:cubicBezTo>
                      <a:pt x="3260326" y="536255"/>
                      <a:pt x="3086102" y="522700"/>
                      <a:pt x="2994047" y="523220"/>
                    </a:cubicBezTo>
                    <a:cubicBezTo>
                      <a:pt x="2901992" y="523740"/>
                      <a:pt x="2511931" y="457860"/>
                      <a:pt x="2264357" y="523220"/>
                    </a:cubicBezTo>
                    <a:cubicBezTo>
                      <a:pt x="2016783" y="588580"/>
                      <a:pt x="2000507" y="497856"/>
                      <a:pt x="1911094" y="523220"/>
                    </a:cubicBezTo>
                    <a:cubicBezTo>
                      <a:pt x="1821681" y="548584"/>
                      <a:pt x="1691129" y="487368"/>
                      <a:pt x="1557831" y="523220"/>
                    </a:cubicBezTo>
                    <a:cubicBezTo>
                      <a:pt x="1424533" y="559072"/>
                      <a:pt x="1237762" y="500640"/>
                      <a:pt x="1053997" y="523220"/>
                    </a:cubicBezTo>
                    <a:cubicBezTo>
                      <a:pt x="870232" y="545800"/>
                      <a:pt x="501954" y="502284"/>
                      <a:pt x="0" y="523220"/>
                    </a:cubicBezTo>
                    <a:cubicBezTo>
                      <a:pt x="-8023" y="349869"/>
                      <a:pt x="19171" y="207669"/>
                      <a:pt x="0" y="0"/>
                    </a:cubicBezTo>
                    <a:close/>
                  </a:path>
                </a:pathLst>
              </a:custGeom>
              <a:ln w="28575">
                <a:solidFill>
                  <a:schemeClr val="accent1"/>
                </a:solidFill>
                <a:extLst>
                  <a:ext uri="{C807C97D-BFC1-408E-A445-0C87EB9F89A2}">
                    <ask:lineSketchStyleProps xmlns:ask="http://schemas.microsoft.com/office/drawing/2018/sketchyshapes" sd="322551652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solidFill>
                      <a:srgbClr val="C00000"/>
                    </a:solidFill>
                    <a:cs typeface="(AH) Manal Black" pitchFamily="2" charset="-78"/>
                  </a:rPr>
                  <a:t>إذا كان التمثيل البياني للنقاط خط مستقيم يمر من نقطة الأصل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(AH) Manal Black" pitchFamily="2" charset="-78"/>
                      </a:rPr>
                      <m:t>(0 , 0 )</m:t>
                    </m:r>
                  </m:oMath>
                </a14:m>
                <a:endParaRPr lang="ar-AE" sz="2800" dirty="0">
                  <a:solidFill>
                    <a:srgbClr val="C00000"/>
                  </a:solidFill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7750C8-B768-43BD-895F-0A237D92C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724" y="5798845"/>
                <a:ext cx="7528552" cy="523220"/>
              </a:xfrm>
              <a:prstGeom prst="rect">
                <a:avLst/>
              </a:prstGeom>
              <a:blipFill>
                <a:blip r:embed="rId8"/>
                <a:stretch>
                  <a:fillRect l="-403" t="-3030" r="-1369" b="-21212"/>
                </a:stretch>
              </a:blipFill>
              <a:ln w="28575">
                <a:solidFill>
                  <a:schemeClr val="accent1"/>
                </a:solidFill>
                <a:extLst>
                  <a:ext uri="{C807C97D-BFC1-408E-A445-0C87EB9F89A2}">
                    <ask:lineSketchStyleProps xmlns:ask="http://schemas.microsoft.com/office/drawing/2018/sketchyshapes" sd="3225516522">
                      <a:custGeom>
                        <a:avLst/>
                        <a:gdLst>
                          <a:gd name="connsiteX0" fmla="*/ 0 w 7528552"/>
                          <a:gd name="connsiteY0" fmla="*/ 0 h 523220"/>
                          <a:gd name="connsiteX1" fmla="*/ 654405 w 7528552"/>
                          <a:gd name="connsiteY1" fmla="*/ 0 h 523220"/>
                          <a:gd name="connsiteX2" fmla="*/ 1082953 w 7528552"/>
                          <a:gd name="connsiteY2" fmla="*/ 0 h 523220"/>
                          <a:gd name="connsiteX3" fmla="*/ 1812644 w 7528552"/>
                          <a:gd name="connsiteY3" fmla="*/ 0 h 523220"/>
                          <a:gd name="connsiteX4" fmla="*/ 2241192 w 7528552"/>
                          <a:gd name="connsiteY4" fmla="*/ 0 h 523220"/>
                          <a:gd name="connsiteX5" fmla="*/ 2669740 w 7528552"/>
                          <a:gd name="connsiteY5" fmla="*/ 0 h 523220"/>
                          <a:gd name="connsiteX6" fmla="*/ 3023003 w 7528552"/>
                          <a:gd name="connsiteY6" fmla="*/ 0 h 523220"/>
                          <a:gd name="connsiteX7" fmla="*/ 3376266 w 7528552"/>
                          <a:gd name="connsiteY7" fmla="*/ 0 h 523220"/>
                          <a:gd name="connsiteX8" fmla="*/ 3955385 w 7528552"/>
                          <a:gd name="connsiteY8" fmla="*/ 0 h 523220"/>
                          <a:gd name="connsiteX9" fmla="*/ 4685076 w 7528552"/>
                          <a:gd name="connsiteY9" fmla="*/ 0 h 523220"/>
                          <a:gd name="connsiteX10" fmla="*/ 5188910 w 7528552"/>
                          <a:gd name="connsiteY10" fmla="*/ 0 h 523220"/>
                          <a:gd name="connsiteX11" fmla="*/ 5918600 w 7528552"/>
                          <a:gd name="connsiteY11" fmla="*/ 0 h 523220"/>
                          <a:gd name="connsiteX12" fmla="*/ 6573005 w 7528552"/>
                          <a:gd name="connsiteY12" fmla="*/ 0 h 523220"/>
                          <a:gd name="connsiteX13" fmla="*/ 7528552 w 7528552"/>
                          <a:gd name="connsiteY13" fmla="*/ 0 h 523220"/>
                          <a:gd name="connsiteX14" fmla="*/ 7528552 w 7528552"/>
                          <a:gd name="connsiteY14" fmla="*/ 523220 h 523220"/>
                          <a:gd name="connsiteX15" fmla="*/ 6949433 w 7528552"/>
                          <a:gd name="connsiteY15" fmla="*/ 523220 h 523220"/>
                          <a:gd name="connsiteX16" fmla="*/ 6295028 w 7528552"/>
                          <a:gd name="connsiteY16" fmla="*/ 523220 h 523220"/>
                          <a:gd name="connsiteX17" fmla="*/ 5715908 w 7528552"/>
                          <a:gd name="connsiteY17" fmla="*/ 523220 h 523220"/>
                          <a:gd name="connsiteX18" fmla="*/ 4986218 w 7528552"/>
                          <a:gd name="connsiteY18" fmla="*/ 523220 h 523220"/>
                          <a:gd name="connsiteX19" fmla="*/ 4632955 w 7528552"/>
                          <a:gd name="connsiteY19" fmla="*/ 523220 h 523220"/>
                          <a:gd name="connsiteX20" fmla="*/ 3903265 w 7528552"/>
                          <a:gd name="connsiteY20" fmla="*/ 523220 h 523220"/>
                          <a:gd name="connsiteX21" fmla="*/ 3248860 w 7528552"/>
                          <a:gd name="connsiteY21" fmla="*/ 523220 h 523220"/>
                          <a:gd name="connsiteX22" fmla="*/ 2669740 w 7528552"/>
                          <a:gd name="connsiteY22" fmla="*/ 523220 h 523220"/>
                          <a:gd name="connsiteX23" fmla="*/ 2241192 w 7528552"/>
                          <a:gd name="connsiteY23" fmla="*/ 523220 h 523220"/>
                          <a:gd name="connsiteX24" fmla="*/ 1662073 w 7528552"/>
                          <a:gd name="connsiteY24" fmla="*/ 523220 h 523220"/>
                          <a:gd name="connsiteX25" fmla="*/ 1308810 w 7528552"/>
                          <a:gd name="connsiteY25" fmla="*/ 523220 h 523220"/>
                          <a:gd name="connsiteX26" fmla="*/ 804976 w 7528552"/>
                          <a:gd name="connsiteY26" fmla="*/ 523220 h 523220"/>
                          <a:gd name="connsiteX27" fmla="*/ 0 w 7528552"/>
                          <a:gd name="connsiteY27" fmla="*/ 523220 h 523220"/>
                          <a:gd name="connsiteX28" fmla="*/ 0 w 7528552"/>
                          <a:gd name="connsiteY28" fmla="*/ 0 h 5232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7528552" h="523220" fill="none" extrusionOk="0">
                            <a:moveTo>
                              <a:pt x="0" y="0"/>
                            </a:moveTo>
                            <a:cubicBezTo>
                              <a:pt x="254302" y="-16324"/>
                              <a:pt x="514811" y="35887"/>
                              <a:pt x="654405" y="0"/>
                            </a:cubicBezTo>
                            <a:cubicBezTo>
                              <a:pt x="793999" y="-35887"/>
                              <a:pt x="908904" y="28441"/>
                              <a:pt x="1082953" y="0"/>
                            </a:cubicBezTo>
                            <a:cubicBezTo>
                              <a:pt x="1257002" y="-28441"/>
                              <a:pt x="1491241" y="20688"/>
                              <a:pt x="1812644" y="0"/>
                            </a:cubicBezTo>
                            <a:cubicBezTo>
                              <a:pt x="2134047" y="-20688"/>
                              <a:pt x="2034047" y="27843"/>
                              <a:pt x="2241192" y="0"/>
                            </a:cubicBezTo>
                            <a:cubicBezTo>
                              <a:pt x="2448337" y="-27843"/>
                              <a:pt x="2558150" y="17857"/>
                              <a:pt x="2669740" y="0"/>
                            </a:cubicBezTo>
                            <a:cubicBezTo>
                              <a:pt x="2781330" y="-17857"/>
                              <a:pt x="2867852" y="23187"/>
                              <a:pt x="3023003" y="0"/>
                            </a:cubicBezTo>
                            <a:cubicBezTo>
                              <a:pt x="3178154" y="-23187"/>
                              <a:pt x="3221784" y="16154"/>
                              <a:pt x="3376266" y="0"/>
                            </a:cubicBezTo>
                            <a:cubicBezTo>
                              <a:pt x="3530748" y="-16154"/>
                              <a:pt x="3734293" y="21224"/>
                              <a:pt x="3955385" y="0"/>
                            </a:cubicBezTo>
                            <a:cubicBezTo>
                              <a:pt x="4176477" y="-21224"/>
                              <a:pt x="4461868" y="37540"/>
                              <a:pt x="4685076" y="0"/>
                            </a:cubicBezTo>
                            <a:cubicBezTo>
                              <a:pt x="4908284" y="-37540"/>
                              <a:pt x="4950398" y="45967"/>
                              <a:pt x="5188910" y="0"/>
                            </a:cubicBezTo>
                            <a:cubicBezTo>
                              <a:pt x="5427422" y="-45967"/>
                              <a:pt x="5576496" y="67820"/>
                              <a:pt x="5918600" y="0"/>
                            </a:cubicBezTo>
                            <a:cubicBezTo>
                              <a:pt x="6260704" y="-67820"/>
                              <a:pt x="6303469" y="58240"/>
                              <a:pt x="6573005" y="0"/>
                            </a:cubicBezTo>
                            <a:cubicBezTo>
                              <a:pt x="6842541" y="-58240"/>
                              <a:pt x="7071214" y="23919"/>
                              <a:pt x="7528552" y="0"/>
                            </a:cubicBezTo>
                            <a:cubicBezTo>
                              <a:pt x="7540716" y="244036"/>
                              <a:pt x="7502277" y="325448"/>
                              <a:pt x="7528552" y="523220"/>
                            </a:cubicBezTo>
                            <a:cubicBezTo>
                              <a:pt x="7366919" y="528216"/>
                              <a:pt x="7125535" y="463514"/>
                              <a:pt x="6949433" y="523220"/>
                            </a:cubicBezTo>
                            <a:cubicBezTo>
                              <a:pt x="6773331" y="582926"/>
                              <a:pt x="6572483" y="507683"/>
                              <a:pt x="6295028" y="523220"/>
                            </a:cubicBezTo>
                            <a:cubicBezTo>
                              <a:pt x="6017574" y="538757"/>
                              <a:pt x="5921668" y="510832"/>
                              <a:pt x="5715908" y="523220"/>
                            </a:cubicBezTo>
                            <a:cubicBezTo>
                              <a:pt x="5510148" y="535608"/>
                              <a:pt x="5242707" y="521034"/>
                              <a:pt x="4986218" y="523220"/>
                            </a:cubicBezTo>
                            <a:cubicBezTo>
                              <a:pt x="4729729" y="525406"/>
                              <a:pt x="4792365" y="521538"/>
                              <a:pt x="4632955" y="523220"/>
                            </a:cubicBezTo>
                            <a:cubicBezTo>
                              <a:pt x="4473545" y="524902"/>
                              <a:pt x="4179076" y="519672"/>
                              <a:pt x="3903265" y="523220"/>
                            </a:cubicBezTo>
                            <a:cubicBezTo>
                              <a:pt x="3627454" y="526768"/>
                              <a:pt x="3404931" y="460162"/>
                              <a:pt x="3248860" y="523220"/>
                            </a:cubicBezTo>
                            <a:cubicBezTo>
                              <a:pt x="3092789" y="586278"/>
                              <a:pt x="2908922" y="488764"/>
                              <a:pt x="2669740" y="523220"/>
                            </a:cubicBezTo>
                            <a:cubicBezTo>
                              <a:pt x="2430558" y="557676"/>
                              <a:pt x="2448816" y="520920"/>
                              <a:pt x="2241192" y="523220"/>
                            </a:cubicBezTo>
                            <a:cubicBezTo>
                              <a:pt x="2033568" y="525520"/>
                              <a:pt x="1793395" y="477701"/>
                              <a:pt x="1662073" y="523220"/>
                            </a:cubicBezTo>
                            <a:cubicBezTo>
                              <a:pt x="1530751" y="568739"/>
                              <a:pt x="1410510" y="496032"/>
                              <a:pt x="1308810" y="523220"/>
                            </a:cubicBezTo>
                            <a:cubicBezTo>
                              <a:pt x="1207110" y="550408"/>
                              <a:pt x="1036754" y="485096"/>
                              <a:pt x="804976" y="523220"/>
                            </a:cubicBezTo>
                            <a:cubicBezTo>
                              <a:pt x="573198" y="561344"/>
                              <a:pt x="315693" y="460199"/>
                              <a:pt x="0" y="523220"/>
                            </a:cubicBezTo>
                            <a:cubicBezTo>
                              <a:pt x="-16433" y="392324"/>
                              <a:pt x="3095" y="130747"/>
                              <a:pt x="0" y="0"/>
                            </a:cubicBezTo>
                            <a:close/>
                          </a:path>
                          <a:path w="7528552" h="523220" stroke="0" extrusionOk="0">
                            <a:moveTo>
                              <a:pt x="0" y="0"/>
                            </a:moveTo>
                            <a:cubicBezTo>
                              <a:pt x="211906" y="-84057"/>
                              <a:pt x="550262" y="23397"/>
                              <a:pt x="729690" y="0"/>
                            </a:cubicBezTo>
                            <a:cubicBezTo>
                              <a:pt x="909118" y="-23397"/>
                              <a:pt x="1145033" y="12298"/>
                              <a:pt x="1308810" y="0"/>
                            </a:cubicBezTo>
                            <a:cubicBezTo>
                              <a:pt x="1472587" y="-12298"/>
                              <a:pt x="1670902" y="55398"/>
                              <a:pt x="1963215" y="0"/>
                            </a:cubicBezTo>
                            <a:cubicBezTo>
                              <a:pt x="2255528" y="-55398"/>
                              <a:pt x="2376899" y="32054"/>
                              <a:pt x="2692905" y="0"/>
                            </a:cubicBezTo>
                            <a:cubicBezTo>
                              <a:pt x="3008911" y="-32054"/>
                              <a:pt x="2990814" y="7132"/>
                              <a:pt x="3272025" y="0"/>
                            </a:cubicBezTo>
                            <a:cubicBezTo>
                              <a:pt x="3553236" y="-7132"/>
                              <a:pt x="3621117" y="49272"/>
                              <a:pt x="3851144" y="0"/>
                            </a:cubicBezTo>
                            <a:cubicBezTo>
                              <a:pt x="4081171" y="-49272"/>
                              <a:pt x="4126760" y="37070"/>
                              <a:pt x="4279692" y="0"/>
                            </a:cubicBezTo>
                            <a:cubicBezTo>
                              <a:pt x="4432624" y="-37070"/>
                              <a:pt x="4792303" y="73288"/>
                              <a:pt x="4934097" y="0"/>
                            </a:cubicBezTo>
                            <a:cubicBezTo>
                              <a:pt x="5075892" y="-73288"/>
                              <a:pt x="5246681" y="57954"/>
                              <a:pt x="5513217" y="0"/>
                            </a:cubicBezTo>
                            <a:cubicBezTo>
                              <a:pt x="5779753" y="-57954"/>
                              <a:pt x="6023401" y="38979"/>
                              <a:pt x="6242907" y="0"/>
                            </a:cubicBezTo>
                            <a:cubicBezTo>
                              <a:pt x="6462413" y="-38979"/>
                              <a:pt x="6467032" y="37359"/>
                              <a:pt x="6671455" y="0"/>
                            </a:cubicBezTo>
                            <a:cubicBezTo>
                              <a:pt x="6875878" y="-37359"/>
                              <a:pt x="7185381" y="1185"/>
                              <a:pt x="7528552" y="0"/>
                            </a:cubicBezTo>
                            <a:cubicBezTo>
                              <a:pt x="7558186" y="238120"/>
                              <a:pt x="7518107" y="334345"/>
                              <a:pt x="7528552" y="523220"/>
                            </a:cubicBezTo>
                            <a:cubicBezTo>
                              <a:pt x="7267704" y="543848"/>
                              <a:pt x="7038912" y="513238"/>
                              <a:pt x="6798862" y="523220"/>
                            </a:cubicBezTo>
                            <a:cubicBezTo>
                              <a:pt x="6558812" y="533202"/>
                              <a:pt x="6478814" y="503866"/>
                              <a:pt x="6370313" y="523220"/>
                            </a:cubicBezTo>
                            <a:cubicBezTo>
                              <a:pt x="6261812" y="542574"/>
                              <a:pt x="6066564" y="491490"/>
                              <a:pt x="5866479" y="523220"/>
                            </a:cubicBezTo>
                            <a:cubicBezTo>
                              <a:pt x="5666394" y="554950"/>
                              <a:pt x="5551412" y="482642"/>
                              <a:pt x="5362646" y="523220"/>
                            </a:cubicBezTo>
                            <a:cubicBezTo>
                              <a:pt x="5173880" y="563798"/>
                              <a:pt x="4927194" y="453384"/>
                              <a:pt x="4708241" y="523220"/>
                            </a:cubicBezTo>
                            <a:cubicBezTo>
                              <a:pt x="4489288" y="593056"/>
                              <a:pt x="4296390" y="462509"/>
                              <a:pt x="4053836" y="523220"/>
                            </a:cubicBezTo>
                            <a:cubicBezTo>
                              <a:pt x="3811282" y="583931"/>
                              <a:pt x="3841797" y="513046"/>
                              <a:pt x="3700573" y="523220"/>
                            </a:cubicBezTo>
                            <a:cubicBezTo>
                              <a:pt x="3559349" y="533394"/>
                              <a:pt x="3434294" y="510185"/>
                              <a:pt x="3347310" y="523220"/>
                            </a:cubicBezTo>
                            <a:cubicBezTo>
                              <a:pt x="3260326" y="536255"/>
                              <a:pt x="3086102" y="522700"/>
                              <a:pt x="2994047" y="523220"/>
                            </a:cubicBezTo>
                            <a:cubicBezTo>
                              <a:pt x="2901992" y="523740"/>
                              <a:pt x="2511931" y="457860"/>
                              <a:pt x="2264357" y="523220"/>
                            </a:cubicBezTo>
                            <a:cubicBezTo>
                              <a:pt x="2016783" y="588580"/>
                              <a:pt x="2000507" y="497856"/>
                              <a:pt x="1911094" y="523220"/>
                            </a:cubicBezTo>
                            <a:cubicBezTo>
                              <a:pt x="1821681" y="548584"/>
                              <a:pt x="1691129" y="487368"/>
                              <a:pt x="1557831" y="523220"/>
                            </a:cubicBezTo>
                            <a:cubicBezTo>
                              <a:pt x="1424533" y="559072"/>
                              <a:pt x="1237762" y="500640"/>
                              <a:pt x="1053997" y="523220"/>
                            </a:cubicBezTo>
                            <a:cubicBezTo>
                              <a:pt x="870232" y="545800"/>
                              <a:pt x="501954" y="502284"/>
                              <a:pt x="0" y="523220"/>
                            </a:cubicBezTo>
                            <a:cubicBezTo>
                              <a:pt x="-8023" y="349869"/>
                              <a:pt x="19171" y="207669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2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140571-9663-44EB-9AF4-BB43F0F08A29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𝟏𝟕𝟑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140571-9663-44EB-9AF4-BB43F0F08A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BF6BF9-11D8-4EFA-8460-147339AE5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098" y="208740"/>
            <a:ext cx="1812713" cy="10420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926349-0E70-41F9-BD3F-940FCCBD7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269" y="226077"/>
            <a:ext cx="8144584" cy="907679"/>
          </a:xfrm>
          <a:prstGeom prst="rect">
            <a:avLst/>
          </a:prstGeom>
        </p:spPr>
      </p:pic>
      <p:pic>
        <p:nvPicPr>
          <p:cNvPr id="12" name="Picture 11" descr="Calendar&#10;&#10;Description automatically generated">
            <a:extLst>
              <a:ext uri="{FF2B5EF4-FFF2-40B4-BE49-F238E27FC236}">
                <a16:creationId xmlns:a16="http://schemas.microsoft.com/office/drawing/2014/main" id="{C04EF5B6-9DE2-485E-8A79-E89379375D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97" y="1851075"/>
            <a:ext cx="4070838" cy="16789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DB05DA-D5E3-4BD2-B57D-2254FC0EB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1358" y="1441443"/>
            <a:ext cx="476316" cy="4096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5F53D5-257E-4888-9185-79BB04F43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1515" y="1423580"/>
            <a:ext cx="476316" cy="4096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6F55ED-A461-47FE-9E10-3B6FEB3433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998" y="1399923"/>
            <a:ext cx="476316" cy="4096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A4CEA0-6922-4492-9BF0-B522E64DE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4155" y="1382060"/>
            <a:ext cx="476316" cy="4096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F097102-CDA4-4F40-8A68-DCCE909D7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2034" y="3547871"/>
            <a:ext cx="476316" cy="3810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61C02F4-7AB2-4A5F-98F4-4E6C1F84EF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0882" y="3563003"/>
            <a:ext cx="476316" cy="3810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A2BF33-EDB4-4433-BF1C-5B3F9AD771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1026" y="3552370"/>
            <a:ext cx="476316" cy="3810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CE6294-9D24-4F50-95E8-B7EFFDDDFB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9874" y="3567502"/>
            <a:ext cx="476316" cy="3810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CEA0368-2963-4F72-8E21-7C87D11EB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5853" y="1355479"/>
            <a:ext cx="2054790" cy="436213"/>
          </a:xfrm>
          <a:prstGeom prst="rect">
            <a:avLst/>
          </a:prstGeom>
        </p:spPr>
      </p:pic>
      <p:pic>
        <p:nvPicPr>
          <p:cNvPr id="26" name="Picture 25" descr="Chart&#10;&#10;Description automatically generated">
            <a:extLst>
              <a:ext uri="{FF2B5EF4-FFF2-40B4-BE49-F238E27FC236}">
                <a16:creationId xmlns:a16="http://schemas.microsoft.com/office/drawing/2014/main" id="{92A840D8-46D3-4391-A3A1-461727DAE3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4234" y="1939203"/>
            <a:ext cx="3821619" cy="1016648"/>
          </a:xfrm>
          <a:prstGeom prst="rect">
            <a:avLst/>
          </a:prstGeom>
        </p:spPr>
      </p:pic>
      <p:pic>
        <p:nvPicPr>
          <p:cNvPr id="28" name="Picture 27" descr="Chart&#10;&#10;Description automatically generated">
            <a:extLst>
              <a:ext uri="{FF2B5EF4-FFF2-40B4-BE49-F238E27FC236}">
                <a16:creationId xmlns:a16="http://schemas.microsoft.com/office/drawing/2014/main" id="{1E9BA6F5-93B0-4C03-96F3-6ED089C901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7495" y="3170537"/>
            <a:ext cx="3718358" cy="763703"/>
          </a:xfrm>
          <a:prstGeom prst="rect">
            <a:avLst/>
          </a:prstGeom>
        </p:spPr>
      </p:pic>
      <p:pic>
        <p:nvPicPr>
          <p:cNvPr id="30" name="Picture 29" descr="A picture containing chart&#10;&#10;Description automatically generated">
            <a:extLst>
              <a:ext uri="{FF2B5EF4-FFF2-40B4-BE49-F238E27FC236}">
                <a16:creationId xmlns:a16="http://schemas.microsoft.com/office/drawing/2014/main" id="{AE813FC0-BE20-4622-A6E6-3325C0209F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7564" y="4148926"/>
            <a:ext cx="7782495" cy="763703"/>
          </a:xfrm>
          <a:prstGeom prst="rect">
            <a:avLst/>
          </a:prstGeom>
        </p:spPr>
      </p:pic>
      <p:pic>
        <p:nvPicPr>
          <p:cNvPr id="32" name="Picture 31" descr="Text&#10;&#10;Description automatically generated">
            <a:extLst>
              <a:ext uri="{FF2B5EF4-FFF2-40B4-BE49-F238E27FC236}">
                <a16:creationId xmlns:a16="http://schemas.microsoft.com/office/drawing/2014/main" id="{C8DE98A3-1756-46CF-957C-4C808CAB71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8617" y="4866245"/>
            <a:ext cx="3153002" cy="763703"/>
          </a:xfrm>
          <a:prstGeom prst="rect">
            <a:avLst/>
          </a:prstGeom>
        </p:spPr>
      </p:pic>
      <p:pic>
        <p:nvPicPr>
          <p:cNvPr id="34" name="Picture 33" descr="Text&#10;&#10;Description automatically generated">
            <a:extLst>
              <a:ext uri="{FF2B5EF4-FFF2-40B4-BE49-F238E27FC236}">
                <a16:creationId xmlns:a16="http://schemas.microsoft.com/office/drawing/2014/main" id="{0219DBE2-35F6-455D-9580-CCFBB97A48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79460" y="4980571"/>
            <a:ext cx="1211443" cy="67016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8736F89-1982-4F9F-9EDA-C7D5AEBF49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20980" y="4999623"/>
            <a:ext cx="1018129" cy="6186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07AEDAF-FA5A-473B-8588-2E5A9F6D01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9186" y="4980571"/>
            <a:ext cx="1224331" cy="605721"/>
          </a:xfrm>
          <a:prstGeom prst="rect">
            <a:avLst/>
          </a:prstGeom>
        </p:spPr>
      </p:pic>
      <p:pic>
        <p:nvPicPr>
          <p:cNvPr id="40" name="Picture 39" descr="Text&#10;&#10;Description automatically generated">
            <a:extLst>
              <a:ext uri="{FF2B5EF4-FFF2-40B4-BE49-F238E27FC236}">
                <a16:creationId xmlns:a16="http://schemas.microsoft.com/office/drawing/2014/main" id="{0F40FB3A-806E-44B9-A272-E78D1194FB1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56203" y="5705227"/>
            <a:ext cx="7811460" cy="101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7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25CD5C-B30A-4C89-8B09-2F7CF2EC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983" y="958392"/>
            <a:ext cx="3719622" cy="15577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7B9DE53-5F20-4930-964B-F62568E96E05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𝟏𝟕𝟑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7B9DE53-5F20-4930-964B-F62568E96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D4195E2-9736-414B-A53E-D30AAB5FB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107" y="377133"/>
            <a:ext cx="7524651" cy="5585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73507-501E-4EDB-8A75-52A8DE9F34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2563" y="993569"/>
            <a:ext cx="3177570" cy="420561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316AA878-7FB4-4A96-8615-09018DD83A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572" y="2538829"/>
            <a:ext cx="3982033" cy="4196553"/>
          </a:xfrm>
          <a:prstGeom prst="rect">
            <a:avLst/>
          </a:prstGeom>
        </p:spPr>
      </p:pic>
      <p:pic>
        <p:nvPicPr>
          <p:cNvPr id="14" name="Picture 13" descr="Diagram, schematic&#10;&#10;Description automatically generated">
            <a:extLst>
              <a:ext uri="{FF2B5EF4-FFF2-40B4-BE49-F238E27FC236}">
                <a16:creationId xmlns:a16="http://schemas.microsoft.com/office/drawing/2014/main" id="{9DFF44E3-891A-49CC-9575-7DB9F317D0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6659" y="2628570"/>
            <a:ext cx="3670700" cy="1133409"/>
          </a:xfrm>
          <a:prstGeom prst="rect">
            <a:avLst/>
          </a:prstGeom>
        </p:spPr>
      </p:pic>
      <p:pic>
        <p:nvPicPr>
          <p:cNvPr id="16" name="Picture 15" descr="Text, letter&#10;&#10;Description automatically generated">
            <a:extLst>
              <a:ext uri="{FF2B5EF4-FFF2-40B4-BE49-F238E27FC236}">
                <a16:creationId xmlns:a16="http://schemas.microsoft.com/office/drawing/2014/main" id="{FC1A0C64-BDC6-4D82-A27D-CDACDB443F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308" y="3960628"/>
            <a:ext cx="3954052" cy="124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F2B2FE-8481-4668-A511-D8A3B1D7E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33" y="171599"/>
            <a:ext cx="6774569" cy="584775"/>
          </a:xfrm>
          <a:prstGeom prst="round2DiagRect">
            <a:avLst>
              <a:gd name="adj1" fmla="val 48255"/>
              <a:gd name="adj2" fmla="val 0"/>
            </a:avLst>
          </a:prstGeom>
          <a:ln w="127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80C45E3-29A6-4B6E-A8D2-4BB1470C0DD3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𝟏𝟕𝟒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80C45E3-29A6-4B6E-A8D2-4BB1470C0D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1EEC78FC-B604-471C-9A87-C50B7ABDD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993" y="1250780"/>
            <a:ext cx="8314035" cy="1417992"/>
          </a:xfrm>
          <a:prstGeom prst="rect">
            <a:avLst/>
          </a:prstGeom>
        </p:spPr>
      </p:pic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74A46C86-DDB5-4E2F-9776-861D0F13F58D}"/>
              </a:ext>
            </a:extLst>
          </p:cNvPr>
          <p:cNvSpPr/>
          <p:nvPr/>
        </p:nvSpPr>
        <p:spPr>
          <a:xfrm>
            <a:off x="5326911" y="1176350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3C3761-870F-4D05-AEFA-D7CF5C9FFDE4}"/>
                  </a:ext>
                </a:extLst>
              </p:cNvPr>
              <p:cNvSpPr txBox="1"/>
              <p:nvPr/>
            </p:nvSpPr>
            <p:spPr>
              <a:xfrm>
                <a:off x="5096422" y="834860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3C3761-870F-4D05-AEFA-D7CF5C9FF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422" y="834860"/>
                <a:ext cx="687689" cy="369332"/>
              </a:xfrm>
              <a:prstGeom prst="rect">
                <a:avLst/>
              </a:prstGeom>
              <a:blipFill>
                <a:blip r:embed="rId5"/>
                <a:stretch>
                  <a:fillRect l="-7080" r="-8850" b="-819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9B69AB9E-ED04-4A94-B4E4-0FD47FC48554}"/>
              </a:ext>
            </a:extLst>
          </p:cNvPr>
          <p:cNvSpPr/>
          <p:nvPr/>
        </p:nvSpPr>
        <p:spPr>
          <a:xfrm>
            <a:off x="5925883" y="1179891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0475A7-D0B1-4276-933E-A77E34F8D10D}"/>
                  </a:ext>
                </a:extLst>
              </p:cNvPr>
              <p:cNvSpPr txBox="1"/>
              <p:nvPr/>
            </p:nvSpPr>
            <p:spPr>
              <a:xfrm>
                <a:off x="5695394" y="838401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0475A7-D0B1-4276-933E-A77E34F8D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394" y="838401"/>
                <a:ext cx="687689" cy="369332"/>
              </a:xfrm>
              <a:prstGeom prst="rect">
                <a:avLst/>
              </a:prstGeom>
              <a:blipFill>
                <a:blip r:embed="rId6"/>
                <a:stretch>
                  <a:fillRect l="-7080" r="-8850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AE12A799-EBE4-4CF7-8727-8950A6E2E60E}"/>
              </a:ext>
            </a:extLst>
          </p:cNvPr>
          <p:cNvSpPr/>
          <p:nvPr/>
        </p:nvSpPr>
        <p:spPr>
          <a:xfrm>
            <a:off x="6478773" y="1158632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AFA7B2-29A3-421A-BFA2-5723780BCA4E}"/>
                  </a:ext>
                </a:extLst>
              </p:cNvPr>
              <p:cNvSpPr txBox="1"/>
              <p:nvPr/>
            </p:nvSpPr>
            <p:spPr>
              <a:xfrm>
                <a:off x="6248284" y="817142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AFA7B2-29A3-421A-BFA2-5723780BC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284" y="817142"/>
                <a:ext cx="687689" cy="369332"/>
              </a:xfrm>
              <a:prstGeom prst="rect">
                <a:avLst/>
              </a:prstGeom>
              <a:blipFill>
                <a:blip r:embed="rId7"/>
                <a:stretch>
                  <a:fillRect l="-7080" r="-7965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86AA7D36-B94C-4ACE-B461-4F039B37724A}"/>
              </a:ext>
            </a:extLst>
          </p:cNvPr>
          <p:cNvSpPr/>
          <p:nvPr/>
        </p:nvSpPr>
        <p:spPr>
          <a:xfrm flipV="1">
            <a:off x="5326911" y="2424029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56E3B25-CF09-4F7A-82DA-D767C561E85A}"/>
                  </a:ext>
                </a:extLst>
              </p:cNvPr>
              <p:cNvSpPr txBox="1"/>
              <p:nvPr/>
            </p:nvSpPr>
            <p:spPr>
              <a:xfrm>
                <a:off x="5262045" y="257625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56E3B25-CF09-4F7A-82DA-D767C561E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045" y="2576254"/>
                <a:ext cx="503343" cy="369332"/>
              </a:xfrm>
              <a:prstGeom prst="rect">
                <a:avLst/>
              </a:prstGeom>
              <a:blipFill>
                <a:blip r:embed="rId8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AF2907C0-0585-4926-B3AD-1D8FBFCE43FD}"/>
              </a:ext>
            </a:extLst>
          </p:cNvPr>
          <p:cNvSpPr/>
          <p:nvPr/>
        </p:nvSpPr>
        <p:spPr>
          <a:xfrm flipV="1">
            <a:off x="5909194" y="2424029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27E87F-1B56-4562-8337-9A3225070A9F}"/>
                  </a:ext>
                </a:extLst>
              </p:cNvPr>
              <p:cNvSpPr txBox="1"/>
              <p:nvPr/>
            </p:nvSpPr>
            <p:spPr>
              <a:xfrm>
                <a:off x="5844328" y="257625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27E87F-1B56-4562-8337-9A3225070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328" y="2576254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756" r="-1219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9587ABD0-B66D-49D8-8BFB-21B1BB2897BF}"/>
              </a:ext>
            </a:extLst>
          </p:cNvPr>
          <p:cNvSpPr/>
          <p:nvPr/>
        </p:nvSpPr>
        <p:spPr>
          <a:xfrm flipV="1">
            <a:off x="6478773" y="2424029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0E32FE-4EDA-4EC1-AA8F-2D8C93C30A98}"/>
                  </a:ext>
                </a:extLst>
              </p:cNvPr>
              <p:cNvSpPr txBox="1"/>
              <p:nvPr/>
            </p:nvSpPr>
            <p:spPr>
              <a:xfrm>
                <a:off x="6413907" y="257625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0E32FE-4EDA-4EC1-AA8F-2D8C93C30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907" y="2576254"/>
                <a:ext cx="503343" cy="369332"/>
              </a:xfrm>
              <a:prstGeom prst="rect">
                <a:avLst/>
              </a:prstGeom>
              <a:blipFill>
                <a:blip r:embed="rId10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A820347-8B5D-483E-B7DA-FCAFC9522120}"/>
              </a:ext>
            </a:extLst>
          </p:cNvPr>
          <p:cNvSpPr txBox="1"/>
          <p:nvPr/>
        </p:nvSpPr>
        <p:spPr>
          <a:xfrm>
            <a:off x="9325100" y="2804005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ثابت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4834A6-F362-44F9-8C77-F1710BE44928}"/>
                  </a:ext>
                </a:extLst>
              </p:cNvPr>
              <p:cNvSpPr txBox="1"/>
              <p:nvPr/>
            </p:nvSpPr>
            <p:spPr>
              <a:xfrm>
                <a:off x="8696830" y="3380389"/>
                <a:ext cx="1141851" cy="70153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𝒌𝒈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𝒍𝒃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4834A6-F362-44F9-8C77-F1710BE44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830" y="3380389"/>
                <a:ext cx="1141851" cy="70153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1668D92-AB7A-4F3F-87F8-130162727F60}"/>
                  </a:ext>
                </a:extLst>
              </p:cNvPr>
              <p:cNvSpPr txBox="1"/>
              <p:nvPr/>
            </p:nvSpPr>
            <p:spPr>
              <a:xfrm>
                <a:off x="9766546" y="3573518"/>
                <a:ext cx="1739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𝒍𝒃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1668D92-AB7A-4F3F-87F8-130162727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546" y="3573518"/>
                <a:ext cx="1739259" cy="369332"/>
              </a:xfrm>
              <a:prstGeom prst="rect">
                <a:avLst/>
              </a:prstGeom>
              <a:blipFill>
                <a:blip r:embed="rId12"/>
                <a:stretch>
                  <a:fillRect l="-2807" r="-3860" b="-377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C075E67-4A31-48A0-89CA-865AB037E643}"/>
              </a:ext>
            </a:extLst>
          </p:cNvPr>
          <p:cNvSpPr txBox="1"/>
          <p:nvPr/>
        </p:nvSpPr>
        <p:spPr>
          <a:xfrm>
            <a:off x="9325100" y="4328221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العلاقة خطية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067F4CC-5E84-4EBB-8EEF-F6B658461BBF}"/>
                  </a:ext>
                </a:extLst>
              </p:cNvPr>
              <p:cNvSpPr txBox="1"/>
              <p:nvPr/>
            </p:nvSpPr>
            <p:spPr>
              <a:xfrm>
                <a:off x="457202" y="3050298"/>
                <a:ext cx="745919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لمعرفة هل العلاقة الخطية تناسبية أم لا ؟ نبحث عن نسبة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𝑦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 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على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𝑥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067F4CC-5E84-4EBB-8EEF-F6B658461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2" y="3050298"/>
                <a:ext cx="7459196" cy="523220"/>
              </a:xfrm>
              <a:prstGeom prst="rect">
                <a:avLst/>
              </a:prstGeom>
              <a:blipFill>
                <a:blip r:embed="rId13"/>
                <a:stretch>
                  <a:fillRect t="-10465" r="-1552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9B9908-50F2-4E7A-B07F-821B833D0E59}"/>
                  </a:ext>
                </a:extLst>
              </p:cNvPr>
              <p:cNvSpPr txBox="1"/>
              <p:nvPr/>
            </p:nvSpPr>
            <p:spPr>
              <a:xfrm>
                <a:off x="1211468" y="3678230"/>
                <a:ext cx="1119409" cy="9146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الكتلة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الوزن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9B9908-50F2-4E7A-B07F-821B833D0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468" y="3678230"/>
                <a:ext cx="1119409" cy="9146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5954BD1-1293-4FF3-8DA2-D0C9C1BADB93}"/>
                  </a:ext>
                </a:extLst>
              </p:cNvPr>
              <p:cNvSpPr txBox="1"/>
              <p:nvPr/>
            </p:nvSpPr>
            <p:spPr>
              <a:xfrm>
                <a:off x="2909750" y="3573518"/>
                <a:ext cx="1227324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5954BD1-1293-4FF3-8DA2-D0C9C1BAD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750" y="3573518"/>
                <a:ext cx="1227324" cy="6938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D73448-C915-49B1-8513-650CDCB5EE0E}"/>
                  </a:ext>
                </a:extLst>
              </p:cNvPr>
              <p:cNvSpPr txBox="1"/>
              <p:nvPr/>
            </p:nvSpPr>
            <p:spPr>
              <a:xfrm>
                <a:off x="2909750" y="4395431"/>
                <a:ext cx="84048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D73448-C915-49B1-8513-650CDCB5E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750" y="4395431"/>
                <a:ext cx="840486" cy="6938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35CD2D-DE55-4735-9EE9-0AB27F8F0642}"/>
                  </a:ext>
                </a:extLst>
              </p:cNvPr>
              <p:cNvSpPr txBox="1"/>
              <p:nvPr/>
            </p:nvSpPr>
            <p:spPr>
              <a:xfrm>
                <a:off x="3751058" y="4396102"/>
                <a:ext cx="45845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35CD2D-DE55-4735-9EE9-0AB27F8F0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058" y="4396102"/>
                <a:ext cx="458459" cy="69384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C2854A-73F7-40DC-BAED-D3293775BDC1}"/>
                  </a:ext>
                </a:extLst>
              </p:cNvPr>
              <p:cNvSpPr txBox="1"/>
              <p:nvPr/>
            </p:nvSpPr>
            <p:spPr>
              <a:xfrm>
                <a:off x="2909750" y="5188370"/>
                <a:ext cx="84048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C2854A-73F7-40DC-BAED-D3293775B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750" y="5188370"/>
                <a:ext cx="840486" cy="69384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C71648-C4A7-4005-B94C-040348617AF7}"/>
                  </a:ext>
                </a:extLst>
              </p:cNvPr>
              <p:cNvSpPr txBox="1"/>
              <p:nvPr/>
            </p:nvSpPr>
            <p:spPr>
              <a:xfrm>
                <a:off x="3751058" y="5189041"/>
                <a:ext cx="45845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C71648-C4A7-4005-B94C-040348617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058" y="5189041"/>
                <a:ext cx="458459" cy="69384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EABD518-4534-470B-B425-CF378993DF82}"/>
                  </a:ext>
                </a:extLst>
              </p:cNvPr>
              <p:cNvSpPr txBox="1"/>
              <p:nvPr/>
            </p:nvSpPr>
            <p:spPr>
              <a:xfrm>
                <a:off x="2909750" y="5979490"/>
                <a:ext cx="84048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EABD518-4534-470B-B425-CF378993D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750" y="5979490"/>
                <a:ext cx="840486" cy="69384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4D15DE-7ABC-44A7-ABD3-5E6C11D08B69}"/>
                  </a:ext>
                </a:extLst>
              </p:cNvPr>
              <p:cNvSpPr txBox="1"/>
              <p:nvPr/>
            </p:nvSpPr>
            <p:spPr>
              <a:xfrm>
                <a:off x="3751058" y="5980161"/>
                <a:ext cx="45845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4D15DE-7ABC-44A7-ABD3-5E6C11D08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058" y="5980161"/>
                <a:ext cx="458459" cy="69384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57A2C408-747A-494C-BE4C-AE7A9D4E8525}"/>
              </a:ext>
            </a:extLst>
          </p:cNvPr>
          <p:cNvSpPr txBox="1"/>
          <p:nvPr/>
        </p:nvSpPr>
        <p:spPr>
          <a:xfrm>
            <a:off x="4846362" y="4066611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النسب متساوية إذًا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28004C8-5B2C-47B0-B89F-855178D01687}"/>
              </a:ext>
            </a:extLst>
          </p:cNvPr>
          <p:cNvSpPr txBox="1"/>
          <p:nvPr/>
        </p:nvSpPr>
        <p:spPr>
          <a:xfrm>
            <a:off x="4895791" y="5111426"/>
            <a:ext cx="2400416" cy="523220"/>
          </a:xfrm>
          <a:custGeom>
            <a:avLst/>
            <a:gdLst>
              <a:gd name="connsiteX0" fmla="*/ 0 w 2400416"/>
              <a:gd name="connsiteY0" fmla="*/ 0 h 523220"/>
              <a:gd name="connsiteX1" fmla="*/ 504087 w 2400416"/>
              <a:gd name="connsiteY1" fmla="*/ 0 h 523220"/>
              <a:gd name="connsiteX2" fmla="*/ 936162 w 2400416"/>
              <a:gd name="connsiteY2" fmla="*/ 0 h 523220"/>
              <a:gd name="connsiteX3" fmla="*/ 1344233 w 2400416"/>
              <a:gd name="connsiteY3" fmla="*/ 0 h 523220"/>
              <a:gd name="connsiteX4" fmla="*/ 1752304 w 2400416"/>
              <a:gd name="connsiteY4" fmla="*/ 0 h 523220"/>
              <a:gd name="connsiteX5" fmla="*/ 2400416 w 2400416"/>
              <a:gd name="connsiteY5" fmla="*/ 0 h 523220"/>
              <a:gd name="connsiteX6" fmla="*/ 2400416 w 2400416"/>
              <a:gd name="connsiteY6" fmla="*/ 523220 h 523220"/>
              <a:gd name="connsiteX7" fmla="*/ 1920333 w 2400416"/>
              <a:gd name="connsiteY7" fmla="*/ 523220 h 523220"/>
              <a:gd name="connsiteX8" fmla="*/ 1488258 w 2400416"/>
              <a:gd name="connsiteY8" fmla="*/ 523220 h 523220"/>
              <a:gd name="connsiteX9" fmla="*/ 1056183 w 2400416"/>
              <a:gd name="connsiteY9" fmla="*/ 523220 h 523220"/>
              <a:gd name="connsiteX10" fmla="*/ 552096 w 2400416"/>
              <a:gd name="connsiteY10" fmla="*/ 523220 h 523220"/>
              <a:gd name="connsiteX11" fmla="*/ 0 w 2400416"/>
              <a:gd name="connsiteY11" fmla="*/ 523220 h 523220"/>
              <a:gd name="connsiteX12" fmla="*/ 0 w 2400416"/>
              <a:gd name="connsiteY1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00416" h="523220" fill="none" extrusionOk="0">
                <a:moveTo>
                  <a:pt x="0" y="0"/>
                </a:moveTo>
                <a:cubicBezTo>
                  <a:pt x="180184" y="-20241"/>
                  <a:pt x="259034" y="18774"/>
                  <a:pt x="504087" y="0"/>
                </a:cubicBezTo>
                <a:cubicBezTo>
                  <a:pt x="749140" y="-18774"/>
                  <a:pt x="736549" y="46358"/>
                  <a:pt x="936162" y="0"/>
                </a:cubicBezTo>
                <a:cubicBezTo>
                  <a:pt x="1135776" y="-46358"/>
                  <a:pt x="1176994" y="22717"/>
                  <a:pt x="1344233" y="0"/>
                </a:cubicBezTo>
                <a:cubicBezTo>
                  <a:pt x="1511472" y="-22717"/>
                  <a:pt x="1602708" y="12889"/>
                  <a:pt x="1752304" y="0"/>
                </a:cubicBezTo>
                <a:cubicBezTo>
                  <a:pt x="1901900" y="-12889"/>
                  <a:pt x="2184569" y="41279"/>
                  <a:pt x="2400416" y="0"/>
                </a:cubicBezTo>
                <a:cubicBezTo>
                  <a:pt x="2440438" y="134950"/>
                  <a:pt x="2394752" y="397032"/>
                  <a:pt x="2400416" y="523220"/>
                </a:cubicBezTo>
                <a:cubicBezTo>
                  <a:pt x="2293261" y="576677"/>
                  <a:pt x="2077964" y="474314"/>
                  <a:pt x="1920333" y="523220"/>
                </a:cubicBezTo>
                <a:cubicBezTo>
                  <a:pt x="1762702" y="572126"/>
                  <a:pt x="1665117" y="520729"/>
                  <a:pt x="1488258" y="523220"/>
                </a:cubicBezTo>
                <a:cubicBezTo>
                  <a:pt x="1311400" y="525711"/>
                  <a:pt x="1187593" y="482240"/>
                  <a:pt x="1056183" y="523220"/>
                </a:cubicBezTo>
                <a:cubicBezTo>
                  <a:pt x="924774" y="564200"/>
                  <a:pt x="723893" y="464315"/>
                  <a:pt x="552096" y="523220"/>
                </a:cubicBezTo>
                <a:cubicBezTo>
                  <a:pt x="380299" y="582125"/>
                  <a:pt x="240165" y="495052"/>
                  <a:pt x="0" y="523220"/>
                </a:cubicBezTo>
                <a:cubicBezTo>
                  <a:pt x="-8528" y="400127"/>
                  <a:pt x="37572" y="246821"/>
                  <a:pt x="0" y="0"/>
                </a:cubicBezTo>
                <a:close/>
              </a:path>
              <a:path w="2400416" h="523220" stroke="0" extrusionOk="0">
                <a:moveTo>
                  <a:pt x="0" y="0"/>
                </a:moveTo>
                <a:cubicBezTo>
                  <a:pt x="198613" y="-6248"/>
                  <a:pt x="253309" y="15842"/>
                  <a:pt x="408071" y="0"/>
                </a:cubicBezTo>
                <a:cubicBezTo>
                  <a:pt x="562833" y="-15842"/>
                  <a:pt x="643812" y="26819"/>
                  <a:pt x="816141" y="0"/>
                </a:cubicBezTo>
                <a:cubicBezTo>
                  <a:pt x="988470" y="-26819"/>
                  <a:pt x="1140106" y="23240"/>
                  <a:pt x="1272220" y="0"/>
                </a:cubicBezTo>
                <a:cubicBezTo>
                  <a:pt x="1404334" y="-23240"/>
                  <a:pt x="1497737" y="38026"/>
                  <a:pt x="1704295" y="0"/>
                </a:cubicBezTo>
                <a:cubicBezTo>
                  <a:pt x="1910854" y="-38026"/>
                  <a:pt x="2059243" y="72220"/>
                  <a:pt x="2400416" y="0"/>
                </a:cubicBezTo>
                <a:cubicBezTo>
                  <a:pt x="2446954" y="179303"/>
                  <a:pt x="2346425" y="412964"/>
                  <a:pt x="2400416" y="523220"/>
                </a:cubicBezTo>
                <a:cubicBezTo>
                  <a:pt x="2240005" y="573434"/>
                  <a:pt x="2076468" y="495863"/>
                  <a:pt x="1944337" y="523220"/>
                </a:cubicBezTo>
                <a:cubicBezTo>
                  <a:pt x="1812206" y="550577"/>
                  <a:pt x="1597153" y="517528"/>
                  <a:pt x="1416245" y="523220"/>
                </a:cubicBezTo>
                <a:cubicBezTo>
                  <a:pt x="1235337" y="528912"/>
                  <a:pt x="1132848" y="474037"/>
                  <a:pt x="960166" y="523220"/>
                </a:cubicBezTo>
                <a:cubicBezTo>
                  <a:pt x="787484" y="572403"/>
                  <a:pt x="586800" y="502419"/>
                  <a:pt x="432075" y="523220"/>
                </a:cubicBezTo>
                <a:cubicBezTo>
                  <a:pt x="277350" y="544021"/>
                  <a:pt x="106501" y="496114"/>
                  <a:pt x="0" y="523220"/>
                </a:cubicBezTo>
                <a:cubicBezTo>
                  <a:pt x="-21712" y="398392"/>
                  <a:pt x="45322" y="112542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العلاقة خطية تناسبية</a:t>
            </a:r>
          </a:p>
        </p:txBody>
      </p:sp>
    </p:spTree>
    <p:extLst>
      <p:ext uri="{BB962C8B-B14F-4D97-AF65-F5344CB8AC3E}">
        <p14:creationId xmlns:p14="http://schemas.microsoft.com/office/powerpoint/2010/main" val="194364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  <p:bldP spid="8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93769D-4AB6-4EBC-8276-627C0F3DD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303" y="687314"/>
            <a:ext cx="9263742" cy="1201479"/>
          </a:xfrm>
          <a:prstGeom prst="rect">
            <a:avLst/>
          </a:prstGeom>
        </p:spPr>
      </p:pic>
      <p:pic>
        <p:nvPicPr>
          <p:cNvPr id="7" name="Picture 6" descr="A display in a store&#10;&#10;Description automatically generated">
            <a:extLst>
              <a:ext uri="{FF2B5EF4-FFF2-40B4-BE49-F238E27FC236}">
                <a16:creationId xmlns:a16="http://schemas.microsoft.com/office/drawing/2014/main" id="{FF2A5BE0-C45C-4F52-BD07-1619FEE32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025" y="1797713"/>
            <a:ext cx="2958688" cy="3752483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E57E07-AC08-4DAB-8F32-E2640043F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133" y="35345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9C9A73F-1062-42F6-B45D-9511C15866E8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𝟏𝟕𝟒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9C9A73F-1062-42F6-B45D-9511C15866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2047BC1C-5DC1-49F8-8720-7DCA07BAECE5}"/>
              </a:ext>
            </a:extLst>
          </p:cNvPr>
          <p:cNvSpPr/>
          <p:nvPr/>
        </p:nvSpPr>
        <p:spPr>
          <a:xfrm>
            <a:off x="1502123" y="4390695"/>
            <a:ext cx="274320" cy="457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3BD812-2A7F-4D91-B410-86FDBBC94F41}"/>
                  </a:ext>
                </a:extLst>
              </p:cNvPr>
              <p:cNvSpPr txBox="1"/>
              <p:nvPr/>
            </p:nvSpPr>
            <p:spPr>
              <a:xfrm>
                <a:off x="977514" y="4417275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3BD812-2A7F-4D91-B410-86FDBBC94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14" y="4417275"/>
                <a:ext cx="503343" cy="369332"/>
              </a:xfrm>
              <a:prstGeom prst="rect">
                <a:avLst/>
              </a:prstGeom>
              <a:blipFill>
                <a:blip r:embed="rId6"/>
                <a:stretch>
                  <a:fillRect l="-9639" r="-13253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7862C3-2B8B-464D-AB65-9A00FFB8A389}"/>
                  </a:ext>
                </a:extLst>
              </p:cNvPr>
              <p:cNvSpPr txBox="1"/>
              <p:nvPr/>
            </p:nvSpPr>
            <p:spPr>
              <a:xfrm>
                <a:off x="923128" y="496166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7862C3-2B8B-464D-AB65-9A00FFB8A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28" y="4961667"/>
                <a:ext cx="503343" cy="369332"/>
              </a:xfrm>
              <a:prstGeom prst="rect">
                <a:avLst/>
              </a:prstGeom>
              <a:blipFill>
                <a:blip r:embed="rId7"/>
                <a:stretch>
                  <a:fillRect l="-9639" r="-13253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3F145206-09F1-4F59-B7BF-A218C1C198F8}"/>
              </a:ext>
            </a:extLst>
          </p:cNvPr>
          <p:cNvSpPr/>
          <p:nvPr/>
        </p:nvSpPr>
        <p:spPr>
          <a:xfrm flipH="1">
            <a:off x="4329318" y="4323857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D41568-AC5C-4DAB-A2B0-D4E25EC15C3E}"/>
                  </a:ext>
                </a:extLst>
              </p:cNvPr>
              <p:cNvSpPr txBox="1"/>
              <p:nvPr/>
            </p:nvSpPr>
            <p:spPr>
              <a:xfrm>
                <a:off x="4603637" y="437170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D41568-AC5C-4DAB-A2B0-D4E25EC15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637" y="4371704"/>
                <a:ext cx="503343" cy="369332"/>
              </a:xfrm>
              <a:prstGeom prst="rect">
                <a:avLst/>
              </a:prstGeom>
              <a:blipFill>
                <a:blip r:embed="rId8"/>
                <a:stretch>
                  <a:fillRect l="-9639" r="-12048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A2A78AF1-DB20-4A8D-9A39-AB13D05347C2}"/>
              </a:ext>
            </a:extLst>
          </p:cNvPr>
          <p:cNvSpPr/>
          <p:nvPr/>
        </p:nvSpPr>
        <p:spPr>
          <a:xfrm flipH="1">
            <a:off x="4338748" y="4856951"/>
            <a:ext cx="274320" cy="54864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8DF93C-8021-4350-A4D6-E15934B58018}"/>
                  </a:ext>
                </a:extLst>
              </p:cNvPr>
              <p:cNvSpPr txBox="1"/>
              <p:nvPr/>
            </p:nvSpPr>
            <p:spPr>
              <a:xfrm>
                <a:off x="4603636" y="4946605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8DF93C-8021-4350-A4D6-E15934B58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636" y="4946605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639" r="-12048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F9A9A15A-EB06-4492-91B0-BB575C54BD9F}"/>
              </a:ext>
            </a:extLst>
          </p:cNvPr>
          <p:cNvSpPr/>
          <p:nvPr/>
        </p:nvSpPr>
        <p:spPr>
          <a:xfrm>
            <a:off x="1481661" y="4923394"/>
            <a:ext cx="274320" cy="457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AA4DDC-53EB-4A63-A56B-2A535A3188A2}"/>
              </a:ext>
            </a:extLst>
          </p:cNvPr>
          <p:cNvSpPr txBox="1"/>
          <p:nvPr/>
        </p:nvSpPr>
        <p:spPr>
          <a:xfrm>
            <a:off x="8425270" y="2304670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ثابت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17FB77-EDEF-4B2B-92C7-64A8D1B9F7F7}"/>
                  </a:ext>
                </a:extLst>
              </p:cNvPr>
              <p:cNvSpPr txBox="1"/>
              <p:nvPr/>
            </p:nvSpPr>
            <p:spPr>
              <a:xfrm>
                <a:off x="7858833" y="2220544"/>
                <a:ext cx="408765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17FB77-EDEF-4B2B-92C7-64A8D1B9F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833" y="2220544"/>
                <a:ext cx="408765" cy="69147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003FF76-53A1-4250-9A58-1FF3625AF9A4}"/>
              </a:ext>
            </a:extLst>
          </p:cNvPr>
          <p:cNvSpPr txBox="1"/>
          <p:nvPr/>
        </p:nvSpPr>
        <p:spPr>
          <a:xfrm>
            <a:off x="8146862" y="3684376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العلاقة خطية .</a:t>
            </a:r>
          </a:p>
        </p:txBody>
      </p:sp>
    </p:spTree>
    <p:extLst>
      <p:ext uri="{BB962C8B-B14F-4D97-AF65-F5344CB8AC3E}">
        <p14:creationId xmlns:p14="http://schemas.microsoft.com/office/powerpoint/2010/main" val="237227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5144A1-63D2-4E89-8D07-20A4B1AE1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361" y="1016095"/>
            <a:ext cx="7935432" cy="905001"/>
          </a:xfrm>
          <a:prstGeom prst="rect">
            <a:avLst/>
          </a:prstGeom>
        </p:spPr>
      </p:pic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C610C72F-A9B6-46D4-87FB-DAC3F7D9E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67" y="1543183"/>
            <a:ext cx="3577394" cy="3216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48FE4E-8C19-4949-9B48-0103DBA35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821" y="5421257"/>
            <a:ext cx="9390616" cy="716135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09001-C566-47F1-871B-5FA15BAD6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1311" y="197991"/>
            <a:ext cx="2282008" cy="705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681AC3F-676D-47A9-BAB1-27D83729E218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𝟏𝟕𝟒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681AC3F-676D-47A9-BAB1-27D83729E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A8927D-668E-4973-9EE2-9F133E9D9CC6}"/>
              </a:ext>
            </a:extLst>
          </p:cNvPr>
          <p:cNvCxnSpPr>
            <a:cxnSpLocks/>
          </p:cNvCxnSpPr>
          <p:nvPr/>
        </p:nvCxnSpPr>
        <p:spPr>
          <a:xfrm>
            <a:off x="1509823" y="2743200"/>
            <a:ext cx="2870791" cy="685800"/>
          </a:xfrm>
          <a:prstGeom prst="line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0915ED1-B45F-40FD-A421-9C14DE91286A}"/>
              </a:ext>
            </a:extLst>
          </p:cNvPr>
          <p:cNvSpPr txBox="1"/>
          <p:nvPr/>
        </p:nvSpPr>
        <p:spPr>
          <a:xfrm>
            <a:off x="8420986" y="2033424"/>
            <a:ext cx="3192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تقع النقاط على خط مستقيم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82FAA8-4978-4324-9223-479AE313DF8E}"/>
              </a:ext>
            </a:extLst>
          </p:cNvPr>
          <p:cNvSpPr txBox="1"/>
          <p:nvPr/>
        </p:nvSpPr>
        <p:spPr>
          <a:xfrm>
            <a:off x="6453963" y="2105530"/>
            <a:ext cx="1967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C00000"/>
                </a:solidFill>
                <a:cs typeface="(AH) Manal Black" pitchFamily="2" charset="-78"/>
              </a:rPr>
              <a:t>إذًا العلاقة خطية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E219461-579E-46E3-AD54-04BF8DEED8B6}"/>
                  </a:ext>
                </a:extLst>
              </p:cNvPr>
              <p:cNvSpPr txBox="1"/>
              <p:nvPr/>
            </p:nvSpPr>
            <p:spPr>
              <a:xfrm>
                <a:off x="1659476" y="2402755"/>
                <a:ext cx="12081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𝟑𝟓𝟎𝟎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E219461-579E-46E3-AD54-04BF8DEED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476" y="2402755"/>
                <a:ext cx="1208151" cy="307777"/>
              </a:xfrm>
              <a:prstGeom prst="rect">
                <a:avLst/>
              </a:prstGeom>
              <a:blipFill>
                <a:blip r:embed="rId7"/>
                <a:stretch>
                  <a:fillRect l="-6566" r="-6566" b="-372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76BA37B-1BE1-4B78-8EBE-B3C18C927859}"/>
                  </a:ext>
                </a:extLst>
              </p:cNvPr>
              <p:cNvSpPr txBox="1"/>
              <p:nvPr/>
            </p:nvSpPr>
            <p:spPr>
              <a:xfrm>
                <a:off x="1509823" y="3068286"/>
                <a:ext cx="12081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𝟑𝟎𝟎𝟎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76BA37B-1BE1-4B78-8EBE-B3C18C927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823" y="3068286"/>
                <a:ext cx="1208151" cy="307777"/>
              </a:xfrm>
              <a:prstGeom prst="rect">
                <a:avLst/>
              </a:prstGeom>
              <a:blipFill>
                <a:blip r:embed="rId8"/>
                <a:stretch>
                  <a:fillRect l="-6566" r="-6566" b="-372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6F930A-4ED4-44A1-B6D8-9D153F3B0E89}"/>
                  </a:ext>
                </a:extLst>
              </p:cNvPr>
              <p:cNvSpPr txBox="1"/>
              <p:nvPr/>
            </p:nvSpPr>
            <p:spPr>
              <a:xfrm>
                <a:off x="3535412" y="2829855"/>
                <a:ext cx="12081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𝟐𝟎𝟎𝟎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6F930A-4ED4-44A1-B6D8-9D153F3B0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412" y="2829855"/>
                <a:ext cx="1208151" cy="307777"/>
              </a:xfrm>
              <a:prstGeom prst="rect">
                <a:avLst/>
              </a:prstGeom>
              <a:blipFill>
                <a:blip r:embed="rId9"/>
                <a:stretch>
                  <a:fillRect l="-6566" r="-6566" b="-372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D0EC9ABA-FABD-4C07-AD91-6EAB9869AD67}"/>
              </a:ext>
            </a:extLst>
          </p:cNvPr>
          <p:cNvSpPr txBox="1"/>
          <p:nvPr/>
        </p:nvSpPr>
        <p:spPr>
          <a:xfrm>
            <a:off x="9591824" y="2635709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الثابت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7">
                <a:extLst>
                  <a:ext uri="{FF2B5EF4-FFF2-40B4-BE49-F238E27FC236}">
                    <a16:creationId xmlns:a16="http://schemas.microsoft.com/office/drawing/2014/main" id="{81B95F52-F59E-479C-83EB-D16732947E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4911895"/>
                  </p:ext>
                </p:extLst>
              </p:nvPr>
            </p:nvGraphicFramePr>
            <p:xfrm>
              <a:off x="4735181" y="2769489"/>
              <a:ext cx="2721638" cy="2524668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422400">
                      <a:extLst>
                        <a:ext uri="{9D8B030D-6E8A-4147-A177-3AD203B41FA5}">
                          <a16:colId xmlns:a16="http://schemas.microsoft.com/office/drawing/2014/main" val="900577357"/>
                        </a:ext>
                      </a:extLst>
                    </a:gridCol>
                    <a:gridCol w="1299238">
                      <a:extLst>
                        <a:ext uri="{9D8B030D-6E8A-4147-A177-3AD203B41FA5}">
                          <a16:colId xmlns:a16="http://schemas.microsoft.com/office/drawing/2014/main" val="1631746470"/>
                        </a:ext>
                      </a:extLst>
                    </a:gridCol>
                  </a:tblGrid>
                  <a:tr h="63116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AE" sz="2000" dirty="0">
                              <a:cs typeface="(AH) Manal Black" pitchFamily="2" charset="-78"/>
                            </a:rPr>
                            <a:t>الارتفاع 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𝒇𝒕</m:t>
                              </m:r>
                            </m:oMath>
                          </a14:m>
                          <a:endParaRPr lang="ar-AE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AE" sz="2000" dirty="0">
                              <a:cs typeface="(AH) Manal Black" pitchFamily="2" charset="-78"/>
                            </a:rPr>
                            <a:t>الوقت 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  <a:cs typeface="(AH) Manal Black" pitchFamily="2" charset="-78"/>
                                </a:rPr>
                                <m:t>𝒎𝒊𝒏</m:t>
                              </m:r>
                            </m:oMath>
                          </a14:m>
                          <a:endParaRPr lang="ar-AE" sz="2000" dirty="0">
                            <a:cs typeface="(AH) Manal Black" pitchFamily="2" charset="-78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40900405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8015503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19808047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36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7">
                <a:extLst>
                  <a:ext uri="{FF2B5EF4-FFF2-40B4-BE49-F238E27FC236}">
                    <a16:creationId xmlns:a16="http://schemas.microsoft.com/office/drawing/2014/main" id="{81B95F52-F59E-479C-83EB-D16732947E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4911895"/>
                  </p:ext>
                </p:extLst>
              </p:nvPr>
            </p:nvGraphicFramePr>
            <p:xfrm>
              <a:off x="4735181" y="2769489"/>
              <a:ext cx="2721638" cy="2524668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422400">
                      <a:extLst>
                        <a:ext uri="{9D8B030D-6E8A-4147-A177-3AD203B41FA5}">
                          <a16:colId xmlns:a16="http://schemas.microsoft.com/office/drawing/2014/main" val="900577357"/>
                        </a:ext>
                      </a:extLst>
                    </a:gridCol>
                    <a:gridCol w="1299238">
                      <a:extLst>
                        <a:ext uri="{9D8B030D-6E8A-4147-A177-3AD203B41FA5}">
                          <a16:colId xmlns:a16="http://schemas.microsoft.com/office/drawing/2014/main" val="1631746470"/>
                        </a:ext>
                      </a:extLst>
                    </a:gridCol>
                  </a:tblGrid>
                  <a:tr h="631167">
                    <a:tc>
                      <a:txBody>
                        <a:bodyPr/>
                        <a:lstStyle/>
                        <a:p>
                          <a:endParaRPr lang="ar-AE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427" t="-962" r="-93162" b="-300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AE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109813" t="-962" r="-1869" b="-3009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40900405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8015503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19808047"/>
                      </a:ext>
                    </a:extLst>
                  </a:tr>
                  <a:tr h="631167">
                    <a:tc>
                      <a:txBody>
                        <a:bodyPr/>
                        <a:lstStyle/>
                        <a:p>
                          <a:pPr rtl="1"/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AE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25369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5AE647BE-F9BC-4031-AEA6-D475929891A2}"/>
              </a:ext>
            </a:extLst>
          </p:cNvPr>
          <p:cNvSpPr/>
          <p:nvPr/>
        </p:nvSpPr>
        <p:spPr>
          <a:xfrm>
            <a:off x="4638719" y="3767924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CFED416-77BA-410A-AF2D-ECF46DE1BB8E}"/>
                  </a:ext>
                </a:extLst>
              </p:cNvPr>
              <p:cNvSpPr txBox="1"/>
              <p:nvPr/>
            </p:nvSpPr>
            <p:spPr>
              <a:xfrm>
                <a:off x="4135376" y="380513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CFED416-77BA-410A-AF2D-ECF46DE1B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376" y="3805137"/>
                <a:ext cx="503343" cy="369332"/>
              </a:xfrm>
              <a:prstGeom prst="rect">
                <a:avLst/>
              </a:prstGeom>
              <a:blipFill>
                <a:blip r:embed="rId11"/>
                <a:stretch>
                  <a:fillRect l="-9639" r="-12048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97AE3DB6-ACCE-42E5-9562-E0023D601F2E}"/>
              </a:ext>
            </a:extLst>
          </p:cNvPr>
          <p:cNvSpPr/>
          <p:nvPr/>
        </p:nvSpPr>
        <p:spPr>
          <a:xfrm>
            <a:off x="4619847" y="4476830"/>
            <a:ext cx="274320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C348539-7491-49E8-A4C6-942C79534BC3}"/>
                  </a:ext>
                </a:extLst>
              </p:cNvPr>
              <p:cNvSpPr txBox="1"/>
              <p:nvPr/>
            </p:nvSpPr>
            <p:spPr>
              <a:xfrm>
                <a:off x="4091623" y="4540923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C348539-7491-49E8-A4C6-942C79534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623" y="4540923"/>
                <a:ext cx="503343" cy="369332"/>
              </a:xfrm>
              <a:prstGeom prst="rect">
                <a:avLst/>
              </a:prstGeom>
              <a:blipFill>
                <a:blip r:embed="rId12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Curved Right 22">
            <a:extLst>
              <a:ext uri="{FF2B5EF4-FFF2-40B4-BE49-F238E27FC236}">
                <a16:creationId xmlns:a16="http://schemas.microsoft.com/office/drawing/2014/main" id="{5E9A1D9F-8416-42BA-A531-66A76179AF07}"/>
              </a:ext>
            </a:extLst>
          </p:cNvPr>
          <p:cNvSpPr/>
          <p:nvPr/>
        </p:nvSpPr>
        <p:spPr>
          <a:xfrm flipH="1">
            <a:off x="7182499" y="3688513"/>
            <a:ext cx="274320" cy="64008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AAFAF96-A0C6-4086-8D78-47C1D10021F9}"/>
                  </a:ext>
                </a:extLst>
              </p:cNvPr>
              <p:cNvSpPr txBox="1"/>
              <p:nvPr/>
            </p:nvSpPr>
            <p:spPr>
              <a:xfrm>
                <a:off x="7422477" y="3809932"/>
                <a:ext cx="8720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AAFAF96-A0C6-4086-8D78-47C1D1002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477" y="3809932"/>
                <a:ext cx="872034" cy="369332"/>
              </a:xfrm>
              <a:prstGeom prst="rect">
                <a:avLst/>
              </a:prstGeom>
              <a:blipFill>
                <a:blip r:embed="rId13"/>
                <a:stretch>
                  <a:fillRect l="-699" r="-6993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row: Curved Right 24">
            <a:extLst>
              <a:ext uri="{FF2B5EF4-FFF2-40B4-BE49-F238E27FC236}">
                <a16:creationId xmlns:a16="http://schemas.microsoft.com/office/drawing/2014/main" id="{0FFB9260-F043-4D64-AF7C-ECE08EB162A8}"/>
              </a:ext>
            </a:extLst>
          </p:cNvPr>
          <p:cNvSpPr/>
          <p:nvPr/>
        </p:nvSpPr>
        <p:spPr>
          <a:xfrm flipH="1">
            <a:off x="7191929" y="4405155"/>
            <a:ext cx="274320" cy="64008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4FD87F-4F4A-4871-BA28-164A72F20A31}"/>
                  </a:ext>
                </a:extLst>
              </p:cNvPr>
              <p:cNvSpPr txBox="1"/>
              <p:nvPr/>
            </p:nvSpPr>
            <p:spPr>
              <a:xfrm>
                <a:off x="7456819" y="4522572"/>
                <a:ext cx="10563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4FD87F-4F4A-4871-BA28-164A72F20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6819" y="4522572"/>
                <a:ext cx="1056379" cy="369332"/>
              </a:xfrm>
              <a:prstGeom prst="rect">
                <a:avLst/>
              </a:prstGeom>
              <a:blipFill>
                <a:blip r:embed="rId14"/>
                <a:stretch>
                  <a:fillRect r="-5172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98F46C-8C1B-45C1-A21E-CC920B11BE4B}"/>
                  </a:ext>
                </a:extLst>
              </p:cNvPr>
              <p:cNvSpPr txBox="1"/>
              <p:nvPr/>
            </p:nvSpPr>
            <p:spPr>
              <a:xfrm>
                <a:off x="5162669" y="3478882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98F46C-8C1B-45C1-A21E-CC920B11B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669" y="3478882"/>
                <a:ext cx="32060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CEAF32-565E-4A05-8924-F6B018E0C578}"/>
                  </a:ext>
                </a:extLst>
              </p:cNvPr>
              <p:cNvSpPr txBox="1"/>
              <p:nvPr/>
            </p:nvSpPr>
            <p:spPr>
              <a:xfrm>
                <a:off x="6268065" y="3458737"/>
                <a:ext cx="965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𝟑𝟓𝟎𝟎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CEAF32-565E-4A05-8924-F6B018E0C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65" y="3458737"/>
                <a:ext cx="965008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478C59-45B6-410A-868E-903D76622837}"/>
                  </a:ext>
                </a:extLst>
              </p:cNvPr>
              <p:cNvSpPr txBox="1"/>
              <p:nvPr/>
            </p:nvSpPr>
            <p:spPr>
              <a:xfrm>
                <a:off x="5162669" y="4153411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478C59-45B6-410A-868E-903D76622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669" y="4153411"/>
                <a:ext cx="320601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5F5DFE-152E-4185-AA3F-F69ADA4B36C1}"/>
                  </a:ext>
                </a:extLst>
              </p:cNvPr>
              <p:cNvSpPr txBox="1"/>
              <p:nvPr/>
            </p:nvSpPr>
            <p:spPr>
              <a:xfrm>
                <a:off x="6268065" y="4133266"/>
                <a:ext cx="965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𝟑𝟎𝟎𝟎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5F5DFE-152E-4185-AA3F-F69ADA4B3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65" y="4133266"/>
                <a:ext cx="965008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4EC801-201D-49E1-A2E2-5DF7C856D7F9}"/>
                  </a:ext>
                </a:extLst>
              </p:cNvPr>
              <p:cNvSpPr txBox="1"/>
              <p:nvPr/>
            </p:nvSpPr>
            <p:spPr>
              <a:xfrm>
                <a:off x="5162669" y="4797407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4EC801-201D-49E1-A2E2-5DF7C856D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669" y="4797407"/>
                <a:ext cx="320601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02A0297-F39B-48B1-A527-091CE44F3DA9}"/>
                  </a:ext>
                </a:extLst>
              </p:cNvPr>
              <p:cNvSpPr txBox="1"/>
              <p:nvPr/>
            </p:nvSpPr>
            <p:spPr>
              <a:xfrm>
                <a:off x="6268065" y="4777262"/>
                <a:ext cx="965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𝟐𝟎𝟎𝟎</m:t>
                      </m:r>
                    </m:oMath>
                  </m:oMathPara>
                </a14:m>
                <a:endParaRPr lang="ar-AE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02A0297-F39B-48B1-A527-091CE44F3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65" y="4777262"/>
                <a:ext cx="965008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402481A-C7EF-4D32-B555-CC3FC0BAF5A6}"/>
                  </a:ext>
                </a:extLst>
              </p:cNvPr>
              <p:cNvSpPr txBox="1"/>
              <p:nvPr/>
            </p:nvSpPr>
            <p:spPr>
              <a:xfrm>
                <a:off x="8811845" y="3127198"/>
                <a:ext cx="1254061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402481A-C7EF-4D32-B555-CC3FC0BA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845" y="3127198"/>
                <a:ext cx="1254061" cy="70134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390640-0291-4D67-83E8-43BCD29DFE34}"/>
                  </a:ext>
                </a:extLst>
              </p:cNvPr>
              <p:cNvSpPr txBox="1"/>
              <p:nvPr/>
            </p:nvSpPr>
            <p:spPr>
              <a:xfrm>
                <a:off x="10046561" y="3329890"/>
                <a:ext cx="8720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𝟐𝟓𝟎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390640-0291-4D67-83E8-43BCD29DF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561" y="3329890"/>
                <a:ext cx="872034" cy="369332"/>
              </a:xfrm>
              <a:prstGeom prst="rect">
                <a:avLst/>
              </a:prstGeom>
              <a:blipFill>
                <a:blip r:embed="rId22"/>
                <a:stretch>
                  <a:fillRect r="-7692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BAAAC17-3DFC-4A88-8AFB-307EAFE6B2E2}"/>
                  </a:ext>
                </a:extLst>
              </p:cNvPr>
              <p:cNvSpPr txBox="1"/>
              <p:nvPr/>
            </p:nvSpPr>
            <p:spPr>
              <a:xfrm>
                <a:off x="8811845" y="3920137"/>
                <a:ext cx="1438407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BAAAC17-3DFC-4A88-8AFB-307EAFE6B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845" y="3920137"/>
                <a:ext cx="1438407" cy="69384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A0373EB-2D05-462C-9D23-103089B01DCE}"/>
                  </a:ext>
                </a:extLst>
              </p:cNvPr>
              <p:cNvSpPr txBox="1"/>
              <p:nvPr/>
            </p:nvSpPr>
            <p:spPr>
              <a:xfrm>
                <a:off x="10246159" y="4107498"/>
                <a:ext cx="8720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𝟐𝟓𝟎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A0373EB-2D05-462C-9D23-103089B01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6159" y="4107498"/>
                <a:ext cx="872034" cy="369332"/>
              </a:xfrm>
              <a:prstGeom prst="rect">
                <a:avLst/>
              </a:prstGeom>
              <a:blipFill>
                <a:blip r:embed="rId24"/>
                <a:stretch>
                  <a:fillRect l="-699" r="-6993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868AA1B-F4A7-4BED-8EEF-278B8B8A2401}"/>
                  </a:ext>
                </a:extLst>
              </p:cNvPr>
              <p:cNvSpPr txBox="1"/>
              <p:nvPr/>
            </p:nvSpPr>
            <p:spPr>
              <a:xfrm>
                <a:off x="8736944" y="4825103"/>
                <a:ext cx="21255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𝟐𝟓𝟎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𝒇𝒕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𝒎𝒊𝒏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868AA1B-F4A7-4BED-8EEF-278B8B8A2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6944" y="4825103"/>
                <a:ext cx="2125582" cy="369332"/>
              </a:xfrm>
              <a:prstGeom prst="rect">
                <a:avLst/>
              </a:prstGeom>
              <a:blipFill>
                <a:blip r:embed="rId25"/>
                <a:stretch>
                  <a:fillRect r="-2579" b="-3833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6792EFA9-D1FF-4DE5-B911-2E06E2F0C5B2}"/>
              </a:ext>
            </a:extLst>
          </p:cNvPr>
          <p:cNvSpPr txBox="1"/>
          <p:nvPr/>
        </p:nvSpPr>
        <p:spPr>
          <a:xfrm>
            <a:off x="6772940" y="5797630"/>
            <a:ext cx="26412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العلاقة : </a:t>
            </a:r>
            <a:r>
              <a:rPr lang="ar-AE" sz="2800" u="sng" dirty="0">
                <a:solidFill>
                  <a:srgbClr val="002060"/>
                </a:solidFill>
                <a:cs typeface="(AH) Manal Black" pitchFamily="2" charset="-78"/>
              </a:rPr>
              <a:t>ليست تناسبية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347887-127E-41B9-8B2C-73BFC8DDD376}"/>
              </a:ext>
            </a:extLst>
          </p:cNvPr>
          <p:cNvSpPr txBox="1"/>
          <p:nvPr/>
        </p:nvSpPr>
        <p:spPr>
          <a:xfrm>
            <a:off x="3145993" y="6033190"/>
            <a:ext cx="35767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C00000"/>
                </a:solidFill>
                <a:cs typeface="(AH) Manal Black" pitchFamily="2" charset="-78"/>
              </a:rPr>
              <a:t>لأن الخط لا يمر من نقطة الأصل</a:t>
            </a:r>
          </a:p>
        </p:txBody>
      </p:sp>
    </p:spTree>
    <p:extLst>
      <p:ext uri="{BB962C8B-B14F-4D97-AF65-F5344CB8AC3E}">
        <p14:creationId xmlns:p14="http://schemas.microsoft.com/office/powerpoint/2010/main" val="9047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5" grpId="0" animBg="1"/>
      <p:bldP spid="16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039D0A-C5D2-445D-9D15-389F04E65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97" y="732910"/>
            <a:ext cx="9853693" cy="760596"/>
          </a:xfrm>
          <a:prstGeom prst="rect">
            <a:avLst/>
          </a:prstGeom>
        </p:spPr>
      </p:pic>
      <p:pic>
        <p:nvPicPr>
          <p:cNvPr id="7" name="Picture 6" descr="A picture containing clock, sitting, large&#10;&#10;Description automatically generated">
            <a:extLst>
              <a:ext uri="{FF2B5EF4-FFF2-40B4-BE49-F238E27FC236}">
                <a16:creationId xmlns:a16="http://schemas.microsoft.com/office/drawing/2014/main" id="{277D0B26-BC30-46DD-8660-A03821DBF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41" y="1615838"/>
            <a:ext cx="3673080" cy="3982261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F120FD-F5A8-4BA2-A447-EE525EFB4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882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23541C-AA1C-4E99-ABFA-B8419FDEBDB9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23541C-AA1C-4E99-ABFA-B8419FDEBD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89EAD78D-C8D8-4FBC-AF83-866D6EE1DF77}"/>
              </a:ext>
            </a:extLst>
          </p:cNvPr>
          <p:cNvSpPr/>
          <p:nvPr/>
        </p:nvSpPr>
        <p:spPr>
          <a:xfrm>
            <a:off x="1119345" y="3688942"/>
            <a:ext cx="274320" cy="457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B56FDA-D7BF-4297-99BE-F0CA311593AB}"/>
                  </a:ext>
                </a:extLst>
              </p:cNvPr>
              <p:cNvSpPr txBox="1"/>
              <p:nvPr/>
            </p:nvSpPr>
            <p:spPr>
              <a:xfrm>
                <a:off x="647901" y="3715522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B56FDA-D7BF-4297-99BE-F0CA31159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01" y="3715522"/>
                <a:ext cx="503343" cy="369332"/>
              </a:xfrm>
              <a:prstGeom prst="rect">
                <a:avLst/>
              </a:prstGeom>
              <a:blipFill>
                <a:blip r:embed="rId6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446AAF-31CF-4A1D-9135-923BD95A6940}"/>
                  </a:ext>
                </a:extLst>
              </p:cNvPr>
              <p:cNvSpPr txBox="1"/>
              <p:nvPr/>
            </p:nvSpPr>
            <p:spPr>
              <a:xfrm>
                <a:off x="593515" y="425991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446AAF-31CF-4A1D-9135-923BD95A6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15" y="4259914"/>
                <a:ext cx="503343" cy="369332"/>
              </a:xfrm>
              <a:prstGeom prst="rect">
                <a:avLst/>
              </a:prstGeom>
              <a:blipFill>
                <a:blip r:embed="rId7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40A33194-7CC4-40C0-B901-3D92B52CEF4D}"/>
              </a:ext>
            </a:extLst>
          </p:cNvPr>
          <p:cNvSpPr/>
          <p:nvPr/>
        </p:nvSpPr>
        <p:spPr>
          <a:xfrm>
            <a:off x="1098883" y="4221641"/>
            <a:ext cx="274320" cy="457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5B14C1-F5A7-4B70-A5C3-DD1DBDBF670A}"/>
                  </a:ext>
                </a:extLst>
              </p:cNvPr>
              <p:cNvSpPr txBox="1"/>
              <p:nvPr/>
            </p:nvSpPr>
            <p:spPr>
              <a:xfrm>
                <a:off x="431995" y="4790621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5B14C1-F5A7-4B70-A5C3-DD1DBDBF6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5" y="4790621"/>
                <a:ext cx="687689" cy="369332"/>
              </a:xfrm>
              <a:prstGeom prst="rect">
                <a:avLst/>
              </a:prstGeom>
              <a:blipFill>
                <a:blip r:embed="rId8"/>
                <a:stretch>
                  <a:fillRect l="-7080" r="-796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F2B5EFC1-6246-4B13-AC1F-027683F58BCB}"/>
              </a:ext>
            </a:extLst>
          </p:cNvPr>
          <p:cNvSpPr/>
          <p:nvPr/>
        </p:nvSpPr>
        <p:spPr>
          <a:xfrm>
            <a:off x="1096858" y="4752348"/>
            <a:ext cx="274320" cy="457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C1D4C45C-0794-4EFB-805E-ACF95A96FBCB}"/>
              </a:ext>
            </a:extLst>
          </p:cNvPr>
          <p:cNvSpPr/>
          <p:nvPr/>
        </p:nvSpPr>
        <p:spPr>
          <a:xfrm flipH="1">
            <a:off x="3982863" y="3686981"/>
            <a:ext cx="274320" cy="45720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D995038-257B-41B0-A2F3-3B07BDC7D3D3}"/>
                  </a:ext>
                </a:extLst>
              </p:cNvPr>
              <p:cNvSpPr txBox="1"/>
              <p:nvPr/>
            </p:nvSpPr>
            <p:spPr>
              <a:xfrm>
                <a:off x="4241744" y="3732876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D995038-257B-41B0-A2F3-3B07BDC7D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744" y="3732876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756" r="-12195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DE608359-9626-4FB3-AF1B-5AECC35D5633}"/>
              </a:ext>
            </a:extLst>
          </p:cNvPr>
          <p:cNvSpPr/>
          <p:nvPr/>
        </p:nvSpPr>
        <p:spPr>
          <a:xfrm flipH="1">
            <a:off x="3981166" y="4259914"/>
            <a:ext cx="274320" cy="45720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DEA4E8-275A-4E2D-8618-D3D9C59A9F48}"/>
                  </a:ext>
                </a:extLst>
              </p:cNvPr>
              <p:cNvSpPr txBox="1"/>
              <p:nvPr/>
            </p:nvSpPr>
            <p:spPr>
              <a:xfrm>
                <a:off x="4254521" y="4276724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DEA4E8-275A-4E2D-8618-D3D9C59A9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521" y="4276724"/>
                <a:ext cx="687689" cy="369332"/>
              </a:xfrm>
              <a:prstGeom prst="rect">
                <a:avLst/>
              </a:prstGeom>
              <a:blipFill>
                <a:blip r:embed="rId10"/>
                <a:stretch>
                  <a:fillRect l="-7080" r="-796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79657F60-0F00-4F4F-9F86-92459316DD71}"/>
              </a:ext>
            </a:extLst>
          </p:cNvPr>
          <p:cNvSpPr/>
          <p:nvPr/>
        </p:nvSpPr>
        <p:spPr>
          <a:xfrm flipH="1">
            <a:off x="3981166" y="4784962"/>
            <a:ext cx="274320" cy="457200"/>
          </a:xfrm>
          <a:prstGeom prst="curv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60670C-7160-4FEC-8A3D-FEC8CC5E9709}"/>
                  </a:ext>
                </a:extLst>
              </p:cNvPr>
              <p:cNvSpPr txBox="1"/>
              <p:nvPr/>
            </p:nvSpPr>
            <p:spPr>
              <a:xfrm>
                <a:off x="4255486" y="4798041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ar-AE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60670C-7160-4FEC-8A3D-FEC8CC5E9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486" y="4798041"/>
                <a:ext cx="687689" cy="369332"/>
              </a:xfrm>
              <a:prstGeom prst="rect">
                <a:avLst/>
              </a:prstGeom>
              <a:blipFill>
                <a:blip r:embed="rId11"/>
                <a:stretch>
                  <a:fillRect l="-7080" r="-8850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24B56E5-FA4B-4825-878E-5622E9B0E274}"/>
                  </a:ext>
                </a:extLst>
              </p:cNvPr>
              <p:cNvSpPr txBox="1"/>
              <p:nvPr/>
            </p:nvSpPr>
            <p:spPr>
              <a:xfrm>
                <a:off x="6096000" y="1911845"/>
                <a:ext cx="723467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24B56E5-FA4B-4825-878E-5622E9B0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911845"/>
                <a:ext cx="723467" cy="69384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11E772-CE27-441E-84E4-201976B59345}"/>
                  </a:ext>
                </a:extLst>
              </p:cNvPr>
              <p:cNvSpPr txBox="1"/>
              <p:nvPr/>
            </p:nvSpPr>
            <p:spPr>
              <a:xfrm>
                <a:off x="6819467" y="2041034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11E772-CE27-441E-84E4-201976B59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467" y="2041034"/>
                <a:ext cx="320601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8CE8A7-335B-4470-B744-D211A88852EB}"/>
                  </a:ext>
                </a:extLst>
              </p:cNvPr>
              <p:cNvSpPr txBox="1"/>
              <p:nvPr/>
            </p:nvSpPr>
            <p:spPr>
              <a:xfrm>
                <a:off x="5911654" y="2677106"/>
                <a:ext cx="907813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8CE8A7-335B-4470-B744-D211A8885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654" y="2677106"/>
                <a:ext cx="907813" cy="6938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FB35CC-B10C-4200-B794-C01FF9913F0F}"/>
                  </a:ext>
                </a:extLst>
              </p:cNvPr>
              <p:cNvSpPr txBox="1"/>
              <p:nvPr/>
            </p:nvSpPr>
            <p:spPr>
              <a:xfrm>
                <a:off x="6819466" y="2804005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FB35CC-B10C-4200-B794-C01FF991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466" y="2804005"/>
                <a:ext cx="32060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8F805B-F846-4ED5-98C0-77272F091658}"/>
                  </a:ext>
                </a:extLst>
              </p:cNvPr>
              <p:cNvSpPr txBox="1"/>
              <p:nvPr/>
            </p:nvSpPr>
            <p:spPr>
              <a:xfrm>
                <a:off x="5911654" y="3450337"/>
                <a:ext cx="907813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8F805B-F846-4ED5-98C0-77272F091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654" y="3450337"/>
                <a:ext cx="907813" cy="6938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677592F-4A2A-418E-AFCB-EAFF374C6C5E}"/>
                  </a:ext>
                </a:extLst>
              </p:cNvPr>
              <p:cNvSpPr txBox="1"/>
              <p:nvPr/>
            </p:nvSpPr>
            <p:spPr>
              <a:xfrm>
                <a:off x="6819465" y="3566976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677592F-4A2A-418E-AFCB-EAFF374C6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465" y="3566976"/>
                <a:ext cx="320601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3B1E2803-DE73-4291-A3B2-56B0C31999C3}"/>
              </a:ext>
            </a:extLst>
          </p:cNvPr>
          <p:cNvSpPr txBox="1"/>
          <p:nvPr/>
        </p:nvSpPr>
        <p:spPr>
          <a:xfrm>
            <a:off x="9097972" y="4741197"/>
            <a:ext cx="246258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cs typeface="(AH) Manal Black" pitchFamily="2" charset="-78"/>
              </a:rPr>
              <a:t>معدل التغير ثابت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B892E0-CB75-4574-8E0A-CDFA03F2E708}"/>
                  </a:ext>
                </a:extLst>
              </p:cNvPr>
              <p:cNvSpPr txBox="1"/>
              <p:nvPr/>
            </p:nvSpPr>
            <p:spPr>
              <a:xfrm>
                <a:off x="7140066" y="4787364"/>
                <a:ext cx="18546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𝑨𝑬𝑫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ar-AE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B892E0-CB75-4574-8E0A-CDFA03F2E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066" y="4787364"/>
                <a:ext cx="1854675" cy="4924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056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 animBg="1"/>
      <p:bldP spid="11" grpId="0"/>
      <p:bldP spid="12" grpId="0" animBg="1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039D0A-C5D2-445D-9D15-389F04E65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149" y="837915"/>
            <a:ext cx="8268854" cy="638264"/>
          </a:xfrm>
          <a:prstGeom prst="rect">
            <a:avLst/>
          </a:prstGeom>
        </p:spPr>
      </p:pic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92DE582-8617-4DF0-A312-7F350B993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97" y="1476179"/>
            <a:ext cx="4484420" cy="2512718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6A1742-60AC-48D7-BBF5-8FCBF53F7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4738" y="24576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A02B643-FA94-4217-A01D-59B21E4E083C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A02B643-FA94-4217-A01D-59B21E4E0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066C31D4-586E-46A7-96DE-FBA6E5317280}"/>
              </a:ext>
            </a:extLst>
          </p:cNvPr>
          <p:cNvSpPr/>
          <p:nvPr/>
        </p:nvSpPr>
        <p:spPr>
          <a:xfrm>
            <a:off x="2934586" y="2309948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3D8F38-114E-49A2-A5D2-A8E18622EE40}"/>
                  </a:ext>
                </a:extLst>
              </p:cNvPr>
              <p:cNvSpPr txBox="1"/>
              <p:nvPr/>
            </p:nvSpPr>
            <p:spPr>
              <a:xfrm>
                <a:off x="2793875" y="1960638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3D8F38-114E-49A2-A5D2-A8E18622E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3875" y="1960638"/>
                <a:ext cx="503343" cy="369332"/>
              </a:xfrm>
              <a:prstGeom prst="rect">
                <a:avLst/>
              </a:prstGeom>
              <a:blipFill>
                <a:blip r:embed="rId6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0BCD229B-D887-4937-A9A2-46F792EECD5A}"/>
              </a:ext>
            </a:extLst>
          </p:cNvPr>
          <p:cNvSpPr/>
          <p:nvPr/>
        </p:nvSpPr>
        <p:spPr>
          <a:xfrm>
            <a:off x="3620301" y="2309948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C516F4-5088-4972-9457-758EABE63AAD}"/>
                  </a:ext>
                </a:extLst>
              </p:cNvPr>
              <p:cNvSpPr txBox="1"/>
              <p:nvPr/>
            </p:nvSpPr>
            <p:spPr>
              <a:xfrm>
                <a:off x="3584258" y="197452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C516F4-5088-4972-9457-758EABE63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258" y="1974527"/>
                <a:ext cx="503343" cy="369332"/>
              </a:xfrm>
              <a:prstGeom prst="rect">
                <a:avLst/>
              </a:prstGeom>
              <a:blipFill>
                <a:blip r:embed="rId7"/>
                <a:stretch>
                  <a:fillRect l="-9639" r="-10843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F915060-72FF-47CA-94A6-64736F76693B}"/>
              </a:ext>
            </a:extLst>
          </p:cNvPr>
          <p:cNvSpPr/>
          <p:nvPr/>
        </p:nvSpPr>
        <p:spPr>
          <a:xfrm>
            <a:off x="4300894" y="2329649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7B8D35-6702-4708-AFE0-5F496C87D65E}"/>
                  </a:ext>
                </a:extLst>
              </p:cNvPr>
              <p:cNvSpPr txBox="1"/>
              <p:nvPr/>
            </p:nvSpPr>
            <p:spPr>
              <a:xfrm>
                <a:off x="4277822" y="1946509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7B8D35-6702-4708-AFE0-5F496C87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822" y="1946509"/>
                <a:ext cx="503343" cy="369332"/>
              </a:xfrm>
              <a:prstGeom prst="rect">
                <a:avLst/>
              </a:prstGeom>
              <a:blipFill>
                <a:blip r:embed="rId8"/>
                <a:stretch>
                  <a:fillRect l="-9756" r="-12195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AC1D1CD8-D7AD-46D8-9AB4-58625E6ED151}"/>
              </a:ext>
            </a:extLst>
          </p:cNvPr>
          <p:cNvSpPr/>
          <p:nvPr/>
        </p:nvSpPr>
        <p:spPr>
          <a:xfrm flipV="1">
            <a:off x="2934586" y="3699937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4E1E50D-BC0B-4D5D-8DCB-654434237BC6}"/>
                  </a:ext>
                </a:extLst>
              </p:cNvPr>
              <p:cNvSpPr txBox="1"/>
              <p:nvPr/>
            </p:nvSpPr>
            <p:spPr>
              <a:xfrm>
                <a:off x="1419863" y="4905260"/>
                <a:ext cx="19198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4E1E50D-BC0B-4D5D-8DCB-654434237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863" y="4905260"/>
                <a:ext cx="1919885" cy="369332"/>
              </a:xfrm>
              <a:prstGeom prst="rect">
                <a:avLst/>
              </a:prstGeom>
              <a:blipFill>
                <a:blip r:embed="rId9"/>
                <a:stretch>
                  <a:fillRect l="-2857" r="-63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Down 14">
            <a:extLst>
              <a:ext uri="{FF2B5EF4-FFF2-40B4-BE49-F238E27FC236}">
                <a16:creationId xmlns:a16="http://schemas.microsoft.com/office/drawing/2014/main" id="{B9746378-6AAC-41BB-86BC-3191548872FC}"/>
              </a:ext>
            </a:extLst>
          </p:cNvPr>
          <p:cNvSpPr/>
          <p:nvPr/>
        </p:nvSpPr>
        <p:spPr>
          <a:xfrm flipV="1">
            <a:off x="3630401" y="3699937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063755-D06E-40E4-B510-672A7E05ED34}"/>
                  </a:ext>
                </a:extLst>
              </p:cNvPr>
              <p:cNvSpPr txBox="1"/>
              <p:nvPr/>
            </p:nvSpPr>
            <p:spPr>
              <a:xfrm>
                <a:off x="3330984" y="4905260"/>
                <a:ext cx="7566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063755-D06E-40E4-B510-672A7E05E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984" y="4905260"/>
                <a:ext cx="756617" cy="369332"/>
              </a:xfrm>
              <a:prstGeom prst="rect">
                <a:avLst/>
              </a:prstGeom>
              <a:blipFill>
                <a:blip r:embed="rId10"/>
                <a:stretch>
                  <a:fillRect l="-7200" r="-7200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BD63214E-2FA4-4071-B992-28F5E59A171C}"/>
              </a:ext>
            </a:extLst>
          </p:cNvPr>
          <p:cNvSpPr/>
          <p:nvPr/>
        </p:nvSpPr>
        <p:spPr>
          <a:xfrm flipV="1">
            <a:off x="4326216" y="3721481"/>
            <a:ext cx="45720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33A9F92-D1D2-458C-9238-4640850FB51E}"/>
                  </a:ext>
                </a:extLst>
              </p:cNvPr>
              <p:cNvSpPr txBox="1"/>
              <p:nvPr/>
            </p:nvSpPr>
            <p:spPr>
              <a:xfrm>
                <a:off x="2621450" y="3882817"/>
                <a:ext cx="8250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33A9F92-D1D2-458C-9238-4640850FB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1450" y="3882817"/>
                <a:ext cx="825034" cy="307777"/>
              </a:xfrm>
              <a:prstGeom prst="rect">
                <a:avLst/>
              </a:prstGeom>
              <a:blipFill>
                <a:blip r:embed="rId11"/>
                <a:stretch>
                  <a:fillRect l="-5185" r="-5926" b="-1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F96867-FDB8-4732-B0B1-3CCA57F36DBA}"/>
                  </a:ext>
                </a:extLst>
              </p:cNvPr>
              <p:cNvSpPr txBox="1"/>
              <p:nvPr/>
            </p:nvSpPr>
            <p:spPr>
              <a:xfrm>
                <a:off x="1226754" y="5374109"/>
                <a:ext cx="21042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𝟒𝟒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𝟏𝟗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F96867-FDB8-4732-B0B1-3CCA57F36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754" y="5374109"/>
                <a:ext cx="2104230" cy="369332"/>
              </a:xfrm>
              <a:prstGeom prst="rect">
                <a:avLst/>
              </a:prstGeom>
              <a:blipFill>
                <a:blip r:embed="rId12"/>
                <a:stretch>
                  <a:fillRect l="-2319" r="-580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5BA086-F339-4F87-AF46-B49DA5C7C7C3}"/>
                  </a:ext>
                </a:extLst>
              </p:cNvPr>
              <p:cNvSpPr txBox="1"/>
              <p:nvPr/>
            </p:nvSpPr>
            <p:spPr>
              <a:xfrm>
                <a:off x="3322220" y="5344975"/>
                <a:ext cx="7566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5BA086-F339-4F87-AF46-B49DA5C7C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220" y="5344975"/>
                <a:ext cx="756617" cy="369332"/>
              </a:xfrm>
              <a:prstGeom prst="rect">
                <a:avLst/>
              </a:prstGeom>
              <a:blipFill>
                <a:blip r:embed="rId13"/>
                <a:stretch>
                  <a:fillRect l="-8065" r="-8065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75D1AE-F00B-4C05-9D4A-34C6DE05E6B2}"/>
                  </a:ext>
                </a:extLst>
              </p:cNvPr>
              <p:cNvSpPr txBox="1"/>
              <p:nvPr/>
            </p:nvSpPr>
            <p:spPr>
              <a:xfrm>
                <a:off x="3381875" y="3896942"/>
                <a:ext cx="8250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75D1AE-F00B-4C05-9D4A-34C6DE05E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875" y="3896942"/>
                <a:ext cx="825034" cy="307777"/>
              </a:xfrm>
              <a:prstGeom prst="rect">
                <a:avLst/>
              </a:prstGeom>
              <a:blipFill>
                <a:blip r:embed="rId14"/>
                <a:stretch>
                  <a:fillRect l="-5185" r="-5926" b="-980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FEEC402-D0B0-4EF3-9724-C369AA1B05F4}"/>
                  </a:ext>
                </a:extLst>
              </p:cNvPr>
              <p:cNvSpPr txBox="1"/>
              <p:nvPr/>
            </p:nvSpPr>
            <p:spPr>
              <a:xfrm>
                <a:off x="1235518" y="5842958"/>
                <a:ext cx="21042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𝟒𝟒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FEEC402-D0B0-4EF3-9724-C369AA1B0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518" y="5842958"/>
                <a:ext cx="2104230" cy="369332"/>
              </a:xfrm>
              <a:prstGeom prst="rect">
                <a:avLst/>
              </a:prstGeom>
              <a:blipFill>
                <a:blip r:embed="rId15"/>
                <a:stretch>
                  <a:fillRect l="-2609" r="-580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B71DE4-2847-4466-A1D8-51E1B8312C05}"/>
                  </a:ext>
                </a:extLst>
              </p:cNvPr>
              <p:cNvSpPr txBox="1"/>
              <p:nvPr/>
            </p:nvSpPr>
            <p:spPr>
              <a:xfrm>
                <a:off x="3330984" y="5813824"/>
                <a:ext cx="7566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B71DE4-2847-4466-A1D8-51E1B8312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984" y="5813824"/>
                <a:ext cx="756617" cy="369332"/>
              </a:xfrm>
              <a:prstGeom prst="rect">
                <a:avLst/>
              </a:prstGeom>
              <a:blipFill>
                <a:blip r:embed="rId16"/>
                <a:stretch>
                  <a:fillRect l="-7200" r="-7200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8E3E2F-2936-4193-ADA7-DF3D59EE3329}"/>
                  </a:ext>
                </a:extLst>
              </p:cNvPr>
              <p:cNvSpPr txBox="1"/>
              <p:nvPr/>
            </p:nvSpPr>
            <p:spPr>
              <a:xfrm>
                <a:off x="4156466" y="3911723"/>
                <a:ext cx="8250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8E3E2F-2936-4193-ADA7-DF3D59EE3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466" y="3911723"/>
                <a:ext cx="825034" cy="307777"/>
              </a:xfrm>
              <a:prstGeom prst="rect">
                <a:avLst/>
              </a:prstGeom>
              <a:blipFill>
                <a:blip r:embed="rId17"/>
                <a:stretch>
                  <a:fillRect l="-5185" r="-5185" b="-12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7E50C-4CF8-4A2F-9637-26B77EAC69B4}"/>
              </a:ext>
            </a:extLst>
          </p:cNvPr>
          <p:cNvSpPr txBox="1"/>
          <p:nvPr/>
        </p:nvSpPr>
        <p:spPr>
          <a:xfrm>
            <a:off x="8346062" y="2292468"/>
            <a:ext cx="310994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cs typeface="(AH) Manal Black" pitchFamily="2" charset="-78"/>
              </a:rPr>
              <a:t>معدل التغير غير ثابت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929A7D-2963-4D52-A47D-D53933CD0456}"/>
              </a:ext>
            </a:extLst>
          </p:cNvPr>
          <p:cNvSpPr txBox="1"/>
          <p:nvPr/>
        </p:nvSpPr>
        <p:spPr>
          <a:xfrm>
            <a:off x="8686800" y="3206602"/>
            <a:ext cx="26203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cs typeface="(AH) Manal Black" pitchFamily="2" charset="-78"/>
              </a:rPr>
              <a:t>العلاقة : </a:t>
            </a:r>
            <a:r>
              <a:rPr lang="ar-AE" sz="3200" dirty="0">
                <a:solidFill>
                  <a:srgbClr val="C00000"/>
                </a:solidFill>
                <a:cs typeface="(AH) Manal Black" pitchFamily="2" charset="-78"/>
              </a:rPr>
              <a:t>غير</a:t>
            </a:r>
            <a:r>
              <a:rPr lang="ar-AE" sz="3200" dirty="0">
                <a:cs typeface="(AH) Manal Black" pitchFamily="2" charset="-78"/>
              </a:rPr>
              <a:t> </a:t>
            </a:r>
            <a:r>
              <a:rPr lang="ar-AE" sz="3200" dirty="0">
                <a:solidFill>
                  <a:srgbClr val="C00000"/>
                </a:solidFill>
                <a:cs typeface="(AH) Manal Black" pitchFamily="2" charset="-78"/>
              </a:rPr>
              <a:t>خطية</a:t>
            </a:r>
          </a:p>
        </p:txBody>
      </p:sp>
    </p:spTree>
    <p:extLst>
      <p:ext uri="{BB962C8B-B14F-4D97-AF65-F5344CB8AC3E}">
        <p14:creationId xmlns:p14="http://schemas.microsoft.com/office/powerpoint/2010/main" val="176079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039D0A-C5D2-445D-9D15-389F04E65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207" y="842894"/>
            <a:ext cx="9495001" cy="732909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A20514-F522-43F3-ADB9-A0429E785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76" y="1626940"/>
            <a:ext cx="5266639" cy="2465546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C692A7-8F85-4D4F-B022-CDD91A756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943" y="58847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1972EDE-E29D-4F20-B997-C20EA869EE8B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1972EDE-E29D-4F20-B997-C20EA869EE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46453B33-F24E-4CE5-AC34-C9175012C8FC}"/>
              </a:ext>
            </a:extLst>
          </p:cNvPr>
          <p:cNvSpPr/>
          <p:nvPr/>
        </p:nvSpPr>
        <p:spPr>
          <a:xfrm>
            <a:off x="2806996" y="2588000"/>
            <a:ext cx="54864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24ACCA-174E-46D1-800A-3AB7EAAB9758}"/>
                  </a:ext>
                </a:extLst>
              </p:cNvPr>
              <p:cNvSpPr txBox="1"/>
              <p:nvPr/>
            </p:nvSpPr>
            <p:spPr>
              <a:xfrm>
                <a:off x="2772613" y="2238690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24ACCA-174E-46D1-800A-3AB7EAAB9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613" y="2238690"/>
                <a:ext cx="503343" cy="369332"/>
              </a:xfrm>
              <a:prstGeom prst="rect">
                <a:avLst/>
              </a:prstGeom>
              <a:blipFill>
                <a:blip r:embed="rId6"/>
                <a:stretch>
                  <a:fillRect l="-9756" r="-12195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4B9FCB2F-F7E8-4865-BF23-ED5BDAB4F081}"/>
              </a:ext>
            </a:extLst>
          </p:cNvPr>
          <p:cNvSpPr/>
          <p:nvPr/>
        </p:nvSpPr>
        <p:spPr>
          <a:xfrm>
            <a:off x="3589752" y="2588000"/>
            <a:ext cx="54864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7CCBCB-C935-42BE-98E6-3BD9451B7518}"/>
                  </a:ext>
                </a:extLst>
              </p:cNvPr>
              <p:cNvSpPr txBox="1"/>
              <p:nvPr/>
            </p:nvSpPr>
            <p:spPr>
              <a:xfrm>
                <a:off x="3605526" y="2252579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7CCBCB-C935-42BE-98E6-3BD9451B7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526" y="2252579"/>
                <a:ext cx="503343" cy="369332"/>
              </a:xfrm>
              <a:prstGeom prst="rect">
                <a:avLst/>
              </a:prstGeom>
              <a:blipFill>
                <a:blip r:embed="rId7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59EFBA0E-A869-400C-9CEA-4BB98CBCCE07}"/>
              </a:ext>
            </a:extLst>
          </p:cNvPr>
          <p:cNvSpPr/>
          <p:nvPr/>
        </p:nvSpPr>
        <p:spPr>
          <a:xfrm>
            <a:off x="4396585" y="2607701"/>
            <a:ext cx="54864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AAC3CA-2D54-4877-A4B8-08FB1BE0C95A}"/>
                  </a:ext>
                </a:extLst>
              </p:cNvPr>
              <p:cNvSpPr txBox="1"/>
              <p:nvPr/>
            </p:nvSpPr>
            <p:spPr>
              <a:xfrm>
                <a:off x="4447946" y="2224561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AAC3CA-2D54-4877-A4B8-08FB1BE0C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946" y="2224561"/>
                <a:ext cx="503343" cy="369332"/>
              </a:xfrm>
              <a:prstGeom prst="rect">
                <a:avLst/>
              </a:prstGeom>
              <a:blipFill>
                <a:blip r:embed="rId8"/>
                <a:stretch>
                  <a:fillRect l="-9756" r="-12195" b="-819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19369710-3AE1-496C-A17C-55BA957F1A26}"/>
              </a:ext>
            </a:extLst>
          </p:cNvPr>
          <p:cNvSpPr/>
          <p:nvPr/>
        </p:nvSpPr>
        <p:spPr>
          <a:xfrm flipV="1">
            <a:off x="2732565" y="3977989"/>
            <a:ext cx="54864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A2D4B8AD-A481-499B-8F45-7F7478BA2726}"/>
              </a:ext>
            </a:extLst>
          </p:cNvPr>
          <p:cNvSpPr/>
          <p:nvPr/>
        </p:nvSpPr>
        <p:spPr>
          <a:xfrm flipV="1">
            <a:off x="3577239" y="3977989"/>
            <a:ext cx="54864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p:sp>
        <p:nvSpPr>
          <p:cNvPr id="15" name="Arrow: Curved Down 14">
            <a:extLst>
              <a:ext uri="{FF2B5EF4-FFF2-40B4-BE49-F238E27FC236}">
                <a16:creationId xmlns:a16="http://schemas.microsoft.com/office/drawing/2014/main" id="{C44E2435-EDFE-465F-9033-F09B3E68BB61}"/>
              </a:ext>
            </a:extLst>
          </p:cNvPr>
          <p:cNvSpPr/>
          <p:nvPr/>
        </p:nvSpPr>
        <p:spPr>
          <a:xfrm flipV="1">
            <a:off x="4411283" y="3999533"/>
            <a:ext cx="548640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F34460-1D0D-4989-A7F6-75053F6CBC39}"/>
                  </a:ext>
                </a:extLst>
              </p:cNvPr>
              <p:cNvSpPr txBox="1"/>
              <p:nvPr/>
            </p:nvSpPr>
            <p:spPr>
              <a:xfrm>
                <a:off x="2653355" y="4160869"/>
                <a:ext cx="576568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F34460-1D0D-4989-A7F6-75053F6CB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355" y="4160869"/>
                <a:ext cx="576568" cy="5761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4FCF4D-619F-4168-960E-2443A0515BCB}"/>
                  </a:ext>
                </a:extLst>
              </p:cNvPr>
              <p:cNvSpPr txBox="1"/>
              <p:nvPr/>
            </p:nvSpPr>
            <p:spPr>
              <a:xfrm>
                <a:off x="3562634" y="4174994"/>
                <a:ext cx="576568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4FCF4D-619F-4168-960E-2443A0515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634" y="4174994"/>
                <a:ext cx="576568" cy="5761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19BD74-8917-4B23-87E4-43272524BF40}"/>
                  </a:ext>
                </a:extLst>
              </p:cNvPr>
              <p:cNvSpPr txBox="1"/>
              <p:nvPr/>
            </p:nvSpPr>
            <p:spPr>
              <a:xfrm>
                <a:off x="4402533" y="4182413"/>
                <a:ext cx="576568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19BD74-8917-4B23-87E4-43272524B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533" y="4182413"/>
                <a:ext cx="576568" cy="5761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CA1E893-CEED-47A1-81BE-589D37263A2B}"/>
              </a:ext>
            </a:extLst>
          </p:cNvPr>
          <p:cNvSpPr txBox="1"/>
          <p:nvPr/>
        </p:nvSpPr>
        <p:spPr>
          <a:xfrm>
            <a:off x="8557267" y="1667804"/>
            <a:ext cx="310994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cs typeface="(AH) Manal Black" pitchFamily="2" charset="-78"/>
              </a:rPr>
              <a:t>معدل التغير ثابت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8A4E25-F1AB-4F42-BCE2-73F87AD393E0}"/>
              </a:ext>
            </a:extLst>
          </p:cNvPr>
          <p:cNvSpPr txBox="1"/>
          <p:nvPr/>
        </p:nvSpPr>
        <p:spPr>
          <a:xfrm>
            <a:off x="8898005" y="2581938"/>
            <a:ext cx="26203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dirty="0">
                <a:cs typeface="(AH) Manal Black" pitchFamily="2" charset="-78"/>
              </a:rPr>
              <a:t>العلاقة :  </a:t>
            </a:r>
            <a:r>
              <a:rPr lang="ar-AE" sz="3200" dirty="0">
                <a:solidFill>
                  <a:srgbClr val="C00000"/>
                </a:solidFill>
                <a:cs typeface="(AH) Manal Black" pitchFamily="2" charset="-78"/>
              </a:rPr>
              <a:t>خطية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3D63AF-5029-4DA6-B58E-506B94252390}"/>
                  </a:ext>
                </a:extLst>
              </p:cNvPr>
              <p:cNvSpPr txBox="1"/>
              <p:nvPr/>
            </p:nvSpPr>
            <p:spPr>
              <a:xfrm>
                <a:off x="7800953" y="3161847"/>
                <a:ext cx="858119" cy="93063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3D63AF-5029-4DA6-B58E-506B94252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53" y="3161847"/>
                <a:ext cx="858119" cy="93063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B75042-6798-4D46-837A-A3BA95B82637}"/>
                  </a:ext>
                </a:extLst>
              </p:cNvPr>
              <p:cNvSpPr txBox="1"/>
              <p:nvPr/>
            </p:nvSpPr>
            <p:spPr>
              <a:xfrm>
                <a:off x="8662686" y="3411648"/>
                <a:ext cx="543418" cy="69403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B75042-6798-4D46-837A-A3BA95B82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86" y="3411648"/>
                <a:ext cx="543418" cy="6940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7A5B92-4FBB-49B8-BEE2-06A1895E2B68}"/>
                  </a:ext>
                </a:extLst>
              </p:cNvPr>
              <p:cNvSpPr txBox="1"/>
              <p:nvPr/>
            </p:nvSpPr>
            <p:spPr>
              <a:xfrm>
                <a:off x="6526971" y="3301329"/>
                <a:ext cx="785471" cy="91467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خل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زيت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7A5B92-4FBB-49B8-BEE2-06A1895E2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971" y="3301329"/>
                <a:ext cx="785471" cy="9146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6730CA9-D326-411C-B2D5-F487A9AFEC22}"/>
                  </a:ext>
                </a:extLst>
              </p:cNvPr>
              <p:cNvSpPr txBox="1"/>
              <p:nvPr/>
            </p:nvSpPr>
            <p:spPr>
              <a:xfrm>
                <a:off x="7623544" y="4897808"/>
                <a:ext cx="3902095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ar-AE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(AH) Manal Black" pitchFamily="2" charset="-78"/>
                      </a:rPr>
                      <m:t>3</m:t>
                    </m:r>
                  </m:oMath>
                </a14:m>
                <a:r>
                  <a:rPr lang="ar-AE" sz="3200" dirty="0">
                    <a:cs typeface="(AH) Manal Black" pitchFamily="2" charset="-78"/>
                  </a:rPr>
                  <a:t>  كوب خل مقابل  </a:t>
                </a:r>
                <a14:m>
                  <m:oMath xmlns:m="http://schemas.openxmlformats.org/officeDocument/2006/math">
                    <m:r>
                      <a:rPr lang="ar-AE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(AH) Manal Black" pitchFamily="2" charset="-78"/>
                      </a:rPr>
                      <m:t>8</m:t>
                    </m:r>
                  </m:oMath>
                </a14:m>
                <a:r>
                  <a:rPr lang="ar-AE" sz="3200" dirty="0">
                    <a:cs typeface="(AH) Manal Black" pitchFamily="2" charset="-78"/>
                  </a:rPr>
                  <a:t>  كوب زيت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6730CA9-D326-411C-B2D5-F487A9AFE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544" y="4897808"/>
                <a:ext cx="3902095" cy="584775"/>
              </a:xfrm>
              <a:prstGeom prst="rect">
                <a:avLst/>
              </a:prstGeom>
              <a:blipFill>
                <a:blip r:embed="rId15"/>
                <a:stretch>
                  <a:fillRect l="-2031" t="-11458" b="-354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10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E8F015-FC0B-4BFD-AD16-67F99D487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20" y="790748"/>
            <a:ext cx="9495014" cy="73291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B969D9-82B2-4031-ABE1-FEF5A920B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247" y="57838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7BEF43-D964-4E69-B6C3-8EAB4F305676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7BEF43-D964-4E69-B6C3-8EAB4F3056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ECB6ED4C-4E27-4293-9EAC-65767A3F10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523" y="1827442"/>
            <a:ext cx="5480477" cy="456342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C0EAEE-DEF0-496A-B542-A3BDB66BD705}"/>
              </a:ext>
            </a:extLst>
          </p:cNvPr>
          <p:cNvCxnSpPr>
            <a:cxnSpLocks/>
          </p:cNvCxnSpPr>
          <p:nvPr/>
        </p:nvCxnSpPr>
        <p:spPr>
          <a:xfrm flipV="1">
            <a:off x="2700670" y="2966484"/>
            <a:ext cx="1137683" cy="2317898"/>
          </a:xfrm>
          <a:prstGeom prst="line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E79E65F-E7F4-4925-BB5A-DD4BCB369DF3}"/>
              </a:ext>
            </a:extLst>
          </p:cNvPr>
          <p:cNvSpPr txBox="1"/>
          <p:nvPr/>
        </p:nvSpPr>
        <p:spPr>
          <a:xfrm>
            <a:off x="8497188" y="1661242"/>
            <a:ext cx="3192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تقع النقاط على خط مستقيم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96FD91-3F00-49E8-8F31-ADFE4CD1A334}"/>
              </a:ext>
            </a:extLst>
          </p:cNvPr>
          <p:cNvSpPr txBox="1"/>
          <p:nvPr/>
        </p:nvSpPr>
        <p:spPr>
          <a:xfrm>
            <a:off x="6530165" y="1733348"/>
            <a:ext cx="1967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C00000"/>
                </a:solidFill>
                <a:cs typeface="(AH) Manal Black" pitchFamily="2" charset="-78"/>
              </a:rPr>
              <a:t>إذًا العلاقة خطية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F1A1F-0136-4442-968B-F940D0AD25A3}"/>
              </a:ext>
            </a:extLst>
          </p:cNvPr>
          <p:cNvSpPr txBox="1"/>
          <p:nvPr/>
        </p:nvSpPr>
        <p:spPr>
          <a:xfrm>
            <a:off x="9668026" y="2263527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الثابت</a:t>
            </a: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4622C87D-08B5-4A5C-938C-DA86D73C9E1D}"/>
              </a:ext>
            </a:extLst>
          </p:cNvPr>
          <p:cNvSpPr/>
          <p:nvPr/>
        </p:nvSpPr>
        <p:spPr>
          <a:xfrm>
            <a:off x="2583715" y="4742121"/>
            <a:ext cx="85061" cy="435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87FAA7-84EF-41DB-8C47-E80D6394BFD0}"/>
                  </a:ext>
                </a:extLst>
              </p:cNvPr>
              <p:cNvSpPr txBox="1"/>
              <p:nvPr/>
            </p:nvSpPr>
            <p:spPr>
              <a:xfrm>
                <a:off x="2048478" y="480872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87FAA7-84EF-41DB-8C47-E80D6394B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8478" y="4808724"/>
                <a:ext cx="503343" cy="369332"/>
              </a:xfrm>
              <a:prstGeom prst="rect">
                <a:avLst/>
              </a:prstGeom>
              <a:blipFill>
                <a:blip r:embed="rId7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Up 15">
            <a:extLst>
              <a:ext uri="{FF2B5EF4-FFF2-40B4-BE49-F238E27FC236}">
                <a16:creationId xmlns:a16="http://schemas.microsoft.com/office/drawing/2014/main" id="{182308AF-0291-4421-9367-E21865EEBBE2}"/>
              </a:ext>
            </a:extLst>
          </p:cNvPr>
          <p:cNvSpPr/>
          <p:nvPr/>
        </p:nvSpPr>
        <p:spPr>
          <a:xfrm>
            <a:off x="2575710" y="4286972"/>
            <a:ext cx="85061" cy="435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ABFDA0-E5F7-442F-B426-184B26C51C5C}"/>
                  </a:ext>
                </a:extLst>
              </p:cNvPr>
              <p:cNvSpPr txBox="1"/>
              <p:nvPr/>
            </p:nvSpPr>
            <p:spPr>
              <a:xfrm>
                <a:off x="2040473" y="4353575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ABFDA0-E5F7-442F-B426-184B26C51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473" y="4353575"/>
                <a:ext cx="503343" cy="369332"/>
              </a:xfrm>
              <a:prstGeom prst="rect">
                <a:avLst/>
              </a:prstGeom>
              <a:blipFill>
                <a:blip r:embed="rId8"/>
                <a:stretch>
                  <a:fillRect l="-9756" r="-12195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row: Up 17">
            <a:extLst>
              <a:ext uri="{FF2B5EF4-FFF2-40B4-BE49-F238E27FC236}">
                <a16:creationId xmlns:a16="http://schemas.microsoft.com/office/drawing/2014/main" id="{1F67C64E-15AC-41FA-BD14-3E44DFFB26A3}"/>
              </a:ext>
            </a:extLst>
          </p:cNvPr>
          <p:cNvSpPr/>
          <p:nvPr/>
        </p:nvSpPr>
        <p:spPr>
          <a:xfrm>
            <a:off x="2573082" y="3831823"/>
            <a:ext cx="85061" cy="435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351F55-D9BF-4A09-A944-7785D6F133E4}"/>
                  </a:ext>
                </a:extLst>
              </p:cNvPr>
              <p:cNvSpPr txBox="1"/>
              <p:nvPr/>
            </p:nvSpPr>
            <p:spPr>
              <a:xfrm>
                <a:off x="2037845" y="3898426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351F55-D9BF-4A09-A944-7785D6F13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845" y="3898426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639" r="-12048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Right 19">
            <a:extLst>
              <a:ext uri="{FF2B5EF4-FFF2-40B4-BE49-F238E27FC236}">
                <a16:creationId xmlns:a16="http://schemas.microsoft.com/office/drawing/2014/main" id="{363FC046-5398-406F-AE36-C283879DB7DF}"/>
              </a:ext>
            </a:extLst>
          </p:cNvPr>
          <p:cNvSpPr/>
          <p:nvPr/>
        </p:nvSpPr>
        <p:spPr>
          <a:xfrm>
            <a:off x="2722792" y="5284382"/>
            <a:ext cx="219456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EE251D-DE97-4093-BCAC-0877E6FE3094}"/>
                  </a:ext>
                </a:extLst>
              </p:cNvPr>
              <p:cNvSpPr txBox="1"/>
              <p:nvPr/>
            </p:nvSpPr>
            <p:spPr>
              <a:xfrm>
                <a:off x="2611979" y="5364793"/>
                <a:ext cx="3382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16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16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EE251D-DE97-4093-BCAC-0877E6FE3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979" y="5364793"/>
                <a:ext cx="338234" cy="246221"/>
              </a:xfrm>
              <a:prstGeom prst="rect">
                <a:avLst/>
              </a:prstGeom>
              <a:blipFill>
                <a:blip r:embed="rId10"/>
                <a:stretch>
                  <a:fillRect l="-8929" r="-10714" b="-125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row: Right 21">
            <a:extLst>
              <a:ext uri="{FF2B5EF4-FFF2-40B4-BE49-F238E27FC236}">
                <a16:creationId xmlns:a16="http://schemas.microsoft.com/office/drawing/2014/main" id="{43E8F246-3454-4C30-B646-0E6380430141}"/>
              </a:ext>
            </a:extLst>
          </p:cNvPr>
          <p:cNvSpPr/>
          <p:nvPr/>
        </p:nvSpPr>
        <p:spPr>
          <a:xfrm>
            <a:off x="2941277" y="5284807"/>
            <a:ext cx="219456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910457B-93EF-451C-B1C2-EEABDC997158}"/>
                  </a:ext>
                </a:extLst>
              </p:cNvPr>
              <p:cNvSpPr txBox="1"/>
              <p:nvPr/>
            </p:nvSpPr>
            <p:spPr>
              <a:xfrm>
                <a:off x="2874708" y="5365218"/>
                <a:ext cx="3382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16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16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910457B-93EF-451C-B1C2-EEABDC997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708" y="5365218"/>
                <a:ext cx="338234" cy="246221"/>
              </a:xfrm>
              <a:prstGeom prst="rect">
                <a:avLst/>
              </a:prstGeom>
              <a:blipFill>
                <a:blip r:embed="rId11"/>
                <a:stretch>
                  <a:fillRect l="-10909" r="-10909" b="-975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row: Right 25">
            <a:extLst>
              <a:ext uri="{FF2B5EF4-FFF2-40B4-BE49-F238E27FC236}">
                <a16:creationId xmlns:a16="http://schemas.microsoft.com/office/drawing/2014/main" id="{F2B5E713-6785-455B-8443-5BCE213E863B}"/>
              </a:ext>
            </a:extLst>
          </p:cNvPr>
          <p:cNvSpPr/>
          <p:nvPr/>
        </p:nvSpPr>
        <p:spPr>
          <a:xfrm>
            <a:off x="3179678" y="5282943"/>
            <a:ext cx="219456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1DAAB4-2890-4DE0-9503-E6A69EB8A8CC}"/>
                  </a:ext>
                </a:extLst>
              </p:cNvPr>
              <p:cNvSpPr txBox="1"/>
              <p:nvPr/>
            </p:nvSpPr>
            <p:spPr>
              <a:xfrm>
                <a:off x="3113109" y="5348606"/>
                <a:ext cx="3382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16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16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1DAAB4-2890-4DE0-9503-E6A69EB8A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109" y="5348606"/>
                <a:ext cx="338234" cy="246221"/>
              </a:xfrm>
              <a:prstGeom prst="rect">
                <a:avLst/>
              </a:prstGeom>
              <a:blipFill>
                <a:blip r:embed="rId12"/>
                <a:stretch>
                  <a:fillRect l="-10909" r="-10909" b="-975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857EDFA-9C15-4C5A-B984-EF5FBD944002}"/>
                  </a:ext>
                </a:extLst>
              </p:cNvPr>
              <p:cNvSpPr txBox="1"/>
              <p:nvPr/>
            </p:nvSpPr>
            <p:spPr>
              <a:xfrm>
                <a:off x="8482657" y="3324401"/>
                <a:ext cx="1002262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857EDFA-9C15-4C5A-B984-EF5FBD944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2657" y="3324401"/>
                <a:ext cx="1002262" cy="8066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F9DF5E8-28F9-449B-97BD-7B3A0F6350CC}"/>
                  </a:ext>
                </a:extLst>
              </p:cNvPr>
              <p:cNvSpPr txBox="1"/>
              <p:nvPr/>
            </p:nvSpPr>
            <p:spPr>
              <a:xfrm>
                <a:off x="9514797" y="3512272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F9DF5E8-28F9-449B-97BD-7B3A0F635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4797" y="3512272"/>
                <a:ext cx="320601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86F2FFF-4D6E-44C9-80B0-C6C3BB6CCB84}"/>
                  </a:ext>
                </a:extLst>
              </p:cNvPr>
              <p:cNvSpPr txBox="1"/>
              <p:nvPr/>
            </p:nvSpPr>
            <p:spPr>
              <a:xfrm>
                <a:off x="6390290" y="3301329"/>
                <a:ext cx="1978106" cy="91467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الماء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مستوى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الزمن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86F2FFF-4D6E-44C9-80B0-C6C3BB6CC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290" y="3301329"/>
                <a:ext cx="1978106" cy="9146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B78558A-2CDF-4837-B939-98C0F28C6D71}"/>
                  </a:ext>
                </a:extLst>
              </p:cNvPr>
              <p:cNvSpPr txBox="1"/>
              <p:nvPr/>
            </p:nvSpPr>
            <p:spPr>
              <a:xfrm>
                <a:off x="8497188" y="4587490"/>
                <a:ext cx="20534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𝒎𝒊𝒏</m:t>
                      </m:r>
                    </m:oMath>
                  </m:oMathPara>
                </a14:m>
                <a:endParaRPr lang="ar-AE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B78558A-2CDF-4837-B939-98C0F28C6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188" y="4587490"/>
                <a:ext cx="2053447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75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6" grpId="0" animBg="1"/>
      <p:bldP spid="27" grpId="0"/>
      <p:bldP spid="30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E8F015-FC0B-4BFD-AD16-67F99D487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20" y="790748"/>
            <a:ext cx="9495014" cy="73291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B969D9-82B2-4031-ABE1-FEF5A920B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247" y="57838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7BEF43-D964-4E69-B6C3-8EAB4F305676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7BEF43-D964-4E69-B6C3-8EAB4F3056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4B624E26-7769-499F-888E-A34832D18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92" y="1711590"/>
            <a:ext cx="5532308" cy="435566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0191C1-EE8B-4096-BF0D-6613D93B26B5}"/>
              </a:ext>
            </a:extLst>
          </p:cNvPr>
          <p:cNvCxnSpPr>
            <a:cxnSpLocks/>
          </p:cNvCxnSpPr>
          <p:nvPr/>
        </p:nvCxnSpPr>
        <p:spPr>
          <a:xfrm flipV="1">
            <a:off x="2860158" y="3429000"/>
            <a:ext cx="2927904" cy="1451344"/>
          </a:xfrm>
          <a:prstGeom prst="line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5475188-25C0-4D5B-9E89-F5854B08F97B}"/>
              </a:ext>
            </a:extLst>
          </p:cNvPr>
          <p:cNvSpPr txBox="1"/>
          <p:nvPr/>
        </p:nvSpPr>
        <p:spPr>
          <a:xfrm>
            <a:off x="8435975" y="1733348"/>
            <a:ext cx="3192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تقع النقاط على خط مستقيم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F86458-D1EB-492A-947B-AC0A015F0296}"/>
              </a:ext>
            </a:extLst>
          </p:cNvPr>
          <p:cNvSpPr txBox="1"/>
          <p:nvPr/>
        </p:nvSpPr>
        <p:spPr>
          <a:xfrm>
            <a:off x="6468952" y="1805454"/>
            <a:ext cx="1967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C00000"/>
                </a:solidFill>
                <a:cs typeface="(AH) Manal Black" pitchFamily="2" charset="-78"/>
              </a:rPr>
              <a:t>إذًا العلاقة خطية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34CF8-9BA6-4FAB-A705-C25F5F9A8910}"/>
              </a:ext>
            </a:extLst>
          </p:cNvPr>
          <p:cNvSpPr txBox="1"/>
          <p:nvPr/>
        </p:nvSpPr>
        <p:spPr>
          <a:xfrm>
            <a:off x="9606813" y="2335633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الثابت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723130DC-5492-4521-B68D-BA9FDD313425}"/>
              </a:ext>
            </a:extLst>
          </p:cNvPr>
          <p:cNvSpPr/>
          <p:nvPr/>
        </p:nvSpPr>
        <p:spPr>
          <a:xfrm>
            <a:off x="2668775" y="4444409"/>
            <a:ext cx="85061" cy="435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5A9D25-8BB4-4912-AFD9-ED1664843437}"/>
                  </a:ext>
                </a:extLst>
              </p:cNvPr>
              <p:cNvSpPr txBox="1"/>
              <p:nvPr/>
            </p:nvSpPr>
            <p:spPr>
              <a:xfrm>
                <a:off x="1974047" y="4511012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5A9D25-8BB4-4912-AFD9-ED1664843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047" y="4511012"/>
                <a:ext cx="687689" cy="369332"/>
              </a:xfrm>
              <a:prstGeom prst="rect">
                <a:avLst/>
              </a:prstGeom>
              <a:blipFill>
                <a:blip r:embed="rId6"/>
                <a:stretch>
                  <a:fillRect l="-7080" r="-8850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Up 20">
            <a:extLst>
              <a:ext uri="{FF2B5EF4-FFF2-40B4-BE49-F238E27FC236}">
                <a16:creationId xmlns:a16="http://schemas.microsoft.com/office/drawing/2014/main" id="{57EF119B-E516-437C-9D5D-9AAB6540024C}"/>
              </a:ext>
            </a:extLst>
          </p:cNvPr>
          <p:cNvSpPr/>
          <p:nvPr/>
        </p:nvSpPr>
        <p:spPr>
          <a:xfrm>
            <a:off x="2668775" y="4008474"/>
            <a:ext cx="85061" cy="435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31DA9F-4545-4B40-8DD0-ECB83BF0CF2A}"/>
                  </a:ext>
                </a:extLst>
              </p:cNvPr>
              <p:cNvSpPr txBox="1"/>
              <p:nvPr/>
            </p:nvSpPr>
            <p:spPr>
              <a:xfrm>
                <a:off x="1974047" y="4075077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31DA9F-4545-4B40-8DD0-ECB83BF0C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047" y="4075077"/>
                <a:ext cx="687689" cy="369332"/>
              </a:xfrm>
              <a:prstGeom prst="rect">
                <a:avLst/>
              </a:prstGeom>
              <a:blipFill>
                <a:blip r:embed="rId7"/>
                <a:stretch>
                  <a:fillRect l="-7080" r="-8850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Up 22">
            <a:extLst>
              <a:ext uri="{FF2B5EF4-FFF2-40B4-BE49-F238E27FC236}">
                <a16:creationId xmlns:a16="http://schemas.microsoft.com/office/drawing/2014/main" id="{CE9772C2-2793-4A77-909A-9C8BE75A3A4C}"/>
              </a:ext>
            </a:extLst>
          </p:cNvPr>
          <p:cNvSpPr/>
          <p:nvPr/>
        </p:nvSpPr>
        <p:spPr>
          <a:xfrm>
            <a:off x="2672369" y="3583172"/>
            <a:ext cx="85061" cy="435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7953DCA-96B7-493A-BAEC-F63E29F7939E}"/>
                  </a:ext>
                </a:extLst>
              </p:cNvPr>
              <p:cNvSpPr txBox="1"/>
              <p:nvPr/>
            </p:nvSpPr>
            <p:spPr>
              <a:xfrm>
                <a:off x="1977641" y="3649775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7953DCA-96B7-493A-BAEC-F63E29F79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641" y="3649775"/>
                <a:ext cx="687689" cy="369332"/>
              </a:xfrm>
              <a:prstGeom prst="rect">
                <a:avLst/>
              </a:prstGeom>
              <a:blipFill>
                <a:blip r:embed="rId8"/>
                <a:stretch>
                  <a:fillRect l="-7080" r="-9735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row: Right 24">
            <a:extLst>
              <a:ext uri="{FF2B5EF4-FFF2-40B4-BE49-F238E27FC236}">
                <a16:creationId xmlns:a16="http://schemas.microsoft.com/office/drawing/2014/main" id="{852A1CB8-5AFD-4A53-A193-1300B5BA8B41}"/>
              </a:ext>
            </a:extLst>
          </p:cNvPr>
          <p:cNvSpPr/>
          <p:nvPr/>
        </p:nvSpPr>
        <p:spPr>
          <a:xfrm>
            <a:off x="2860158" y="4928858"/>
            <a:ext cx="822960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34AB7F2-F555-4645-A298-BA9F259B5D36}"/>
                  </a:ext>
                </a:extLst>
              </p:cNvPr>
              <p:cNvSpPr txBox="1"/>
              <p:nvPr/>
            </p:nvSpPr>
            <p:spPr>
              <a:xfrm>
                <a:off x="3007678" y="495896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34AB7F2-F555-4645-A298-BA9F259B5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678" y="4958967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639" r="-12048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FB8FC825-7A2B-43D5-BBF4-019B32FF7705}"/>
              </a:ext>
            </a:extLst>
          </p:cNvPr>
          <p:cNvSpPr/>
          <p:nvPr/>
        </p:nvSpPr>
        <p:spPr>
          <a:xfrm>
            <a:off x="3688873" y="4931635"/>
            <a:ext cx="822960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8A6170A-207A-4EF1-94D7-9586A54CDA83}"/>
                  </a:ext>
                </a:extLst>
              </p:cNvPr>
              <p:cNvSpPr txBox="1"/>
              <p:nvPr/>
            </p:nvSpPr>
            <p:spPr>
              <a:xfrm>
                <a:off x="3836393" y="4961744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8A6170A-207A-4EF1-94D7-9586A54CD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393" y="4961744"/>
                <a:ext cx="503343" cy="369332"/>
              </a:xfrm>
              <a:prstGeom prst="rect">
                <a:avLst/>
              </a:prstGeom>
              <a:blipFill>
                <a:blip r:embed="rId10"/>
                <a:stretch>
                  <a:fillRect l="-9639" r="-12048" b="-819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Right 28">
            <a:extLst>
              <a:ext uri="{FF2B5EF4-FFF2-40B4-BE49-F238E27FC236}">
                <a16:creationId xmlns:a16="http://schemas.microsoft.com/office/drawing/2014/main" id="{2DF38751-668A-4E6A-960E-F535E4568B7C}"/>
              </a:ext>
            </a:extLst>
          </p:cNvPr>
          <p:cNvSpPr/>
          <p:nvPr/>
        </p:nvSpPr>
        <p:spPr>
          <a:xfrm>
            <a:off x="4543653" y="4943033"/>
            <a:ext cx="822960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FD8ED89-65BD-4997-A576-03952DFCA5C2}"/>
                  </a:ext>
                </a:extLst>
              </p:cNvPr>
              <p:cNvSpPr txBox="1"/>
              <p:nvPr/>
            </p:nvSpPr>
            <p:spPr>
              <a:xfrm>
                <a:off x="4691173" y="4973142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FD8ED89-65BD-4997-A576-03952DFCA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173" y="4973142"/>
                <a:ext cx="503343" cy="369332"/>
              </a:xfrm>
              <a:prstGeom prst="rect">
                <a:avLst/>
              </a:prstGeom>
              <a:blipFill>
                <a:blip r:embed="rId11"/>
                <a:stretch>
                  <a:fillRect l="-9756" r="-12195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3C8CCF8-BC5A-4EA2-B0D6-A0A90B5809DD}"/>
                  </a:ext>
                </a:extLst>
              </p:cNvPr>
              <p:cNvSpPr txBox="1"/>
              <p:nvPr/>
            </p:nvSpPr>
            <p:spPr>
              <a:xfrm>
                <a:off x="6390290" y="3301329"/>
                <a:ext cx="2867772" cy="91467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الفعلية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المسافة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الخريطة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على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المسافة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3C8CCF8-BC5A-4EA2-B0D6-A0A90B580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290" y="3301329"/>
                <a:ext cx="2867772" cy="9146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C959EF-E2C8-4731-8D12-71F828E30AF1}"/>
                  </a:ext>
                </a:extLst>
              </p:cNvPr>
              <p:cNvSpPr txBox="1"/>
              <p:nvPr/>
            </p:nvSpPr>
            <p:spPr>
              <a:xfrm>
                <a:off x="9311227" y="3302046"/>
                <a:ext cx="1217064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C959EF-E2C8-4731-8D12-71F828E30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1227" y="3302046"/>
                <a:ext cx="1217064" cy="81541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FD30BC3-0FF1-4DBE-B6D4-8B567C39FDDB}"/>
                  </a:ext>
                </a:extLst>
              </p:cNvPr>
              <p:cNvSpPr txBox="1"/>
              <p:nvPr/>
            </p:nvSpPr>
            <p:spPr>
              <a:xfrm>
                <a:off x="10528291" y="3532191"/>
                <a:ext cx="6689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FD30BC3-0FF1-4DBE-B6D4-8B567C39F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8291" y="3532191"/>
                <a:ext cx="668966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52F11A8-1B76-4EBD-8C3F-69B0F7E237A8}"/>
                  </a:ext>
                </a:extLst>
              </p:cNvPr>
              <p:cNvSpPr txBox="1"/>
              <p:nvPr/>
            </p:nvSpPr>
            <p:spPr>
              <a:xfrm>
                <a:off x="8560644" y="4601433"/>
                <a:ext cx="21859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𝒎𝒊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52F11A8-1B76-4EBD-8C3F-69B0F7E23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644" y="4601433"/>
                <a:ext cx="2185983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22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E8F015-FC0B-4BFD-AD16-67F99D487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20" y="790748"/>
            <a:ext cx="9495014" cy="73291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B969D9-82B2-4031-ABE1-FEF5A920B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247" y="57838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7BEF43-D964-4E69-B6C3-8EAB4F305676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27BEF43-D964-4E69-B6C3-8EAB4F3056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7EFBDF34-B2B2-4DBB-B895-1316F47E8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22" y="1623303"/>
            <a:ext cx="5466811" cy="456869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51D411-49A0-4343-B59A-413B7C557E3D}"/>
              </a:ext>
            </a:extLst>
          </p:cNvPr>
          <p:cNvCxnSpPr>
            <a:cxnSpLocks/>
          </p:cNvCxnSpPr>
          <p:nvPr/>
        </p:nvCxnSpPr>
        <p:spPr>
          <a:xfrm flipV="1">
            <a:off x="2881423" y="2796363"/>
            <a:ext cx="2785730" cy="2073350"/>
          </a:xfrm>
          <a:prstGeom prst="line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56E621C-AB9D-4DA5-A5A5-EEBAE01503AC}"/>
              </a:ext>
            </a:extLst>
          </p:cNvPr>
          <p:cNvSpPr txBox="1"/>
          <p:nvPr/>
        </p:nvSpPr>
        <p:spPr>
          <a:xfrm>
            <a:off x="8399720" y="1824075"/>
            <a:ext cx="3192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تقع النقاط على خط مستقيم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1FD6ED-F6FC-47C8-9537-2BAD1F142C3B}"/>
              </a:ext>
            </a:extLst>
          </p:cNvPr>
          <p:cNvSpPr txBox="1"/>
          <p:nvPr/>
        </p:nvSpPr>
        <p:spPr>
          <a:xfrm>
            <a:off x="6432697" y="1896181"/>
            <a:ext cx="1967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C00000"/>
                </a:solidFill>
                <a:cs typeface="(AH) Manal Black" pitchFamily="2" charset="-78"/>
              </a:rPr>
              <a:t>إذًا العلاقة خطية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83A2B-EE4B-4403-9664-14BD865F53D9}"/>
              </a:ext>
            </a:extLst>
          </p:cNvPr>
          <p:cNvSpPr txBox="1"/>
          <p:nvPr/>
        </p:nvSpPr>
        <p:spPr>
          <a:xfrm>
            <a:off x="9570558" y="2426360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معدل التغير الثابت</a:t>
            </a: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B55FC04D-BA5C-4A71-9379-1FC8CD5C7369}"/>
              </a:ext>
            </a:extLst>
          </p:cNvPr>
          <p:cNvSpPr/>
          <p:nvPr/>
        </p:nvSpPr>
        <p:spPr>
          <a:xfrm>
            <a:off x="2792624" y="4247709"/>
            <a:ext cx="85061" cy="64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4522EF-AFFF-4617-80F7-35E3AE5CFDBF}"/>
                  </a:ext>
                </a:extLst>
              </p:cNvPr>
              <p:cNvSpPr txBox="1"/>
              <p:nvPr/>
            </p:nvSpPr>
            <p:spPr>
              <a:xfrm>
                <a:off x="2101800" y="4352778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4522EF-AFFF-4617-80F7-35E3AE5CF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00" y="4352778"/>
                <a:ext cx="687689" cy="369332"/>
              </a:xfrm>
              <a:prstGeom prst="rect">
                <a:avLst/>
              </a:prstGeom>
              <a:blipFill>
                <a:blip r:embed="rId6"/>
                <a:stretch>
                  <a:fillRect l="-7080" r="-8850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Up 15">
            <a:extLst>
              <a:ext uri="{FF2B5EF4-FFF2-40B4-BE49-F238E27FC236}">
                <a16:creationId xmlns:a16="http://schemas.microsoft.com/office/drawing/2014/main" id="{43124D7C-8A99-4B0E-AA41-8F88A96063FD}"/>
              </a:ext>
            </a:extLst>
          </p:cNvPr>
          <p:cNvSpPr/>
          <p:nvPr/>
        </p:nvSpPr>
        <p:spPr>
          <a:xfrm>
            <a:off x="2785534" y="3645188"/>
            <a:ext cx="85061" cy="64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3C24A7-8380-4B67-AC4C-50B2D768E153}"/>
                  </a:ext>
                </a:extLst>
              </p:cNvPr>
              <p:cNvSpPr txBox="1"/>
              <p:nvPr/>
            </p:nvSpPr>
            <p:spPr>
              <a:xfrm>
                <a:off x="2094710" y="3771523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3C24A7-8380-4B67-AC4C-50B2D768E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710" y="3771523"/>
                <a:ext cx="687689" cy="369332"/>
              </a:xfrm>
              <a:prstGeom prst="rect">
                <a:avLst/>
              </a:prstGeom>
              <a:blipFill>
                <a:blip r:embed="rId7"/>
                <a:stretch>
                  <a:fillRect l="-7143" r="-9821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row: Up 17">
            <a:extLst>
              <a:ext uri="{FF2B5EF4-FFF2-40B4-BE49-F238E27FC236}">
                <a16:creationId xmlns:a16="http://schemas.microsoft.com/office/drawing/2014/main" id="{439D6887-703F-48F5-BD4B-99BF1101E2DC}"/>
              </a:ext>
            </a:extLst>
          </p:cNvPr>
          <p:cNvSpPr/>
          <p:nvPr/>
        </p:nvSpPr>
        <p:spPr>
          <a:xfrm>
            <a:off x="2796165" y="3071033"/>
            <a:ext cx="85061" cy="64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97BB07-D4B0-4221-BE0B-2D16FAC864F6}"/>
                  </a:ext>
                </a:extLst>
              </p:cNvPr>
              <p:cNvSpPr txBox="1"/>
              <p:nvPr/>
            </p:nvSpPr>
            <p:spPr>
              <a:xfrm>
                <a:off x="2105341" y="3176102"/>
                <a:ext cx="687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97BB07-D4B0-4221-BE0B-2D16FAC86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341" y="3176102"/>
                <a:ext cx="687689" cy="369332"/>
              </a:xfrm>
              <a:prstGeom prst="rect">
                <a:avLst/>
              </a:prstGeom>
              <a:blipFill>
                <a:blip r:embed="rId8"/>
                <a:stretch>
                  <a:fillRect l="-7080" r="-9735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Right 19">
            <a:extLst>
              <a:ext uri="{FF2B5EF4-FFF2-40B4-BE49-F238E27FC236}">
                <a16:creationId xmlns:a16="http://schemas.microsoft.com/office/drawing/2014/main" id="{518EBDC0-6041-4A4F-9EED-D9D5BE5D408D}"/>
              </a:ext>
            </a:extLst>
          </p:cNvPr>
          <p:cNvSpPr/>
          <p:nvPr/>
        </p:nvSpPr>
        <p:spPr>
          <a:xfrm>
            <a:off x="2860158" y="4928858"/>
            <a:ext cx="822960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ACC69EE-C6F7-481D-A8B8-D86D5E9EBB1D}"/>
                  </a:ext>
                </a:extLst>
              </p:cNvPr>
              <p:cNvSpPr txBox="1"/>
              <p:nvPr/>
            </p:nvSpPr>
            <p:spPr>
              <a:xfrm>
                <a:off x="3007678" y="4958967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ACC69EE-C6F7-481D-A8B8-D86D5E9EB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678" y="4958967"/>
                <a:ext cx="503343" cy="369332"/>
              </a:xfrm>
              <a:prstGeom prst="rect">
                <a:avLst/>
              </a:prstGeom>
              <a:blipFill>
                <a:blip r:embed="rId9"/>
                <a:stretch>
                  <a:fillRect l="-9639" r="-13253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row: Right 21">
            <a:extLst>
              <a:ext uri="{FF2B5EF4-FFF2-40B4-BE49-F238E27FC236}">
                <a16:creationId xmlns:a16="http://schemas.microsoft.com/office/drawing/2014/main" id="{966972D7-886A-4893-B114-CF4EF097AD0A}"/>
              </a:ext>
            </a:extLst>
          </p:cNvPr>
          <p:cNvSpPr/>
          <p:nvPr/>
        </p:nvSpPr>
        <p:spPr>
          <a:xfrm>
            <a:off x="3676437" y="4928616"/>
            <a:ext cx="822960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312504F-3815-46ED-A6E4-07B390AA1839}"/>
                  </a:ext>
                </a:extLst>
              </p:cNvPr>
              <p:cNvSpPr txBox="1"/>
              <p:nvPr/>
            </p:nvSpPr>
            <p:spPr>
              <a:xfrm>
                <a:off x="3823957" y="4958725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312504F-3815-46ED-A6E4-07B390AA1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57" y="4958725"/>
                <a:ext cx="503343" cy="369332"/>
              </a:xfrm>
              <a:prstGeom prst="rect">
                <a:avLst/>
              </a:prstGeom>
              <a:blipFill>
                <a:blip r:embed="rId10"/>
                <a:stretch>
                  <a:fillRect l="-9639" r="-13253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Right 23">
            <a:extLst>
              <a:ext uri="{FF2B5EF4-FFF2-40B4-BE49-F238E27FC236}">
                <a16:creationId xmlns:a16="http://schemas.microsoft.com/office/drawing/2014/main" id="{BFAC752F-B340-4E7D-BD16-754DC2256B0C}"/>
              </a:ext>
            </a:extLst>
          </p:cNvPr>
          <p:cNvSpPr/>
          <p:nvPr/>
        </p:nvSpPr>
        <p:spPr>
          <a:xfrm>
            <a:off x="4518441" y="4939249"/>
            <a:ext cx="822960" cy="8506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6964EE-C5D2-40C6-886F-FAD4FB2E7D4E}"/>
                  </a:ext>
                </a:extLst>
              </p:cNvPr>
              <p:cNvSpPr txBox="1"/>
              <p:nvPr/>
            </p:nvSpPr>
            <p:spPr>
              <a:xfrm>
                <a:off x="4665961" y="4969358"/>
                <a:ext cx="5033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6964EE-C5D2-40C6-886F-FAD4FB2E7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61" y="4969358"/>
                <a:ext cx="503343" cy="369332"/>
              </a:xfrm>
              <a:prstGeom prst="rect">
                <a:avLst/>
              </a:prstGeom>
              <a:blipFill>
                <a:blip r:embed="rId11"/>
                <a:stretch>
                  <a:fillRect l="-9639" r="-13253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BCE7EBA-940E-4DD5-8B81-37E908E1C6B7}"/>
                  </a:ext>
                </a:extLst>
              </p:cNvPr>
              <p:cNvSpPr txBox="1"/>
              <p:nvPr/>
            </p:nvSpPr>
            <p:spPr>
              <a:xfrm>
                <a:off x="6390290" y="3301329"/>
                <a:ext cx="2343590" cy="91467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الإجمالية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التكلفة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الأشخاص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عدد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BCE7EBA-940E-4DD5-8B81-37E908E1C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290" y="3301329"/>
                <a:ext cx="2343590" cy="9146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7AAE307-D635-4C1D-976A-7C4E817F0F3A}"/>
                  </a:ext>
                </a:extLst>
              </p:cNvPr>
              <p:cNvSpPr txBox="1"/>
              <p:nvPr/>
            </p:nvSpPr>
            <p:spPr>
              <a:xfrm>
                <a:off x="8903284" y="3285805"/>
                <a:ext cx="1217064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𝟕𝟓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7AAE307-D635-4C1D-976A-7C4E817F0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284" y="3285805"/>
                <a:ext cx="1217064" cy="81541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1BF39D3-D4D5-4A54-84D8-AB8A6A43B3E1}"/>
                  </a:ext>
                </a:extLst>
              </p:cNvPr>
              <p:cNvSpPr txBox="1"/>
              <p:nvPr/>
            </p:nvSpPr>
            <p:spPr>
              <a:xfrm>
                <a:off x="10120348" y="3515950"/>
                <a:ext cx="535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1BF39D3-D4D5-4A54-84D8-AB8A6A43B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348" y="3515950"/>
                <a:ext cx="535403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155A504-2C1D-4489-AA39-2CCBDB850F46}"/>
                  </a:ext>
                </a:extLst>
              </p:cNvPr>
              <p:cNvSpPr txBox="1"/>
              <p:nvPr/>
            </p:nvSpPr>
            <p:spPr>
              <a:xfrm>
                <a:off x="8152701" y="4585192"/>
                <a:ext cx="2999219" cy="55951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𝑨𝑬𝑫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ar-AE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شخص</m:t>
                      </m:r>
                    </m:oMath>
                  </m:oMathPara>
                </a14:m>
                <a:endParaRPr lang="ar-AE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155A504-2C1D-4489-AA39-2CCBDB850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701" y="4585192"/>
                <a:ext cx="2999219" cy="55951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41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/>
      <p:bldP spid="27" grpId="0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72AF6-D1D5-4D4E-B901-1F379392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43" y="631958"/>
            <a:ext cx="7686822" cy="789517"/>
          </a:xfrm>
          <a:prstGeom prst="rect">
            <a:avLst/>
          </a:prstGeom>
        </p:spPr>
      </p:pic>
      <p:pic>
        <p:nvPicPr>
          <p:cNvPr id="7" name="Picture 6" descr="A close up of a green screen&#10;&#10;Description automatically generated">
            <a:extLst>
              <a:ext uri="{FF2B5EF4-FFF2-40B4-BE49-F238E27FC236}">
                <a16:creationId xmlns:a16="http://schemas.microsoft.com/office/drawing/2014/main" id="{6C3B5496-2712-4A89-8136-1C854C2C1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307" y="1817116"/>
            <a:ext cx="3343267" cy="3679915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912175-5B65-4991-8E57-AA705DB0E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720" y="18149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5C9BB4-C3BB-4984-A670-3816CCC040D2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5C9BB4-C3BB-4984-A670-3816CCC040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5DE91671-2F63-4493-B552-13113F55F2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0283" y="1421475"/>
            <a:ext cx="1398696" cy="448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E948D2-C2DA-476C-8A53-6A0BA07274B3}"/>
                  </a:ext>
                </a:extLst>
              </p:cNvPr>
              <p:cNvSpPr txBox="1"/>
              <p:nvPr/>
            </p:nvSpPr>
            <p:spPr>
              <a:xfrm>
                <a:off x="4896230" y="1433906"/>
                <a:ext cx="4734053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تم التحقق من أن العلاقة خطية في السؤال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1</m:t>
                    </m:r>
                  </m:oMath>
                </a14:m>
                <a:endParaRPr lang="ar-AE" sz="2800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E948D2-C2DA-476C-8A53-6A0BA0727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230" y="1433906"/>
                <a:ext cx="4734053" cy="523220"/>
              </a:xfrm>
              <a:prstGeom prst="rect">
                <a:avLst/>
              </a:prstGeom>
              <a:blipFill>
                <a:blip r:embed="rId10"/>
                <a:stretch>
                  <a:fillRect t="-10465" r="-2574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79278DF-F0A7-48FD-9D04-0F320497E77E}"/>
                  </a:ext>
                </a:extLst>
              </p:cNvPr>
              <p:cNvSpPr txBox="1"/>
              <p:nvPr/>
            </p:nvSpPr>
            <p:spPr>
              <a:xfrm>
                <a:off x="4186789" y="1987277"/>
                <a:ext cx="745919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لمعرفة هل العلاقة الخطية تناسبية أم لا ؟ نبحث عن نسبة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𝑦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 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على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𝑥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79278DF-F0A7-48FD-9D04-0F320497E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789" y="1987277"/>
                <a:ext cx="7459196" cy="523220"/>
              </a:xfrm>
              <a:prstGeom prst="rect">
                <a:avLst/>
              </a:prstGeom>
              <a:blipFill>
                <a:blip r:embed="rId11"/>
                <a:stretch>
                  <a:fillRect t="-11628" r="-1635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24FA7BD-F5ED-4972-AAFA-A620074BA0DA}"/>
                  </a:ext>
                </a:extLst>
              </p:cNvPr>
              <p:cNvSpPr txBox="1"/>
              <p:nvPr/>
            </p:nvSpPr>
            <p:spPr>
              <a:xfrm>
                <a:off x="4852889" y="2570473"/>
                <a:ext cx="1274900" cy="9146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التكلفة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الزمن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24FA7BD-F5ED-4972-AAFA-A620074BA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889" y="2570473"/>
                <a:ext cx="1274900" cy="9146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9A35752-5B68-4FD5-A53E-4415BCB51207}"/>
                  </a:ext>
                </a:extLst>
              </p:cNvPr>
              <p:cNvSpPr txBox="1"/>
              <p:nvPr/>
            </p:nvSpPr>
            <p:spPr>
              <a:xfrm>
                <a:off x="6736493" y="3177801"/>
                <a:ext cx="1042465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9A35752-5B68-4FD5-A53E-4415BCB51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493" y="3177801"/>
                <a:ext cx="1042465" cy="70134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6459FE-048F-4E2A-BE0D-E357C7EB7F7C}"/>
                  </a:ext>
                </a:extLst>
              </p:cNvPr>
              <p:cNvSpPr txBox="1"/>
              <p:nvPr/>
            </p:nvSpPr>
            <p:spPr>
              <a:xfrm>
                <a:off x="7801538" y="3297402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6459FE-048F-4E2A-BE0D-E357C7EB7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538" y="3297402"/>
                <a:ext cx="320601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37632D5-D363-4974-9A25-2C157D704103}"/>
                  </a:ext>
                </a:extLst>
              </p:cNvPr>
              <p:cNvSpPr txBox="1"/>
              <p:nvPr/>
            </p:nvSpPr>
            <p:spPr>
              <a:xfrm>
                <a:off x="6736022" y="3907937"/>
                <a:ext cx="104246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37632D5-D363-4974-9A25-2C157D704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022" y="3907937"/>
                <a:ext cx="1042465" cy="6938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21F07E-FF10-44BB-97FE-5EAE4B7EC7A7}"/>
                  </a:ext>
                </a:extLst>
              </p:cNvPr>
              <p:cNvSpPr txBox="1"/>
              <p:nvPr/>
            </p:nvSpPr>
            <p:spPr>
              <a:xfrm>
                <a:off x="7818711" y="4039416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21F07E-FF10-44BB-97FE-5EAE4B7EC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8711" y="4039416"/>
                <a:ext cx="320601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59CC3A-B4AE-4EB9-BC8B-D0EDE0C1A8A5}"/>
                  </a:ext>
                </a:extLst>
              </p:cNvPr>
              <p:cNvSpPr txBox="1"/>
              <p:nvPr/>
            </p:nvSpPr>
            <p:spPr>
              <a:xfrm>
                <a:off x="9790011" y="3145533"/>
                <a:ext cx="1042465" cy="69403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59CC3A-B4AE-4EB9-BC8B-D0EDE0C1A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011" y="3145533"/>
                <a:ext cx="1042465" cy="6940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E327DF-2D1C-4184-A463-ABE6FBE3DB34}"/>
                  </a:ext>
                </a:extLst>
              </p:cNvPr>
              <p:cNvSpPr txBox="1"/>
              <p:nvPr/>
            </p:nvSpPr>
            <p:spPr>
              <a:xfrm>
                <a:off x="10847092" y="3277107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E327DF-2D1C-4184-A463-ABE6FBE3D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7092" y="3277107"/>
                <a:ext cx="320601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0C9B65-F3B6-4398-99BC-30F0A62F232F}"/>
                  </a:ext>
                </a:extLst>
              </p:cNvPr>
              <p:cNvSpPr txBox="1"/>
              <p:nvPr/>
            </p:nvSpPr>
            <p:spPr>
              <a:xfrm>
                <a:off x="9775834" y="3868167"/>
                <a:ext cx="1042465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𝟕𝟐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0C9B65-F3B6-4398-99BC-30F0A62F2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834" y="3868167"/>
                <a:ext cx="1042465" cy="69147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B85F84-16A9-4F4E-B25B-9B7BEA507E3B}"/>
                  </a:ext>
                </a:extLst>
              </p:cNvPr>
              <p:cNvSpPr txBox="1"/>
              <p:nvPr/>
            </p:nvSpPr>
            <p:spPr>
              <a:xfrm>
                <a:off x="10832915" y="3999741"/>
                <a:ext cx="320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B85F84-16A9-4F4E-B25B-9B7BEA507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915" y="3999741"/>
                <a:ext cx="320601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1E6F869-3D17-4EEA-A973-4AB472ED6E25}"/>
              </a:ext>
            </a:extLst>
          </p:cNvPr>
          <p:cNvSpPr txBox="1"/>
          <p:nvPr/>
        </p:nvSpPr>
        <p:spPr>
          <a:xfrm>
            <a:off x="8361212" y="4965332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النسب متساوية إذًا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3DFCEE-D607-4E12-B1EC-7A7705EF741F}"/>
              </a:ext>
            </a:extLst>
          </p:cNvPr>
          <p:cNvSpPr txBox="1"/>
          <p:nvPr/>
        </p:nvSpPr>
        <p:spPr>
          <a:xfrm>
            <a:off x="5608154" y="4995598"/>
            <a:ext cx="2400416" cy="523220"/>
          </a:xfrm>
          <a:custGeom>
            <a:avLst/>
            <a:gdLst>
              <a:gd name="connsiteX0" fmla="*/ 0 w 2400416"/>
              <a:gd name="connsiteY0" fmla="*/ 0 h 523220"/>
              <a:gd name="connsiteX1" fmla="*/ 504087 w 2400416"/>
              <a:gd name="connsiteY1" fmla="*/ 0 h 523220"/>
              <a:gd name="connsiteX2" fmla="*/ 936162 w 2400416"/>
              <a:gd name="connsiteY2" fmla="*/ 0 h 523220"/>
              <a:gd name="connsiteX3" fmla="*/ 1344233 w 2400416"/>
              <a:gd name="connsiteY3" fmla="*/ 0 h 523220"/>
              <a:gd name="connsiteX4" fmla="*/ 1752304 w 2400416"/>
              <a:gd name="connsiteY4" fmla="*/ 0 h 523220"/>
              <a:gd name="connsiteX5" fmla="*/ 2400416 w 2400416"/>
              <a:gd name="connsiteY5" fmla="*/ 0 h 523220"/>
              <a:gd name="connsiteX6" fmla="*/ 2400416 w 2400416"/>
              <a:gd name="connsiteY6" fmla="*/ 523220 h 523220"/>
              <a:gd name="connsiteX7" fmla="*/ 1920333 w 2400416"/>
              <a:gd name="connsiteY7" fmla="*/ 523220 h 523220"/>
              <a:gd name="connsiteX8" fmla="*/ 1488258 w 2400416"/>
              <a:gd name="connsiteY8" fmla="*/ 523220 h 523220"/>
              <a:gd name="connsiteX9" fmla="*/ 1056183 w 2400416"/>
              <a:gd name="connsiteY9" fmla="*/ 523220 h 523220"/>
              <a:gd name="connsiteX10" fmla="*/ 552096 w 2400416"/>
              <a:gd name="connsiteY10" fmla="*/ 523220 h 523220"/>
              <a:gd name="connsiteX11" fmla="*/ 0 w 2400416"/>
              <a:gd name="connsiteY11" fmla="*/ 523220 h 523220"/>
              <a:gd name="connsiteX12" fmla="*/ 0 w 2400416"/>
              <a:gd name="connsiteY1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00416" h="523220" fill="none" extrusionOk="0">
                <a:moveTo>
                  <a:pt x="0" y="0"/>
                </a:moveTo>
                <a:cubicBezTo>
                  <a:pt x="180184" y="-20241"/>
                  <a:pt x="259034" y="18774"/>
                  <a:pt x="504087" y="0"/>
                </a:cubicBezTo>
                <a:cubicBezTo>
                  <a:pt x="749140" y="-18774"/>
                  <a:pt x="736549" y="46358"/>
                  <a:pt x="936162" y="0"/>
                </a:cubicBezTo>
                <a:cubicBezTo>
                  <a:pt x="1135776" y="-46358"/>
                  <a:pt x="1176994" y="22717"/>
                  <a:pt x="1344233" y="0"/>
                </a:cubicBezTo>
                <a:cubicBezTo>
                  <a:pt x="1511472" y="-22717"/>
                  <a:pt x="1602708" y="12889"/>
                  <a:pt x="1752304" y="0"/>
                </a:cubicBezTo>
                <a:cubicBezTo>
                  <a:pt x="1901900" y="-12889"/>
                  <a:pt x="2184569" y="41279"/>
                  <a:pt x="2400416" y="0"/>
                </a:cubicBezTo>
                <a:cubicBezTo>
                  <a:pt x="2440438" y="134950"/>
                  <a:pt x="2394752" y="397032"/>
                  <a:pt x="2400416" y="523220"/>
                </a:cubicBezTo>
                <a:cubicBezTo>
                  <a:pt x="2293261" y="576677"/>
                  <a:pt x="2077964" y="474314"/>
                  <a:pt x="1920333" y="523220"/>
                </a:cubicBezTo>
                <a:cubicBezTo>
                  <a:pt x="1762702" y="572126"/>
                  <a:pt x="1665117" y="520729"/>
                  <a:pt x="1488258" y="523220"/>
                </a:cubicBezTo>
                <a:cubicBezTo>
                  <a:pt x="1311400" y="525711"/>
                  <a:pt x="1187593" y="482240"/>
                  <a:pt x="1056183" y="523220"/>
                </a:cubicBezTo>
                <a:cubicBezTo>
                  <a:pt x="924774" y="564200"/>
                  <a:pt x="723893" y="464315"/>
                  <a:pt x="552096" y="523220"/>
                </a:cubicBezTo>
                <a:cubicBezTo>
                  <a:pt x="380299" y="582125"/>
                  <a:pt x="240165" y="495052"/>
                  <a:pt x="0" y="523220"/>
                </a:cubicBezTo>
                <a:cubicBezTo>
                  <a:pt x="-8528" y="400127"/>
                  <a:pt x="37572" y="246821"/>
                  <a:pt x="0" y="0"/>
                </a:cubicBezTo>
                <a:close/>
              </a:path>
              <a:path w="2400416" h="523220" stroke="0" extrusionOk="0">
                <a:moveTo>
                  <a:pt x="0" y="0"/>
                </a:moveTo>
                <a:cubicBezTo>
                  <a:pt x="198613" y="-6248"/>
                  <a:pt x="253309" y="15842"/>
                  <a:pt x="408071" y="0"/>
                </a:cubicBezTo>
                <a:cubicBezTo>
                  <a:pt x="562833" y="-15842"/>
                  <a:pt x="643812" y="26819"/>
                  <a:pt x="816141" y="0"/>
                </a:cubicBezTo>
                <a:cubicBezTo>
                  <a:pt x="988470" y="-26819"/>
                  <a:pt x="1140106" y="23240"/>
                  <a:pt x="1272220" y="0"/>
                </a:cubicBezTo>
                <a:cubicBezTo>
                  <a:pt x="1404334" y="-23240"/>
                  <a:pt x="1497737" y="38026"/>
                  <a:pt x="1704295" y="0"/>
                </a:cubicBezTo>
                <a:cubicBezTo>
                  <a:pt x="1910854" y="-38026"/>
                  <a:pt x="2059243" y="72220"/>
                  <a:pt x="2400416" y="0"/>
                </a:cubicBezTo>
                <a:cubicBezTo>
                  <a:pt x="2446954" y="179303"/>
                  <a:pt x="2346425" y="412964"/>
                  <a:pt x="2400416" y="523220"/>
                </a:cubicBezTo>
                <a:cubicBezTo>
                  <a:pt x="2240005" y="573434"/>
                  <a:pt x="2076468" y="495863"/>
                  <a:pt x="1944337" y="523220"/>
                </a:cubicBezTo>
                <a:cubicBezTo>
                  <a:pt x="1812206" y="550577"/>
                  <a:pt x="1597153" y="517528"/>
                  <a:pt x="1416245" y="523220"/>
                </a:cubicBezTo>
                <a:cubicBezTo>
                  <a:pt x="1235337" y="528912"/>
                  <a:pt x="1132848" y="474037"/>
                  <a:pt x="960166" y="523220"/>
                </a:cubicBezTo>
                <a:cubicBezTo>
                  <a:pt x="787484" y="572403"/>
                  <a:pt x="586800" y="502419"/>
                  <a:pt x="432075" y="523220"/>
                </a:cubicBezTo>
                <a:cubicBezTo>
                  <a:pt x="277350" y="544021"/>
                  <a:pt x="106501" y="496114"/>
                  <a:pt x="0" y="523220"/>
                </a:cubicBezTo>
                <a:cubicBezTo>
                  <a:pt x="-21712" y="398392"/>
                  <a:pt x="45322" y="112542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العلاقة خطية تناسبية</a:t>
            </a:r>
          </a:p>
        </p:txBody>
      </p:sp>
    </p:spTree>
    <p:extLst>
      <p:ext uri="{BB962C8B-B14F-4D97-AF65-F5344CB8AC3E}">
        <p14:creationId xmlns:p14="http://schemas.microsoft.com/office/powerpoint/2010/main" val="376197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72AF6-D1D5-4D4E-B901-1F379392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228" y="181137"/>
            <a:ext cx="6677957" cy="685896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4B588D9E-F226-4BF5-9CF4-858644FCC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46" y="1366267"/>
            <a:ext cx="4183736" cy="2062733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912175-5B65-4991-8E57-AA705DB0E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720" y="18149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5C9BB4-C3BB-4984-A670-3816CCC040D2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5C9BB4-C3BB-4984-A670-3816CCC040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36826F0-C575-4F2A-AA72-0A1CF57B3F5A}"/>
                  </a:ext>
                </a:extLst>
              </p:cNvPr>
              <p:cNvSpPr txBox="1"/>
              <p:nvPr/>
            </p:nvSpPr>
            <p:spPr>
              <a:xfrm>
                <a:off x="4719466" y="1112041"/>
                <a:ext cx="4734053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تم التحقق من أن العلاقة خطية في السؤال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1</m:t>
                    </m:r>
                  </m:oMath>
                </a14:m>
                <a:endParaRPr lang="ar-AE" sz="2800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36826F0-C575-4F2A-AA72-0A1CF57B3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466" y="1112041"/>
                <a:ext cx="4734053" cy="523220"/>
              </a:xfrm>
              <a:prstGeom prst="rect">
                <a:avLst/>
              </a:prstGeom>
              <a:blipFill>
                <a:blip r:embed="rId6"/>
                <a:stretch>
                  <a:fillRect t="-10465" r="-2574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771290-5FF2-4454-B723-DB8DDCA08294}"/>
                  </a:ext>
                </a:extLst>
              </p:cNvPr>
              <p:cNvSpPr txBox="1"/>
              <p:nvPr/>
            </p:nvSpPr>
            <p:spPr>
              <a:xfrm>
                <a:off x="4186789" y="1806771"/>
                <a:ext cx="745919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لمعرفة هل العلاقة الخطية تناسبية أم لا ؟ نبحث عن نسبة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𝑦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 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على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𝑥</m:t>
                    </m:r>
                  </m:oMath>
                </a14:m>
                <a:r>
                  <a:rPr lang="ar-AE" sz="2800" dirty="0">
                    <a:cs typeface="(AH) Manal Black" pitchFamily="2" charset="-78"/>
                  </a:rPr>
                  <a:t>  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771290-5FF2-4454-B723-DB8DDCA08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789" y="1806771"/>
                <a:ext cx="7459196" cy="523220"/>
              </a:xfrm>
              <a:prstGeom prst="rect">
                <a:avLst/>
              </a:prstGeom>
              <a:blipFill>
                <a:blip r:embed="rId7"/>
                <a:stretch>
                  <a:fillRect t="-10465" r="-1635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7B7046-84F5-4B1F-BF75-3AF5C7D7A328}"/>
                  </a:ext>
                </a:extLst>
              </p:cNvPr>
              <p:cNvSpPr txBox="1"/>
              <p:nvPr/>
            </p:nvSpPr>
            <p:spPr>
              <a:xfrm>
                <a:off x="4738320" y="2382728"/>
                <a:ext cx="1068113" cy="9146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الخل</m:t>
                          </m:r>
                        </m:num>
                        <m:den>
                          <m:r>
                            <a:rPr lang="ar-AE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الزيت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7B7046-84F5-4B1F-BF75-3AF5C7D7A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320" y="2382728"/>
                <a:ext cx="1068113" cy="9146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01D97A-24AF-44B9-A25E-722E2753E1A0}"/>
                  </a:ext>
                </a:extLst>
              </p:cNvPr>
              <p:cNvSpPr txBox="1"/>
              <p:nvPr/>
            </p:nvSpPr>
            <p:spPr>
              <a:xfrm>
                <a:off x="6287000" y="2373559"/>
                <a:ext cx="858120" cy="93301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01D97A-24AF-44B9-A25E-722E2753E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00" y="2373559"/>
                <a:ext cx="858120" cy="9330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8C2AB4-4D79-4DDB-A10D-B8DDBEC68DCD}"/>
                  </a:ext>
                </a:extLst>
              </p:cNvPr>
              <p:cNvSpPr txBox="1"/>
              <p:nvPr/>
            </p:nvSpPr>
            <p:spPr>
              <a:xfrm>
                <a:off x="7145120" y="2540494"/>
                <a:ext cx="477695" cy="809645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8C2AB4-4D79-4DDB-A10D-B8DDBEC68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120" y="2540494"/>
                <a:ext cx="477695" cy="8096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354BEAB9-7C2F-4F86-BC9C-D34DF9EDBB6B}"/>
              </a:ext>
            </a:extLst>
          </p:cNvPr>
          <p:cNvSpPr txBox="1"/>
          <p:nvPr/>
        </p:nvSpPr>
        <p:spPr>
          <a:xfrm>
            <a:off x="8361212" y="4965332"/>
            <a:ext cx="2180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النسب متساوية إذًا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8440F8-CFCA-4D64-84E3-69E163886E89}"/>
              </a:ext>
            </a:extLst>
          </p:cNvPr>
          <p:cNvSpPr txBox="1"/>
          <p:nvPr/>
        </p:nvSpPr>
        <p:spPr>
          <a:xfrm>
            <a:off x="5608154" y="4995598"/>
            <a:ext cx="2400416" cy="523220"/>
          </a:xfrm>
          <a:custGeom>
            <a:avLst/>
            <a:gdLst>
              <a:gd name="connsiteX0" fmla="*/ 0 w 2400416"/>
              <a:gd name="connsiteY0" fmla="*/ 0 h 523220"/>
              <a:gd name="connsiteX1" fmla="*/ 504087 w 2400416"/>
              <a:gd name="connsiteY1" fmla="*/ 0 h 523220"/>
              <a:gd name="connsiteX2" fmla="*/ 936162 w 2400416"/>
              <a:gd name="connsiteY2" fmla="*/ 0 h 523220"/>
              <a:gd name="connsiteX3" fmla="*/ 1344233 w 2400416"/>
              <a:gd name="connsiteY3" fmla="*/ 0 h 523220"/>
              <a:gd name="connsiteX4" fmla="*/ 1752304 w 2400416"/>
              <a:gd name="connsiteY4" fmla="*/ 0 h 523220"/>
              <a:gd name="connsiteX5" fmla="*/ 2400416 w 2400416"/>
              <a:gd name="connsiteY5" fmla="*/ 0 h 523220"/>
              <a:gd name="connsiteX6" fmla="*/ 2400416 w 2400416"/>
              <a:gd name="connsiteY6" fmla="*/ 523220 h 523220"/>
              <a:gd name="connsiteX7" fmla="*/ 1920333 w 2400416"/>
              <a:gd name="connsiteY7" fmla="*/ 523220 h 523220"/>
              <a:gd name="connsiteX8" fmla="*/ 1488258 w 2400416"/>
              <a:gd name="connsiteY8" fmla="*/ 523220 h 523220"/>
              <a:gd name="connsiteX9" fmla="*/ 1056183 w 2400416"/>
              <a:gd name="connsiteY9" fmla="*/ 523220 h 523220"/>
              <a:gd name="connsiteX10" fmla="*/ 552096 w 2400416"/>
              <a:gd name="connsiteY10" fmla="*/ 523220 h 523220"/>
              <a:gd name="connsiteX11" fmla="*/ 0 w 2400416"/>
              <a:gd name="connsiteY11" fmla="*/ 523220 h 523220"/>
              <a:gd name="connsiteX12" fmla="*/ 0 w 2400416"/>
              <a:gd name="connsiteY1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00416" h="523220" fill="none" extrusionOk="0">
                <a:moveTo>
                  <a:pt x="0" y="0"/>
                </a:moveTo>
                <a:cubicBezTo>
                  <a:pt x="180184" y="-20241"/>
                  <a:pt x="259034" y="18774"/>
                  <a:pt x="504087" y="0"/>
                </a:cubicBezTo>
                <a:cubicBezTo>
                  <a:pt x="749140" y="-18774"/>
                  <a:pt x="736549" y="46358"/>
                  <a:pt x="936162" y="0"/>
                </a:cubicBezTo>
                <a:cubicBezTo>
                  <a:pt x="1135776" y="-46358"/>
                  <a:pt x="1176994" y="22717"/>
                  <a:pt x="1344233" y="0"/>
                </a:cubicBezTo>
                <a:cubicBezTo>
                  <a:pt x="1511472" y="-22717"/>
                  <a:pt x="1602708" y="12889"/>
                  <a:pt x="1752304" y="0"/>
                </a:cubicBezTo>
                <a:cubicBezTo>
                  <a:pt x="1901900" y="-12889"/>
                  <a:pt x="2184569" y="41279"/>
                  <a:pt x="2400416" y="0"/>
                </a:cubicBezTo>
                <a:cubicBezTo>
                  <a:pt x="2440438" y="134950"/>
                  <a:pt x="2394752" y="397032"/>
                  <a:pt x="2400416" y="523220"/>
                </a:cubicBezTo>
                <a:cubicBezTo>
                  <a:pt x="2293261" y="576677"/>
                  <a:pt x="2077964" y="474314"/>
                  <a:pt x="1920333" y="523220"/>
                </a:cubicBezTo>
                <a:cubicBezTo>
                  <a:pt x="1762702" y="572126"/>
                  <a:pt x="1665117" y="520729"/>
                  <a:pt x="1488258" y="523220"/>
                </a:cubicBezTo>
                <a:cubicBezTo>
                  <a:pt x="1311400" y="525711"/>
                  <a:pt x="1187593" y="482240"/>
                  <a:pt x="1056183" y="523220"/>
                </a:cubicBezTo>
                <a:cubicBezTo>
                  <a:pt x="924774" y="564200"/>
                  <a:pt x="723893" y="464315"/>
                  <a:pt x="552096" y="523220"/>
                </a:cubicBezTo>
                <a:cubicBezTo>
                  <a:pt x="380299" y="582125"/>
                  <a:pt x="240165" y="495052"/>
                  <a:pt x="0" y="523220"/>
                </a:cubicBezTo>
                <a:cubicBezTo>
                  <a:pt x="-8528" y="400127"/>
                  <a:pt x="37572" y="246821"/>
                  <a:pt x="0" y="0"/>
                </a:cubicBezTo>
                <a:close/>
              </a:path>
              <a:path w="2400416" h="523220" stroke="0" extrusionOk="0">
                <a:moveTo>
                  <a:pt x="0" y="0"/>
                </a:moveTo>
                <a:cubicBezTo>
                  <a:pt x="198613" y="-6248"/>
                  <a:pt x="253309" y="15842"/>
                  <a:pt x="408071" y="0"/>
                </a:cubicBezTo>
                <a:cubicBezTo>
                  <a:pt x="562833" y="-15842"/>
                  <a:pt x="643812" y="26819"/>
                  <a:pt x="816141" y="0"/>
                </a:cubicBezTo>
                <a:cubicBezTo>
                  <a:pt x="988470" y="-26819"/>
                  <a:pt x="1140106" y="23240"/>
                  <a:pt x="1272220" y="0"/>
                </a:cubicBezTo>
                <a:cubicBezTo>
                  <a:pt x="1404334" y="-23240"/>
                  <a:pt x="1497737" y="38026"/>
                  <a:pt x="1704295" y="0"/>
                </a:cubicBezTo>
                <a:cubicBezTo>
                  <a:pt x="1910854" y="-38026"/>
                  <a:pt x="2059243" y="72220"/>
                  <a:pt x="2400416" y="0"/>
                </a:cubicBezTo>
                <a:cubicBezTo>
                  <a:pt x="2446954" y="179303"/>
                  <a:pt x="2346425" y="412964"/>
                  <a:pt x="2400416" y="523220"/>
                </a:cubicBezTo>
                <a:cubicBezTo>
                  <a:pt x="2240005" y="573434"/>
                  <a:pt x="2076468" y="495863"/>
                  <a:pt x="1944337" y="523220"/>
                </a:cubicBezTo>
                <a:cubicBezTo>
                  <a:pt x="1812206" y="550577"/>
                  <a:pt x="1597153" y="517528"/>
                  <a:pt x="1416245" y="523220"/>
                </a:cubicBezTo>
                <a:cubicBezTo>
                  <a:pt x="1235337" y="528912"/>
                  <a:pt x="1132848" y="474037"/>
                  <a:pt x="960166" y="523220"/>
                </a:cubicBezTo>
                <a:cubicBezTo>
                  <a:pt x="787484" y="572403"/>
                  <a:pt x="586800" y="502419"/>
                  <a:pt x="432075" y="523220"/>
                </a:cubicBezTo>
                <a:cubicBezTo>
                  <a:pt x="277350" y="544021"/>
                  <a:pt x="106501" y="496114"/>
                  <a:pt x="0" y="523220"/>
                </a:cubicBezTo>
                <a:cubicBezTo>
                  <a:pt x="-21712" y="398392"/>
                  <a:pt x="45322" y="112542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العلاقة خطية تناسبية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D0FA33-D717-4323-88D4-270699E72C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3304" y="1059649"/>
            <a:ext cx="1617225" cy="5232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41862DC-DC71-4C3B-A9AF-5B2F1ABD932A}"/>
                  </a:ext>
                </a:extLst>
              </p:cNvPr>
              <p:cNvSpPr txBox="1"/>
              <p:nvPr/>
            </p:nvSpPr>
            <p:spPr>
              <a:xfrm>
                <a:off x="8563378" y="2329991"/>
                <a:ext cx="1093761" cy="93063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41862DC-DC71-4C3B-A9AF-5B2F1ABD9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378" y="2329991"/>
                <a:ext cx="1093761" cy="93063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A17E2F-375D-44F9-8669-D2D311BEEFB8}"/>
                  </a:ext>
                </a:extLst>
              </p:cNvPr>
              <p:cNvSpPr txBox="1"/>
              <p:nvPr/>
            </p:nvSpPr>
            <p:spPr>
              <a:xfrm>
                <a:off x="9697948" y="2496926"/>
                <a:ext cx="477695" cy="809645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A17E2F-375D-44F9-8669-D2D311BEE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7948" y="2496926"/>
                <a:ext cx="477695" cy="8096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F18D82-91EA-456E-9D2F-588A902633DB}"/>
                  </a:ext>
                </a:extLst>
              </p:cNvPr>
              <p:cNvSpPr txBox="1"/>
              <p:nvPr/>
            </p:nvSpPr>
            <p:spPr>
              <a:xfrm>
                <a:off x="6287000" y="3429000"/>
                <a:ext cx="1093761" cy="93063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F18D82-91EA-456E-9D2F-588A90263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00" y="3429000"/>
                <a:ext cx="1093761" cy="93063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5F200FC-31A0-477C-9BB4-06D82D6F64EA}"/>
                  </a:ext>
                </a:extLst>
              </p:cNvPr>
              <p:cNvSpPr txBox="1"/>
              <p:nvPr/>
            </p:nvSpPr>
            <p:spPr>
              <a:xfrm>
                <a:off x="7410940" y="3595935"/>
                <a:ext cx="477695" cy="809645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5F200FC-31A0-477C-9BB4-06D82D6F6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940" y="3595935"/>
                <a:ext cx="477695" cy="80964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6DD38C-8B26-4B1F-909B-10C933E07DEF}"/>
                  </a:ext>
                </a:extLst>
              </p:cNvPr>
              <p:cNvSpPr txBox="1"/>
              <p:nvPr/>
            </p:nvSpPr>
            <p:spPr>
              <a:xfrm>
                <a:off x="8831601" y="3595935"/>
                <a:ext cx="845168" cy="809645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6DD38C-8B26-4B1F-909B-10C933E07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1601" y="3595935"/>
                <a:ext cx="845168" cy="80964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9E46D9C-66CC-4BEF-80C6-026E3442B23B}"/>
                  </a:ext>
                </a:extLst>
              </p:cNvPr>
              <p:cNvSpPr txBox="1"/>
              <p:nvPr/>
            </p:nvSpPr>
            <p:spPr>
              <a:xfrm>
                <a:off x="9674486" y="3573210"/>
                <a:ext cx="477695" cy="809645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ar-AE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9E46D9C-66CC-4BEF-80C6-026E3442B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486" y="3573210"/>
                <a:ext cx="477695" cy="80964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74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/>
      <p:bldP spid="15" grpId="0"/>
      <p:bldP spid="22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72AF6-D1D5-4D4E-B901-1F379392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228" y="181137"/>
            <a:ext cx="6677957" cy="685896"/>
          </a:xfrm>
          <a:prstGeom prst="rect">
            <a:avLst/>
          </a:prstGeom>
        </p:spPr>
      </p:pic>
      <p:pic>
        <p:nvPicPr>
          <p:cNvPr id="12" name="Picture 11" descr="A picture containing clock&#10;&#10;Description automatically generated">
            <a:extLst>
              <a:ext uri="{FF2B5EF4-FFF2-40B4-BE49-F238E27FC236}">
                <a16:creationId xmlns:a16="http://schemas.microsoft.com/office/drawing/2014/main" id="{46BCA857-047F-4459-9A05-622E3BB61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38" y="1996822"/>
            <a:ext cx="4774355" cy="3553373"/>
          </a:xfrm>
          <a:prstGeom prst="rect">
            <a:avLst/>
          </a:prstGeom>
        </p:spPr>
      </p:pic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912175-5B65-4991-8E57-AA705DB0E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720" y="18149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5C9BB4-C3BB-4984-A670-3816CCC040D2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5C9BB4-C3BB-4984-A670-3816CCC040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212793-D923-4168-8D5B-30CEB14E47AF}"/>
                  </a:ext>
                </a:extLst>
              </p:cNvPr>
              <p:cNvSpPr txBox="1"/>
              <p:nvPr/>
            </p:nvSpPr>
            <p:spPr>
              <a:xfrm>
                <a:off x="4719466" y="1112041"/>
                <a:ext cx="4734053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2800" dirty="0">
                    <a:cs typeface="(AH) Manal Black" pitchFamily="2" charset="-78"/>
                  </a:rPr>
                  <a:t>تم التحقق من أن العلاقة خطية في السؤال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(AH) Manal Black" pitchFamily="2" charset="-78"/>
                      </a:rPr>
                      <m:t>1</m:t>
                    </m:r>
                  </m:oMath>
                </a14:m>
                <a:endParaRPr lang="ar-AE" sz="2800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212793-D923-4168-8D5B-30CEB14E4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466" y="1112041"/>
                <a:ext cx="4734053" cy="523220"/>
              </a:xfrm>
              <a:prstGeom prst="rect">
                <a:avLst/>
              </a:prstGeom>
              <a:blipFill>
                <a:blip r:embed="rId6"/>
                <a:stretch>
                  <a:fillRect t="-10465" r="-2574" b="-3255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5796F0A-9B3E-426E-8B1C-FC2F64675CE2}"/>
              </a:ext>
            </a:extLst>
          </p:cNvPr>
          <p:cNvSpPr txBox="1"/>
          <p:nvPr/>
        </p:nvSpPr>
        <p:spPr>
          <a:xfrm>
            <a:off x="4887031" y="2070962"/>
            <a:ext cx="6758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لمعرفة هل العلاقة الخطية تناسبية أم لا ؟ لاحظ التمثيل البياني.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1808B1-64A8-4FD9-BA95-B29BA2A99C83}"/>
              </a:ext>
            </a:extLst>
          </p:cNvPr>
          <p:cNvSpPr txBox="1"/>
          <p:nvPr/>
        </p:nvSpPr>
        <p:spPr>
          <a:xfrm>
            <a:off x="6972304" y="4658424"/>
            <a:ext cx="2400416" cy="523220"/>
          </a:xfrm>
          <a:custGeom>
            <a:avLst/>
            <a:gdLst>
              <a:gd name="connsiteX0" fmla="*/ 0 w 2400416"/>
              <a:gd name="connsiteY0" fmla="*/ 0 h 523220"/>
              <a:gd name="connsiteX1" fmla="*/ 504087 w 2400416"/>
              <a:gd name="connsiteY1" fmla="*/ 0 h 523220"/>
              <a:gd name="connsiteX2" fmla="*/ 936162 w 2400416"/>
              <a:gd name="connsiteY2" fmla="*/ 0 h 523220"/>
              <a:gd name="connsiteX3" fmla="*/ 1344233 w 2400416"/>
              <a:gd name="connsiteY3" fmla="*/ 0 h 523220"/>
              <a:gd name="connsiteX4" fmla="*/ 1752304 w 2400416"/>
              <a:gd name="connsiteY4" fmla="*/ 0 h 523220"/>
              <a:gd name="connsiteX5" fmla="*/ 2400416 w 2400416"/>
              <a:gd name="connsiteY5" fmla="*/ 0 h 523220"/>
              <a:gd name="connsiteX6" fmla="*/ 2400416 w 2400416"/>
              <a:gd name="connsiteY6" fmla="*/ 523220 h 523220"/>
              <a:gd name="connsiteX7" fmla="*/ 1920333 w 2400416"/>
              <a:gd name="connsiteY7" fmla="*/ 523220 h 523220"/>
              <a:gd name="connsiteX8" fmla="*/ 1488258 w 2400416"/>
              <a:gd name="connsiteY8" fmla="*/ 523220 h 523220"/>
              <a:gd name="connsiteX9" fmla="*/ 1056183 w 2400416"/>
              <a:gd name="connsiteY9" fmla="*/ 523220 h 523220"/>
              <a:gd name="connsiteX10" fmla="*/ 552096 w 2400416"/>
              <a:gd name="connsiteY10" fmla="*/ 523220 h 523220"/>
              <a:gd name="connsiteX11" fmla="*/ 0 w 2400416"/>
              <a:gd name="connsiteY11" fmla="*/ 523220 h 523220"/>
              <a:gd name="connsiteX12" fmla="*/ 0 w 2400416"/>
              <a:gd name="connsiteY1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00416" h="523220" fill="none" extrusionOk="0">
                <a:moveTo>
                  <a:pt x="0" y="0"/>
                </a:moveTo>
                <a:cubicBezTo>
                  <a:pt x="180184" y="-20241"/>
                  <a:pt x="259034" y="18774"/>
                  <a:pt x="504087" y="0"/>
                </a:cubicBezTo>
                <a:cubicBezTo>
                  <a:pt x="749140" y="-18774"/>
                  <a:pt x="736549" y="46358"/>
                  <a:pt x="936162" y="0"/>
                </a:cubicBezTo>
                <a:cubicBezTo>
                  <a:pt x="1135776" y="-46358"/>
                  <a:pt x="1176994" y="22717"/>
                  <a:pt x="1344233" y="0"/>
                </a:cubicBezTo>
                <a:cubicBezTo>
                  <a:pt x="1511472" y="-22717"/>
                  <a:pt x="1602708" y="12889"/>
                  <a:pt x="1752304" y="0"/>
                </a:cubicBezTo>
                <a:cubicBezTo>
                  <a:pt x="1901900" y="-12889"/>
                  <a:pt x="2184569" y="41279"/>
                  <a:pt x="2400416" y="0"/>
                </a:cubicBezTo>
                <a:cubicBezTo>
                  <a:pt x="2440438" y="134950"/>
                  <a:pt x="2394752" y="397032"/>
                  <a:pt x="2400416" y="523220"/>
                </a:cubicBezTo>
                <a:cubicBezTo>
                  <a:pt x="2293261" y="576677"/>
                  <a:pt x="2077964" y="474314"/>
                  <a:pt x="1920333" y="523220"/>
                </a:cubicBezTo>
                <a:cubicBezTo>
                  <a:pt x="1762702" y="572126"/>
                  <a:pt x="1665117" y="520729"/>
                  <a:pt x="1488258" y="523220"/>
                </a:cubicBezTo>
                <a:cubicBezTo>
                  <a:pt x="1311400" y="525711"/>
                  <a:pt x="1187593" y="482240"/>
                  <a:pt x="1056183" y="523220"/>
                </a:cubicBezTo>
                <a:cubicBezTo>
                  <a:pt x="924774" y="564200"/>
                  <a:pt x="723893" y="464315"/>
                  <a:pt x="552096" y="523220"/>
                </a:cubicBezTo>
                <a:cubicBezTo>
                  <a:pt x="380299" y="582125"/>
                  <a:pt x="240165" y="495052"/>
                  <a:pt x="0" y="523220"/>
                </a:cubicBezTo>
                <a:cubicBezTo>
                  <a:pt x="-8528" y="400127"/>
                  <a:pt x="37572" y="246821"/>
                  <a:pt x="0" y="0"/>
                </a:cubicBezTo>
                <a:close/>
              </a:path>
              <a:path w="2400416" h="523220" stroke="0" extrusionOk="0">
                <a:moveTo>
                  <a:pt x="0" y="0"/>
                </a:moveTo>
                <a:cubicBezTo>
                  <a:pt x="198613" y="-6248"/>
                  <a:pt x="253309" y="15842"/>
                  <a:pt x="408071" y="0"/>
                </a:cubicBezTo>
                <a:cubicBezTo>
                  <a:pt x="562833" y="-15842"/>
                  <a:pt x="643812" y="26819"/>
                  <a:pt x="816141" y="0"/>
                </a:cubicBezTo>
                <a:cubicBezTo>
                  <a:pt x="988470" y="-26819"/>
                  <a:pt x="1140106" y="23240"/>
                  <a:pt x="1272220" y="0"/>
                </a:cubicBezTo>
                <a:cubicBezTo>
                  <a:pt x="1404334" y="-23240"/>
                  <a:pt x="1497737" y="38026"/>
                  <a:pt x="1704295" y="0"/>
                </a:cubicBezTo>
                <a:cubicBezTo>
                  <a:pt x="1910854" y="-38026"/>
                  <a:pt x="2059243" y="72220"/>
                  <a:pt x="2400416" y="0"/>
                </a:cubicBezTo>
                <a:cubicBezTo>
                  <a:pt x="2446954" y="179303"/>
                  <a:pt x="2346425" y="412964"/>
                  <a:pt x="2400416" y="523220"/>
                </a:cubicBezTo>
                <a:cubicBezTo>
                  <a:pt x="2240005" y="573434"/>
                  <a:pt x="2076468" y="495863"/>
                  <a:pt x="1944337" y="523220"/>
                </a:cubicBezTo>
                <a:cubicBezTo>
                  <a:pt x="1812206" y="550577"/>
                  <a:pt x="1597153" y="517528"/>
                  <a:pt x="1416245" y="523220"/>
                </a:cubicBezTo>
                <a:cubicBezTo>
                  <a:pt x="1235337" y="528912"/>
                  <a:pt x="1132848" y="474037"/>
                  <a:pt x="960166" y="523220"/>
                </a:cubicBezTo>
                <a:cubicBezTo>
                  <a:pt x="787484" y="572403"/>
                  <a:pt x="586800" y="502419"/>
                  <a:pt x="432075" y="523220"/>
                </a:cubicBezTo>
                <a:cubicBezTo>
                  <a:pt x="277350" y="544021"/>
                  <a:pt x="106501" y="496114"/>
                  <a:pt x="0" y="523220"/>
                </a:cubicBezTo>
                <a:cubicBezTo>
                  <a:pt x="-21712" y="398392"/>
                  <a:pt x="45322" y="112542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002060"/>
                </a:solidFill>
                <a:cs typeface="(AH) Manal Black" pitchFamily="2" charset="-78"/>
              </a:rPr>
              <a:t>العلاقة خطية تناسبية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59111-707C-4E1B-AB96-AA2B7CB81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5963" y="1117357"/>
            <a:ext cx="1553712" cy="51790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92EFE6A-427D-4467-A71D-56C04DF27C2E}"/>
              </a:ext>
            </a:extLst>
          </p:cNvPr>
          <p:cNvCxnSpPr>
            <a:cxnSpLocks/>
          </p:cNvCxnSpPr>
          <p:nvPr/>
        </p:nvCxnSpPr>
        <p:spPr>
          <a:xfrm flipV="1">
            <a:off x="2179674" y="3338623"/>
            <a:ext cx="2456121" cy="1265276"/>
          </a:xfrm>
          <a:prstGeom prst="line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82253E-51AF-4102-A138-B78D7572939D}"/>
                  </a:ext>
                </a:extLst>
              </p:cNvPr>
              <p:cNvSpPr txBox="1"/>
              <p:nvPr/>
            </p:nvSpPr>
            <p:spPr>
              <a:xfrm>
                <a:off x="4887031" y="3240252"/>
                <a:ext cx="6820208" cy="58477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AE" sz="3200" dirty="0">
                    <a:solidFill>
                      <a:srgbClr val="C00000"/>
                    </a:solidFill>
                    <a:cs typeface="(AH) Manal Black" pitchFamily="2" charset="-78"/>
                  </a:rPr>
                  <a:t>التمثيل البياني خط مستقيم يمر من نقطة الأصل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(AH) Manal Black" pitchFamily="2" charset="-78"/>
                      </a:rPr>
                      <m:t>(0 , 0)</m:t>
                    </m:r>
                  </m:oMath>
                </a14:m>
                <a:endParaRPr lang="ar-AE" sz="3200" dirty="0">
                  <a:solidFill>
                    <a:srgbClr val="C00000"/>
                  </a:solidFill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82253E-51AF-4102-A138-B78D75729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031" y="3240252"/>
                <a:ext cx="6820208" cy="584775"/>
              </a:xfrm>
              <a:prstGeom prst="rect">
                <a:avLst/>
              </a:prstGeom>
              <a:blipFill>
                <a:blip r:embed="rId8"/>
                <a:stretch>
                  <a:fillRect t="-11579" r="-2326" b="-368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406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31C50F2E-401A-4175-A675-1D8EEA3DC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580" y="1479729"/>
            <a:ext cx="10017548" cy="5176105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4BAF97B-2E12-4515-B552-E54892EB6CFC}"/>
              </a:ext>
            </a:extLst>
          </p:cNvPr>
          <p:cNvCxnSpPr>
            <a:cxnSpLocks/>
          </p:cNvCxnSpPr>
          <p:nvPr/>
        </p:nvCxnSpPr>
        <p:spPr>
          <a:xfrm>
            <a:off x="5328570" y="2150898"/>
            <a:ext cx="2902591" cy="24495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7EB254A-77FD-4A4D-8361-85CBBCBF4A12}"/>
              </a:ext>
            </a:extLst>
          </p:cNvPr>
          <p:cNvCxnSpPr>
            <a:cxnSpLocks/>
          </p:cNvCxnSpPr>
          <p:nvPr/>
        </p:nvCxnSpPr>
        <p:spPr>
          <a:xfrm flipV="1">
            <a:off x="5412460" y="3365204"/>
            <a:ext cx="2818701" cy="1279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2E001F-433C-43C8-BFF7-C2638A6D32C7}"/>
              </a:ext>
            </a:extLst>
          </p:cNvPr>
          <p:cNvCxnSpPr>
            <a:cxnSpLocks/>
          </p:cNvCxnSpPr>
          <p:nvPr/>
        </p:nvCxnSpPr>
        <p:spPr>
          <a:xfrm>
            <a:off x="5412460" y="4810208"/>
            <a:ext cx="2936147" cy="11917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0395EE4-2B65-42D4-9621-3DCE0BF32B53}"/>
              </a:ext>
            </a:extLst>
          </p:cNvPr>
          <p:cNvCxnSpPr>
            <a:cxnSpLocks/>
          </p:cNvCxnSpPr>
          <p:nvPr/>
        </p:nvCxnSpPr>
        <p:spPr>
          <a:xfrm flipV="1">
            <a:off x="5412460" y="2033452"/>
            <a:ext cx="2854055" cy="40686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0ACE21-B49C-4D66-B8F1-EB6242779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106" y="0"/>
            <a:ext cx="2273265" cy="732910"/>
          </a:xfrm>
          <a:prstGeom prst="roundRect">
            <a:avLst>
              <a:gd name="adj" fmla="val 3262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752A8BB-C15B-4253-BCF5-689A877197BC}"/>
                  </a:ext>
                </a:extLst>
              </p:cNvPr>
              <p:cNvSpPr/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 rtl="1"/>
                <a:r>
                  <a:rPr lang="ar-AE" sz="3200" b="1" cap="none" spc="50" dirty="0">
                    <a:ln w="952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cs typeface="(AH) Manal Black" pitchFamily="2" charset="-78"/>
                  </a:rPr>
                  <a:t>صفحة</a:t>
                </a:r>
                <a14:m>
                  <m:oMath xmlns:m="http://schemas.openxmlformats.org/officeDocument/2006/math">
                    <m:r>
                      <a:rPr lang="en-US" sz="3200" b="1" i="1" cap="none" spc="5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𝟏𝟕𝟔</m:t>
                    </m:r>
                  </m:oMath>
                </a14:m>
                <a:endParaRPr lang="en-US" sz="3200" b="1" cap="none" spc="50" dirty="0">
                  <a:ln w="952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752A8BB-C15B-4253-BCF5-689A877197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030" y="666005"/>
                <a:ext cx="170005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C5C0DEF6-B3D6-4F9C-B147-D8B2FD218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7033" y="134847"/>
            <a:ext cx="6382641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30251</TotalTime>
  <Words>698</Words>
  <Application>Microsoft Office PowerPoint</Application>
  <PresentationFormat>Widescreen</PresentationFormat>
  <Paragraphs>240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Win7</dc:creator>
  <cp:lastModifiedBy>asifhammoud1978@gmail.com</cp:lastModifiedBy>
  <cp:revision>320</cp:revision>
  <dcterms:created xsi:type="dcterms:W3CDTF">2018-05-19T10:42:50Z</dcterms:created>
  <dcterms:modified xsi:type="dcterms:W3CDTF">2024-09-17T12:30:08Z</dcterms:modified>
</cp:coreProperties>
</file>