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" name="Google Shape;42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/>
          <p:cNvSpPr/>
          <p:nvPr/>
        </p:nvSpPr>
        <p:spPr>
          <a:xfrm>
            <a:off x="0" y="761999"/>
            <a:ext cx="9141600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9270263" y="761999"/>
            <a:ext cx="2925300" cy="5334000"/>
          </a:xfrm>
          <a:prstGeom prst="rect">
            <a:avLst/>
          </a:prstGeom>
          <a:solidFill>
            <a:srgbClr val="C8C8C8">
              <a:alpha val="498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 txBox="1">
            <a:spLocks noGrp="1"/>
          </p:cNvSpPr>
          <p:nvPr>
            <p:ph type="ctrTitle"/>
          </p:nvPr>
        </p:nvSpPr>
        <p:spPr>
          <a:xfrm>
            <a:off x="1069848" y="1298448"/>
            <a:ext cx="7315200" cy="32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D7F0F6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>
            <a:spLocks noGrp="1"/>
          </p:cNvSpPr>
          <p:nvPr>
            <p:ph type="title"/>
          </p:nvPr>
        </p:nvSpPr>
        <p:spPr>
          <a:xfrm>
            <a:off x="3867912" y="1298448"/>
            <a:ext cx="7315200" cy="32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900"/>
              <a:buFont typeface="Corbel"/>
              <a:buNone/>
              <a:defRPr sz="5900" b="0">
                <a:solidFill>
                  <a:srgbClr val="59595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595959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4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34746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74" name="Google Shape;74;p5"/>
          <p:cNvSpPr txBox="1">
            <a:spLocks noGrp="1"/>
          </p:cNvSpPr>
          <p:nvPr>
            <p:ph type="body" idx="2"/>
          </p:nvPr>
        </p:nvSpPr>
        <p:spPr>
          <a:xfrm>
            <a:off x="7818120" y="868680"/>
            <a:ext cx="34746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75" name="Google Shape;75;p5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1"/>
          </p:nvPr>
        </p:nvSpPr>
        <p:spPr>
          <a:xfrm>
            <a:off x="3867912" y="1023586"/>
            <a:ext cx="3474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595959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1" name="Google Shape;81;p6"/>
          <p:cNvSpPr txBox="1">
            <a:spLocks noGrp="1"/>
          </p:cNvSpPr>
          <p:nvPr>
            <p:ph type="body" idx="2"/>
          </p:nvPr>
        </p:nvSpPr>
        <p:spPr>
          <a:xfrm>
            <a:off x="3867912" y="1930936"/>
            <a:ext cx="34746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82" name="Google Shape;82;p6"/>
          <p:cNvSpPr txBox="1">
            <a:spLocks noGrp="1"/>
          </p:cNvSpPr>
          <p:nvPr>
            <p:ph type="body" idx="3"/>
          </p:nvPr>
        </p:nvSpPr>
        <p:spPr>
          <a:xfrm>
            <a:off x="7818463" y="1023586"/>
            <a:ext cx="3474600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595959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body" idx="4"/>
          </p:nvPr>
        </p:nvSpPr>
        <p:spPr>
          <a:xfrm>
            <a:off x="7818463" y="1930936"/>
            <a:ext cx="34746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84" name="Google Shape;84;p6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6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7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700" cy="23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body" idx="2"/>
          </p:nvPr>
        </p:nvSpPr>
        <p:spPr>
          <a:xfrm>
            <a:off x="256032" y="3494176"/>
            <a:ext cx="2834700" cy="23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700" cy="23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0"/>
          <p:cNvSpPr>
            <a:spLocks noGrp="1"/>
          </p:cNvSpPr>
          <p:nvPr>
            <p:ph type="pic" idx="2"/>
          </p:nvPr>
        </p:nvSpPr>
        <p:spPr>
          <a:xfrm>
            <a:off x="3570644" y="767419"/>
            <a:ext cx="8115300" cy="5331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06" name="Google Shape;106;p10"/>
          <p:cNvSpPr txBox="1">
            <a:spLocks noGrp="1"/>
          </p:cNvSpPr>
          <p:nvPr>
            <p:ph type="body" idx="1"/>
          </p:nvPr>
        </p:nvSpPr>
        <p:spPr>
          <a:xfrm>
            <a:off x="256032" y="3493008"/>
            <a:ext cx="2834700" cy="23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ftr" idx="11"/>
          </p:nvPr>
        </p:nvSpPr>
        <p:spPr>
          <a:xfrm>
            <a:off x="3499101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0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1"/>
          <p:cNvSpPr txBox="1">
            <a:spLocks noGrp="1"/>
          </p:cNvSpPr>
          <p:nvPr>
            <p:ph type="body" idx="1"/>
          </p:nvPr>
        </p:nvSpPr>
        <p:spPr>
          <a:xfrm rot="5400000">
            <a:off x="4966518" y="-233142"/>
            <a:ext cx="512070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13" name="Google Shape;113;p11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"/>
          <p:cNvSpPr txBox="1">
            <a:spLocks noGrp="1"/>
          </p:cNvSpPr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body" idx="1"/>
          </p:nvPr>
        </p:nvSpPr>
        <p:spPr>
          <a:xfrm rot="5400000">
            <a:off x="4965162" y="-228570"/>
            <a:ext cx="512070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19" name="Google Shape;119;p12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2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"/>
          <p:cNvSpPr/>
          <p:nvPr/>
        </p:nvSpPr>
        <p:spPr>
          <a:xfrm>
            <a:off x="1" y="758952"/>
            <a:ext cx="3443700" cy="533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sz="36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1"/>
          <p:cNvSpPr/>
          <p:nvPr/>
        </p:nvSpPr>
        <p:spPr>
          <a:xfrm>
            <a:off x="11815864" y="758952"/>
            <a:ext cx="384000" cy="5331000"/>
          </a:xfrm>
          <a:prstGeom prst="rect">
            <a:avLst/>
          </a:prstGeom>
          <a:solidFill>
            <a:srgbClr val="C8C8C8">
              <a:alpha val="498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8" name="Google Shape;48;p1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9" name="Google Shape;49;p1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0" name="Google Shape;50;p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012" y="480060"/>
            <a:ext cx="11237976" cy="5734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>
            <a:spLocks noGrp="1"/>
          </p:cNvSpPr>
          <p:nvPr>
            <p:ph type="title"/>
          </p:nvPr>
        </p:nvSpPr>
        <p:spPr>
          <a:xfrm>
            <a:off x="3333456" y="5057078"/>
            <a:ext cx="7119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8789"/>
              </a:buClr>
              <a:buSzPts val="4800"/>
              <a:buFont typeface="Corbel"/>
              <a:buNone/>
            </a:pPr>
            <a:r>
              <a:rPr lang="ar-AE" sz="4800">
                <a:solidFill>
                  <a:srgbClr val="E58789"/>
                </a:solidFill>
              </a:rPr>
              <a:t>اقرأ العنوان بالشكل الصحيح </a:t>
            </a:r>
            <a:endParaRPr sz="4800">
              <a:solidFill>
                <a:srgbClr val="E58789"/>
              </a:solidFill>
            </a:endParaRPr>
          </a:p>
        </p:txBody>
      </p:sp>
      <p:pic>
        <p:nvPicPr>
          <p:cNvPr id="132" name="Google Shape;132;p14" descr="A picture containing drawing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270609" y="475359"/>
            <a:ext cx="2364600" cy="42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sp>
        <p:nvSpPr>
          <p:cNvPr id="138" name="Google Shape;138;p15"/>
          <p:cNvSpPr txBox="1">
            <a:spLocks noGrp="1"/>
          </p:cNvSpPr>
          <p:nvPr>
            <p:ph type="body" idx="1"/>
          </p:nvPr>
        </p:nvSpPr>
        <p:spPr>
          <a:xfrm rot="10800000">
            <a:off x="838200" y="1123919"/>
            <a:ext cx="10515600" cy="4601100"/>
          </a:xfrm>
          <a:prstGeom prst="rect">
            <a:avLst/>
          </a:prstGeom>
          <a:solidFill>
            <a:srgbClr val="FBC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880"/>
              <a:buNone/>
            </a:pPr>
            <a:endParaRPr sz="8880" b="1">
              <a:solidFill>
                <a:srgbClr val="FF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lvl="0" indent="0" algn="ct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2765"/>
              <a:buNone/>
            </a:pPr>
            <a:r>
              <a:rPr lang="ar-AE" sz="12765" b="1">
                <a:solidFill>
                  <a:srgbClr val="FF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ليس الاختلاف بالأمر السيئ</a:t>
            </a:r>
            <a:endParaRPr/>
          </a:p>
          <a:p>
            <a:pPr marL="0" lvl="0" indent="0" algn="ct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8880"/>
              <a:buNone/>
            </a:pPr>
            <a:endParaRPr sz="8880" b="1">
              <a:solidFill>
                <a:srgbClr val="FF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lvl="0" indent="0" algn="ct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8880"/>
              <a:buNone/>
            </a:pPr>
            <a:endParaRPr sz="8880" b="1">
              <a:solidFill>
                <a:srgbClr val="FF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182880" lvl="0" indent="-65404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50"/>
              <a:buNone/>
            </a:pPr>
            <a:endParaRPr sz="18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sp>
        <p:nvSpPr>
          <p:cNvPr id="144" name="Google Shape;144;p16"/>
          <p:cNvSpPr txBox="1">
            <a:spLocks noGrp="1"/>
          </p:cNvSpPr>
          <p:nvPr>
            <p:ph type="body" idx="1"/>
          </p:nvPr>
        </p:nvSpPr>
        <p:spPr>
          <a:xfrm>
            <a:off x="0" y="112542"/>
            <a:ext cx="11939100" cy="6380400"/>
          </a:xfrm>
          <a:prstGeom prst="rect">
            <a:avLst/>
          </a:prstGeom>
          <a:solidFill>
            <a:srgbClr val="FBC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sz="6000" b="1">
              <a:solidFill>
                <a:srgbClr val="FF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lvl="0" indent="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</a:pPr>
            <a:endParaRPr sz="6000" b="1">
              <a:solidFill>
                <a:srgbClr val="FF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lvl="0" indent="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</a:pPr>
            <a:r>
              <a:rPr lang="ar-AE" sz="6000" b="1">
                <a:solidFill>
                  <a:srgbClr val="FF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     عنوان الدرس:</a:t>
            </a:r>
            <a:endParaRPr/>
          </a:p>
          <a:p>
            <a:pPr marL="0" lvl="0" indent="0" algn="ct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0700"/>
              <a:buNone/>
            </a:pPr>
            <a:r>
              <a:rPr lang="ar-AE" sz="10700" b="1">
                <a:solidFill>
                  <a:srgbClr val="FF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الاختلاف ليس بالأمر السيئ</a:t>
            </a:r>
            <a:endParaRPr/>
          </a:p>
          <a:p>
            <a:pPr marL="0" lvl="0" indent="0" algn="ct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400"/>
              <a:buNone/>
            </a:pPr>
            <a:r>
              <a:rPr lang="ar-AE" sz="4400" b="1">
                <a:solidFill>
                  <a:srgbClr val="FF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الصف الثامن</a:t>
            </a:r>
            <a:endParaRPr/>
          </a:p>
          <a:p>
            <a:pPr marL="0" lvl="0" indent="0" algn="ct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0700"/>
              <a:buNone/>
            </a:pPr>
            <a:endParaRPr sz="10700" b="1">
              <a:solidFill>
                <a:srgbClr val="FF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lvl="0" indent="0" algn="ct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0700"/>
              <a:buNone/>
            </a:pPr>
            <a:endParaRPr sz="10700" b="1">
              <a:solidFill>
                <a:srgbClr val="FF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ar-AE"/>
              <a:t>ناقش معنا عنوان الدرس</a:t>
            </a:r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ar-AE"/>
              <a:t>هل تؤيد أم تعارض؟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8"/>
          <p:cNvPicPr preferRelativeResize="0"/>
          <p:nvPr/>
        </p:nvPicPr>
        <p:blipFill rotWithShape="1">
          <a:blip r:embed="rId3">
            <a:alphaModFix/>
          </a:blip>
          <a:srcRect l="21666" t="36184" r="47154" b="13420"/>
          <a:stretch/>
        </p:blipFill>
        <p:spPr>
          <a:xfrm>
            <a:off x="-140677" y="-27371"/>
            <a:ext cx="8088923" cy="688537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 txBox="1">
            <a:spLocks noGrp="1"/>
          </p:cNvSpPr>
          <p:nvPr>
            <p:ph type="ctrTitle"/>
          </p:nvPr>
        </p:nvSpPr>
        <p:spPr>
          <a:xfrm>
            <a:off x="1069848" y="1298448"/>
            <a:ext cx="7315200" cy="32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pic>
        <p:nvPicPr>
          <p:cNvPr id="162" name="Google Shape;162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24675" t="27231" r="23883" b="13927"/>
          <a:stretch/>
        </p:blipFill>
        <p:spPr>
          <a:xfrm>
            <a:off x="323557" y="0"/>
            <a:ext cx="115776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sp>
        <p:nvSpPr>
          <p:cNvPr id="168" name="Google Shape;168;p20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5080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000"/>
              <a:buChar char="●"/>
            </a:pPr>
            <a:r>
              <a:rPr lang="ar-AE" sz="8000" b="1" u="sng">
                <a:solidFill>
                  <a:srgbClr val="FF0000"/>
                </a:solidFill>
              </a:rPr>
              <a:t>التعاطف ؟</a:t>
            </a:r>
            <a:endParaRPr/>
          </a:p>
          <a:p>
            <a:pPr marL="182880" lvl="0" indent="-2286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3600"/>
              <a:buChar char="●"/>
            </a:pPr>
            <a:r>
              <a:rPr lang="ar-AE" sz="3600"/>
              <a:t>قدرة الشخص على التفهم الكامل لمشاعر الآخرين، ربما لكونه سبق له أن عاش مشاعر مشابهة.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pic>
        <p:nvPicPr>
          <p:cNvPr id="174" name="Google Shape;174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8653" t="16678" r="7496" b="11492"/>
          <a:stretch/>
        </p:blipFill>
        <p:spPr>
          <a:xfrm>
            <a:off x="2278967" y="0"/>
            <a:ext cx="99129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252686"/>
            <a:ext cx="4250868" cy="2605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ar-AE"/>
              <a:t>الربط بالواقع</a:t>
            </a:r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25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304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Char char="●"/>
            </a:pPr>
            <a:r>
              <a:rPr lang="ar-AE" sz="4800" b="1">
                <a:solidFill>
                  <a:srgbClr val="FF0000"/>
                </a:solidFill>
              </a:rPr>
              <a:t>هل تعاطفت في يوم من الأيام مع شخص مر بموقف مماثل؟</a:t>
            </a:r>
            <a:endParaRPr sz="4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sp>
        <p:nvSpPr>
          <p:cNvPr id="187" name="Google Shape;187;p23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ar-AE" sz="6000">
                <a:solidFill>
                  <a:srgbClr val="00B050"/>
                </a:solidFill>
              </a:rPr>
              <a:t>إظهار التعاطف وسيلة رائعة للتغلب على التحييز والتمييز</a:t>
            </a:r>
            <a:endParaRPr sz="600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pic>
        <p:nvPicPr>
          <p:cNvPr id="193" name="Google Shape;193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27499" t="13602" r="23076" b="7039"/>
          <a:stretch/>
        </p:blipFill>
        <p:spPr>
          <a:xfrm>
            <a:off x="1252025" y="-104607"/>
            <a:ext cx="10687200" cy="68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pic>
        <p:nvPicPr>
          <p:cNvPr id="199" name="Google Shape;199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29038" t="22491" r="24230" b="11493"/>
          <a:stretch/>
        </p:blipFill>
        <p:spPr>
          <a:xfrm>
            <a:off x="1209822" y="0"/>
            <a:ext cx="11088600" cy="666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pic>
        <p:nvPicPr>
          <p:cNvPr id="205" name="Google Shape;205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5564" t="20028" r="12212" b="4448"/>
          <a:stretch/>
        </p:blipFill>
        <p:spPr>
          <a:xfrm>
            <a:off x="1509486" y="1"/>
            <a:ext cx="10261500" cy="698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pic>
        <p:nvPicPr>
          <p:cNvPr id="211" name="Google Shape;211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7749" t="16145" r="19948" b="12917"/>
          <a:stretch/>
        </p:blipFill>
        <p:spPr>
          <a:xfrm>
            <a:off x="697120" y="0"/>
            <a:ext cx="1149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7"/>
          <p:cNvSpPr txBox="1"/>
          <p:nvPr/>
        </p:nvSpPr>
        <p:spPr>
          <a:xfrm>
            <a:off x="5866228" y="3854548"/>
            <a:ext cx="226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 i="0" u="none" strike="noStrike" cap="none">
                <a:solidFill>
                  <a:srgbClr val="E58789"/>
                </a:solidFill>
                <a:latin typeface="Corbel"/>
                <a:ea typeface="Corbel"/>
                <a:cs typeface="Corbel"/>
                <a:sym typeface="Corbel"/>
              </a:rPr>
              <a:t>السعادة -الفخر</a:t>
            </a:r>
            <a:endParaRPr sz="2000" b="1">
              <a:solidFill>
                <a:srgbClr val="E5878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3" name="Google Shape;213;p27"/>
          <p:cNvSpPr txBox="1"/>
          <p:nvPr/>
        </p:nvSpPr>
        <p:spPr>
          <a:xfrm>
            <a:off x="1282505" y="4421038"/>
            <a:ext cx="5716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>
                <a:solidFill>
                  <a:srgbClr val="E58789"/>
                </a:solidFill>
                <a:latin typeface="Corbel"/>
                <a:ea typeface="Corbel"/>
                <a:cs typeface="Corbel"/>
                <a:sym typeface="Corbel"/>
              </a:rPr>
              <a:t>سلبية :لا يقدر-قد تكون إيجابية بالعزيمة</a:t>
            </a:r>
            <a:endParaRPr sz="2000" b="1">
              <a:solidFill>
                <a:srgbClr val="E5878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4" name="Google Shape;214;p27"/>
          <p:cNvSpPr txBox="1"/>
          <p:nvPr/>
        </p:nvSpPr>
        <p:spPr>
          <a:xfrm>
            <a:off x="998806" y="5073029"/>
            <a:ext cx="5716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b="1">
                <a:solidFill>
                  <a:srgbClr val="E58789"/>
                </a:solidFill>
                <a:latin typeface="Corbel"/>
                <a:ea typeface="Corbel"/>
                <a:cs typeface="Corbel"/>
                <a:sym typeface="Corbel"/>
              </a:rPr>
              <a:t>المعاملة الحسنة </a:t>
            </a:r>
            <a:endParaRPr sz="2000" b="1">
              <a:solidFill>
                <a:srgbClr val="E5878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pic>
        <p:nvPicPr>
          <p:cNvPr id="220" name="Google Shape;220;p2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24227" t="9499" r="23848" b="28249"/>
          <a:stretch/>
        </p:blipFill>
        <p:spPr>
          <a:xfrm>
            <a:off x="2630658" y="0"/>
            <a:ext cx="9204600" cy="71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ar-AE"/>
              <a:t>فيديو أصحاب الهمم (الأبطال) في دولة الامارات</a:t>
            </a:r>
            <a:endParaRPr/>
          </a:p>
        </p:txBody>
      </p:sp>
      <p:sp>
        <p:nvSpPr>
          <p:cNvPr id="226" name="Google Shape;226;p29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ar-AE"/>
              <a:t>https://www.youtube.com/watch?v=QW_2w_Vp8AI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/>
          </a:p>
        </p:txBody>
      </p:sp>
      <p:sp>
        <p:nvSpPr>
          <p:cNvPr id="232" name="Google Shape;232;p30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356"/>
              </a:buClr>
              <a:buSzPts val="5400"/>
              <a:buNone/>
            </a:pPr>
            <a:r>
              <a:rPr lang="ar-AE" sz="5400" b="1" u="sng">
                <a:gradFill>
                  <a:gsLst>
                    <a:gs pos="0">
                      <a:srgbClr val="ED7D31">
                        <a:tint val="70000"/>
                        <a:satMod val="245000"/>
                      </a:srgbClr>
                    </a:gs>
                    <a:gs pos="75000">
                      <a:srgbClr val="ED7D31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D7D31">
                        <a:tint val="100000"/>
                        <a:shade val="50000"/>
                        <a:satMod val="240000"/>
                      </a:srgbClr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ماذا تعلمت من هذا الدرس</a:t>
            </a:r>
            <a:endParaRPr sz="5400" b="1" u="sng">
              <a:gradFill>
                <a:gsLst>
                  <a:gs pos="0">
                    <a:srgbClr val="ED7D31">
                      <a:tint val="70000"/>
                      <a:satMod val="245000"/>
                    </a:srgbClr>
                  </a:gs>
                  <a:gs pos="75000">
                    <a:srgbClr val="ED7D31">
                      <a:tint val="90000"/>
                      <a:shade val="60000"/>
                      <a:satMod val="240000"/>
                    </a:srgbClr>
                  </a:gs>
                  <a:gs pos="100000">
                    <a:srgbClr val="ED7D31">
                      <a:tint val="100000"/>
                      <a:shade val="50000"/>
                      <a:satMod val="240000"/>
                    </a:srgbClr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5587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18</Slides>
  <Notes>18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Frame</vt:lpstr>
      <vt:lpstr>PowerPoint Presentation</vt:lpstr>
      <vt:lpstr>اقرأ العنوان بالشكل الصحيح </vt:lpstr>
      <vt:lpstr>PowerPoint Presentation</vt:lpstr>
      <vt:lpstr>PowerPoint Presentation</vt:lpstr>
      <vt:lpstr>ناقش معنا عنوان الدرس</vt:lpstr>
      <vt:lpstr>PowerPoint Presentation</vt:lpstr>
      <vt:lpstr>PowerPoint Presentation</vt:lpstr>
      <vt:lpstr>PowerPoint Presentation</vt:lpstr>
      <vt:lpstr>PowerPoint Presentation</vt:lpstr>
      <vt:lpstr>الربط بالواقع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فيديو أصحاب الهمم (الأبطال) في دولة الامارات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asifhammoud1978@gmail.com</cp:lastModifiedBy>
  <cp:revision>1</cp:revision>
  <dcterms:modified xsi:type="dcterms:W3CDTF">2024-09-19T07:02:12Z</dcterms:modified>
</cp:coreProperties>
</file>