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5"/>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1" r:id="rId16"/>
    <p:sldId id="2722" r:id="rId17"/>
    <p:sldId id="2723" r:id="rId18"/>
    <p:sldId id="2724" r:id="rId19"/>
    <p:sldId id="2713" r:id="rId20"/>
    <p:sldId id="2715" r:id="rId21"/>
    <p:sldId id="2725" r:id="rId22"/>
    <p:sldId id="2726" r:id="rId23"/>
    <p:sldId id="4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1"/>
            <p14:sldId id="2722"/>
            <p14:sldId id="2723"/>
            <p14:sldId id="2724"/>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833B"/>
    <a:srgbClr val="5F5F5F"/>
    <a:srgbClr val="9A9C9B"/>
    <a:srgbClr val="3E8CFF"/>
    <a:srgbClr val="2A5CAA"/>
    <a:srgbClr val="C00000"/>
    <a:srgbClr val="000000"/>
    <a:srgbClr val="7F7F7F"/>
    <a:srgbClr val="CAD9F2"/>
    <a:srgbClr val="B396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67" autoAdjust="0"/>
    <p:restoredTop sz="96327"/>
  </p:normalViewPr>
  <p:slideViewPr>
    <p:cSldViewPr showGuides="1">
      <p:cViewPr varScale="1">
        <p:scale>
          <a:sx n="124" d="100"/>
          <a:sy n="124" d="100"/>
        </p:scale>
        <p:origin x="768"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20.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551032108285952"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6551032108285952"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www.mauthor.com/present/4764349620682752" TargetMode="External"/><Relationship Id="rId2" Type="http://schemas.openxmlformats.org/officeDocument/2006/relationships/hyperlink" Target="https://www.mauthor.com/present/6735185216667648"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075960203280384"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075960203280384"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6223033534119936"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US"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US"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US" sz="2400" b="1">
                <a:solidFill>
                  <a:srgbClr val="5F5F5F"/>
                </a:solidFill>
                <a:latin typeface="Helvetica" panose="020B0604020202020204" pitchFamily="34" charset="0"/>
                <a:cs typeface="Helvetica" panose="020B0604020202020204" pitchFamily="34" charset="0"/>
              </a:rPr>
              <a:t>Level 5.1</a:t>
            </a:r>
            <a:endParaRPr lang="en-US" sz="1800" b="1" dirty="0">
              <a:solidFill>
                <a:srgbClr val="5F5F5F"/>
              </a:solidFill>
              <a:highlight>
                <a:srgbClr val="FFFF00"/>
              </a:highlight>
              <a:latin typeface="Helvetica" panose="020B0604020202020204" pitchFamily="34" charset="0"/>
              <a:cs typeface="Helvetica" panose="020B0604020202020204" pitchFamily="34" charset="0"/>
            </a:endParaRPr>
          </a:p>
          <a:p>
            <a:pPr marL="0" indent="0">
              <a:lnSpc>
                <a:spcPct val="100000"/>
              </a:lnSpc>
              <a:buNone/>
            </a:pPr>
            <a:r>
              <a:rPr lang="en-US"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US"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3AD74C4-0EC3-AE1B-60C9-E7F56EBEE182}"/>
              </a:ext>
            </a:extLst>
          </p:cNvPr>
          <p:cNvGraphicFramePr>
            <a:graphicFrameLocks noGrp="1"/>
          </p:cNvGraphicFramePr>
          <p:nvPr>
            <p:extLst>
              <p:ext uri="{D42A27DB-BD31-4B8C-83A1-F6EECF244321}">
                <p14:modId xmlns:p14="http://schemas.microsoft.com/office/powerpoint/2010/main" val="2060796215"/>
              </p:ext>
            </p:extLst>
          </p:nvPr>
        </p:nvGraphicFramePr>
        <p:xfrm>
          <a:off x="0" y="-27384"/>
          <a:ext cx="12192000" cy="6885384"/>
        </p:xfrm>
        <a:graphic>
          <a:graphicData uri="http://schemas.openxmlformats.org/drawingml/2006/table">
            <a:tbl>
              <a:tblPr firstRow="1" firstCol="1" bandRow="1"/>
              <a:tblGrid>
                <a:gridCol w="2736980">
                  <a:extLst>
                    <a:ext uri="{9D8B030D-6E8A-4147-A177-3AD203B41FA5}">
                      <a16:colId xmlns:a16="http://schemas.microsoft.com/office/drawing/2014/main" val="3100258255"/>
                    </a:ext>
                  </a:extLst>
                </a:gridCol>
                <a:gridCol w="3142987">
                  <a:extLst>
                    <a:ext uri="{9D8B030D-6E8A-4147-A177-3AD203B41FA5}">
                      <a16:colId xmlns:a16="http://schemas.microsoft.com/office/drawing/2014/main" val="3620214787"/>
                    </a:ext>
                  </a:extLst>
                </a:gridCol>
                <a:gridCol w="3175770">
                  <a:extLst>
                    <a:ext uri="{9D8B030D-6E8A-4147-A177-3AD203B41FA5}">
                      <a16:colId xmlns:a16="http://schemas.microsoft.com/office/drawing/2014/main" val="2374700240"/>
                    </a:ext>
                  </a:extLst>
                </a:gridCol>
                <a:gridCol w="3136263">
                  <a:extLst>
                    <a:ext uri="{9D8B030D-6E8A-4147-A177-3AD203B41FA5}">
                      <a16:colId xmlns:a16="http://schemas.microsoft.com/office/drawing/2014/main" val="1271286422"/>
                    </a:ext>
                  </a:extLst>
                </a:gridCol>
              </a:tblGrid>
              <a:tr h="529821">
                <a:tc gridSpan="4">
                  <a:txBody>
                    <a:bodyPr/>
                    <a:lstStyle/>
                    <a:p>
                      <a:pPr algn="ctr">
                        <a:lnSpc>
                          <a:spcPct val="107000"/>
                        </a:lnSpc>
                        <a:spcAft>
                          <a:spcPts val="800"/>
                        </a:spcAft>
                      </a:pPr>
                      <a:r>
                        <a:rPr lang="en-US" sz="1600" b="1" dirty="0">
                          <a:solidFill>
                            <a:srgbClr val="FFFFFF"/>
                          </a:solidFill>
                          <a:effectLst/>
                          <a:latin typeface="Calibri" panose="020F0502020204030204" pitchFamily="34" charset="0"/>
                          <a:ea typeface="Arial" panose="020B0604020202020204" pitchFamily="34" charset="0"/>
                          <a:cs typeface="Calibri" panose="020F0502020204030204" pitchFamily="34" charset="0"/>
                        </a:rPr>
                        <a:t>Topic(s):</a:t>
                      </a:r>
                      <a:r>
                        <a:rPr lang="en-US" sz="1600" dirty="0">
                          <a:solidFill>
                            <a:srgbClr val="FFFFFF"/>
                          </a:solidFill>
                          <a:effectLst/>
                          <a:latin typeface="Calibri" panose="020F0502020204030204" pitchFamily="34" charset="0"/>
                          <a:ea typeface="Arial" panose="020B0604020202020204" pitchFamily="34" charset="0"/>
                          <a:cs typeface="Calibri" panose="020F0502020204030204" pitchFamily="34" charset="0"/>
                        </a:rPr>
                        <a:t> </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Travel, looking back, places.</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46626933"/>
                  </a:ext>
                </a:extLst>
              </a:tr>
              <a:tr h="457813">
                <a:tc>
                  <a:txBody>
                    <a:bodyPr/>
                    <a:lstStyle/>
                    <a:p>
                      <a:pPr algn="ctr">
                        <a:lnSpc>
                          <a:spcPct val="107000"/>
                        </a:lnSpc>
                        <a:spcAft>
                          <a:spcPts val="800"/>
                        </a:spcAft>
                      </a:pPr>
                      <a:r>
                        <a:rPr lang="en-US" sz="1600" b="1">
                          <a:solidFill>
                            <a:srgbClr val="FFFFFF"/>
                          </a:solidFill>
                          <a:effectLst/>
                          <a:latin typeface="Calibri" panose="020F0502020204030204" pitchFamily="34" charset="0"/>
                          <a:ea typeface="Arial" panose="020B0604020202020204" pitchFamily="34" charset="0"/>
                          <a:cs typeface="Calibri" panose="020F0502020204030204" pitchFamily="34" charset="0"/>
                        </a:rPr>
                        <a:t>ECFE Grammar</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algn="ctr">
                        <a:lnSpc>
                          <a:spcPct val="107000"/>
                        </a:lnSpc>
                        <a:spcAft>
                          <a:spcPts val="800"/>
                        </a:spcAft>
                      </a:pPr>
                      <a:r>
                        <a:rPr lang="en-US" sz="1600" b="1" dirty="0">
                          <a:solidFill>
                            <a:srgbClr val="FFFFFF"/>
                          </a:solidFill>
                          <a:effectLst/>
                          <a:latin typeface="Calibri" panose="020F0502020204030204" pitchFamily="34" charset="0"/>
                          <a:ea typeface="Arial" panose="020B0604020202020204" pitchFamily="34" charset="0"/>
                          <a:cs typeface="Calibri" panose="020F0502020204030204" pitchFamily="34" charset="0"/>
                        </a:rPr>
                        <a:t>Prerequisite</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600" b="1">
                          <a:solidFill>
                            <a:srgbClr val="FFFFFF"/>
                          </a:solidFill>
                          <a:effectLst/>
                          <a:latin typeface="Calibri" panose="020F0502020204030204" pitchFamily="34" charset="0"/>
                          <a:ea typeface="Arial" panose="020B0604020202020204" pitchFamily="34" charset="0"/>
                          <a:cs typeface="Calibri" panose="020F0502020204030204" pitchFamily="34" charset="0"/>
                        </a:rPr>
                        <a:t>GSE Grammar</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C8CC"/>
                    </a:solidFill>
                  </a:tcPr>
                </a:tc>
                <a:tc>
                  <a:txBody>
                    <a:bodyPr/>
                    <a:lstStyle/>
                    <a:p>
                      <a:pPr algn="ctr">
                        <a:lnSpc>
                          <a:spcPct val="107000"/>
                        </a:lnSpc>
                        <a:spcAft>
                          <a:spcPts val="800"/>
                        </a:spcAft>
                      </a:pPr>
                      <a:r>
                        <a:rPr lang="en-US" sz="1600" b="1">
                          <a:solidFill>
                            <a:srgbClr val="FFFFFF"/>
                          </a:solidFill>
                          <a:effectLst/>
                          <a:latin typeface="Calibri" panose="020F0502020204030204" pitchFamily="34" charset="0"/>
                          <a:ea typeface="Arial" panose="020B0604020202020204" pitchFamily="34" charset="0"/>
                          <a:cs typeface="Calibri" panose="020F0502020204030204" pitchFamily="34" charset="0"/>
                        </a:rPr>
                        <a:t>Functional Language</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348694917"/>
                  </a:ext>
                </a:extLst>
              </a:tr>
              <a:tr h="1893617">
                <a:tc>
                  <a:txBody>
                    <a:bodyPr/>
                    <a:lstStyle/>
                    <a:p>
                      <a:pPr marL="17780" algn="ctr">
                        <a:lnSpc>
                          <a:spcPct val="150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Determiners: quantifiers</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ask about quantities using 'how much/many' with count and uncountable nouns. (30)</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express sufficiency and insufficiency with 'enough' and 'too'. (39)</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'no' as a quantifier to indicate the absence or lack of something. (39)</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marL="53340" algn="ctr">
                        <a:lnSpc>
                          <a:spcPct val="107000"/>
                        </a:lnSpc>
                        <a:spcAft>
                          <a:spcPts val="800"/>
                        </a:spcAft>
                      </a:pPr>
                      <a:r>
                        <a:rPr lang="en-US" sz="1600">
                          <a:solidFill>
                            <a:srgbClr val="000000"/>
                          </a:solidFill>
                          <a:effectLst/>
                          <a:latin typeface="Calibri" panose="020F0502020204030204" pitchFamily="34" charset="0"/>
                          <a:ea typeface="Arial" panose="020B0604020202020204" pitchFamily="34" charset="0"/>
                          <a:cs typeface="Calibri" panose="020F0502020204030204" pitchFamily="34" charset="0"/>
                        </a:rPr>
                        <a:t>Comparing and contrasting</a:t>
                      </a:r>
                      <a:endParaRPr lang="en-GB" sz="1600">
                        <a:effectLst/>
                        <a:latin typeface="Calibri" panose="020F0502020204030204" pitchFamily="34" charset="0"/>
                        <a:ea typeface="Calibri" panose="020F0502020204030204" pitchFamily="34" charset="0"/>
                        <a:cs typeface="Calibri" panose="020F0502020204030204" pitchFamily="34" charset="0"/>
                      </a:endParaRPr>
                    </a:p>
                    <a:p>
                      <a:pPr marL="53340" algn="ctr">
                        <a:lnSpc>
                          <a:spcPct val="107000"/>
                        </a:lnSpc>
                        <a:spcAft>
                          <a:spcPts val="800"/>
                        </a:spcAft>
                      </a:pPr>
                      <a:r>
                        <a:rPr lang="en-US" sz="1600">
                          <a:solidFill>
                            <a:srgbClr val="000000"/>
                          </a:solidFill>
                          <a:effectLst/>
                          <a:latin typeface="Calibri" panose="020F0502020204030204" pitchFamily="34" charset="0"/>
                          <a:ea typeface="Arial" panose="020B0604020202020204" pitchFamily="34" charset="0"/>
                          <a:cs typeface="Calibri" panose="020F0502020204030204" pitchFamily="34" charset="0"/>
                        </a:rPr>
                        <a:t> </a:t>
                      </a:r>
                      <a:endParaRPr lang="en-GB" sz="1600">
                        <a:effectLst/>
                        <a:latin typeface="Calibri" panose="020F0502020204030204" pitchFamily="34" charset="0"/>
                        <a:ea typeface="Calibri" panose="020F0502020204030204" pitchFamily="34" charset="0"/>
                        <a:cs typeface="Calibri" panose="020F0502020204030204" pitchFamily="34" charset="0"/>
                      </a:endParaRPr>
                    </a:p>
                    <a:p>
                      <a:pPr marL="53340" algn="ctr">
                        <a:lnSpc>
                          <a:spcPct val="107000"/>
                        </a:lnSpc>
                        <a:spcAft>
                          <a:spcPts val="800"/>
                        </a:spcAft>
                      </a:pPr>
                      <a:r>
                        <a:rPr lang="en-US" sz="1600">
                          <a:solidFill>
                            <a:srgbClr val="000000"/>
                          </a:solidFill>
                          <a:effectLst/>
                          <a:latin typeface="Calibri" panose="020F0502020204030204" pitchFamily="34" charset="0"/>
                          <a:ea typeface="Arial" panose="020B0604020202020204" pitchFamily="34" charset="0"/>
                          <a:cs typeface="Calibri" panose="020F0502020204030204" pitchFamily="34" charset="0"/>
                        </a:rPr>
                        <a:t>Describing past experiences and events</a:t>
                      </a:r>
                      <a:endParaRPr lang="en-GB" sz="1600">
                        <a:effectLst/>
                        <a:latin typeface="Calibri" panose="020F0502020204030204" pitchFamily="34" charset="0"/>
                        <a:ea typeface="Calibri" panose="020F0502020204030204" pitchFamily="34" charset="0"/>
                        <a:cs typeface="Calibri" panose="020F0502020204030204" pitchFamily="34" charset="0"/>
                      </a:endParaRPr>
                    </a:p>
                    <a:p>
                      <a:pPr marL="228600" algn="ctr">
                        <a:lnSpc>
                          <a:spcPct val="107000"/>
                        </a:lnSpc>
                        <a:spcAft>
                          <a:spcPts val="800"/>
                        </a:spcAft>
                      </a:pPr>
                      <a:r>
                        <a:rPr lang="en-US" sz="1600">
                          <a:solidFill>
                            <a:srgbClr val="000000"/>
                          </a:solidFill>
                          <a:effectLst/>
                          <a:latin typeface="Calibri" panose="020F0502020204030204" pitchFamily="34" charset="0"/>
                          <a:ea typeface="Arial" panose="020B0604020202020204" pitchFamily="34" charset="0"/>
                          <a:cs typeface="Calibri" panose="020F0502020204030204" pitchFamily="34" charset="0"/>
                        </a:rPr>
                        <a:t> </a:t>
                      </a:r>
                      <a:endParaRPr lang="en-GB" sz="1600">
                        <a:effectLst/>
                        <a:latin typeface="Calibri" panose="020F0502020204030204" pitchFamily="34" charset="0"/>
                        <a:ea typeface="Calibri" panose="020F0502020204030204" pitchFamily="34" charset="0"/>
                        <a:cs typeface="Calibri" panose="020F0502020204030204" pitchFamily="34" charset="0"/>
                      </a:endParaRPr>
                    </a:p>
                    <a:p>
                      <a:pPr algn="ctr"/>
                      <a:r>
                        <a:rPr lang="en-GB" sz="1600">
                          <a:solidFill>
                            <a:srgbClr val="000000"/>
                          </a:solidFill>
                          <a:effectLst/>
                          <a:latin typeface="Calibri" panose="020F0502020204030204" pitchFamily="34" charset="0"/>
                          <a:ea typeface="Arial" panose="020B0604020202020204" pitchFamily="34" charset="0"/>
                          <a:cs typeface="Calibri" panose="020F0502020204030204" pitchFamily="34" charset="0"/>
                        </a:rPr>
                        <a:t>Expressing preference</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4044803785"/>
                  </a:ext>
                </a:extLst>
              </a:tr>
              <a:tr h="1661235">
                <a:tc>
                  <a:txBody>
                    <a:bodyPr/>
                    <a:lstStyle/>
                    <a:p>
                      <a:pPr marL="17780" algn="ctr">
                        <a:lnSpc>
                          <a:spcPct val="150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Present time: present perfect</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negative forms of the simple past. (29)</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the present perfect to refer to personal experiences in the past. (41) </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p>
                      <a:pPr marL="26670"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form questions using the present perfect with 'ever'. (41)</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066851458"/>
                  </a:ext>
                </a:extLst>
              </a:tr>
              <a:tr h="908160">
                <a:tc>
                  <a:txBody>
                    <a:bodyPr/>
                    <a:lstStyle/>
                    <a:p>
                      <a:pPr marL="17780" algn="ctr">
                        <a:lnSpc>
                          <a:spcPct val="150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Past time: past continuous</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the present continuous to refer to events at the time of speaking. (30)</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Can distinguish between the past simple and past continuous. (40)</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17308192"/>
                  </a:ext>
                </a:extLst>
              </a:tr>
              <a:tr h="1434738">
                <a:tc>
                  <a:txBody>
                    <a:bodyPr/>
                    <a:lstStyle/>
                    <a:p>
                      <a:pPr marL="17780" algn="ctr">
                        <a:lnSpc>
                          <a:spcPct val="150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Adverbs: degree</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a range of common adverbs of frequency. (33)</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qualify adverbs with 'really/quite/very'. (41) </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qualify adverbs with 'too/enough'. (45)</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920223154"/>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US" sz="3200" b="1" dirty="0">
                <a:solidFill>
                  <a:schemeClr val="tx2"/>
                </a:solidFill>
                <a:latin typeface="Helvetica" pitchFamily="2" charset="0"/>
              </a:rPr>
              <a:t>Term 1 preparation: Grammar</a:t>
            </a:r>
            <a:endParaRPr lang="ru-RU" sz="3200" b="1" dirty="0">
              <a:solidFill>
                <a:schemeClr val="tx2"/>
              </a:solidFill>
              <a:latin typeface="Helvetica" pitchFamily="2" charset="0"/>
            </a:endParaRP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826095264"/>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There is </a:t>
                      </a:r>
                      <a:r>
                        <a:rPr lang="en-US" sz="1800" b="1" u="sng" dirty="0">
                          <a:solidFill>
                            <a:srgbClr val="AC833B"/>
                          </a:solidFill>
                          <a:latin typeface="Arial" panose="020B0604020202020204" pitchFamily="34" charset="0"/>
                          <a:cs typeface="Arial" panose="020B0604020202020204" pitchFamily="34" charset="0"/>
                        </a:rPr>
                        <a:t>enough</a:t>
                      </a:r>
                      <a:r>
                        <a:rPr lang="en-US" sz="1800" b="1" u="none" dirty="0">
                          <a:solidFill>
                            <a:srgbClr val="AC833B"/>
                          </a:solidFill>
                          <a:latin typeface="Arial" panose="020B0604020202020204" pitchFamily="34" charset="0"/>
                          <a:cs typeface="Arial" panose="020B0604020202020204" pitchFamily="34" charset="0"/>
                        </a:rPr>
                        <a:t> room in my bag for my lunch.</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Can I fit my lunch in my bag? Can I put anything bigger than my lunch in my bag?</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C833B"/>
                          </a:solidFill>
                          <a:effectLst/>
                          <a:uLnTx/>
                          <a:uFillTx/>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Determiners</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quantifiers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enough + noun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too many / too much + noun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We use ‘enough’ and ‘too many’ or ‘too much’ to describe the amount of a noun. With ‘enough’ we are saying there is sufficient of the noun – just the right amount. With ‘too much / many’ we are saying there is more than we want. We use ‘many’ for countable nouns and ‘much’ for uncountable nouns.</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Is there </a:t>
                      </a:r>
                      <a:r>
                        <a:rPr lang="en-US" sz="1800" u="sng" dirty="0">
                          <a:solidFill>
                            <a:schemeClr val="tx1"/>
                          </a:solidFill>
                          <a:latin typeface="Arial" panose="020B0604020202020204" pitchFamily="34" charset="0"/>
                          <a:cs typeface="Arial" panose="020B0604020202020204" pitchFamily="34" charset="0"/>
                        </a:rPr>
                        <a:t>enough</a:t>
                      </a:r>
                      <a:r>
                        <a:rPr lang="en-US" sz="1800" dirty="0">
                          <a:solidFill>
                            <a:schemeClr val="tx1"/>
                          </a:solidFill>
                          <a:latin typeface="Arial" panose="020B0604020202020204" pitchFamily="34" charset="0"/>
                          <a:cs typeface="Arial" panose="020B0604020202020204" pitchFamily="34" charset="0"/>
                        </a:rPr>
                        <a:t> space in the shuttle bus?</a:t>
                      </a:r>
                    </a:p>
                    <a:p>
                      <a:pPr algn="l" rtl="0"/>
                      <a:r>
                        <a:rPr lang="en-US" sz="1800" dirty="0">
                          <a:solidFill>
                            <a:schemeClr val="tx1"/>
                          </a:solidFill>
                          <a:latin typeface="Arial" panose="020B0604020202020204" pitchFamily="34" charset="0"/>
                          <a:cs typeface="Arial" panose="020B0604020202020204" pitchFamily="34" charset="0"/>
                        </a:rPr>
                        <a:t>There are </a:t>
                      </a:r>
                      <a:r>
                        <a:rPr lang="en-US" sz="1800" u="sng" dirty="0">
                          <a:solidFill>
                            <a:schemeClr val="tx1"/>
                          </a:solidFill>
                          <a:latin typeface="Arial" panose="020B0604020202020204" pitchFamily="34" charset="0"/>
                          <a:cs typeface="Arial" panose="020B0604020202020204" pitchFamily="34" charset="0"/>
                        </a:rPr>
                        <a:t>too many</a:t>
                      </a:r>
                      <a:r>
                        <a:rPr lang="en-US" sz="1800" u="none" dirty="0">
                          <a:solidFill>
                            <a:schemeClr val="tx1"/>
                          </a:solidFill>
                          <a:latin typeface="Arial" panose="020B0604020202020204" pitchFamily="34" charset="0"/>
                          <a:cs typeface="Arial" panose="020B0604020202020204" pitchFamily="34" charset="0"/>
                        </a:rPr>
                        <a:t> trails to hike in one day.</a:t>
                      </a:r>
                      <a:r>
                        <a:rPr lang="en-US" sz="1800" u="sng" dirty="0">
                          <a:solidFill>
                            <a:schemeClr val="tx1"/>
                          </a:solidFill>
                          <a:latin typeface="Arial" panose="020B0604020202020204" pitchFamily="34" charset="0"/>
                          <a:cs typeface="Arial" panose="020B0604020202020204" pitchFamily="34" charset="0"/>
                        </a:rPr>
                        <a:t> </a:t>
                      </a:r>
                      <a:endParaRPr lang="en-US" sz="1800" dirty="0">
                        <a:solidFill>
                          <a:schemeClr val="tx1"/>
                        </a:solidFill>
                        <a:latin typeface="Arial" panose="020B0604020202020204" pitchFamily="34" charset="0"/>
                        <a:cs typeface="Arial" panose="020B0604020202020204" pitchFamily="34" charset="0"/>
                      </a:endParaRPr>
                    </a:p>
                    <a:p>
                      <a:pPr algn="l" rtl="0"/>
                      <a:r>
                        <a:rPr lang="en-US" sz="1800" dirty="0">
                          <a:solidFill>
                            <a:schemeClr val="tx1"/>
                          </a:solidFill>
                          <a:latin typeface="Arial" panose="020B0604020202020204" pitchFamily="34" charset="0"/>
                          <a:cs typeface="Arial" panose="020B0604020202020204" pitchFamily="34" charset="0"/>
                        </a:rPr>
                        <a:t>I don’t have </a:t>
                      </a:r>
                      <a:r>
                        <a:rPr lang="en-US" sz="1800" u="sng" dirty="0">
                          <a:solidFill>
                            <a:schemeClr val="tx1"/>
                          </a:solidFill>
                          <a:latin typeface="Arial" panose="020B0604020202020204" pitchFamily="34" charset="0"/>
                          <a:cs typeface="Arial" panose="020B0604020202020204" pitchFamily="34" charset="0"/>
                        </a:rPr>
                        <a:t>enough</a:t>
                      </a:r>
                      <a:r>
                        <a:rPr lang="en-US" sz="1800" dirty="0">
                          <a:solidFill>
                            <a:schemeClr val="tx1"/>
                          </a:solidFill>
                          <a:latin typeface="Arial" panose="020B0604020202020204" pitchFamily="34" charset="0"/>
                          <a:cs typeface="Arial" panose="020B0604020202020204" pitchFamily="34" charset="0"/>
                        </a:rPr>
                        <a:t> friends to join me on my trip.</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1189869200"/>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There is </a:t>
                      </a:r>
                      <a:r>
                        <a:rPr lang="en-US" sz="1800" b="1" u="sng" dirty="0">
                          <a:solidFill>
                            <a:srgbClr val="AC833B"/>
                          </a:solidFill>
                          <a:latin typeface="Arial" panose="020B0604020202020204" pitchFamily="34" charset="0"/>
                          <a:cs typeface="Arial" panose="020B0604020202020204" pitchFamily="34" charset="0"/>
                        </a:rPr>
                        <a:t>no room</a:t>
                      </a:r>
                      <a:r>
                        <a:rPr lang="en-US" sz="1800" b="1" u="none" dirty="0">
                          <a:solidFill>
                            <a:srgbClr val="AC833B"/>
                          </a:solidFill>
                          <a:latin typeface="Arial" panose="020B0604020202020204" pitchFamily="34" charset="0"/>
                          <a:cs typeface="Arial" panose="020B0604020202020204" pitchFamily="34" charset="0"/>
                        </a:rPr>
                        <a:t> in my suitcase.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Can the speaker put anything more in her bag?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Determiners</a:t>
                      </a:r>
                      <a:r>
                        <a:rPr lang="en-US" sz="1800" kern="1200" dirty="0">
                          <a:solidFill>
                            <a:schemeClr val="dk1"/>
                          </a:solidFill>
                          <a:effectLst/>
                          <a:latin typeface="Arial" panose="020B0604020202020204" pitchFamily="34" charset="0"/>
                          <a:ea typeface="+mn-ea"/>
                          <a:cs typeface="Arial" panose="020B0604020202020204" pitchFamily="34" charset="0"/>
                        </a:rPr>
                        <a:t>: quantifiers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Arial" panose="020B0604020202020204" pitchFamily="34" charset="0"/>
                          <a:ea typeface="+mn-ea"/>
                          <a:cs typeface="Arial" panose="020B0604020202020204" pitchFamily="34" charset="0"/>
                        </a:rPr>
                        <a:t>no + countable / uncountable noun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‘no’ before a countable or uncountable noun to show the lack of something.</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have </a:t>
                      </a:r>
                      <a:r>
                        <a:rPr lang="en-US" sz="1800" u="sng" dirty="0">
                          <a:latin typeface="Arial" panose="020B0604020202020204" pitchFamily="34" charset="0"/>
                          <a:cs typeface="Arial" panose="020B0604020202020204" pitchFamily="34" charset="0"/>
                        </a:rPr>
                        <a:t>no tickets</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for the train. </a:t>
                      </a:r>
                    </a:p>
                    <a:p>
                      <a:pPr algn="l" rtl="0"/>
                      <a:r>
                        <a:rPr lang="en-US" sz="1800" dirty="0">
                          <a:latin typeface="Arial" panose="020B0604020202020204" pitchFamily="34" charset="0"/>
                          <a:cs typeface="Arial" panose="020B0604020202020204" pitchFamily="34" charset="0"/>
                        </a:rPr>
                        <a:t>There is </a:t>
                      </a:r>
                      <a:r>
                        <a:rPr lang="en-US" sz="1800" u="sng" dirty="0">
                          <a:latin typeface="Arial" panose="020B0604020202020204" pitchFamily="34" charset="0"/>
                          <a:cs typeface="Arial" panose="020B0604020202020204" pitchFamily="34" charset="0"/>
                        </a:rPr>
                        <a:t>no room</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left in the car.</a:t>
                      </a:r>
                    </a:p>
                    <a:p>
                      <a:pPr algn="l" rtl="0"/>
                      <a:r>
                        <a:rPr lang="en-US" sz="1800" dirty="0">
                          <a:latin typeface="Arial" panose="020B0604020202020204" pitchFamily="34" charset="0"/>
                          <a:cs typeface="Arial" panose="020B0604020202020204" pitchFamily="34" charset="0"/>
                        </a:rPr>
                        <a:t>He has </a:t>
                      </a:r>
                      <a:r>
                        <a:rPr lang="en-US" sz="1800" u="sng" dirty="0">
                          <a:latin typeface="Arial" panose="020B0604020202020204" pitchFamily="34" charset="0"/>
                          <a:cs typeface="Arial" panose="020B0604020202020204" pitchFamily="34" charset="0"/>
                        </a:rPr>
                        <a:t>no time</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to do his homework. </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266991610"/>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I </a:t>
                      </a:r>
                      <a:r>
                        <a:rPr lang="en-US" sz="1800" b="1" u="sng" dirty="0">
                          <a:solidFill>
                            <a:srgbClr val="AC833B"/>
                          </a:solidFill>
                          <a:latin typeface="Arial" panose="020B0604020202020204" pitchFamily="34" charset="0"/>
                          <a:cs typeface="Arial" panose="020B0604020202020204" pitchFamily="34" charset="0"/>
                        </a:rPr>
                        <a:t>have studied</a:t>
                      </a:r>
                      <a:r>
                        <a:rPr lang="en-US" sz="1800" b="1" u="none" dirty="0">
                          <a:solidFill>
                            <a:srgbClr val="AC833B"/>
                          </a:solidFill>
                          <a:latin typeface="Arial" panose="020B0604020202020204" pitchFamily="34" charset="0"/>
                          <a:cs typeface="Arial" panose="020B0604020202020204" pitchFamily="34" charset="0"/>
                        </a:rPr>
                        <a:t> his family’s history.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Is this present or past? Do we know when exactly the action happened? Whose history does the speaker know about?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time: </a:t>
                      </a:r>
                      <a:r>
                        <a:rPr lang="en-US" sz="1800"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perfect</a:t>
                      </a:r>
                      <a:endParaRPr lang="en-US" sz="1800" kern="1200" dirty="0">
                        <a:solidFill>
                          <a:srgbClr val="AC833B"/>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Arial" panose="020B0604020202020204" pitchFamily="34" charset="0"/>
                          <a:ea typeface="+mn-ea"/>
                          <a:cs typeface="Arial" panose="020B0604020202020204" pitchFamily="34" charset="0"/>
                        </a:rPr>
                        <a:t>Subject + have / has + past participle of the main verb +</a:t>
                      </a:r>
                      <a:r>
                        <a:rPr lang="en-US" sz="1800" kern="1200" baseline="0" dirty="0">
                          <a:solidFill>
                            <a:schemeClr val="dk1"/>
                          </a:solidFill>
                          <a:effectLst/>
                          <a:latin typeface="Arial" panose="020B0604020202020204" pitchFamily="34" charset="0"/>
                          <a:ea typeface="+mn-ea"/>
                          <a:cs typeface="Arial" panose="020B0604020202020204" pitchFamily="34" charset="0"/>
                        </a:rPr>
                        <a:t> object </a:t>
                      </a:r>
                      <a:endParaRPr lang="en-US" sz="1800" kern="1200" dirty="0">
                        <a:solidFill>
                          <a:schemeClr val="dk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present perfect to describe a personal experience that occurred at an unspecified point in the past. We can also use it to refer to personal experiences from an unspecified point in the past up until the time of speaking e.g. I have tried </a:t>
                      </a:r>
                      <a:r>
                        <a:rPr lang="en-US" sz="1800" dirty="0" err="1">
                          <a:latin typeface="Arial" panose="020B0604020202020204" pitchFamily="34" charset="0"/>
                          <a:cs typeface="Arial" panose="020B0604020202020204" pitchFamily="34" charset="0"/>
                        </a:rPr>
                        <a:t>kunafa</a:t>
                      </a:r>
                      <a:r>
                        <a:rPr lang="en-US" sz="1800" dirty="0">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x-none" sz="1800">
                          <a:latin typeface="Arial" panose="020B0604020202020204" pitchFamily="34" charset="0"/>
                          <a:cs typeface="Arial" panose="020B0604020202020204" pitchFamily="34" charset="0"/>
                        </a:rPr>
                        <a:t>I </a:t>
                      </a:r>
                      <a:r>
                        <a:rPr lang="x-none" sz="1800" u="sng">
                          <a:latin typeface="Arial" panose="020B0604020202020204" pitchFamily="34" charset="0"/>
                          <a:cs typeface="Arial" panose="020B0604020202020204" pitchFamily="34" charset="0"/>
                        </a:rPr>
                        <a:t>have eaten</a:t>
                      </a:r>
                      <a:r>
                        <a:rPr lang="x-none" sz="1800" u="none">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lunch.</a:t>
                      </a:r>
                      <a:endParaRPr lang="x-none" sz="1800">
                        <a:latin typeface="Arial" panose="020B0604020202020204" pitchFamily="34" charset="0"/>
                        <a:cs typeface="Arial" panose="020B0604020202020204" pitchFamily="34" charset="0"/>
                      </a:endParaRPr>
                    </a:p>
                    <a:p>
                      <a:pPr algn="l" rtl="0"/>
                      <a:r>
                        <a:rPr lang="x-none" sz="1800">
                          <a:latin typeface="Arial" panose="020B0604020202020204" pitchFamily="34" charset="0"/>
                          <a:cs typeface="Arial" panose="020B0604020202020204" pitchFamily="34" charset="0"/>
                        </a:rPr>
                        <a:t>She </a:t>
                      </a:r>
                      <a:r>
                        <a:rPr lang="x-none" sz="1800" u="sng">
                          <a:latin typeface="Arial" panose="020B0604020202020204" pitchFamily="34" charset="0"/>
                          <a:cs typeface="Arial" panose="020B0604020202020204" pitchFamily="34" charset="0"/>
                        </a:rPr>
                        <a:t>has </a:t>
                      </a:r>
                      <a:r>
                        <a:rPr lang="en-US" sz="1800" u="sng" dirty="0">
                          <a:latin typeface="Arial" panose="020B0604020202020204" pitchFamily="34" charset="0"/>
                          <a:cs typeface="Arial" panose="020B0604020202020204" pitchFamily="34" charset="0"/>
                        </a:rPr>
                        <a:t>finished</a:t>
                      </a:r>
                      <a:r>
                        <a:rPr lang="en-US" sz="1800" u="none" baseline="0" dirty="0">
                          <a:latin typeface="Arial" panose="020B0604020202020204" pitchFamily="34" charset="0"/>
                          <a:cs typeface="Arial" panose="020B0604020202020204" pitchFamily="34" charset="0"/>
                        </a:rPr>
                        <a:t> her homework</a:t>
                      </a:r>
                      <a:r>
                        <a:rPr lang="en-US" sz="1800" dirty="0">
                          <a:latin typeface="Arial" panose="020B0604020202020204" pitchFamily="34" charset="0"/>
                          <a:cs typeface="Arial" panose="020B0604020202020204" pitchFamily="34" charset="0"/>
                        </a:rPr>
                        <a:t>. </a:t>
                      </a:r>
                      <a:endParaRPr lang="x-none" sz="1800">
                        <a:latin typeface="Arial" panose="020B0604020202020204" pitchFamily="34" charset="0"/>
                        <a:cs typeface="Arial" panose="020B0604020202020204" pitchFamily="34" charset="0"/>
                      </a:endParaRPr>
                    </a:p>
                    <a:p>
                      <a:pPr algn="l" rtl="0"/>
                      <a:r>
                        <a:rPr lang="x-none" sz="1800" u="sng">
                          <a:latin typeface="Arial" panose="020B0604020202020204" pitchFamily="34" charset="0"/>
                          <a:cs typeface="Arial" panose="020B0604020202020204" pitchFamily="34" charset="0"/>
                        </a:rPr>
                        <a:t>Have you seen</a:t>
                      </a:r>
                      <a:r>
                        <a:rPr lang="x-none" sz="1800">
                          <a:latin typeface="Arial" panose="020B0604020202020204" pitchFamily="34" charset="0"/>
                          <a:cs typeface="Arial" panose="020B0604020202020204" pitchFamily="34" charset="0"/>
                        </a:rPr>
                        <a:t> this movie?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3826028701"/>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sng" dirty="0">
                          <a:solidFill>
                            <a:srgbClr val="AC833B"/>
                          </a:solidFill>
                          <a:latin typeface="Arial" panose="020B0604020202020204" pitchFamily="34" charset="0"/>
                          <a:cs typeface="Arial" panose="020B0604020202020204" pitchFamily="34" charset="0"/>
                        </a:rPr>
                        <a:t>Have you ever travelled</a:t>
                      </a:r>
                      <a:r>
                        <a:rPr lang="en-US" sz="1800" b="1" u="none" dirty="0">
                          <a:solidFill>
                            <a:srgbClr val="AC833B"/>
                          </a:solidFill>
                          <a:latin typeface="Arial" panose="020B0604020202020204" pitchFamily="34" charset="0"/>
                          <a:cs typeface="Arial" panose="020B0604020202020204" pitchFamily="34" charset="0"/>
                        </a:rPr>
                        <a:t> outside of the UAE?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this asking about the past or the present? Is this asking about a specific time in the past? Is this asking about one trip?</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time: </a:t>
                      </a:r>
                      <a:r>
                        <a:rPr lang="en-US" sz="1800"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perfect</a:t>
                      </a:r>
                      <a:endParaRPr lang="en-US" sz="1800" kern="1200" dirty="0">
                        <a:solidFill>
                          <a:srgbClr val="AC833B"/>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Arial" panose="020B0604020202020204" pitchFamily="34" charset="0"/>
                          <a:ea typeface="+mn-ea"/>
                          <a:cs typeface="Arial" panose="020B0604020202020204" pitchFamily="34" charset="0"/>
                        </a:rPr>
                        <a:t>Have / Has + subject + ever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ask questions using present perfect to get information about another person’s personal experiences. When we use ‘ever’ and present perfect, we are asking them about their experiences across their whole life - from the moment they were born up until the moment of speaking e.g. Have you ever tried </a:t>
                      </a:r>
                      <a:r>
                        <a:rPr lang="en-US" sz="1800" dirty="0" err="1">
                          <a:latin typeface="Arial" panose="020B0604020202020204" pitchFamily="34" charset="0"/>
                          <a:cs typeface="Arial" panose="020B0604020202020204" pitchFamily="34" charset="0"/>
                        </a:rPr>
                        <a:t>kunafa</a:t>
                      </a:r>
                      <a:r>
                        <a:rPr lang="en-US" sz="1800" dirty="0">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x-none" sz="1800" u="sng">
                          <a:latin typeface="Arial" panose="020B0604020202020204" pitchFamily="34" charset="0"/>
                          <a:cs typeface="Arial" panose="020B0604020202020204" pitchFamily="34" charset="0"/>
                        </a:rPr>
                        <a:t>Have you ever</a:t>
                      </a:r>
                      <a:r>
                        <a:rPr lang="x-none" sz="1800" u="none">
                          <a:latin typeface="Arial" panose="020B0604020202020204" pitchFamily="34" charset="0"/>
                          <a:cs typeface="Arial" panose="020B0604020202020204" pitchFamily="34" charset="0"/>
                        </a:rPr>
                        <a:t> </a:t>
                      </a:r>
                      <a:r>
                        <a:rPr lang="en-US" sz="1800" u="none" dirty="0">
                          <a:latin typeface="Arial" panose="020B0604020202020204" pitchFamily="34" charset="0"/>
                          <a:cs typeface="Arial" panose="020B0604020202020204" pitchFamily="34" charset="0"/>
                        </a:rPr>
                        <a:t>been</a:t>
                      </a:r>
                      <a:r>
                        <a:rPr lang="en-US" sz="1800" dirty="0">
                          <a:latin typeface="Arial" panose="020B0604020202020204" pitchFamily="34" charset="0"/>
                          <a:cs typeface="Arial" panose="020B0604020202020204" pitchFamily="34" charset="0"/>
                        </a:rPr>
                        <a:t> to that museum</a:t>
                      </a:r>
                      <a:r>
                        <a:rPr lang="x-none" sz="1800">
                          <a:latin typeface="Arial" panose="020B0604020202020204" pitchFamily="34" charset="0"/>
                          <a:cs typeface="Arial" panose="020B0604020202020204" pitchFamily="34" charset="0"/>
                        </a:rPr>
                        <a:t>? </a:t>
                      </a:r>
                    </a:p>
                    <a:p>
                      <a:pPr algn="l" rtl="0"/>
                      <a:r>
                        <a:rPr lang="x-none" sz="1800" u="sng">
                          <a:latin typeface="Arial" panose="020B0604020202020204" pitchFamily="34" charset="0"/>
                          <a:cs typeface="Arial" panose="020B0604020202020204" pitchFamily="34" charset="0"/>
                        </a:rPr>
                        <a:t>Have you ever </a:t>
                      </a:r>
                      <a:r>
                        <a:rPr lang="en-US" sz="1800" u="sng" dirty="0">
                          <a:latin typeface="Arial" panose="020B0604020202020204" pitchFamily="34" charset="0"/>
                          <a:cs typeface="Arial" panose="020B0604020202020204" pitchFamily="34" charset="0"/>
                        </a:rPr>
                        <a:t>spoken</a:t>
                      </a:r>
                      <a:r>
                        <a:rPr lang="en-US" sz="1800" dirty="0">
                          <a:latin typeface="Arial" panose="020B0604020202020204" pitchFamily="34" charset="0"/>
                          <a:cs typeface="Arial" panose="020B0604020202020204" pitchFamily="34" charset="0"/>
                        </a:rPr>
                        <a:t> to him before? </a:t>
                      </a:r>
                    </a:p>
                    <a:p>
                      <a:pPr algn="l" rtl="0"/>
                      <a:r>
                        <a:rPr lang="en-US" sz="1800" u="sng" dirty="0">
                          <a:latin typeface="Arial" panose="020B0604020202020204" pitchFamily="34" charset="0"/>
                          <a:cs typeface="Arial" panose="020B0604020202020204" pitchFamily="34" charset="0"/>
                        </a:rPr>
                        <a:t>Has she ever been</a:t>
                      </a:r>
                      <a:r>
                        <a:rPr lang="en-US" sz="1800" dirty="0">
                          <a:latin typeface="Arial" panose="020B0604020202020204" pitchFamily="34" charset="0"/>
                          <a:cs typeface="Arial" panose="020B0604020202020204" pitchFamily="34" charset="0"/>
                        </a:rPr>
                        <a:t> inside the Burj Khalifa?</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AC6E-5493-626D-313B-A56693CE13F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118BB02-4D15-9499-2580-359C3C7CA53F}"/>
              </a:ext>
            </a:extLst>
          </p:cNvPr>
          <p:cNvGraphicFramePr>
            <a:graphicFrameLocks noGrp="1"/>
          </p:cNvGraphicFramePr>
          <p:nvPr>
            <p:extLst>
              <p:ext uri="{D42A27DB-BD31-4B8C-83A1-F6EECF244321}">
                <p14:modId xmlns:p14="http://schemas.microsoft.com/office/powerpoint/2010/main" val="3208456550"/>
              </p:ext>
            </p:extLst>
          </p:nvPr>
        </p:nvGraphicFramePr>
        <p:xfrm>
          <a:off x="474689" y="152397"/>
          <a:ext cx="11242621" cy="6553206"/>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728192">
                <a:tc gridSpan="2">
                  <a:txBody>
                    <a:bodyPr/>
                    <a:lstStyle/>
                    <a:p>
                      <a:pPr algn="l" rtl="0"/>
                      <a:r>
                        <a:rPr lang="en-US" sz="1800" b="1" dirty="0">
                          <a:solidFill>
                            <a:schemeClr val="tx2"/>
                          </a:solidFill>
                          <a:latin typeface="Arial" panose="020B0604020202020204" pitchFamily="34" charset="0"/>
                          <a:cs typeface="Arial" panose="020B0604020202020204" pitchFamily="34" charset="0"/>
                        </a:rPr>
                        <a:t>She </a:t>
                      </a:r>
                      <a:r>
                        <a:rPr lang="en-US" sz="1800" b="1" u="sng" dirty="0">
                          <a:solidFill>
                            <a:schemeClr val="tx2"/>
                          </a:solidFill>
                          <a:latin typeface="Arial" panose="020B0604020202020204" pitchFamily="34" charset="0"/>
                          <a:cs typeface="Arial" panose="020B0604020202020204" pitchFamily="34" charset="0"/>
                        </a:rPr>
                        <a:t>was playing</a:t>
                      </a:r>
                      <a:r>
                        <a:rPr lang="en-US" sz="1800" b="1" u="none" dirty="0">
                          <a:solidFill>
                            <a:schemeClr val="tx2"/>
                          </a:solidFill>
                          <a:latin typeface="Arial" panose="020B0604020202020204" pitchFamily="34" charset="0"/>
                          <a:cs typeface="Arial" panose="020B0604020202020204" pitchFamily="34" charset="0"/>
                        </a:rPr>
                        <a:t> </a:t>
                      </a:r>
                      <a:r>
                        <a:rPr lang="en-US" sz="1800" b="1" dirty="0">
                          <a:solidFill>
                            <a:schemeClr val="tx2"/>
                          </a:solidFill>
                          <a:latin typeface="Arial" panose="020B0604020202020204" pitchFamily="34" charset="0"/>
                          <a:cs typeface="Arial" panose="020B0604020202020204" pitchFamily="34" charset="0"/>
                        </a:rPr>
                        <a:t>chess when her mother arrived.</a:t>
                      </a:r>
                    </a:p>
                    <a:p>
                      <a:pPr algn="l" rtl="0"/>
                      <a:endParaRPr lang="en-US" sz="1800" b="1" dirty="0">
                        <a:solidFill>
                          <a:schemeClr val="tx2"/>
                        </a:solidFill>
                        <a:latin typeface="Arial" panose="020B0604020202020204" pitchFamily="34" charset="0"/>
                        <a:cs typeface="Arial" panose="020B0604020202020204" pitchFamily="34" charset="0"/>
                      </a:endParaRPr>
                    </a:p>
                    <a:p>
                      <a:pPr algn="l" rtl="0"/>
                      <a:r>
                        <a:rPr lang="en-US" sz="1800" b="1" dirty="0">
                          <a:solidFill>
                            <a:schemeClr val="tx2"/>
                          </a:solidFill>
                          <a:latin typeface="Arial" panose="020B0604020202020204" pitchFamily="34" charset="0"/>
                          <a:cs typeface="Arial" panose="020B0604020202020204" pitchFamily="34" charset="0"/>
                        </a:rPr>
                        <a:t>She </a:t>
                      </a:r>
                      <a:r>
                        <a:rPr lang="en-US" sz="1800" b="1" u="sng" dirty="0">
                          <a:solidFill>
                            <a:schemeClr val="tx2"/>
                          </a:solidFill>
                          <a:latin typeface="Arial" panose="020B0604020202020204" pitchFamily="34" charset="0"/>
                          <a:cs typeface="Arial" panose="020B0604020202020204" pitchFamily="34" charset="0"/>
                        </a:rPr>
                        <a:t>played</a:t>
                      </a:r>
                      <a:r>
                        <a:rPr lang="en-US" sz="1800" b="1" dirty="0">
                          <a:solidFill>
                            <a:schemeClr val="tx2"/>
                          </a:solidFill>
                          <a:latin typeface="Arial" panose="020B0604020202020204" pitchFamily="34" charset="0"/>
                          <a:cs typeface="Arial" panose="020B0604020202020204" pitchFamily="34" charset="0"/>
                        </a:rPr>
                        <a:t> chess, then her mother arrived.</a:t>
                      </a:r>
                      <a:endParaRPr lang="en-AE" sz="18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69687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Was her mother in the room when she was playing chess?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8730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Past continuous</a:t>
                      </a:r>
                      <a:r>
                        <a:rPr lang="en-US" sz="1800" kern="1200" dirty="0">
                          <a:solidFill>
                            <a:schemeClr val="tx1"/>
                          </a:solidFill>
                          <a:effectLst/>
                          <a:latin typeface="Arial" panose="020B0604020202020204" pitchFamily="34" charset="0"/>
                          <a:ea typeface="+mn-ea"/>
                          <a:cs typeface="Arial" panose="020B0604020202020204" pitchFamily="34" charset="0"/>
                        </a:rPr>
                        <a:t>: subject + was/were + verb-</a:t>
                      </a:r>
                      <a:r>
                        <a:rPr lang="en-US" sz="1800" kern="1200" dirty="0" err="1">
                          <a:solidFill>
                            <a:schemeClr val="tx1"/>
                          </a:solidFill>
                          <a:effectLst/>
                          <a:latin typeface="Arial" panose="020B0604020202020204" pitchFamily="34" charset="0"/>
                          <a:ea typeface="+mn-ea"/>
                          <a:cs typeface="Arial" panose="020B0604020202020204" pitchFamily="34" charset="0"/>
                        </a:rPr>
                        <a:t>ing</a:t>
                      </a:r>
                      <a:endParaRPr lang="en-US" sz="1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AC833B"/>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Past simple</a:t>
                      </a:r>
                      <a:r>
                        <a:rPr lang="en-US" sz="1800" kern="1200" dirty="0">
                          <a:solidFill>
                            <a:schemeClr val="tx1"/>
                          </a:solidFill>
                          <a:effectLst/>
                          <a:latin typeface="Arial" panose="020B0604020202020204" pitchFamily="34" charset="0"/>
                          <a:ea typeface="+mn-ea"/>
                          <a:cs typeface="Arial" panose="020B0604020202020204" pitchFamily="34" charset="0"/>
                        </a:rPr>
                        <a:t>: subject + verb-ed + object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use past continuous to describe a completed action that happened in the past and continued for a duration of time. We often use it to say that an action was in progress when another action interrupted it. The action that interrupts the past continuous action is in the past simple tense. We use simple past to describe an action that happened and was completed at one point in the past. In the first example above, with past continuous, the girl hasn’t finished her game at the point that her mother arrives. In the second example, with past simple, the girl has finished her game before her mother arrives.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u="none" dirty="0">
                          <a:latin typeface="Arial" panose="020B0604020202020204" pitchFamily="34" charset="0"/>
                          <a:cs typeface="Arial" panose="020B0604020202020204" pitchFamily="34" charset="0"/>
                        </a:rPr>
                        <a:t>They </a:t>
                      </a:r>
                      <a:r>
                        <a:rPr lang="en-GB" sz="1800" u="sng" dirty="0">
                          <a:latin typeface="Arial" panose="020B0604020202020204" pitchFamily="34" charset="0"/>
                          <a:cs typeface="Arial" panose="020B0604020202020204" pitchFamily="34" charset="0"/>
                        </a:rPr>
                        <a:t>were riding</a:t>
                      </a:r>
                      <a:r>
                        <a:rPr lang="en-GB" sz="1800" u="none" dirty="0">
                          <a:latin typeface="Arial" panose="020B0604020202020204" pitchFamily="34" charset="0"/>
                          <a:cs typeface="Arial" panose="020B0604020202020204" pitchFamily="34" charset="0"/>
                        </a:rPr>
                        <a:t> their bikes when the accident </a:t>
                      </a:r>
                      <a:r>
                        <a:rPr lang="en-GB" sz="1800" u="sng" dirty="0">
                          <a:latin typeface="Arial" panose="020B0604020202020204" pitchFamily="34" charset="0"/>
                          <a:cs typeface="Arial" panose="020B0604020202020204" pitchFamily="34" charset="0"/>
                        </a:rPr>
                        <a:t>happened</a:t>
                      </a:r>
                      <a:r>
                        <a:rPr lang="en-GB" sz="1800" u="none" dirty="0">
                          <a:latin typeface="Arial" panose="020B0604020202020204" pitchFamily="34" charset="0"/>
                          <a:cs typeface="Arial" panose="020B0604020202020204" pitchFamily="34" charset="0"/>
                        </a:rPr>
                        <a:t>.</a:t>
                      </a:r>
                    </a:p>
                    <a:p>
                      <a:pPr algn="l" rtl="0"/>
                      <a:r>
                        <a:rPr lang="en-GB" sz="1800" u="none" dirty="0">
                          <a:latin typeface="Arial" panose="020B0604020202020204" pitchFamily="34" charset="0"/>
                          <a:cs typeface="Arial" panose="020B0604020202020204" pitchFamily="34" charset="0"/>
                        </a:rPr>
                        <a:t>Ahmad </a:t>
                      </a:r>
                      <a:r>
                        <a:rPr lang="en-GB" sz="1800" u="sng" dirty="0">
                          <a:latin typeface="Arial" panose="020B0604020202020204" pitchFamily="34" charset="0"/>
                          <a:cs typeface="Arial" panose="020B0604020202020204" pitchFamily="34" charset="0"/>
                        </a:rPr>
                        <a:t>read</a:t>
                      </a:r>
                      <a:r>
                        <a:rPr lang="en-GB" sz="1800" u="none" dirty="0">
                          <a:latin typeface="Arial" panose="020B0604020202020204" pitchFamily="34" charset="0"/>
                          <a:cs typeface="Arial" panose="020B0604020202020204" pitchFamily="34" charset="0"/>
                        </a:rPr>
                        <a:t> a book after he got home from school.</a:t>
                      </a:r>
                    </a:p>
                    <a:p>
                      <a:pPr algn="l" rtl="0"/>
                      <a:r>
                        <a:rPr lang="en-GB" sz="1800" u="sng" dirty="0">
                          <a:latin typeface="Arial" panose="020B0604020202020204" pitchFamily="34" charset="0"/>
                          <a:cs typeface="Arial" panose="020B0604020202020204" pitchFamily="34" charset="0"/>
                        </a:rPr>
                        <a:t>Were you doing</a:t>
                      </a:r>
                      <a:r>
                        <a:rPr lang="en-GB" sz="1800" u="none" dirty="0">
                          <a:latin typeface="Arial" panose="020B0604020202020204" pitchFamily="34" charset="0"/>
                          <a:cs typeface="Arial" panose="020B0604020202020204" pitchFamily="34" charset="0"/>
                        </a:rPr>
                        <a:t> your homework when I </a:t>
                      </a:r>
                      <a:r>
                        <a:rPr lang="en-GB" sz="1800" u="sng" dirty="0">
                          <a:latin typeface="Arial" panose="020B0604020202020204" pitchFamily="34" charset="0"/>
                          <a:cs typeface="Arial" panose="020B0604020202020204" pitchFamily="34" charset="0"/>
                        </a:rPr>
                        <a:t>called</a:t>
                      </a:r>
                      <a:r>
                        <a:rPr lang="en-GB" sz="1800" u="none" dirty="0">
                          <a:latin typeface="Arial" panose="020B0604020202020204" pitchFamily="34" charset="0"/>
                          <a:cs typeface="Arial" panose="020B0604020202020204" pitchFamily="34" charset="0"/>
                        </a:rPr>
                        <a:t>?</a:t>
                      </a:r>
                    </a:p>
                    <a:p>
                      <a:pPr algn="l" rtl="0"/>
                      <a:r>
                        <a:rPr lang="en-GB" sz="1800" u="none" dirty="0">
                          <a:latin typeface="Arial" panose="020B0604020202020204" pitchFamily="34" charset="0"/>
                          <a:cs typeface="Arial" panose="020B0604020202020204" pitchFamily="34" charset="0"/>
                        </a:rPr>
                        <a:t>Did you finish your homework before you </a:t>
                      </a:r>
                      <a:r>
                        <a:rPr lang="en-GB" sz="1800" u="sng" dirty="0">
                          <a:latin typeface="Arial" panose="020B0604020202020204" pitchFamily="34" charset="0"/>
                          <a:cs typeface="Arial" panose="020B0604020202020204" pitchFamily="34" charset="0"/>
                        </a:rPr>
                        <a:t>watched</a:t>
                      </a:r>
                      <a:r>
                        <a:rPr lang="en-GB" sz="1800" u="none" dirty="0">
                          <a:latin typeface="Arial" panose="020B0604020202020204" pitchFamily="34" charset="0"/>
                          <a:cs typeface="Arial" panose="020B0604020202020204" pitchFamily="34" charset="0"/>
                        </a:rPr>
                        <a:t> TV?</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4" name="Straight Connector 3">
            <a:extLst>
              <a:ext uri="{FF2B5EF4-FFF2-40B4-BE49-F238E27FC236}">
                <a16:creationId xmlns:a16="http://schemas.microsoft.com/office/drawing/2014/main" id="{465F7CF0-2232-FDF1-0A8E-D5CD008161B1}"/>
              </a:ext>
            </a:extLst>
          </p:cNvPr>
          <p:cNvCxnSpPr>
            <a:cxnSpLocks/>
          </p:cNvCxnSpPr>
          <p:nvPr/>
        </p:nvCxnSpPr>
        <p:spPr>
          <a:xfrm>
            <a:off x="6888088" y="908720"/>
            <a:ext cx="38164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95B884C-C8D7-C5A6-6311-9FAEB40F2ED9}"/>
              </a:ext>
            </a:extLst>
          </p:cNvPr>
          <p:cNvCxnSpPr/>
          <p:nvPr/>
        </p:nvCxnSpPr>
        <p:spPr>
          <a:xfrm flipV="1">
            <a:off x="9622404" y="1556792"/>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F029D6B-0188-7BB0-59DC-6429341C68CF}"/>
              </a:ext>
            </a:extLst>
          </p:cNvPr>
          <p:cNvCxnSpPr>
            <a:cxnSpLocks/>
          </p:cNvCxnSpPr>
          <p:nvPr/>
        </p:nvCxnSpPr>
        <p:spPr>
          <a:xfrm>
            <a:off x="6888088" y="1700808"/>
            <a:ext cx="38164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D691285-0C14-FE6B-8F8E-1A1AD05D000A}"/>
              </a:ext>
            </a:extLst>
          </p:cNvPr>
          <p:cNvCxnSpPr/>
          <p:nvPr/>
        </p:nvCxnSpPr>
        <p:spPr>
          <a:xfrm flipV="1">
            <a:off x="9624392" y="764704"/>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C8E2BB7-FE47-23A5-A0AA-C02543138554}"/>
              </a:ext>
            </a:extLst>
          </p:cNvPr>
          <p:cNvSpPr txBox="1"/>
          <p:nvPr/>
        </p:nvSpPr>
        <p:spPr>
          <a:xfrm>
            <a:off x="6751712" y="1150372"/>
            <a:ext cx="1231427" cy="400110"/>
          </a:xfrm>
          <a:prstGeom prst="rect">
            <a:avLst/>
          </a:prstGeom>
          <a:noFill/>
        </p:spPr>
        <p:txBody>
          <a:bodyPr wrap="square" rtlCol="0">
            <a:spAutoFit/>
          </a:bodyPr>
          <a:lstStyle/>
          <a:p>
            <a:r>
              <a:rPr lang="en-GB" sz="1000" dirty="0">
                <a:solidFill>
                  <a:srgbClr val="C00000"/>
                </a:solidFill>
                <a:latin typeface="Calibri" panose="020F0502020204030204" pitchFamily="34" charset="0"/>
                <a:cs typeface="Calibri" panose="020F0502020204030204" pitchFamily="34" charset="0"/>
              </a:rPr>
              <a:t>Completed action – chess</a:t>
            </a:r>
          </a:p>
        </p:txBody>
      </p:sp>
      <p:sp>
        <p:nvSpPr>
          <p:cNvPr id="17" name="TextBox 16">
            <a:extLst>
              <a:ext uri="{FF2B5EF4-FFF2-40B4-BE49-F238E27FC236}">
                <a16:creationId xmlns:a16="http://schemas.microsoft.com/office/drawing/2014/main" id="{DB6C1EA3-E322-55E7-7C64-F09A72C7FF66}"/>
              </a:ext>
            </a:extLst>
          </p:cNvPr>
          <p:cNvSpPr txBox="1"/>
          <p:nvPr/>
        </p:nvSpPr>
        <p:spPr>
          <a:xfrm>
            <a:off x="8276464" y="1127261"/>
            <a:ext cx="1231427" cy="400110"/>
          </a:xfrm>
          <a:prstGeom prst="rect">
            <a:avLst/>
          </a:prstGeom>
          <a:noFill/>
        </p:spPr>
        <p:txBody>
          <a:bodyPr wrap="none" rtlCol="0">
            <a:spAutoFit/>
          </a:bodyPr>
          <a:lstStyle/>
          <a:p>
            <a:r>
              <a:rPr lang="en-GB" sz="1000" dirty="0">
                <a:solidFill>
                  <a:srgbClr val="2A5CAA"/>
                </a:solidFill>
                <a:latin typeface="Calibri" panose="020F0502020204030204" pitchFamily="34" charset="0"/>
                <a:cs typeface="Calibri" panose="020F0502020204030204" pitchFamily="34" charset="0"/>
              </a:rPr>
              <a:t>Completed action – </a:t>
            </a:r>
          </a:p>
          <a:p>
            <a:r>
              <a:rPr lang="en-GB" sz="1000" dirty="0">
                <a:solidFill>
                  <a:srgbClr val="2A5CAA"/>
                </a:solidFill>
                <a:latin typeface="Calibri" panose="020F0502020204030204" pitchFamily="34" charset="0"/>
                <a:cs typeface="Calibri" panose="020F0502020204030204" pitchFamily="34" charset="0"/>
              </a:rPr>
              <a:t>mother arrived</a:t>
            </a:r>
          </a:p>
        </p:txBody>
      </p:sp>
      <p:sp>
        <p:nvSpPr>
          <p:cNvPr id="18" name="TextBox 17">
            <a:extLst>
              <a:ext uri="{FF2B5EF4-FFF2-40B4-BE49-F238E27FC236}">
                <a16:creationId xmlns:a16="http://schemas.microsoft.com/office/drawing/2014/main" id="{AD7D9303-2795-3CEC-9BCA-CC7D498BD1DF}"/>
              </a:ext>
            </a:extLst>
          </p:cNvPr>
          <p:cNvSpPr txBox="1"/>
          <p:nvPr/>
        </p:nvSpPr>
        <p:spPr>
          <a:xfrm>
            <a:off x="9310330" y="1349803"/>
            <a:ext cx="648072" cy="246221"/>
          </a:xfrm>
          <a:prstGeom prst="rect">
            <a:avLst/>
          </a:prstGeom>
          <a:noFill/>
        </p:spPr>
        <p:txBody>
          <a:bodyPr wrap="square" rtlCol="0">
            <a:spAutoFit/>
          </a:bodyPr>
          <a:lstStyle/>
          <a:p>
            <a:r>
              <a:rPr lang="en-GB" sz="1000" dirty="0">
                <a:latin typeface="Calibri" panose="020F0502020204030204" pitchFamily="34" charset="0"/>
                <a:cs typeface="Calibri" panose="020F0502020204030204" pitchFamily="34" charset="0"/>
              </a:rPr>
              <a:t>Present</a:t>
            </a:r>
          </a:p>
        </p:txBody>
      </p:sp>
      <p:sp>
        <p:nvSpPr>
          <p:cNvPr id="19" name="TextBox 18">
            <a:extLst>
              <a:ext uri="{FF2B5EF4-FFF2-40B4-BE49-F238E27FC236}">
                <a16:creationId xmlns:a16="http://schemas.microsoft.com/office/drawing/2014/main" id="{403B5752-23BD-F34A-1EB5-2E75875A81BA}"/>
              </a:ext>
            </a:extLst>
          </p:cNvPr>
          <p:cNvSpPr txBox="1"/>
          <p:nvPr/>
        </p:nvSpPr>
        <p:spPr>
          <a:xfrm>
            <a:off x="9336360" y="554201"/>
            <a:ext cx="648072" cy="246221"/>
          </a:xfrm>
          <a:prstGeom prst="rect">
            <a:avLst/>
          </a:prstGeom>
          <a:noFill/>
        </p:spPr>
        <p:txBody>
          <a:bodyPr wrap="square" rtlCol="0">
            <a:spAutoFit/>
          </a:bodyPr>
          <a:lstStyle/>
          <a:p>
            <a:r>
              <a:rPr lang="en-GB" sz="1000" dirty="0">
                <a:latin typeface="Calibri" panose="020F0502020204030204" pitchFamily="34" charset="0"/>
                <a:cs typeface="Calibri" panose="020F0502020204030204" pitchFamily="34" charset="0"/>
              </a:rPr>
              <a:t>Present</a:t>
            </a:r>
          </a:p>
        </p:txBody>
      </p:sp>
      <p:sp>
        <p:nvSpPr>
          <p:cNvPr id="20" name="TextBox 19">
            <a:extLst>
              <a:ext uri="{FF2B5EF4-FFF2-40B4-BE49-F238E27FC236}">
                <a16:creationId xmlns:a16="http://schemas.microsoft.com/office/drawing/2014/main" id="{2A21CB46-E828-DA7B-B0D6-A598408F3FA5}"/>
              </a:ext>
            </a:extLst>
          </p:cNvPr>
          <p:cNvSpPr txBox="1"/>
          <p:nvPr/>
        </p:nvSpPr>
        <p:spPr>
          <a:xfrm>
            <a:off x="8180584" y="170883"/>
            <a:ext cx="1289135" cy="400110"/>
          </a:xfrm>
          <a:prstGeom prst="rect">
            <a:avLst/>
          </a:prstGeom>
          <a:noFill/>
        </p:spPr>
        <p:txBody>
          <a:bodyPr wrap="none" rtlCol="0">
            <a:spAutoFit/>
          </a:bodyPr>
          <a:lstStyle/>
          <a:p>
            <a:r>
              <a:rPr lang="en-GB" sz="1000" dirty="0">
                <a:latin typeface="Calibri" panose="020F0502020204030204" pitchFamily="34" charset="0"/>
                <a:cs typeface="Calibri" panose="020F0502020204030204" pitchFamily="34" charset="0"/>
              </a:rPr>
              <a:t>Interrupting action – </a:t>
            </a:r>
          </a:p>
          <a:p>
            <a:r>
              <a:rPr lang="en-GB" sz="1000" dirty="0">
                <a:latin typeface="Calibri" panose="020F0502020204030204" pitchFamily="34" charset="0"/>
                <a:cs typeface="Calibri" panose="020F0502020204030204" pitchFamily="34" charset="0"/>
              </a:rPr>
              <a:t>mother arrived</a:t>
            </a:r>
          </a:p>
        </p:txBody>
      </p:sp>
      <p:sp>
        <p:nvSpPr>
          <p:cNvPr id="23" name="Freeform 22">
            <a:extLst>
              <a:ext uri="{FF2B5EF4-FFF2-40B4-BE49-F238E27FC236}">
                <a16:creationId xmlns:a16="http://schemas.microsoft.com/office/drawing/2014/main" id="{4D300FAD-83F4-71E1-2080-7A5675CF9F95}"/>
              </a:ext>
            </a:extLst>
          </p:cNvPr>
          <p:cNvSpPr/>
          <p:nvPr/>
        </p:nvSpPr>
        <p:spPr>
          <a:xfrm>
            <a:off x="7032104" y="561195"/>
            <a:ext cx="2202336" cy="96560"/>
          </a:xfrm>
          <a:custGeom>
            <a:avLst/>
            <a:gdLst>
              <a:gd name="connsiteX0" fmla="*/ 0 w 2202336"/>
              <a:gd name="connsiteY0" fmla="*/ 91473 h 96560"/>
              <a:gd name="connsiteX1" fmla="*/ 86360 w 2202336"/>
              <a:gd name="connsiteY1" fmla="*/ 25433 h 96560"/>
              <a:gd name="connsiteX2" fmla="*/ 187960 w 2202336"/>
              <a:gd name="connsiteY2" fmla="*/ 96553 h 96560"/>
              <a:gd name="connsiteX3" fmla="*/ 299720 w 2202336"/>
              <a:gd name="connsiteY3" fmla="*/ 20353 h 96560"/>
              <a:gd name="connsiteX4" fmla="*/ 391160 w 2202336"/>
              <a:gd name="connsiteY4" fmla="*/ 86393 h 96560"/>
              <a:gd name="connsiteX5" fmla="*/ 477520 w 2202336"/>
              <a:gd name="connsiteY5" fmla="*/ 15273 h 96560"/>
              <a:gd name="connsiteX6" fmla="*/ 579120 w 2202336"/>
              <a:gd name="connsiteY6" fmla="*/ 86393 h 96560"/>
              <a:gd name="connsiteX7" fmla="*/ 660400 w 2202336"/>
              <a:gd name="connsiteY7" fmla="*/ 20353 h 96560"/>
              <a:gd name="connsiteX8" fmla="*/ 772160 w 2202336"/>
              <a:gd name="connsiteY8" fmla="*/ 81313 h 96560"/>
              <a:gd name="connsiteX9" fmla="*/ 853440 w 2202336"/>
              <a:gd name="connsiteY9" fmla="*/ 10193 h 96560"/>
              <a:gd name="connsiteX10" fmla="*/ 955040 w 2202336"/>
              <a:gd name="connsiteY10" fmla="*/ 76233 h 96560"/>
              <a:gd name="connsiteX11" fmla="*/ 1061720 w 2202336"/>
              <a:gd name="connsiteY11" fmla="*/ 20353 h 96560"/>
              <a:gd name="connsiteX12" fmla="*/ 1163320 w 2202336"/>
              <a:gd name="connsiteY12" fmla="*/ 76233 h 96560"/>
              <a:gd name="connsiteX13" fmla="*/ 1280160 w 2202336"/>
              <a:gd name="connsiteY13" fmla="*/ 15273 h 96560"/>
              <a:gd name="connsiteX14" fmla="*/ 1381760 w 2202336"/>
              <a:gd name="connsiteY14" fmla="*/ 71153 h 96560"/>
              <a:gd name="connsiteX15" fmla="*/ 1483360 w 2202336"/>
              <a:gd name="connsiteY15" fmla="*/ 10193 h 96560"/>
              <a:gd name="connsiteX16" fmla="*/ 1595120 w 2202336"/>
              <a:gd name="connsiteY16" fmla="*/ 81313 h 96560"/>
              <a:gd name="connsiteX17" fmla="*/ 1727200 w 2202336"/>
              <a:gd name="connsiteY17" fmla="*/ 25433 h 96560"/>
              <a:gd name="connsiteX18" fmla="*/ 1833880 w 2202336"/>
              <a:gd name="connsiteY18" fmla="*/ 86393 h 96560"/>
              <a:gd name="connsiteX19" fmla="*/ 1925320 w 2202336"/>
              <a:gd name="connsiteY19" fmla="*/ 10193 h 96560"/>
              <a:gd name="connsiteX20" fmla="*/ 2021840 w 2202336"/>
              <a:gd name="connsiteY20" fmla="*/ 81313 h 96560"/>
              <a:gd name="connsiteX21" fmla="*/ 2113280 w 2202336"/>
              <a:gd name="connsiteY21" fmla="*/ 33 h 96560"/>
              <a:gd name="connsiteX22" fmla="*/ 2194560 w 2202336"/>
              <a:gd name="connsiteY22" fmla="*/ 71153 h 96560"/>
              <a:gd name="connsiteX23" fmla="*/ 2199640 w 2202336"/>
              <a:gd name="connsiteY23" fmla="*/ 60993 h 96560"/>
              <a:gd name="connsiteX24" fmla="*/ 2199640 w 2202336"/>
              <a:gd name="connsiteY24" fmla="*/ 71153 h 96560"/>
              <a:gd name="connsiteX25" fmla="*/ 2199640 w 2202336"/>
              <a:gd name="connsiteY25" fmla="*/ 71153 h 9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02336" h="96560">
                <a:moveTo>
                  <a:pt x="0" y="91473"/>
                </a:moveTo>
                <a:cubicBezTo>
                  <a:pt x="27516" y="58029"/>
                  <a:pt x="55033" y="24586"/>
                  <a:pt x="86360" y="25433"/>
                </a:cubicBezTo>
                <a:cubicBezTo>
                  <a:pt x="117687" y="26280"/>
                  <a:pt x="152400" y="97400"/>
                  <a:pt x="187960" y="96553"/>
                </a:cubicBezTo>
                <a:cubicBezTo>
                  <a:pt x="223520" y="95706"/>
                  <a:pt x="265853" y="22046"/>
                  <a:pt x="299720" y="20353"/>
                </a:cubicBezTo>
                <a:cubicBezTo>
                  <a:pt x="333587" y="18660"/>
                  <a:pt x="361527" y="87240"/>
                  <a:pt x="391160" y="86393"/>
                </a:cubicBezTo>
                <a:cubicBezTo>
                  <a:pt x="420793" y="85546"/>
                  <a:pt x="446193" y="15273"/>
                  <a:pt x="477520" y="15273"/>
                </a:cubicBezTo>
                <a:cubicBezTo>
                  <a:pt x="508847" y="15273"/>
                  <a:pt x="548640" y="85546"/>
                  <a:pt x="579120" y="86393"/>
                </a:cubicBezTo>
                <a:cubicBezTo>
                  <a:pt x="609600" y="87240"/>
                  <a:pt x="628227" y="21200"/>
                  <a:pt x="660400" y="20353"/>
                </a:cubicBezTo>
                <a:cubicBezTo>
                  <a:pt x="692573" y="19506"/>
                  <a:pt x="739987" y="83006"/>
                  <a:pt x="772160" y="81313"/>
                </a:cubicBezTo>
                <a:cubicBezTo>
                  <a:pt x="804333" y="79620"/>
                  <a:pt x="822960" y="11040"/>
                  <a:pt x="853440" y="10193"/>
                </a:cubicBezTo>
                <a:cubicBezTo>
                  <a:pt x="883920" y="9346"/>
                  <a:pt x="920327" y="74540"/>
                  <a:pt x="955040" y="76233"/>
                </a:cubicBezTo>
                <a:cubicBezTo>
                  <a:pt x="989753" y="77926"/>
                  <a:pt x="1027007" y="20353"/>
                  <a:pt x="1061720" y="20353"/>
                </a:cubicBezTo>
                <a:cubicBezTo>
                  <a:pt x="1096433" y="20353"/>
                  <a:pt x="1126913" y="77080"/>
                  <a:pt x="1163320" y="76233"/>
                </a:cubicBezTo>
                <a:cubicBezTo>
                  <a:pt x="1199727" y="75386"/>
                  <a:pt x="1243753" y="16120"/>
                  <a:pt x="1280160" y="15273"/>
                </a:cubicBezTo>
                <a:cubicBezTo>
                  <a:pt x="1316567" y="14426"/>
                  <a:pt x="1347893" y="72000"/>
                  <a:pt x="1381760" y="71153"/>
                </a:cubicBezTo>
                <a:cubicBezTo>
                  <a:pt x="1415627" y="70306"/>
                  <a:pt x="1447800" y="8500"/>
                  <a:pt x="1483360" y="10193"/>
                </a:cubicBezTo>
                <a:cubicBezTo>
                  <a:pt x="1518920" y="11886"/>
                  <a:pt x="1554480" y="78773"/>
                  <a:pt x="1595120" y="81313"/>
                </a:cubicBezTo>
                <a:cubicBezTo>
                  <a:pt x="1635760" y="83853"/>
                  <a:pt x="1687407" y="24586"/>
                  <a:pt x="1727200" y="25433"/>
                </a:cubicBezTo>
                <a:cubicBezTo>
                  <a:pt x="1766993" y="26280"/>
                  <a:pt x="1800860" y="88933"/>
                  <a:pt x="1833880" y="86393"/>
                </a:cubicBezTo>
                <a:cubicBezTo>
                  <a:pt x="1866900" y="83853"/>
                  <a:pt x="1893993" y="11040"/>
                  <a:pt x="1925320" y="10193"/>
                </a:cubicBezTo>
                <a:cubicBezTo>
                  <a:pt x="1956647" y="9346"/>
                  <a:pt x="1990513" y="83006"/>
                  <a:pt x="2021840" y="81313"/>
                </a:cubicBezTo>
                <a:cubicBezTo>
                  <a:pt x="2053167" y="79620"/>
                  <a:pt x="2084493" y="1726"/>
                  <a:pt x="2113280" y="33"/>
                </a:cubicBezTo>
                <a:cubicBezTo>
                  <a:pt x="2142067" y="-1660"/>
                  <a:pt x="2180167" y="60993"/>
                  <a:pt x="2194560" y="71153"/>
                </a:cubicBezTo>
                <a:cubicBezTo>
                  <a:pt x="2208953" y="81313"/>
                  <a:pt x="2198793" y="60993"/>
                  <a:pt x="2199640" y="60993"/>
                </a:cubicBezTo>
                <a:cubicBezTo>
                  <a:pt x="2200487" y="60993"/>
                  <a:pt x="2199640" y="71153"/>
                  <a:pt x="2199640" y="71153"/>
                </a:cubicBezTo>
                <a:lnTo>
                  <a:pt x="2199640" y="71153"/>
                </a:lnTo>
              </a:path>
            </a:pathLst>
          </a:custGeom>
          <a:noFill/>
          <a:ln>
            <a:solidFill>
              <a:srgbClr val="AC83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4D58A33-5A05-EE16-0372-4E3A11DDF729}"/>
              </a:ext>
            </a:extLst>
          </p:cNvPr>
          <p:cNvSpPr txBox="1"/>
          <p:nvPr/>
        </p:nvSpPr>
        <p:spPr>
          <a:xfrm>
            <a:off x="7367425" y="626092"/>
            <a:ext cx="1502860" cy="246221"/>
          </a:xfrm>
          <a:prstGeom prst="rect">
            <a:avLst/>
          </a:prstGeom>
          <a:noFill/>
        </p:spPr>
        <p:txBody>
          <a:bodyPr wrap="square" rtlCol="0">
            <a:spAutoFit/>
          </a:bodyPr>
          <a:lstStyle/>
          <a:p>
            <a:r>
              <a:rPr lang="en-GB" sz="1000" dirty="0">
                <a:solidFill>
                  <a:srgbClr val="AC833B"/>
                </a:solidFill>
                <a:latin typeface="Calibri" panose="020F0502020204030204" pitchFamily="34" charset="0"/>
                <a:cs typeface="Calibri" panose="020F0502020204030204" pitchFamily="34" charset="0"/>
              </a:rPr>
              <a:t>Continuous action - chess</a:t>
            </a:r>
          </a:p>
        </p:txBody>
      </p:sp>
      <p:sp>
        <p:nvSpPr>
          <p:cNvPr id="25" name="Cross 24">
            <a:extLst>
              <a:ext uri="{FF2B5EF4-FFF2-40B4-BE49-F238E27FC236}">
                <a16:creationId xmlns:a16="http://schemas.microsoft.com/office/drawing/2014/main" id="{92BDCA38-AF1A-B6DF-F416-B2C94E28CBB0}"/>
              </a:ext>
            </a:extLst>
          </p:cNvPr>
          <p:cNvSpPr>
            <a:spLocks noChangeAspect="1"/>
          </p:cNvSpPr>
          <p:nvPr/>
        </p:nvSpPr>
        <p:spPr>
          <a:xfrm rot="2685745">
            <a:off x="7140463" y="1500000"/>
            <a:ext cx="126000" cy="126000"/>
          </a:xfrm>
          <a:prstGeom prst="plus">
            <a:avLst>
              <a:gd name="adj" fmla="val 44026"/>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ross 25">
            <a:extLst>
              <a:ext uri="{FF2B5EF4-FFF2-40B4-BE49-F238E27FC236}">
                <a16:creationId xmlns:a16="http://schemas.microsoft.com/office/drawing/2014/main" id="{F7AB5CA2-0248-719F-5300-58B3701653E6}"/>
              </a:ext>
            </a:extLst>
          </p:cNvPr>
          <p:cNvSpPr>
            <a:spLocks noChangeAspect="1"/>
          </p:cNvSpPr>
          <p:nvPr/>
        </p:nvSpPr>
        <p:spPr>
          <a:xfrm rot="2685745">
            <a:off x="8695471" y="1499009"/>
            <a:ext cx="126000" cy="126000"/>
          </a:xfrm>
          <a:prstGeom prst="plus">
            <a:avLst>
              <a:gd name="adj" fmla="val 44026"/>
            </a:avLst>
          </a:prstGeom>
          <a:solidFill>
            <a:srgbClr val="2A5C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ross 26">
            <a:extLst>
              <a:ext uri="{FF2B5EF4-FFF2-40B4-BE49-F238E27FC236}">
                <a16:creationId xmlns:a16="http://schemas.microsoft.com/office/drawing/2014/main" id="{4A2EBA1A-5247-A609-F635-40CC9660CFB8}"/>
              </a:ext>
            </a:extLst>
          </p:cNvPr>
          <p:cNvSpPr>
            <a:spLocks noChangeAspect="1"/>
          </p:cNvSpPr>
          <p:nvPr/>
        </p:nvSpPr>
        <p:spPr>
          <a:xfrm rot="2685745">
            <a:off x="8669553" y="544399"/>
            <a:ext cx="126000" cy="126000"/>
          </a:xfrm>
          <a:prstGeom prst="plus">
            <a:avLst>
              <a:gd name="adj" fmla="val 4402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8953512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E53A-EE18-3832-C752-C8B5A378F2C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01C08E5-0159-F313-C6EB-539F59EE82C3}"/>
              </a:ext>
            </a:extLst>
          </p:cNvPr>
          <p:cNvGraphicFramePr>
            <a:graphicFrameLocks noGrp="1"/>
          </p:cNvGraphicFramePr>
          <p:nvPr>
            <p:extLst>
              <p:ext uri="{D42A27DB-BD31-4B8C-83A1-F6EECF244321}">
                <p14:modId xmlns:p14="http://schemas.microsoft.com/office/powerpoint/2010/main" val="609300784"/>
              </p:ext>
            </p:extLst>
          </p:nvPr>
        </p:nvGraphicFramePr>
        <p:xfrm>
          <a:off x="474689" y="224644"/>
          <a:ext cx="11242621" cy="640871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463498">
                <a:tc gridSpan="2">
                  <a:txBody>
                    <a:bodyPr/>
                    <a:lstStyle/>
                    <a:p>
                      <a:pPr algn="l" rtl="0"/>
                      <a:r>
                        <a:rPr lang="en-US" sz="1800" b="1" dirty="0">
                          <a:solidFill>
                            <a:schemeClr val="tx2"/>
                          </a:solidFill>
                          <a:latin typeface="Arial" panose="020B0604020202020204" pitchFamily="34" charset="0"/>
                          <a:cs typeface="Arial" panose="020B0604020202020204" pitchFamily="34" charset="0"/>
                        </a:rPr>
                        <a:t>The woman is walking </a:t>
                      </a:r>
                      <a:r>
                        <a:rPr lang="en-US" sz="1800" b="1" u="sng" dirty="0">
                          <a:solidFill>
                            <a:schemeClr val="tx2"/>
                          </a:solidFill>
                          <a:latin typeface="Arial" panose="020B0604020202020204" pitchFamily="34" charset="0"/>
                          <a:cs typeface="Arial" panose="020B0604020202020204" pitchFamily="34" charset="0"/>
                        </a:rPr>
                        <a:t>very slowly</a:t>
                      </a:r>
                      <a:r>
                        <a:rPr lang="en-US" sz="1800" b="1" dirty="0">
                          <a:solidFill>
                            <a:schemeClr val="tx2"/>
                          </a:solidFill>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24305">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the woman fast? Is the woman quite slow? Is the woman really slow?</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44387">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Adverbs</a:t>
                      </a:r>
                      <a:r>
                        <a:rPr lang="en-US" sz="1800" u="sng" kern="1200" dirty="0">
                          <a:solidFill>
                            <a:schemeClr val="tx2"/>
                          </a:solidFill>
                          <a:effectLst/>
                          <a:latin typeface="Arial" panose="020B0604020202020204" pitchFamily="34" charset="0"/>
                          <a:ea typeface="+mn-ea"/>
                          <a:cs typeface="Arial" panose="020B0604020202020204" pitchFamily="34" charset="0"/>
                        </a:rPr>
                        <a:t> (degree)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chemeClr val="tx1"/>
                          </a:solidFill>
                          <a:effectLst/>
                          <a:latin typeface="Arial" panose="020B0604020202020204" pitchFamily="34" charset="0"/>
                          <a:ea typeface="+mn-ea"/>
                          <a:cs typeface="Arial" panose="020B0604020202020204" pitchFamily="34" charset="0"/>
                        </a:rPr>
                        <a:t>‘really/very/quite' + adverbs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1449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‘really’, ‘very’ or ‘quite’ to qualify adverbs and give more information about the degree of intensity. We use ‘really’ and ‘very’ to strengthen the adverb and say that the effect of it is great. We also use ‘quite’ to strengthen the adverb, but not as much as ‘very’ or ‘really’. Someone who runs ‘really’ fast will run at a similar speed to someone who runs ‘very’ fast. Someone who runs ‘quite’ fast is still fast, but slower than people running ‘really’ and ‘very’ fast.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06202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u="none" dirty="0">
                          <a:latin typeface="Arial" panose="020B0604020202020204" pitchFamily="34" charset="0"/>
                          <a:cs typeface="Arial" panose="020B0604020202020204" pitchFamily="34" charset="0"/>
                        </a:rPr>
                        <a:t>My mother spoke </a:t>
                      </a:r>
                      <a:r>
                        <a:rPr lang="en-GB" sz="1800" u="sng" dirty="0">
                          <a:latin typeface="Arial" panose="020B0604020202020204" pitchFamily="34" charset="0"/>
                          <a:cs typeface="Arial" panose="020B0604020202020204" pitchFamily="34" charset="0"/>
                        </a:rPr>
                        <a:t>really quietly</a:t>
                      </a:r>
                      <a:r>
                        <a:rPr lang="en-GB" sz="1800" u="none" dirty="0">
                          <a:latin typeface="Arial" panose="020B0604020202020204" pitchFamily="34" charset="0"/>
                          <a:cs typeface="Arial" panose="020B0604020202020204" pitchFamily="34" charset="0"/>
                        </a:rPr>
                        <a:t>.</a:t>
                      </a:r>
                    </a:p>
                    <a:p>
                      <a:pPr algn="l" rtl="0"/>
                      <a:r>
                        <a:rPr lang="en-GB" sz="1800" u="none" dirty="0">
                          <a:latin typeface="Arial" panose="020B0604020202020204" pitchFamily="34" charset="0"/>
                          <a:cs typeface="Arial" panose="020B0604020202020204" pitchFamily="34" charset="0"/>
                        </a:rPr>
                        <a:t>They played football </a:t>
                      </a:r>
                      <a:r>
                        <a:rPr lang="en-GB" sz="1800" u="sng" dirty="0">
                          <a:latin typeface="Arial" panose="020B0604020202020204" pitchFamily="34" charset="0"/>
                          <a:cs typeface="Arial" panose="020B0604020202020204" pitchFamily="34" charset="0"/>
                        </a:rPr>
                        <a:t>quite dangerously</a:t>
                      </a:r>
                      <a:r>
                        <a:rPr lang="en-GB" sz="1800" u="none" dirty="0">
                          <a:latin typeface="Arial" panose="020B0604020202020204" pitchFamily="34" charset="0"/>
                          <a:cs typeface="Arial" panose="020B0604020202020204" pitchFamily="34" charset="0"/>
                        </a:rPr>
                        <a:t>.</a:t>
                      </a:r>
                    </a:p>
                    <a:p>
                      <a:pPr algn="l" rtl="0"/>
                      <a:r>
                        <a:rPr lang="en-GB" sz="1800" u="none" dirty="0">
                          <a:latin typeface="Arial" panose="020B0604020202020204" pitchFamily="34" charset="0"/>
                          <a:cs typeface="Arial" panose="020B0604020202020204" pitchFamily="34" charset="0"/>
                        </a:rPr>
                        <a:t>She walked </a:t>
                      </a:r>
                      <a:r>
                        <a:rPr lang="en-GB" sz="1800" u="sng" dirty="0">
                          <a:latin typeface="Arial" panose="020B0604020202020204" pitchFamily="34" charset="0"/>
                          <a:cs typeface="Arial" panose="020B0604020202020204" pitchFamily="34" charset="0"/>
                        </a:rPr>
                        <a:t>very quickly</a:t>
                      </a:r>
                      <a:r>
                        <a:rPr lang="en-GB" sz="1800" u="none" dirty="0">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4" name="Straight Arrow Connector 3">
            <a:extLst>
              <a:ext uri="{FF2B5EF4-FFF2-40B4-BE49-F238E27FC236}">
                <a16:creationId xmlns:a16="http://schemas.microsoft.com/office/drawing/2014/main" id="{5216B3A2-AA58-F155-DDD2-E2EE608498EB}"/>
              </a:ext>
            </a:extLst>
          </p:cNvPr>
          <p:cNvCxnSpPr/>
          <p:nvPr/>
        </p:nvCxnSpPr>
        <p:spPr>
          <a:xfrm flipV="1">
            <a:off x="6672064" y="413326"/>
            <a:ext cx="0" cy="1080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96752FB-5C40-4957-27FF-D250282CC8DC}"/>
              </a:ext>
            </a:extLst>
          </p:cNvPr>
          <p:cNvSpPr txBox="1"/>
          <p:nvPr/>
        </p:nvSpPr>
        <p:spPr>
          <a:xfrm>
            <a:off x="6888088" y="719408"/>
            <a:ext cx="1440160" cy="369332"/>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really / </a:t>
            </a:r>
            <a:r>
              <a:rPr lang="en-GB" dirty="0">
                <a:latin typeface="Arial" panose="020B0604020202020204" pitchFamily="34" charset="0"/>
                <a:cs typeface="Arial" panose="020B0604020202020204" pitchFamily="34" charset="0"/>
              </a:rPr>
              <a:t>very</a:t>
            </a:r>
          </a:p>
        </p:txBody>
      </p:sp>
      <p:sp>
        <p:nvSpPr>
          <p:cNvPr id="6" name="TextBox 5">
            <a:extLst>
              <a:ext uri="{FF2B5EF4-FFF2-40B4-BE49-F238E27FC236}">
                <a16:creationId xmlns:a16="http://schemas.microsoft.com/office/drawing/2014/main" id="{275C60A7-F3C7-E269-0428-7663A8421436}"/>
              </a:ext>
            </a:extLst>
          </p:cNvPr>
          <p:cNvSpPr txBox="1"/>
          <p:nvPr/>
        </p:nvSpPr>
        <p:spPr>
          <a:xfrm>
            <a:off x="6888088" y="1124114"/>
            <a:ext cx="144016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quite</a:t>
            </a:r>
          </a:p>
        </p:txBody>
      </p:sp>
    </p:spTree>
    <p:extLst>
      <p:ext uri="{BB962C8B-B14F-4D97-AF65-F5344CB8AC3E}">
        <p14:creationId xmlns:p14="http://schemas.microsoft.com/office/powerpoint/2010/main" val="8277046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AF36F-9733-34C0-FA96-A0CD87F5187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B843208-685C-2F81-B634-5DC616F7BE53}"/>
              </a:ext>
            </a:extLst>
          </p:cNvPr>
          <p:cNvGraphicFramePr>
            <a:graphicFrameLocks noGrp="1"/>
          </p:cNvGraphicFramePr>
          <p:nvPr>
            <p:extLst>
              <p:ext uri="{D42A27DB-BD31-4B8C-83A1-F6EECF244321}">
                <p14:modId xmlns:p14="http://schemas.microsoft.com/office/powerpoint/2010/main" val="1679828867"/>
              </p:ext>
            </p:extLst>
          </p:nvPr>
        </p:nvGraphicFramePr>
        <p:xfrm>
          <a:off x="474689" y="224644"/>
          <a:ext cx="11242621" cy="640871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463498">
                <a:tc gridSpan="2">
                  <a:txBody>
                    <a:bodyPr/>
                    <a:lstStyle/>
                    <a:p>
                      <a:pPr algn="l" rtl="0"/>
                      <a:r>
                        <a:rPr lang="en-AE" sz="1800" b="1">
                          <a:solidFill>
                            <a:schemeClr val="tx2"/>
                          </a:solidFill>
                          <a:latin typeface="Arial" panose="020B0604020202020204" pitchFamily="34" charset="0"/>
                          <a:cs typeface="Arial" panose="020B0604020202020204" pitchFamily="34" charset="0"/>
                        </a:rPr>
                        <a:t>The car is travelling </a:t>
                      </a:r>
                      <a:r>
                        <a:rPr lang="en-GB" sz="1800" b="1" u="sng" dirty="0">
                          <a:solidFill>
                            <a:schemeClr val="tx2"/>
                          </a:solidFill>
                          <a:latin typeface="Arial" panose="020B0604020202020204" pitchFamily="34" charset="0"/>
                          <a:cs typeface="Arial" panose="020B0604020202020204" pitchFamily="34" charset="0"/>
                        </a:rPr>
                        <a:t>too </a:t>
                      </a:r>
                      <a:r>
                        <a:rPr lang="en-AE" sz="1800" b="1" u="sng">
                          <a:solidFill>
                            <a:schemeClr val="tx2"/>
                          </a:solidFill>
                          <a:latin typeface="Arial" panose="020B0604020202020204" pitchFamily="34" charset="0"/>
                          <a:cs typeface="Arial" panose="020B0604020202020204" pitchFamily="34" charset="0"/>
                        </a:rPr>
                        <a:t>fa</a:t>
                      </a:r>
                      <a:r>
                        <a:rPr lang="en-GB" sz="1800" b="1" u="sng" dirty="0">
                          <a:solidFill>
                            <a:schemeClr val="tx2"/>
                          </a:solidFill>
                          <a:latin typeface="Arial" panose="020B0604020202020204" pitchFamily="34" charset="0"/>
                          <a:cs typeface="Arial" panose="020B0604020202020204" pitchFamily="34" charset="0"/>
                        </a:rPr>
                        <a:t>s</a:t>
                      </a:r>
                      <a:r>
                        <a:rPr lang="en-AE" sz="1800" b="1" u="sng">
                          <a:solidFill>
                            <a:schemeClr val="tx2"/>
                          </a:solidFill>
                          <a:latin typeface="Arial" panose="020B0604020202020204" pitchFamily="34" charset="0"/>
                          <a:cs typeface="Arial" panose="020B0604020202020204" pitchFamily="34" charset="0"/>
                        </a:rPr>
                        <a:t>t</a:t>
                      </a:r>
                      <a:r>
                        <a:rPr lang="en-GB" sz="1800" b="1" dirty="0">
                          <a:solidFill>
                            <a:schemeClr val="tx2"/>
                          </a:solidFill>
                          <a:latin typeface="Arial" panose="020B0604020202020204" pitchFamily="34" charset="0"/>
                          <a:cs typeface="Arial" panose="020B0604020202020204" pitchFamily="34" charset="0"/>
                        </a:rPr>
                        <a:t>!</a:t>
                      </a:r>
                      <a:endParaRPr lang="en-AE" sz="18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24305">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the car’s speed good or bad?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44387">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Adverbs: degree</a:t>
                      </a:r>
                      <a:endParaRPr lang="en-US" sz="1800" b="0" i="0" u="sng" kern="1200" dirty="0">
                        <a:solidFill>
                          <a:srgbClr val="AC833B"/>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‘too' + adverbs of manner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adverb of manner + ‘enough’</a:t>
                      </a:r>
                      <a:endParaRPr lang="en-US" sz="180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1449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use ‘too’ to say something is more than we need. When we use ‘too’ before an adverb, it intensifies the adverb and says that it is more than necessary. It has a negative meaning. We use ‘enough’ when there is as much as necessary – just the right amount. When we use ‘enough’ after an adverb with a positive sentence, it has a positive meaning – I ran fast enough to win the race. When it is used in a negative sentence, it has a negative meaning - I didn’t run fast enough to win the race.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06202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u="none" dirty="0">
                          <a:latin typeface="Arial" panose="020B0604020202020204" pitchFamily="34" charset="0"/>
                          <a:cs typeface="Arial" panose="020B0604020202020204" pitchFamily="34" charset="0"/>
                        </a:rPr>
                        <a:t>I could write </a:t>
                      </a:r>
                      <a:r>
                        <a:rPr lang="en-GB" sz="1800" u="sng" dirty="0">
                          <a:latin typeface="Arial" panose="020B0604020202020204" pitchFamily="34" charset="0"/>
                          <a:cs typeface="Arial" panose="020B0604020202020204" pitchFamily="34" charset="0"/>
                        </a:rPr>
                        <a:t>quickly enough</a:t>
                      </a:r>
                      <a:r>
                        <a:rPr lang="en-GB" sz="1800" u="none" dirty="0">
                          <a:latin typeface="Arial" panose="020B0604020202020204" pitchFamily="34" charset="0"/>
                          <a:cs typeface="Arial" panose="020B0604020202020204" pitchFamily="34" charset="0"/>
                        </a:rPr>
                        <a:t> to finish the exam.</a:t>
                      </a:r>
                    </a:p>
                    <a:p>
                      <a:pPr algn="l" rtl="0"/>
                      <a:r>
                        <a:rPr lang="en-GB" sz="1800" u="none" dirty="0">
                          <a:latin typeface="Arial" panose="020B0604020202020204" pitchFamily="34" charset="0"/>
                          <a:cs typeface="Arial" panose="020B0604020202020204" pitchFamily="34" charset="0"/>
                        </a:rPr>
                        <a:t>The class were </a:t>
                      </a:r>
                      <a:r>
                        <a:rPr lang="en-GB" sz="1800" u="sng" dirty="0">
                          <a:latin typeface="Arial" panose="020B0604020202020204" pitchFamily="34" charset="0"/>
                          <a:cs typeface="Arial" panose="020B0604020202020204" pitchFamily="34" charset="0"/>
                        </a:rPr>
                        <a:t>too busy</a:t>
                      </a:r>
                      <a:r>
                        <a:rPr lang="en-GB" sz="1800" u="none" dirty="0">
                          <a:latin typeface="Arial" panose="020B0604020202020204" pitchFamily="34" charset="0"/>
                          <a:cs typeface="Arial" panose="020B0604020202020204" pitchFamily="34" charset="0"/>
                        </a:rPr>
                        <a:t> talking to hear the bell.</a:t>
                      </a:r>
                    </a:p>
                    <a:p>
                      <a:pPr algn="l" rtl="0"/>
                      <a:r>
                        <a:rPr lang="en-GB" sz="1800" u="none" dirty="0">
                          <a:latin typeface="Arial" panose="020B0604020202020204" pitchFamily="34" charset="0"/>
                          <a:cs typeface="Arial" panose="020B0604020202020204" pitchFamily="34" charset="0"/>
                        </a:rPr>
                        <a:t>They played football </a:t>
                      </a:r>
                      <a:r>
                        <a:rPr lang="en-GB" sz="1800" u="sng" dirty="0">
                          <a:latin typeface="Arial" panose="020B0604020202020204" pitchFamily="34" charset="0"/>
                          <a:cs typeface="Arial" panose="020B0604020202020204" pitchFamily="34" charset="0"/>
                        </a:rPr>
                        <a:t>well enough</a:t>
                      </a:r>
                      <a:r>
                        <a:rPr lang="en-GB" sz="1800" u="none" dirty="0">
                          <a:latin typeface="Arial" panose="020B0604020202020204" pitchFamily="34" charset="0"/>
                          <a:cs typeface="Arial" panose="020B0604020202020204" pitchFamily="34" charset="0"/>
                        </a:rPr>
                        <a:t> to get to the final.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6451650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preparation:</a:t>
            </a:r>
          </a:p>
          <a:p>
            <a:pPr marL="0" indent="0">
              <a:lnSpc>
                <a:spcPct val="100000"/>
              </a:lnSpc>
              <a:buNone/>
            </a:pPr>
            <a:r>
              <a:rPr lang="en-US"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1301731449"/>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Her dress has spots, but yours has stripes.</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He runs very quickly and so does his brother.</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The night is much darker than the day.</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Comparing and contrasting</a:t>
                      </a:r>
                      <a:endParaRPr lang="en-US" sz="1800" u="sng" kern="1200" dirty="0">
                        <a:solidFill>
                          <a:schemeClr val="tx2"/>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GB" sz="1800" dirty="0">
                          <a:solidFill>
                            <a:srgbClr val="5F5F5F"/>
                          </a:solidFill>
                          <a:latin typeface="Arial" panose="020B0604020202020204" pitchFamily="34" charset="0"/>
                          <a:cs typeface="Arial" panose="020B0604020202020204" pitchFamily="34" charset="0"/>
                        </a:rPr>
                        <a:t>conjunctions, quantifiers, </a:t>
                      </a:r>
                      <a:r>
                        <a:rPr lang="en-AE" sz="1800">
                          <a:solidFill>
                            <a:srgbClr val="5F5F5F"/>
                          </a:solidFill>
                          <a:latin typeface="Arial" panose="020B0604020202020204" pitchFamily="34" charset="0"/>
                          <a:cs typeface="Arial" panose="020B0604020202020204" pitchFamily="34" charset="0"/>
                        </a:rPr>
                        <a:t>comparatives </a:t>
                      </a:r>
                      <a:r>
                        <a:rPr lang="en-AE" sz="1800" dirty="0">
                          <a:solidFill>
                            <a:srgbClr val="5F5F5F"/>
                          </a:solidFill>
                          <a:latin typeface="Arial" panose="020B0604020202020204" pitchFamily="34" charset="0"/>
                          <a:cs typeface="Arial" panose="020B0604020202020204" pitchFamily="34" charset="0"/>
                        </a:rPr>
                        <a:t>and superlatives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173098620"/>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She went to the museum. </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She had a fantastic time.</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I took photos with my camera.</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What did you do last weekend?</a:t>
                      </a:r>
                      <a:endParaRPr lang="en-AE" sz="1800" b="1" u="none"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en-US" sz="1800" u="sng" kern="1200" dirty="0">
                        <a:solidFill>
                          <a:schemeClr val="tx2"/>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AE" sz="1800" dirty="0">
                          <a:solidFill>
                            <a:schemeClr val="tx1"/>
                          </a:solidFill>
                          <a:latin typeface="Arial" panose="020B0604020202020204" pitchFamily="34" charset="0"/>
                          <a:cs typeface="Arial" panose="020B0604020202020204" pitchFamily="34" charset="0"/>
                        </a:rPr>
                        <a:t>wh-questions, </a:t>
                      </a:r>
                      <a:r>
                        <a:rPr lang="en-AE" sz="1800">
                          <a:solidFill>
                            <a:schemeClr val="tx1"/>
                          </a:solidFill>
                          <a:latin typeface="Arial" panose="020B0604020202020204" pitchFamily="34" charset="0"/>
                          <a:cs typeface="Arial" panose="020B0604020202020204" pitchFamily="34" charset="0"/>
                        </a:rPr>
                        <a:t>past </a:t>
                      </a:r>
                      <a:r>
                        <a:rPr lang="en-GB" sz="1800" dirty="0">
                          <a:solidFill>
                            <a:schemeClr val="tx1"/>
                          </a:solidFill>
                          <a:latin typeface="Arial" panose="020B0604020202020204" pitchFamily="34" charset="0"/>
                          <a:cs typeface="Arial" panose="020B0604020202020204" pitchFamily="34" charset="0"/>
                        </a:rPr>
                        <a:t>verb forms</a:t>
                      </a:r>
                      <a:r>
                        <a:rPr lang="en-AE" sz="1800">
                          <a:solidFill>
                            <a:schemeClr val="tx1"/>
                          </a:solidFill>
                          <a:latin typeface="Arial" panose="020B0604020202020204" pitchFamily="34" charset="0"/>
                          <a:cs typeface="Arial" panose="020B0604020202020204" pitchFamily="34" charset="0"/>
                        </a:rPr>
                        <a:t>, </a:t>
                      </a:r>
                      <a:r>
                        <a:rPr lang="en-AE" sz="1800" dirty="0">
                          <a:solidFill>
                            <a:schemeClr val="tx1"/>
                          </a:solidFill>
                          <a:latin typeface="Arial" panose="020B0604020202020204" pitchFamily="34" charset="0"/>
                          <a:cs typeface="Arial" panose="020B0604020202020204" pitchFamily="34" charset="0"/>
                        </a:rPr>
                        <a:t>adverbs of time</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3815964370"/>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AE" sz="1800" b="1" dirty="0">
                          <a:solidFill>
                            <a:schemeClr val="tx1"/>
                          </a:solidFill>
                          <a:latin typeface="Arial" panose="020B0604020202020204" pitchFamily="34" charset="0"/>
                          <a:cs typeface="Arial" panose="020B0604020202020204" pitchFamily="34" charset="0"/>
                        </a:rPr>
                        <a:t>I would rather </a:t>
                      </a:r>
                      <a:r>
                        <a:rPr lang="en-AE" sz="1800" b="1">
                          <a:solidFill>
                            <a:schemeClr val="tx1"/>
                          </a:solidFill>
                          <a:latin typeface="Arial" panose="020B0604020202020204" pitchFamily="34" charset="0"/>
                          <a:cs typeface="Arial" panose="020B0604020202020204" pitchFamily="34" charset="0"/>
                        </a:rPr>
                        <a:t>have eggs</a:t>
                      </a:r>
                      <a:r>
                        <a:rPr lang="en-GB" sz="1800" b="1" dirty="0">
                          <a:solidFill>
                            <a:schemeClr val="tx1"/>
                          </a:solidFill>
                          <a:latin typeface="Arial" panose="020B0604020202020204" pitchFamily="34" charset="0"/>
                          <a:cs typeface="Arial" panose="020B0604020202020204" pitchFamily="34" charset="0"/>
                        </a:rPr>
                        <a:t> for breakfast than toast.</a:t>
                      </a:r>
                    </a:p>
                    <a:p>
                      <a:pPr algn="l" rtl="0">
                        <a:lnSpc>
                          <a:spcPct val="150000"/>
                        </a:lnSpc>
                      </a:pPr>
                      <a:r>
                        <a:rPr lang="en-AE" sz="1800" b="1">
                          <a:solidFill>
                            <a:schemeClr val="tx1"/>
                          </a:solidFill>
                          <a:latin typeface="Arial" panose="020B0604020202020204" pitchFamily="34" charset="0"/>
                          <a:cs typeface="Arial" panose="020B0604020202020204" pitchFamily="34" charset="0"/>
                        </a:rPr>
                        <a:t>I </a:t>
                      </a:r>
                      <a:r>
                        <a:rPr lang="en-AE" sz="1800" b="1" dirty="0">
                          <a:solidFill>
                            <a:schemeClr val="tx1"/>
                          </a:solidFill>
                          <a:latin typeface="Arial" panose="020B0604020202020204" pitchFamily="34" charset="0"/>
                          <a:cs typeface="Arial" panose="020B0604020202020204" pitchFamily="34" charset="0"/>
                        </a:rPr>
                        <a:t>would </a:t>
                      </a:r>
                      <a:r>
                        <a:rPr lang="en-AE" sz="1800" b="1">
                          <a:solidFill>
                            <a:schemeClr val="tx1"/>
                          </a:solidFill>
                          <a:latin typeface="Arial" panose="020B0604020202020204" pitchFamily="34" charset="0"/>
                          <a:cs typeface="Arial" panose="020B0604020202020204" pitchFamily="34" charset="0"/>
                        </a:rPr>
                        <a:t>prefer </a:t>
                      </a:r>
                      <a:r>
                        <a:rPr lang="en-GB" sz="1800" b="1" dirty="0">
                          <a:solidFill>
                            <a:schemeClr val="tx1"/>
                          </a:solidFill>
                          <a:latin typeface="Arial" panose="020B0604020202020204" pitchFamily="34" charset="0"/>
                          <a:cs typeface="Arial" panose="020B0604020202020204" pitchFamily="34" charset="0"/>
                        </a:rPr>
                        <a:t>to</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eat</a:t>
                      </a:r>
                      <a:r>
                        <a:rPr lang="en-AE" sz="1800" b="1">
                          <a:solidFill>
                            <a:schemeClr val="tx1"/>
                          </a:solidFill>
                          <a:latin typeface="Arial" panose="020B0604020202020204" pitchFamily="34" charset="0"/>
                          <a:cs typeface="Arial" panose="020B0604020202020204" pitchFamily="34" charset="0"/>
                        </a:rPr>
                        <a:t> inside.</a:t>
                      </a:r>
                      <a:endParaRPr lang="en-GB" sz="1800" b="1" dirty="0">
                        <a:solidFill>
                          <a:schemeClr val="tx1"/>
                        </a:solidFill>
                        <a:latin typeface="Arial" panose="020B0604020202020204" pitchFamily="34" charset="0"/>
                        <a:cs typeface="Arial" panose="020B0604020202020204" pitchFamily="34" charset="0"/>
                      </a:endParaRPr>
                    </a:p>
                    <a:p>
                      <a:pPr algn="l" rtl="0">
                        <a:lnSpc>
                          <a:spcPct val="150000"/>
                        </a:lnSpc>
                      </a:pPr>
                      <a:r>
                        <a:rPr lang="en-GB" sz="1800" b="1" dirty="0">
                          <a:solidFill>
                            <a:schemeClr val="tx1"/>
                          </a:solidFill>
                          <a:latin typeface="Arial" panose="020B0604020202020204" pitchFamily="34" charset="0"/>
                          <a:cs typeface="Arial" panose="020B0604020202020204" pitchFamily="34" charset="0"/>
                        </a:rPr>
                        <a:t>What would you rather do?</a:t>
                      </a:r>
                      <a:endParaRPr lang="en-AE" sz="1800" b="1"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Expressing preference</a:t>
                      </a:r>
                      <a:endParaRPr lang="en-US" sz="1800" u="sng" kern="1200" dirty="0">
                        <a:solidFill>
                          <a:srgbClr val="AC833B"/>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dirty="0">
                          <a:solidFill>
                            <a:schemeClr val="tx1"/>
                          </a:solidFill>
                          <a:latin typeface="Arial" panose="020B0604020202020204" pitchFamily="34" charset="0"/>
                          <a:cs typeface="Arial" panose="020B0604020202020204" pitchFamily="34" charset="0"/>
                        </a:rPr>
                        <a:t>verbs, modals</a:t>
                      </a:r>
                      <a:r>
                        <a:rPr lang="en-AE" sz="1800">
                          <a:solidFill>
                            <a:schemeClr val="tx1"/>
                          </a:solidFill>
                          <a:latin typeface="Arial" panose="020B0604020202020204" pitchFamily="34" charset="0"/>
                          <a:cs typeface="Arial" panose="020B0604020202020204" pitchFamily="34" charset="0"/>
                        </a:rPr>
                        <a:t>, </a:t>
                      </a:r>
                      <a:r>
                        <a:rPr lang="en-GB" sz="1800" dirty="0">
                          <a:solidFill>
                            <a:schemeClr val="tx1"/>
                          </a:solidFill>
                          <a:latin typeface="Arial" panose="020B0604020202020204" pitchFamily="34" charset="0"/>
                          <a:cs typeface="Arial" panose="020B0604020202020204" pitchFamily="34" charset="0"/>
                        </a:rPr>
                        <a:t>comparatives</a:t>
                      </a: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CB94BA2C-72AC-4B77-B7FD-56A76B166565}"/>
</file>

<file path=docProps/app.xml><?xml version="1.0" encoding="utf-8"?>
<Properties xmlns="http://schemas.openxmlformats.org/officeDocument/2006/extended-properties" xmlns:vt="http://schemas.openxmlformats.org/officeDocument/2006/docPropsVTypes">
  <Template>Office Theme</Template>
  <TotalTime>22287</TotalTime>
  <Words>1745</Words>
  <Application>Microsoft Macintosh PowerPoint</Application>
  <PresentationFormat>Widescreen</PresentationFormat>
  <Paragraphs>192</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78</cp:revision>
  <dcterms:created xsi:type="dcterms:W3CDTF">2024-07-05T04:49:36Z</dcterms:created>
  <dcterms:modified xsi:type="dcterms:W3CDTF">2024-11-16T04:51:59Z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