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75" r:id="rId8"/>
    <p:sldId id="270" r:id="rId9"/>
    <p:sldId id="279" r:id="rId10"/>
    <p:sldId id="278" r:id="rId11"/>
    <p:sldId id="280" r:id="rId12"/>
    <p:sldId id="282" r:id="rId13"/>
    <p:sldId id="283" r:id="rId14"/>
    <p:sldId id="281" r:id="rId15"/>
    <p:sldId id="284" r:id="rId16"/>
    <p:sldId id="285" r:id="rId17"/>
    <p:sldId id="286" r:id="rId18"/>
    <p:sldId id="287" r:id="rId19"/>
    <p:sldId id="289" r:id="rId20"/>
    <p:sldId id="288" r:id="rId21"/>
    <p:sldId id="290" r:id="rId22"/>
    <p:sldId id="267" r:id="rId23"/>
    <p:sldId id="256" r:id="rId24"/>
    <p:sldId id="257" r:id="rId25"/>
    <p:sldId id="264" r:id="rId26"/>
    <p:sldId id="265" r:id="rId27"/>
    <p:sldId id="266" r:id="rId28"/>
    <p:sldId id="268" r:id="rId29"/>
    <p:sldId id="269" r:id="rId30"/>
    <p:sldId id="271" r:id="rId31"/>
    <p:sldId id="272" r:id="rId32"/>
    <p:sldId id="273" r:id="rId33"/>
    <p:sldId id="274" r:id="rId34"/>
    <p:sldId id="276" r:id="rId35"/>
    <p:sldId id="277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presProps" Target="presProps.xml" /><Relationship Id="rId40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jpe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7" Type="http://schemas.openxmlformats.org/officeDocument/2006/relationships/image" Target="../media/image12.png" /><Relationship Id="rId2" Type="http://schemas.openxmlformats.org/officeDocument/2006/relationships/image" Target="../media/image2.tmp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1.png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7.png" /><Relationship Id="rId5" Type="http://schemas.openxmlformats.org/officeDocument/2006/relationships/image" Target="../media/image16.png" /><Relationship Id="rId4" Type="http://schemas.openxmlformats.org/officeDocument/2006/relationships/image" Target="../media/image15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7" Type="http://schemas.openxmlformats.org/officeDocument/2006/relationships/image" Target="../media/image23.png" /><Relationship Id="rId2" Type="http://schemas.openxmlformats.org/officeDocument/2006/relationships/image" Target="../media/image3.tmp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2.png" /><Relationship Id="rId5" Type="http://schemas.openxmlformats.org/officeDocument/2006/relationships/image" Target="../media/image21.png" /><Relationship Id="rId4" Type="http://schemas.openxmlformats.org/officeDocument/2006/relationships/image" Target="../media/image20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8.png" /><Relationship Id="rId5" Type="http://schemas.openxmlformats.org/officeDocument/2006/relationships/image" Target="../media/image27.png" /><Relationship Id="rId4" Type="http://schemas.openxmlformats.org/officeDocument/2006/relationships/image" Target="../media/image26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2.png" /><Relationship Id="rId4" Type="http://schemas.openxmlformats.org/officeDocument/2006/relationships/image" Target="../media/image31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 /><Relationship Id="rId3" Type="http://schemas.openxmlformats.org/officeDocument/2006/relationships/image" Target="../media/image34.png" /><Relationship Id="rId7" Type="http://schemas.openxmlformats.org/officeDocument/2006/relationships/image" Target="../media/image38.png" /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7.png" /><Relationship Id="rId5" Type="http://schemas.openxmlformats.org/officeDocument/2006/relationships/image" Target="../media/image36.png" /><Relationship Id="rId4" Type="http://schemas.openxmlformats.org/officeDocument/2006/relationships/image" Target="../media/image35.png" /><Relationship Id="rId9" Type="http://schemas.openxmlformats.org/officeDocument/2006/relationships/image" Target="../media/image40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 /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5.png" /><Relationship Id="rId5" Type="http://schemas.openxmlformats.org/officeDocument/2006/relationships/image" Target="../media/image44.png" /><Relationship Id="rId4" Type="http://schemas.openxmlformats.org/officeDocument/2006/relationships/image" Target="../media/image43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 /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0.png" /><Relationship Id="rId5" Type="http://schemas.openxmlformats.org/officeDocument/2006/relationships/image" Target="../media/image49.png" /><Relationship Id="rId4" Type="http://schemas.openxmlformats.org/officeDocument/2006/relationships/image" Target="../media/image48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 /><Relationship Id="rId2" Type="http://schemas.openxmlformats.org/officeDocument/2006/relationships/image" Target="../media/image5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5.png" /><Relationship Id="rId5" Type="http://schemas.openxmlformats.org/officeDocument/2006/relationships/image" Target="../media/image54.png" /><Relationship Id="rId4" Type="http://schemas.openxmlformats.org/officeDocument/2006/relationships/image" Target="../media/image53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 /><Relationship Id="rId2" Type="http://schemas.openxmlformats.org/officeDocument/2006/relationships/image" Target="../media/image5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0.png" /><Relationship Id="rId5" Type="http://schemas.openxmlformats.org/officeDocument/2006/relationships/image" Target="../media/image59.png" /><Relationship Id="rId4" Type="http://schemas.openxmlformats.org/officeDocument/2006/relationships/image" Target="../media/image58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 /><Relationship Id="rId2" Type="http://schemas.openxmlformats.org/officeDocument/2006/relationships/image" Target="../media/image6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5.png" /><Relationship Id="rId5" Type="http://schemas.openxmlformats.org/officeDocument/2006/relationships/image" Target="../media/image64.png" /><Relationship Id="rId4" Type="http://schemas.openxmlformats.org/officeDocument/2006/relationships/image" Target="../media/image63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 /><Relationship Id="rId2" Type="http://schemas.openxmlformats.org/officeDocument/2006/relationships/image" Target="../media/image6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0.png" /><Relationship Id="rId5" Type="http://schemas.openxmlformats.org/officeDocument/2006/relationships/image" Target="../media/image69.png" /><Relationship Id="rId4" Type="http://schemas.openxmlformats.org/officeDocument/2006/relationships/image" Target="../media/image68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 /><Relationship Id="rId2" Type="http://schemas.openxmlformats.org/officeDocument/2006/relationships/image" Target="../media/image7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5.png" /><Relationship Id="rId5" Type="http://schemas.openxmlformats.org/officeDocument/2006/relationships/image" Target="../media/image74.png" /><Relationship Id="rId4" Type="http://schemas.openxmlformats.org/officeDocument/2006/relationships/image" Target="../media/image73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 /><Relationship Id="rId2" Type="http://schemas.openxmlformats.org/officeDocument/2006/relationships/image" Target="../media/image7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8.png" /><Relationship Id="rId5" Type="http://schemas.openxmlformats.org/officeDocument/2006/relationships/image" Target="../media/image75.png" /><Relationship Id="rId4" Type="http://schemas.openxmlformats.org/officeDocument/2006/relationships/image" Target="../media/image74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 /><Relationship Id="rId2" Type="http://schemas.openxmlformats.org/officeDocument/2006/relationships/image" Target="../media/image79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3.png" /><Relationship Id="rId5" Type="http://schemas.openxmlformats.org/officeDocument/2006/relationships/image" Target="../media/image82.png" /><Relationship Id="rId4" Type="http://schemas.openxmlformats.org/officeDocument/2006/relationships/image" Target="../media/image81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 /><Relationship Id="rId2" Type="http://schemas.openxmlformats.org/officeDocument/2006/relationships/image" Target="../media/image84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8.png" /><Relationship Id="rId5" Type="http://schemas.openxmlformats.org/officeDocument/2006/relationships/image" Target="../media/image87.png" /><Relationship Id="rId4" Type="http://schemas.openxmlformats.org/officeDocument/2006/relationships/image" Target="../media/image86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 /><Relationship Id="rId2" Type="http://schemas.openxmlformats.org/officeDocument/2006/relationships/image" Target="../media/image89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92.png" /><Relationship Id="rId4" Type="http://schemas.openxmlformats.org/officeDocument/2006/relationships/image" Target="../media/image91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 /><Relationship Id="rId2" Type="http://schemas.openxmlformats.org/officeDocument/2006/relationships/image" Target="../media/image93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97.png" /><Relationship Id="rId5" Type="http://schemas.openxmlformats.org/officeDocument/2006/relationships/image" Target="../media/image96.png" /><Relationship Id="rId4" Type="http://schemas.openxmlformats.org/officeDocument/2006/relationships/image" Target="../media/image95.png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 /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 /><Relationship Id="rId1" Type="http://schemas.openxmlformats.org/officeDocument/2006/relationships/slideLayout" Target="../slideLayouts/slideLayout1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 /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mp" /><Relationship Id="rId2" Type="http://schemas.openxmlformats.org/officeDocument/2006/relationships/image" Target="../media/image39.tmp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1.tmp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mp" /><Relationship Id="rId1" Type="http://schemas.openxmlformats.org/officeDocument/2006/relationships/slideLayout" Target="../slideLayouts/slideLayout1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mp" /><Relationship Id="rId2" Type="http://schemas.openxmlformats.org/officeDocument/2006/relationships/image" Target="../media/image43.tmp" /><Relationship Id="rId1" Type="http://schemas.openxmlformats.org/officeDocument/2006/relationships/slideLayout" Target="../slideLayouts/slideLayout1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 /><Relationship Id="rId2" Type="http://schemas.openxmlformats.org/officeDocument/2006/relationships/image" Target="../media/image45.tmp" /><Relationship Id="rId1" Type="http://schemas.openxmlformats.org/officeDocument/2006/relationships/slideLayout" Target="../slideLayouts/slideLayout1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mp" /><Relationship Id="rId2" Type="http://schemas.openxmlformats.org/officeDocument/2006/relationships/image" Target="../media/image47.tmp" /><Relationship Id="rId1" Type="http://schemas.openxmlformats.org/officeDocument/2006/relationships/slideLayout" Target="../slideLayouts/slideLayout1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mp" /><Relationship Id="rId1" Type="http://schemas.openxmlformats.org/officeDocument/2006/relationships/slideLayout" Target="../slideLayouts/slideLayout1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mp" /><Relationship Id="rId1" Type="http://schemas.openxmlformats.org/officeDocument/2006/relationships/slideLayout" Target="../slideLayouts/slideLayout1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mp" /><Relationship Id="rId1" Type="http://schemas.openxmlformats.org/officeDocument/2006/relationships/slideLayout" Target="../slideLayouts/slideLayout1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mp" /><Relationship Id="rId2" Type="http://schemas.openxmlformats.org/officeDocument/2006/relationships/image" Target="../media/image52.tmp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B724FF1-C980-4B5E-8426-901E7E412815}"/>
                  </a:ext>
                </a:extLst>
              </p:cNvPr>
              <p:cNvSpPr txBox="1"/>
              <p:nvPr/>
            </p:nvSpPr>
            <p:spPr>
              <a:xfrm>
                <a:off x="4823793" y="821635"/>
                <a:ext cx="6149008" cy="7146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الخطوة الأولى في حل المعادلة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هي :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B724FF1-C980-4B5E-8426-901E7E412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793" y="821635"/>
                <a:ext cx="6149008" cy="714683"/>
              </a:xfrm>
              <a:prstGeom prst="rect">
                <a:avLst/>
              </a:prstGeom>
              <a:blipFill>
                <a:blip r:embed="rId2"/>
                <a:stretch>
                  <a:fillRect l="-1090" r="-2081" b="-8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049393C-FB64-4495-81A3-11E27B5013B9}"/>
                  </a:ext>
                </a:extLst>
              </p:cNvPr>
              <p:cNvSpPr txBox="1"/>
              <p:nvPr/>
            </p:nvSpPr>
            <p:spPr>
              <a:xfrm>
                <a:off x="6698971" y="1767975"/>
                <a:ext cx="427382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طرح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𝟏𝟎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من كل الطرفين .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049393C-FB64-4495-81A3-11E27B501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8971" y="1767975"/>
                <a:ext cx="4273829" cy="523220"/>
              </a:xfrm>
              <a:prstGeom prst="rect">
                <a:avLst/>
              </a:prstGeom>
              <a:blipFill>
                <a:blip r:embed="rId3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8B4E602-2FEF-4C44-AC15-185E90F55090}"/>
                  </a:ext>
                </a:extLst>
              </p:cNvPr>
              <p:cNvSpPr txBox="1"/>
              <p:nvPr/>
            </p:nvSpPr>
            <p:spPr>
              <a:xfrm>
                <a:off x="6705599" y="2357696"/>
                <a:ext cx="427382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𝑩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ضرب كلا الطرفين بالعدد </a:t>
                </a:r>
                <a14:m>
                  <m:oMath xmlns:m="http://schemas.openxmlformats.org/officeDocument/2006/math">
                    <m:r>
                      <a:rPr lang="ar-AE" sz="2800" b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8B4E602-2FEF-4C44-AC15-185E90F55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599" y="2357696"/>
                <a:ext cx="4273829" cy="523220"/>
              </a:xfrm>
              <a:prstGeom prst="rect">
                <a:avLst/>
              </a:prstGeom>
              <a:blipFill>
                <a:blip r:embed="rId4"/>
                <a:stretch>
                  <a:fillRect t="-1279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A81D75-EF95-47F0-85D7-3EC9525636E0}"/>
                  </a:ext>
                </a:extLst>
              </p:cNvPr>
              <p:cNvSpPr txBox="1"/>
              <p:nvPr/>
            </p:nvSpPr>
            <p:spPr>
              <a:xfrm>
                <a:off x="6705599" y="2952612"/>
                <a:ext cx="427382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𝑪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جمع </a:t>
                </a:r>
                <a14:m>
                  <m:oMath xmlns:m="http://schemas.openxmlformats.org/officeDocument/2006/math">
                    <m:r>
                      <a:rPr lang="ar-AE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لكلا الطرفين .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A81D75-EF95-47F0-85D7-3EC9525636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599" y="2952612"/>
                <a:ext cx="4273829" cy="523220"/>
              </a:xfrm>
              <a:prstGeom prst="rect">
                <a:avLst/>
              </a:prstGeom>
              <a:blipFill>
                <a:blip r:embed="rId5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A59561-C13E-4068-9B60-C208F9665368}"/>
                  </a:ext>
                </a:extLst>
              </p:cNvPr>
              <p:cNvSpPr txBox="1"/>
              <p:nvPr/>
            </p:nvSpPr>
            <p:spPr>
              <a:xfrm>
                <a:off x="6712227" y="3542333"/>
                <a:ext cx="427382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𝑫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قسمة كلا الطرفين على </a:t>
                </a:r>
                <a14:m>
                  <m:oMath xmlns:m="http://schemas.openxmlformats.org/officeDocument/2006/math">
                    <m:r>
                      <a:rPr lang="ar-AE" sz="2800" b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A59561-C13E-4068-9B60-C208F9665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227" y="3542333"/>
                <a:ext cx="4273829" cy="523220"/>
              </a:xfrm>
              <a:prstGeom prst="rect">
                <a:avLst/>
              </a:prstGeom>
              <a:blipFill>
                <a:blip r:embed="rId6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903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EC74BBB3-E5F6-44F5-9026-746861C4D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66" y="4819739"/>
            <a:ext cx="6001588" cy="10669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71B18C-524C-4D63-84B9-AF15C2D6D8B9}"/>
                  </a:ext>
                </a:extLst>
              </p:cNvPr>
              <p:cNvSpPr txBox="1"/>
              <p:nvPr/>
            </p:nvSpPr>
            <p:spPr>
              <a:xfrm>
                <a:off x="6321287" y="821635"/>
                <a:ext cx="465151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حل المعادلة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𝟕𝟓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𝟏𝟖</m:t>
                    </m:r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هو :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71B18C-524C-4D63-84B9-AF15C2D6D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287" y="821635"/>
                <a:ext cx="4651514" cy="523220"/>
              </a:xfrm>
              <a:prstGeom prst="rect">
                <a:avLst/>
              </a:prstGeom>
              <a:blipFill>
                <a:blip r:embed="rId3"/>
                <a:stretch>
                  <a:fillRect t="-12791" r="-262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EDCFFC-B927-47DD-9C79-C57F9BF5A878}"/>
                  </a:ext>
                </a:extLst>
              </p:cNvPr>
              <p:cNvSpPr txBox="1"/>
              <p:nvPr/>
            </p:nvSpPr>
            <p:spPr>
              <a:xfrm>
                <a:off x="6321287" y="1633919"/>
                <a:ext cx="1590260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𝟐𝟒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EDCFFC-B927-47DD-9C79-C57F9BF5A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287" y="1633919"/>
                <a:ext cx="159026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8BF65F-418D-4C55-8CF7-8C56A6CDF7F4}"/>
                  </a:ext>
                </a:extLst>
              </p:cNvPr>
              <p:cNvSpPr txBox="1"/>
              <p:nvPr/>
            </p:nvSpPr>
            <p:spPr>
              <a:xfrm>
                <a:off x="8653670" y="1633919"/>
                <a:ext cx="20673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𝑩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𝟏𝟑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8BF65F-418D-4C55-8CF7-8C56A6CDF7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670" y="1633919"/>
                <a:ext cx="206733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4FA696-BD84-4296-BF13-3F649B99CF85}"/>
                  </a:ext>
                </a:extLst>
              </p:cNvPr>
              <p:cNvSpPr txBox="1"/>
              <p:nvPr/>
            </p:nvSpPr>
            <p:spPr>
              <a:xfrm>
                <a:off x="6321286" y="2389218"/>
                <a:ext cx="159026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𝟐𝟒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4FA696-BD84-4296-BF13-3F649B99C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286" y="2389218"/>
                <a:ext cx="1590261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63AA446-BC93-4B05-9A55-DFA5109636BC}"/>
                  </a:ext>
                </a:extLst>
              </p:cNvPr>
              <p:cNvSpPr txBox="1"/>
              <p:nvPr/>
            </p:nvSpPr>
            <p:spPr>
              <a:xfrm>
                <a:off x="8653670" y="2389218"/>
                <a:ext cx="20673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𝟏𝟑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63AA446-BC93-4B05-9A55-DFA510963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670" y="2389218"/>
                <a:ext cx="206733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4323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DCB2E7C-4F0E-4A5E-BE73-FCD72916B117}"/>
                  </a:ext>
                </a:extLst>
              </p:cNvPr>
              <p:cNvSpPr txBox="1"/>
              <p:nvPr/>
            </p:nvSpPr>
            <p:spPr>
              <a:xfrm>
                <a:off x="4982818" y="821635"/>
                <a:ext cx="5989984" cy="95410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أي معادلة تمثل العبارة الكلامية الآتية ؟</a:t>
                </a:r>
              </a:p>
              <a:p>
                <a:pPr algn="r" rtl="1"/>
                <a:r>
                  <a:rPr lang="ar-AE" sz="28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ناتج قسمة عدد على ثلاثة زائد خمسة يساوي </a:t>
                </a:r>
                <a14:m>
                  <m:oMath xmlns:m="http://schemas.openxmlformats.org/officeDocument/2006/math">
                    <m:r>
                      <a:rPr lang="ar-AE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ar-AE" sz="28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DCB2E7C-4F0E-4A5E-BE73-FCD72916B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818" y="821635"/>
                <a:ext cx="5989984" cy="954107"/>
              </a:xfrm>
              <a:prstGeom prst="rect">
                <a:avLst/>
              </a:prstGeom>
              <a:blipFill>
                <a:blip r:embed="rId2"/>
                <a:stretch>
                  <a:fillRect t="-7051" r="-2136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BBC84D3-FCF9-4174-AFD4-6E8976A3D9B5}"/>
                  </a:ext>
                </a:extLst>
              </p:cNvPr>
              <p:cNvSpPr txBox="1"/>
              <p:nvPr/>
            </p:nvSpPr>
            <p:spPr>
              <a:xfrm>
                <a:off x="5671931" y="1820870"/>
                <a:ext cx="2928729" cy="6669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𝟏𝟎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BBC84D3-FCF9-4174-AFD4-6E8976A3D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931" y="1820870"/>
                <a:ext cx="2928729" cy="6669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33A746-F59A-46D8-B157-73F95845930F}"/>
                  </a:ext>
                </a:extLst>
              </p:cNvPr>
              <p:cNvSpPr txBox="1"/>
              <p:nvPr/>
            </p:nvSpPr>
            <p:spPr>
              <a:xfrm>
                <a:off x="5671931" y="2563380"/>
                <a:ext cx="2928729" cy="6669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𝑩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𝟏𝟎</m:t>
                        </m:r>
                      </m:den>
                    </m:f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33A746-F59A-46D8-B157-73F958459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931" y="2563380"/>
                <a:ext cx="2928729" cy="6669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48E6A6-F9A8-4837-A750-385DAC45ED9A}"/>
                  </a:ext>
                </a:extLst>
              </p:cNvPr>
              <p:cNvSpPr txBox="1"/>
              <p:nvPr/>
            </p:nvSpPr>
            <p:spPr>
              <a:xfrm>
                <a:off x="5671931" y="3304383"/>
                <a:ext cx="2928728" cy="6669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𝟏𝟎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48E6A6-F9A8-4837-A750-385DAC45E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931" y="3304383"/>
                <a:ext cx="2928728" cy="6669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E4318D1-F002-473A-ABAC-2DA5594F2F7A}"/>
                  </a:ext>
                </a:extLst>
              </p:cNvPr>
              <p:cNvSpPr txBox="1"/>
              <p:nvPr/>
            </p:nvSpPr>
            <p:spPr>
              <a:xfrm>
                <a:off x="5671930" y="4050809"/>
                <a:ext cx="2928727" cy="6669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</m:t>
                        </m:r>
                      </m:den>
                    </m:f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𝟏𝟎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E4318D1-F002-473A-ABAC-2DA5594F2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930" y="4050809"/>
                <a:ext cx="2928727" cy="6669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350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2C6E917-3B80-46AC-A65D-C872E1F2D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46" t="7151" b="32894"/>
          <a:stretch/>
        </p:blipFill>
        <p:spPr>
          <a:xfrm>
            <a:off x="622851" y="3843131"/>
            <a:ext cx="4473479" cy="20275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F280648-DED3-4DE7-8806-45F41BAD7382}"/>
                  </a:ext>
                </a:extLst>
              </p:cNvPr>
              <p:cNvSpPr txBox="1"/>
              <p:nvPr/>
            </p:nvSpPr>
            <p:spPr>
              <a:xfrm>
                <a:off x="5870714" y="821635"/>
                <a:ext cx="5102087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حل المعادلة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𝟏𝟐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𝟗</m:t>
                    </m:r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هو :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F280648-DED3-4DE7-8806-45F41BAD7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0714" y="821635"/>
                <a:ext cx="5102087" cy="523220"/>
              </a:xfrm>
              <a:prstGeom prst="rect">
                <a:avLst/>
              </a:prstGeom>
              <a:blipFill>
                <a:blip r:embed="rId3"/>
                <a:stretch>
                  <a:fillRect l="-956" t="-12791" r="-2509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87625D-E245-415C-889A-7083B44A0229}"/>
                  </a:ext>
                </a:extLst>
              </p:cNvPr>
              <p:cNvSpPr txBox="1"/>
              <p:nvPr/>
            </p:nvSpPr>
            <p:spPr>
              <a:xfrm>
                <a:off x="6321287" y="1633919"/>
                <a:ext cx="206733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87625D-E245-415C-889A-7083B44A0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287" y="1633919"/>
                <a:ext cx="206733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FBD2BD-C24F-41EF-84E2-49FCA18F2299}"/>
                  </a:ext>
                </a:extLst>
              </p:cNvPr>
              <p:cNvSpPr txBox="1"/>
              <p:nvPr/>
            </p:nvSpPr>
            <p:spPr>
              <a:xfrm>
                <a:off x="8653670" y="1633919"/>
                <a:ext cx="20673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𝟐𝟏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FBD2BD-C24F-41EF-84E2-49FCA18F2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670" y="1633919"/>
                <a:ext cx="206733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27FC69-2620-47C6-8216-7B9B5984FE02}"/>
                  </a:ext>
                </a:extLst>
              </p:cNvPr>
              <p:cNvSpPr txBox="1"/>
              <p:nvPr/>
            </p:nvSpPr>
            <p:spPr>
              <a:xfrm>
                <a:off x="6321286" y="2389218"/>
                <a:ext cx="206733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𝟕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27FC69-2620-47C6-8216-7B9B5984FE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286" y="2389218"/>
                <a:ext cx="206733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766F64-3AEF-4058-A7C1-D539D09C66E5}"/>
                  </a:ext>
                </a:extLst>
              </p:cNvPr>
              <p:cNvSpPr txBox="1"/>
              <p:nvPr/>
            </p:nvSpPr>
            <p:spPr>
              <a:xfrm>
                <a:off x="8653670" y="2389218"/>
                <a:ext cx="20673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𝑫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766F64-3AEF-4058-A7C1-D539D09C6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670" y="2389218"/>
                <a:ext cx="206733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9580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58F9534-024B-4476-BEDC-F44042EB4F49}"/>
                  </a:ext>
                </a:extLst>
              </p:cNvPr>
              <p:cNvSpPr txBox="1"/>
              <p:nvPr/>
            </p:nvSpPr>
            <p:spPr>
              <a:xfrm>
                <a:off x="6546574" y="821635"/>
                <a:ext cx="4426227" cy="74013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لحل المعادلة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𝟕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𝟒𝟗</m:t>
                        </m:r>
                      </m:den>
                    </m:f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علينا أن :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58F9534-024B-4476-BEDC-F44042EB4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574" y="821635"/>
                <a:ext cx="4426227" cy="740139"/>
              </a:xfrm>
              <a:prstGeom prst="rect">
                <a:avLst/>
              </a:prstGeom>
              <a:blipFill>
                <a:blip r:embed="rId2"/>
                <a:stretch>
                  <a:fillRect l="-826" r="-2755" b="-4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6CBF67-488B-4C64-A65C-3CB5666B4481}"/>
                  </a:ext>
                </a:extLst>
              </p:cNvPr>
              <p:cNvSpPr txBox="1"/>
              <p:nvPr/>
            </p:nvSpPr>
            <p:spPr>
              <a:xfrm>
                <a:off x="8090450" y="1767975"/>
                <a:ext cx="2882350" cy="7126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نطرح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.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6CBF67-488B-4C64-A65C-3CB5666B44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0450" y="1767975"/>
                <a:ext cx="2882350" cy="712631"/>
              </a:xfrm>
              <a:prstGeom prst="rect">
                <a:avLst/>
              </a:prstGeom>
              <a:blipFill>
                <a:blip r:embed="rId3"/>
                <a:stretch>
                  <a:fillRect b="-8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E6C519-2D9C-4021-9F44-B3F10D8E6861}"/>
                  </a:ext>
                </a:extLst>
              </p:cNvPr>
              <p:cNvSpPr txBox="1"/>
              <p:nvPr/>
            </p:nvSpPr>
            <p:spPr>
              <a:xfrm>
                <a:off x="8097078" y="2635258"/>
                <a:ext cx="2882350" cy="7130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𝑩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latin typeface="Arial" panose="020B0604020202020204" pitchFamily="34" charset="0"/>
                  </a:rPr>
                  <a:t>نقسم على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ar-AE" sz="2800" b="1" dirty="0">
                    <a:latin typeface="Arial" panose="020B0604020202020204" pitchFamily="34" charset="0"/>
                  </a:rPr>
                  <a:t>  .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E6C519-2D9C-4021-9F44-B3F10D8E6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078" y="2635258"/>
                <a:ext cx="2882350" cy="713016"/>
              </a:xfrm>
              <a:prstGeom prst="rect">
                <a:avLst/>
              </a:prstGeom>
              <a:blipFill>
                <a:blip r:embed="rId4"/>
                <a:stretch>
                  <a:fillRect b="-8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85B4A0-0739-4F90-880D-9555C11889A2}"/>
                  </a:ext>
                </a:extLst>
              </p:cNvPr>
              <p:cNvSpPr txBox="1"/>
              <p:nvPr/>
            </p:nvSpPr>
            <p:spPr>
              <a:xfrm>
                <a:off x="8097078" y="3516725"/>
                <a:ext cx="2882350" cy="7130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𝑪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latin typeface="Arial" panose="020B0604020202020204" pitchFamily="34" charset="0"/>
                  </a:rPr>
                  <a:t>نجمع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ar-AE" sz="2800" b="1" dirty="0">
                    <a:latin typeface="Arial" panose="020B0604020202020204" pitchFamily="34" charset="0"/>
                  </a:rPr>
                  <a:t>  </a:t>
                </a:r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85B4A0-0739-4F90-880D-9555C1188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078" y="3516725"/>
                <a:ext cx="2882350" cy="713016"/>
              </a:xfrm>
              <a:prstGeom prst="rect">
                <a:avLst/>
              </a:prstGeom>
              <a:blipFill>
                <a:blip r:embed="rId5"/>
                <a:stretch>
                  <a:fillRect b="-8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F67BF9A-6E57-4039-91A4-DBD8994CEF09}"/>
                  </a:ext>
                </a:extLst>
              </p:cNvPr>
              <p:cNvSpPr txBox="1"/>
              <p:nvPr/>
            </p:nvSpPr>
            <p:spPr>
              <a:xfrm>
                <a:off x="8097078" y="4368056"/>
                <a:ext cx="2882350" cy="7130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𝑫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latin typeface="Arial" panose="020B0604020202020204" pitchFamily="34" charset="0"/>
                  </a:rPr>
                  <a:t>نضرب بـ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ar-AE" sz="2800" b="1" dirty="0">
                    <a:latin typeface="Arial" panose="020B0604020202020204" pitchFamily="34" charset="0"/>
                  </a:rPr>
                  <a:t>  .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F67BF9A-6E57-4039-91A4-DBD8994CE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078" y="4368056"/>
                <a:ext cx="2882350" cy="713016"/>
              </a:xfrm>
              <a:prstGeom prst="rect">
                <a:avLst/>
              </a:prstGeom>
              <a:blipFill>
                <a:blip r:embed="rId6"/>
                <a:stretch>
                  <a:fillRect b="-8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2458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7F2151-26EF-4C55-B085-D04D3D81A8BB}"/>
              </a:ext>
            </a:extLst>
          </p:cNvPr>
          <p:cNvSpPr txBox="1"/>
          <p:nvPr/>
        </p:nvSpPr>
        <p:spPr>
          <a:xfrm>
            <a:off x="3352800" y="821635"/>
            <a:ext cx="76200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ناتج ضرب أي عدد ( غير الصفر ) في </a:t>
            </a:r>
            <a:r>
              <a:rPr lang="ar-A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معكوسه</a:t>
            </a:r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الضربي</a:t>
            </a:r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 يساوي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1E72B3-07F1-42DC-8F1E-84AC35208BC4}"/>
                  </a:ext>
                </a:extLst>
              </p:cNvPr>
              <p:cNvSpPr txBox="1"/>
              <p:nvPr/>
            </p:nvSpPr>
            <p:spPr>
              <a:xfrm>
                <a:off x="3352800" y="1697669"/>
                <a:ext cx="158375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1E72B3-07F1-42DC-8F1E-84AC35208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1697669"/>
                <a:ext cx="1583759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D2C3DC-E86E-44FC-B72E-FFE2BD165B74}"/>
                  </a:ext>
                </a:extLst>
              </p:cNvPr>
              <p:cNvSpPr txBox="1"/>
              <p:nvPr/>
            </p:nvSpPr>
            <p:spPr>
              <a:xfrm>
                <a:off x="5178225" y="1697669"/>
                <a:ext cx="158375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D2C3DC-E86E-44FC-B72E-FFE2BD165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8225" y="1697669"/>
                <a:ext cx="158375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05154BC-B769-40F7-8421-3F35B30B2632}"/>
                  </a:ext>
                </a:extLst>
              </p:cNvPr>
              <p:cNvSpPr txBox="1"/>
              <p:nvPr/>
            </p:nvSpPr>
            <p:spPr>
              <a:xfrm>
                <a:off x="7003650" y="1697669"/>
                <a:ext cx="158375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05154BC-B769-40F7-8421-3F35B30B2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650" y="1697669"/>
                <a:ext cx="1583759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36D3B58-F662-4EC6-B89E-AADE29158050}"/>
                  </a:ext>
                </a:extLst>
              </p:cNvPr>
              <p:cNvSpPr txBox="1"/>
              <p:nvPr/>
            </p:nvSpPr>
            <p:spPr>
              <a:xfrm>
                <a:off x="8829075" y="1697669"/>
                <a:ext cx="20673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العدد نفسه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36D3B58-F662-4EC6-B89E-AADE29158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9075" y="1697669"/>
                <a:ext cx="2067339" cy="523220"/>
              </a:xfrm>
              <a:prstGeom prst="rect">
                <a:avLst/>
              </a:prstGeom>
              <a:blipFill>
                <a:blip r:embed="rId5"/>
                <a:stretch>
                  <a:fillRect t="-11628" r="-5015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6205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4670EB-BD8E-42DD-BA1E-737906E0F0C0}"/>
                  </a:ext>
                </a:extLst>
              </p:cNvPr>
              <p:cNvSpPr txBox="1"/>
              <p:nvPr/>
            </p:nvSpPr>
            <p:spPr>
              <a:xfrm>
                <a:off x="1842052" y="821635"/>
                <a:ext cx="9130749" cy="7146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حَل كل من محمد و يوسف المعادلة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. اختر الحل الصحيح .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4670EB-BD8E-42DD-BA1E-737906E0F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052" y="821635"/>
                <a:ext cx="9130749" cy="714683"/>
              </a:xfrm>
              <a:prstGeom prst="rect">
                <a:avLst/>
              </a:prstGeom>
              <a:blipFill>
                <a:blip r:embed="rId2"/>
                <a:stretch>
                  <a:fillRect l="-401" r="-1402" b="-8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5">
                <a:extLst>
                  <a:ext uri="{FF2B5EF4-FFF2-40B4-BE49-F238E27FC236}">
                    <a16:creationId xmlns:a16="http://schemas.microsoft.com/office/drawing/2014/main" id="{5B27D25B-CD12-42D7-949F-536022A1CE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1524492"/>
                  </p:ext>
                </p:extLst>
              </p:nvPr>
            </p:nvGraphicFramePr>
            <p:xfrm>
              <a:off x="3525078" y="1682092"/>
              <a:ext cx="6751143" cy="31587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92557">
                      <a:extLst>
                        <a:ext uri="{9D8B030D-6E8A-4147-A177-3AD203B41FA5}">
                          <a16:colId xmlns:a16="http://schemas.microsoft.com/office/drawing/2014/main" val="2084632036"/>
                        </a:ext>
                      </a:extLst>
                    </a:gridCol>
                    <a:gridCol w="3358586">
                      <a:extLst>
                        <a:ext uri="{9D8B030D-6E8A-4147-A177-3AD203B41FA5}">
                          <a16:colId xmlns:a16="http://schemas.microsoft.com/office/drawing/2014/main" val="339408012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AE" sz="2400" dirty="0"/>
                            <a:t>محمد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AE" sz="2400" dirty="0"/>
                            <a:t>يوسف</a:t>
                          </a:r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42393076"/>
                      </a:ext>
                    </a:extLst>
                  </a:tr>
                  <a:tr h="7070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 </m:t>
                                    </m:r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𝟏</m:t>
                                    </m:r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=−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2400" b="1" dirty="0">
                            <a:cs typeface="Arial" panose="020B0604020202020204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2400" b="1" dirty="0"/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𝟐𝟕</m:t>
                                </m:r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 </m:t>
                                    </m:r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𝟏</m:t>
                                    </m:r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=−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2400" b="1" dirty="0">
                            <a:cs typeface="Arial" panose="020B0604020202020204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2400" b="1" dirty="0"/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80407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5">
                <a:extLst>
                  <a:ext uri="{FF2B5EF4-FFF2-40B4-BE49-F238E27FC236}">
                    <a16:creationId xmlns:a16="http://schemas.microsoft.com/office/drawing/2014/main" id="{5B27D25B-CD12-42D7-949F-536022A1CE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1524492"/>
                  </p:ext>
                </p:extLst>
              </p:nvPr>
            </p:nvGraphicFramePr>
            <p:xfrm>
              <a:off x="3525078" y="1682092"/>
              <a:ext cx="6751143" cy="31587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92557">
                      <a:extLst>
                        <a:ext uri="{9D8B030D-6E8A-4147-A177-3AD203B41FA5}">
                          <a16:colId xmlns:a16="http://schemas.microsoft.com/office/drawing/2014/main" val="2084632036"/>
                        </a:ext>
                      </a:extLst>
                    </a:gridCol>
                    <a:gridCol w="3358586">
                      <a:extLst>
                        <a:ext uri="{9D8B030D-6E8A-4147-A177-3AD203B41FA5}">
                          <a16:colId xmlns:a16="http://schemas.microsoft.com/office/drawing/2014/main" val="3394080124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AE" sz="2400" dirty="0"/>
                            <a:t>محمد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AE" sz="2400" dirty="0"/>
                            <a:t>يوسف</a:t>
                          </a:r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42393076"/>
                      </a:ext>
                    </a:extLst>
                  </a:tr>
                  <a:tr h="27015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0" t="-18202" r="-99641" b="-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270" t="-18202" r="-726" b="-4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804078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3869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17430C-EC21-4AAF-8AC4-57695417F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049" y="1327111"/>
            <a:ext cx="3925072" cy="22141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9C4454-BD8D-45D5-8DF0-E8D641433BEB}"/>
                  </a:ext>
                </a:extLst>
              </p:cNvPr>
              <p:cNvSpPr txBox="1"/>
              <p:nvPr/>
            </p:nvSpPr>
            <p:spPr>
              <a:xfrm>
                <a:off x="6182138" y="783774"/>
                <a:ext cx="4777410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أكتب معادلة يمكن استخدامها لإيجاد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9C4454-BD8D-45D5-8DF0-E8D641433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138" y="783774"/>
                <a:ext cx="4777410" cy="523220"/>
              </a:xfrm>
              <a:prstGeom prst="rect">
                <a:avLst/>
              </a:prstGeom>
              <a:blipFill>
                <a:blip r:embed="rId3"/>
                <a:stretch>
                  <a:fillRect t="-12941" r="-2679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A49C04-01AA-4EF3-B8F4-5B4E763CC67A}"/>
                  </a:ext>
                </a:extLst>
              </p:cNvPr>
              <p:cNvSpPr txBox="1"/>
              <p:nvPr/>
            </p:nvSpPr>
            <p:spPr>
              <a:xfrm>
                <a:off x="5775775" y="1571748"/>
                <a:ext cx="5183773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𝟗𝟔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A49C04-01AA-4EF3-B8F4-5B4E763CC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5775" y="1571748"/>
                <a:ext cx="518377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DA7699-F24C-4C28-800F-D34FEDF7D7F4}"/>
                  </a:ext>
                </a:extLst>
              </p:cNvPr>
              <p:cNvSpPr txBox="1"/>
              <p:nvPr/>
            </p:nvSpPr>
            <p:spPr>
              <a:xfrm>
                <a:off x="5775773" y="2230061"/>
                <a:ext cx="5183775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𝑩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</m:d>
                    <m:d>
                      <m:dPr>
                        <m:ctrlP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𝟔</m:t>
                        </m:r>
                      </m:e>
                    </m:d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𝟗𝟔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DA7699-F24C-4C28-800F-D34FEDF7D7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5773" y="2230061"/>
                <a:ext cx="518377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C5E7BC2-D4BD-42A6-BDEF-7395913C7403}"/>
                  </a:ext>
                </a:extLst>
              </p:cNvPr>
              <p:cNvSpPr txBox="1"/>
              <p:nvPr/>
            </p:nvSpPr>
            <p:spPr>
              <a:xfrm>
                <a:off x="5775774" y="3541255"/>
                <a:ext cx="518377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d>
                      <m:dPr>
                        <m:ctrlP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</m:d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d>
                      <m:dPr>
                        <m:ctrlP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𝟔</m:t>
                        </m:r>
                      </m:e>
                    </m:d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𝟗𝟔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C5E7BC2-D4BD-42A6-BDEF-7395913C7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5774" y="3541255"/>
                <a:ext cx="518377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C5FA60C-5B63-4698-ADEB-1840383CE9BC}"/>
                  </a:ext>
                </a:extLst>
              </p:cNvPr>
              <p:cNvSpPr txBox="1"/>
              <p:nvPr/>
            </p:nvSpPr>
            <p:spPr>
              <a:xfrm>
                <a:off x="5775774" y="2885658"/>
                <a:ext cx="518377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d>
                      <m:dPr>
                        <m:ctrlP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</m:d>
                    <m:d>
                      <m:dPr>
                        <m:ctrlP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8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𝟔</m:t>
                        </m:r>
                      </m:e>
                    </m:d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𝟗𝟔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C5FA60C-5B63-4698-ADEB-1840383CE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5774" y="2885658"/>
                <a:ext cx="518377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A6BB29-975D-459E-8B67-B41CDBB8CF72}"/>
                  </a:ext>
                </a:extLst>
              </p:cNvPr>
              <p:cNvSpPr txBox="1"/>
              <p:nvPr/>
            </p:nvSpPr>
            <p:spPr>
              <a:xfrm>
                <a:off x="2527309" y="1145014"/>
                <a:ext cx="131196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A6BB29-975D-459E-8B67-B41CDBB8C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309" y="1145014"/>
                <a:ext cx="1311964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867C5B-A38D-403A-BDBD-09123B16B9EB}"/>
                  </a:ext>
                </a:extLst>
              </p:cNvPr>
              <p:cNvSpPr txBox="1"/>
              <p:nvPr/>
            </p:nvSpPr>
            <p:spPr>
              <a:xfrm>
                <a:off x="4488088" y="2079293"/>
                <a:ext cx="1054633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𝟔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867C5B-A38D-403A-BDBD-09123B16B9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088" y="2079293"/>
                <a:ext cx="105463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6F1D9DE-5C2C-450D-BC40-180774CB8941}"/>
              </a:ext>
            </a:extLst>
          </p:cNvPr>
          <p:cNvSpPr txBox="1"/>
          <p:nvPr/>
        </p:nvSpPr>
        <p:spPr>
          <a:xfrm>
            <a:off x="1719771" y="3170461"/>
            <a:ext cx="24679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latin typeface="Arial" panose="020B0604020202020204" pitchFamily="34" charset="0"/>
                <a:cs typeface="Arial" panose="020B0604020202020204" pitchFamily="34" charset="0"/>
              </a:rPr>
              <a:t>المحيط = 96 وحدة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663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ربع نص 4">
                <a:extLst>
                  <a:ext uri="{FF2B5EF4-FFF2-40B4-BE49-F238E27FC236}">
                    <a16:creationId xmlns:a16="http://schemas.microsoft.com/office/drawing/2014/main" id="{F44D2BD6-6A9B-4E1E-9E49-266FD2F987A6}"/>
                  </a:ext>
                </a:extLst>
              </p:cNvPr>
              <p:cNvSpPr txBox="1"/>
              <p:nvPr/>
            </p:nvSpPr>
            <p:spPr>
              <a:xfrm>
                <a:off x="6096000" y="924632"/>
                <a:ext cx="4578849" cy="7560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حل </a:t>
                </a:r>
                <a:r>
                  <a:rPr lang="ar-AE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المعادلة التالية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ar-AE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den>
                    </m:f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𝒏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ar-AE" sz="2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مربع نص 4">
                <a:extLst>
                  <a:ext uri="{FF2B5EF4-FFF2-40B4-BE49-F238E27FC236}">
                    <a16:creationId xmlns:a16="http://schemas.microsoft.com/office/drawing/2014/main" id="{F44D2BD6-6A9B-4E1E-9E49-266FD2F98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924632"/>
                <a:ext cx="4578849" cy="756041"/>
              </a:xfrm>
              <a:prstGeom prst="rect">
                <a:avLst/>
              </a:prstGeom>
              <a:blipFill>
                <a:blip r:embed="rId2"/>
                <a:stretch>
                  <a:fillRect l="-533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C0D9BA9-B377-4CAB-8FFD-3A5DA10CB760}"/>
                  </a:ext>
                </a:extLst>
              </p:cNvPr>
              <p:cNvSpPr txBox="1"/>
              <p:nvPr/>
            </p:nvSpPr>
            <p:spPr>
              <a:xfrm>
                <a:off x="6824870" y="1898504"/>
                <a:ext cx="216010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𝒏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𝟖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C0D9BA9-B377-4CAB-8FFD-3A5DA10CB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870" y="1898504"/>
                <a:ext cx="216010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52D0EA5-3E6F-4399-882B-0CD511D5CFA0}"/>
                  </a:ext>
                </a:extLst>
              </p:cNvPr>
              <p:cNvSpPr txBox="1"/>
              <p:nvPr/>
            </p:nvSpPr>
            <p:spPr>
              <a:xfrm>
                <a:off x="6824870" y="2564724"/>
                <a:ext cx="2485601" cy="8989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52D0EA5-3E6F-4399-882B-0CD511D5C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870" y="2564724"/>
                <a:ext cx="2485601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00DE1A-D935-4DE6-8788-EF79FC93282B}"/>
                  </a:ext>
                </a:extLst>
              </p:cNvPr>
              <p:cNvSpPr txBox="1"/>
              <p:nvPr/>
            </p:nvSpPr>
            <p:spPr>
              <a:xfrm>
                <a:off x="6824870" y="3604103"/>
                <a:ext cx="1857240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00DE1A-D935-4DE6-8788-EF79FC932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870" y="3604103"/>
                <a:ext cx="185724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FF4E30-E721-4993-9FE0-438E6C20F3C8}"/>
                  </a:ext>
                </a:extLst>
              </p:cNvPr>
              <p:cNvSpPr txBox="1"/>
              <p:nvPr/>
            </p:nvSpPr>
            <p:spPr>
              <a:xfrm>
                <a:off x="6824870" y="4267738"/>
                <a:ext cx="2329256" cy="8989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800" b="1" i="1">
                    <a:solidFill>
                      <a:srgbClr val="C00000"/>
                    </a:solidFill>
                    <a:latin typeface="Cambria Math" panose="02040503050406030204" pitchFamily="18" charset="0"/>
                    <a:cs typeface="Arial" panose="020B0604020202020204" pitchFamily="34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FF4E30-E721-4993-9FE0-438E6C20F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870" y="4267738"/>
                <a:ext cx="2329256" cy="8989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9126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ربع نص 7">
                <a:extLst>
                  <a:ext uri="{FF2B5EF4-FFF2-40B4-BE49-F238E27FC236}">
                    <a16:creationId xmlns:a16="http://schemas.microsoft.com/office/drawing/2014/main" id="{FA6CB9A2-7952-453C-AE9F-EE64954EFE72}"/>
                  </a:ext>
                </a:extLst>
              </p:cNvPr>
              <p:cNvSpPr txBox="1"/>
              <p:nvPr/>
            </p:nvSpPr>
            <p:spPr>
              <a:xfrm>
                <a:off x="5970104" y="705550"/>
                <a:ext cx="4918903" cy="5301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حل </a:t>
                </a:r>
                <a:r>
                  <a:rPr lang="ar-AE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المعادلة التالية :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𝟕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𝟒𝟗</m:t>
                    </m:r>
                  </m:oMath>
                </a14:m>
                <a:r>
                  <a:rPr lang="ar-AE" sz="2800" b="1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مربع نص 7">
                <a:extLst>
                  <a:ext uri="{FF2B5EF4-FFF2-40B4-BE49-F238E27FC236}">
                    <a16:creationId xmlns:a16="http://schemas.microsoft.com/office/drawing/2014/main" id="{FA6CB9A2-7952-453C-AE9F-EE64954EF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104" y="705550"/>
                <a:ext cx="4918903" cy="530145"/>
              </a:xfrm>
              <a:prstGeom prst="rect">
                <a:avLst/>
              </a:prstGeom>
              <a:blipFill>
                <a:blip r:embed="rId2"/>
                <a:stretch>
                  <a:fillRect l="-743" t="-13793" r="-2602" b="-28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4C143B-AB25-4B0C-AAF7-C43D94973A01}"/>
                  </a:ext>
                </a:extLst>
              </p:cNvPr>
              <p:cNvSpPr txBox="1"/>
              <p:nvPr/>
            </p:nvSpPr>
            <p:spPr>
              <a:xfrm>
                <a:off x="3790123" y="1697669"/>
                <a:ext cx="158375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𝟗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4C143B-AB25-4B0C-AAF7-C43D94973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123" y="1697669"/>
                <a:ext cx="158375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63545E2-A201-4E40-A970-9B31665F74D7}"/>
                  </a:ext>
                </a:extLst>
              </p:cNvPr>
              <p:cNvSpPr txBox="1"/>
              <p:nvPr/>
            </p:nvSpPr>
            <p:spPr>
              <a:xfrm>
                <a:off x="5615548" y="1697669"/>
                <a:ext cx="158375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𝟗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𝟐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63545E2-A201-4E40-A970-9B31665F7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5548" y="1697669"/>
                <a:ext cx="1583759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B00A1C2-AF94-40E4-B8C0-8E014E198D92}"/>
                  </a:ext>
                </a:extLst>
              </p:cNvPr>
              <p:cNvSpPr txBox="1"/>
              <p:nvPr/>
            </p:nvSpPr>
            <p:spPr>
              <a:xfrm>
                <a:off x="7440973" y="1697669"/>
                <a:ext cx="158375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𝟎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B00A1C2-AF94-40E4-B8C0-8E014E198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973" y="1697669"/>
                <a:ext cx="158375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EB80C8-3F7C-451A-BBA6-2C240D9AA1C0}"/>
                  </a:ext>
                </a:extLst>
              </p:cNvPr>
              <p:cNvSpPr txBox="1"/>
              <p:nvPr/>
            </p:nvSpPr>
            <p:spPr>
              <a:xfrm>
                <a:off x="9266398" y="1697669"/>
                <a:ext cx="158375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𝟕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EB80C8-3F7C-451A-BBA6-2C240D9AA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6398" y="1697669"/>
                <a:ext cx="158375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5656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ربع نص 11">
                <a:extLst>
                  <a:ext uri="{FF2B5EF4-FFF2-40B4-BE49-F238E27FC236}">
                    <a16:creationId xmlns:a16="http://schemas.microsoft.com/office/drawing/2014/main" id="{DEFE489F-D036-46A7-9E3C-96DC2AEE04F9}"/>
                  </a:ext>
                </a:extLst>
              </p:cNvPr>
              <p:cNvSpPr txBox="1"/>
              <p:nvPr/>
            </p:nvSpPr>
            <p:spPr>
              <a:xfrm>
                <a:off x="5088833" y="960652"/>
                <a:ext cx="5747697" cy="5301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حل </a:t>
                </a:r>
                <a:r>
                  <a:rPr lang="ar-AE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المعادلة التالية :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𝟏𝟑</m:t>
                    </m:r>
                  </m:oMath>
                </a14:m>
                <a:endPara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مربع نص 11">
                <a:extLst>
                  <a:ext uri="{FF2B5EF4-FFF2-40B4-BE49-F238E27FC236}">
                    <a16:creationId xmlns:a16="http://schemas.microsoft.com/office/drawing/2014/main" id="{DEFE489F-D036-46A7-9E3C-96DC2AEE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833" y="960652"/>
                <a:ext cx="5747697" cy="530145"/>
              </a:xfrm>
              <a:prstGeom prst="rect">
                <a:avLst/>
              </a:prstGeom>
              <a:blipFill>
                <a:blip r:embed="rId2"/>
                <a:stretch>
                  <a:fillRect t="-13793" r="-2121" b="-28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9822633-AE55-4281-A717-12EE8C5C5AC5}"/>
                  </a:ext>
                </a:extLst>
              </p:cNvPr>
              <p:cNvSpPr txBox="1"/>
              <p:nvPr/>
            </p:nvSpPr>
            <p:spPr>
              <a:xfrm>
                <a:off x="3790123" y="1697669"/>
                <a:ext cx="158375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9822633-AE55-4281-A717-12EE8C5C5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123" y="1697669"/>
                <a:ext cx="158375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FDB4ED-1AD5-4B76-8EC2-45A7D0555E49}"/>
                  </a:ext>
                </a:extLst>
              </p:cNvPr>
              <p:cNvSpPr txBox="1"/>
              <p:nvPr/>
            </p:nvSpPr>
            <p:spPr>
              <a:xfrm>
                <a:off x="5615548" y="1697669"/>
                <a:ext cx="158375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FDB4ED-1AD5-4B76-8EC2-45A7D0555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5548" y="1697669"/>
                <a:ext cx="1583759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95893C-ADAD-4A87-9B59-22CF7FCC1EB5}"/>
                  </a:ext>
                </a:extLst>
              </p:cNvPr>
              <p:cNvSpPr txBox="1"/>
              <p:nvPr/>
            </p:nvSpPr>
            <p:spPr>
              <a:xfrm>
                <a:off x="7440973" y="1697669"/>
                <a:ext cx="158375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𝟔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95893C-ADAD-4A87-9B59-22CF7FCC1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973" y="1697669"/>
                <a:ext cx="158375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280A3A-DF92-4F5B-A68E-4E0F8A548BDE}"/>
                  </a:ext>
                </a:extLst>
              </p:cNvPr>
              <p:cNvSpPr txBox="1"/>
              <p:nvPr/>
            </p:nvSpPr>
            <p:spPr>
              <a:xfrm>
                <a:off x="9266398" y="1697669"/>
                <a:ext cx="158375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280A3A-DF92-4F5B-A68E-4E0F8A548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6398" y="1697669"/>
                <a:ext cx="158375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819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9822633-AE55-4281-A717-12EE8C5C5AC5}"/>
                  </a:ext>
                </a:extLst>
              </p:cNvPr>
              <p:cNvSpPr txBox="1"/>
              <p:nvPr/>
            </p:nvSpPr>
            <p:spPr>
              <a:xfrm>
                <a:off x="4704514" y="1697669"/>
                <a:ext cx="1295585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9822633-AE55-4281-A717-12EE8C5C5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514" y="1697669"/>
                <a:ext cx="129558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FDB4ED-1AD5-4B76-8EC2-45A7D0555E49}"/>
                  </a:ext>
                </a:extLst>
              </p:cNvPr>
              <p:cNvSpPr txBox="1"/>
              <p:nvPr/>
            </p:nvSpPr>
            <p:spPr>
              <a:xfrm>
                <a:off x="6317907" y="1697669"/>
                <a:ext cx="1295585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𝟐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FDB4ED-1AD5-4B76-8EC2-45A7D0555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907" y="1697669"/>
                <a:ext cx="129558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95893C-ADAD-4A87-9B59-22CF7FCC1EB5}"/>
                  </a:ext>
                </a:extLst>
              </p:cNvPr>
              <p:cNvSpPr txBox="1"/>
              <p:nvPr/>
            </p:nvSpPr>
            <p:spPr>
              <a:xfrm>
                <a:off x="7931300" y="1697669"/>
                <a:ext cx="1295585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95893C-ADAD-4A87-9B59-22CF7FCC1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1300" y="1697669"/>
                <a:ext cx="129558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280A3A-DF92-4F5B-A68E-4E0F8A548BDE}"/>
                  </a:ext>
                </a:extLst>
              </p:cNvPr>
              <p:cNvSpPr txBox="1"/>
              <p:nvPr/>
            </p:nvSpPr>
            <p:spPr>
              <a:xfrm>
                <a:off x="9544693" y="1697669"/>
                <a:ext cx="1295585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280A3A-DF92-4F5B-A68E-4E0F8A548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693" y="1697669"/>
                <a:ext cx="129558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4">
                <a:extLst>
                  <a:ext uri="{FF2B5EF4-FFF2-40B4-BE49-F238E27FC236}">
                    <a16:creationId xmlns:a16="http://schemas.microsoft.com/office/drawing/2014/main" id="{51C46399-09A2-448A-B871-D7F606606A2E}"/>
                  </a:ext>
                </a:extLst>
              </p:cNvPr>
              <p:cNvSpPr txBox="1"/>
              <p:nvPr/>
            </p:nvSpPr>
            <p:spPr>
              <a:xfrm>
                <a:off x="5615548" y="871944"/>
                <a:ext cx="5234609" cy="5301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حل </a:t>
                </a:r>
                <a:r>
                  <a:rPr lang="ar-AE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المعادلة التالية :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مربع نص 4">
                <a:extLst>
                  <a:ext uri="{FF2B5EF4-FFF2-40B4-BE49-F238E27FC236}">
                    <a16:creationId xmlns:a16="http://schemas.microsoft.com/office/drawing/2014/main" id="{51C46399-09A2-448A-B871-D7F606606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5548" y="871944"/>
                <a:ext cx="5234609" cy="530145"/>
              </a:xfrm>
              <a:prstGeom prst="rect">
                <a:avLst/>
              </a:prstGeom>
              <a:blipFill>
                <a:blip r:embed="rId6"/>
                <a:stretch>
                  <a:fillRect t="-12644" r="-2445" b="-28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6785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9822633-AE55-4281-A717-12EE8C5C5AC5}"/>
                  </a:ext>
                </a:extLst>
              </p:cNvPr>
              <p:cNvSpPr txBox="1"/>
              <p:nvPr/>
            </p:nvSpPr>
            <p:spPr>
              <a:xfrm>
                <a:off x="4718447" y="1671164"/>
                <a:ext cx="1308837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9822633-AE55-4281-A717-12EE8C5C5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447" y="1671164"/>
                <a:ext cx="1308837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FDB4ED-1AD5-4B76-8EC2-45A7D0555E49}"/>
                  </a:ext>
                </a:extLst>
              </p:cNvPr>
              <p:cNvSpPr txBox="1"/>
              <p:nvPr/>
            </p:nvSpPr>
            <p:spPr>
              <a:xfrm>
                <a:off x="6318585" y="1671164"/>
                <a:ext cx="1308837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FDB4ED-1AD5-4B76-8EC2-45A7D0555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585" y="1671164"/>
                <a:ext cx="1308837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95893C-ADAD-4A87-9B59-22CF7FCC1EB5}"/>
                  </a:ext>
                </a:extLst>
              </p:cNvPr>
              <p:cNvSpPr txBox="1"/>
              <p:nvPr/>
            </p:nvSpPr>
            <p:spPr>
              <a:xfrm>
                <a:off x="7918723" y="1671164"/>
                <a:ext cx="1308837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95893C-ADAD-4A87-9B59-22CF7FCC1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723" y="1671164"/>
                <a:ext cx="130883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280A3A-DF92-4F5B-A68E-4E0F8A548BDE}"/>
                  </a:ext>
                </a:extLst>
              </p:cNvPr>
              <p:cNvSpPr txBox="1"/>
              <p:nvPr/>
            </p:nvSpPr>
            <p:spPr>
              <a:xfrm>
                <a:off x="9518861" y="1671164"/>
                <a:ext cx="1308837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280A3A-DF92-4F5B-A68E-4E0F8A548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8861" y="1671164"/>
                <a:ext cx="130883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732B3E3C-DF9B-4FAF-AF0B-984AA4BBAFD7}"/>
                  </a:ext>
                </a:extLst>
              </p:cNvPr>
              <p:cNvSpPr txBox="1"/>
              <p:nvPr/>
            </p:nvSpPr>
            <p:spPr>
              <a:xfrm>
                <a:off x="4625007" y="964096"/>
                <a:ext cx="6202691" cy="5301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حل </a:t>
                </a:r>
                <a:r>
                  <a:rPr lang="ar-AE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المعادلة التالية :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𝟏𝟑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𝒇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𝟏𝟏</m:t>
                    </m:r>
                  </m:oMath>
                </a14:m>
                <a:endPara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732B3E3C-DF9B-4FAF-AF0B-984AA4BBAF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007" y="964096"/>
                <a:ext cx="6202691" cy="530145"/>
              </a:xfrm>
              <a:prstGeom prst="rect">
                <a:avLst/>
              </a:prstGeom>
              <a:blipFill>
                <a:blip r:embed="rId6"/>
                <a:stretch>
                  <a:fillRect t="-12644" r="-1967" b="-28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0022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ربع نص 11">
                <a:extLst>
                  <a:ext uri="{FF2B5EF4-FFF2-40B4-BE49-F238E27FC236}">
                    <a16:creationId xmlns:a16="http://schemas.microsoft.com/office/drawing/2014/main" id="{23AD5839-4052-4395-959F-ACC67A1F9997}"/>
                  </a:ext>
                </a:extLst>
              </p:cNvPr>
              <p:cNvSpPr txBox="1"/>
              <p:nvPr/>
            </p:nvSpPr>
            <p:spPr>
              <a:xfrm>
                <a:off x="4850296" y="826012"/>
                <a:ext cx="5682205" cy="5301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حل </a:t>
                </a:r>
                <a:r>
                  <a:rPr lang="ar-AE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المعادلة التالية :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  <m:d>
                      <m:d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𝒑</m:t>
                        </m:r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𝟔</m:t>
                        </m:r>
                      </m:e>
                    </m:d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𝟓𝟒</m:t>
                    </m:r>
                  </m:oMath>
                </a14:m>
                <a:endPara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مربع نص 11">
                <a:extLst>
                  <a:ext uri="{FF2B5EF4-FFF2-40B4-BE49-F238E27FC236}">
                    <a16:creationId xmlns:a16="http://schemas.microsoft.com/office/drawing/2014/main" id="{23AD5839-4052-4395-959F-ACC67A1F9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296" y="826012"/>
                <a:ext cx="5682205" cy="530145"/>
              </a:xfrm>
              <a:prstGeom prst="rect">
                <a:avLst/>
              </a:prstGeom>
              <a:blipFill>
                <a:blip r:embed="rId2"/>
                <a:stretch>
                  <a:fillRect t="-13953" r="-2146" b="-29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45721E-FB1C-4742-878D-081311CA91D4}"/>
                  </a:ext>
                </a:extLst>
              </p:cNvPr>
              <p:cNvSpPr txBox="1"/>
              <p:nvPr/>
            </p:nvSpPr>
            <p:spPr>
              <a:xfrm>
                <a:off x="3851801" y="1644659"/>
                <a:ext cx="1447463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𝑨</m:t>
                          </m:r>
                        </m:e>
                      </m:d>
                      <m:r>
                        <a:rPr lang="en-US" sz="2800" b="1" i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−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𝟓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45721E-FB1C-4742-878D-081311CA9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801" y="1644659"/>
                <a:ext cx="144746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1020345-A559-4944-B935-69752516793D}"/>
                  </a:ext>
                </a:extLst>
              </p:cNvPr>
              <p:cNvSpPr txBox="1"/>
              <p:nvPr/>
            </p:nvSpPr>
            <p:spPr>
              <a:xfrm>
                <a:off x="5626584" y="1644659"/>
                <a:ext cx="157685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𝟔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1020345-A559-4944-B935-697525167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6584" y="1644659"/>
                <a:ext cx="157685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957281-AA93-4976-94F9-0ED27F28F928}"/>
                  </a:ext>
                </a:extLst>
              </p:cNvPr>
              <p:cNvSpPr txBox="1"/>
              <p:nvPr/>
            </p:nvSpPr>
            <p:spPr>
              <a:xfrm>
                <a:off x="7530762" y="1644659"/>
                <a:ext cx="157685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 </m:t>
                      </m:r>
                      <m:r>
                        <a:rPr lang="en-US" sz="28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957281-AA93-4976-94F9-0ED27F28F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0762" y="1644659"/>
                <a:ext cx="157685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23DBAD-57F1-44AA-A0A0-4A2CF85B30D7}"/>
                  </a:ext>
                </a:extLst>
              </p:cNvPr>
              <p:cNvSpPr txBox="1"/>
              <p:nvPr/>
            </p:nvSpPr>
            <p:spPr>
              <a:xfrm>
                <a:off x="9434940" y="1644659"/>
                <a:ext cx="157685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23DBAD-57F1-44AA-A0A0-4A2CF85B3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940" y="1644659"/>
                <a:ext cx="157685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0039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ربع نص 4">
                <a:extLst>
                  <a:ext uri="{FF2B5EF4-FFF2-40B4-BE49-F238E27FC236}">
                    <a16:creationId xmlns:a16="http://schemas.microsoft.com/office/drawing/2014/main" id="{23964B06-585B-473E-92E4-9C2655837C25}"/>
                  </a:ext>
                </a:extLst>
              </p:cNvPr>
              <p:cNvSpPr txBox="1"/>
              <p:nvPr/>
            </p:nvSpPr>
            <p:spPr>
              <a:xfrm>
                <a:off x="4378496" y="832187"/>
                <a:ext cx="6633213" cy="5301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حل </a:t>
                </a:r>
                <a:r>
                  <a:rPr lang="ar-AE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المعادلة التالية :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d>
                      <m:d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e>
                    </m:d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مربع نص 4">
                <a:extLst>
                  <a:ext uri="{FF2B5EF4-FFF2-40B4-BE49-F238E27FC236}">
                    <a16:creationId xmlns:a16="http://schemas.microsoft.com/office/drawing/2014/main" id="{23964B06-585B-473E-92E4-9C2655837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8496" y="832187"/>
                <a:ext cx="6633213" cy="530145"/>
              </a:xfrm>
              <a:prstGeom prst="rect">
                <a:avLst/>
              </a:prstGeom>
              <a:blipFill>
                <a:blip r:embed="rId2"/>
                <a:stretch>
                  <a:fillRect t="-13953" r="-1930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829E921-0CE4-4557-8B9D-F57A9B321E13}"/>
                  </a:ext>
                </a:extLst>
              </p:cNvPr>
              <p:cNvSpPr txBox="1"/>
              <p:nvPr/>
            </p:nvSpPr>
            <p:spPr>
              <a:xfrm>
                <a:off x="5598355" y="1512229"/>
                <a:ext cx="2671002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829E921-0CE4-4557-8B9D-F57A9B321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355" y="1512229"/>
                <a:ext cx="267100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CE1C66-3264-49E4-99DC-A6F3640223B9}"/>
                  </a:ext>
                </a:extLst>
              </p:cNvPr>
              <p:cNvSpPr txBox="1"/>
              <p:nvPr/>
            </p:nvSpPr>
            <p:spPr>
              <a:xfrm>
                <a:off x="5592418" y="2206916"/>
                <a:ext cx="2671002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CE1C66-3264-49E4-99DC-A6F364022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418" y="2206916"/>
                <a:ext cx="267100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51293C-0538-4FD1-9B16-1B8F03EC6C89}"/>
                  </a:ext>
                </a:extLst>
              </p:cNvPr>
              <p:cNvSpPr txBox="1"/>
              <p:nvPr/>
            </p:nvSpPr>
            <p:spPr>
              <a:xfrm>
                <a:off x="5592418" y="2905292"/>
                <a:ext cx="26769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لا يوجد لها حل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51293C-0538-4FD1-9B16-1B8F03EC6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418" y="2905292"/>
                <a:ext cx="2676939" cy="523220"/>
              </a:xfrm>
              <a:prstGeom prst="rect">
                <a:avLst/>
              </a:prstGeom>
              <a:blipFill>
                <a:blip r:embed="rId5"/>
                <a:stretch>
                  <a:fillRect t="-12941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40D46ED-1CB5-4547-8044-D84A280ED982}"/>
                  </a:ext>
                </a:extLst>
              </p:cNvPr>
              <p:cNvSpPr txBox="1"/>
              <p:nvPr/>
            </p:nvSpPr>
            <p:spPr>
              <a:xfrm>
                <a:off x="5579166" y="3604645"/>
                <a:ext cx="368410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800" b="1" i="1">
                    <a:solidFill>
                      <a:srgbClr val="C00000"/>
                    </a:solidFill>
                    <a:latin typeface="Cambria Math" panose="02040503050406030204" pitchFamily="18" charset="0"/>
                    <a:cs typeface="Arial" panose="020B0604020202020204" pitchFamily="34" charset="0"/>
                  </a:defRPr>
                </a:lvl1pPr>
              </a:lstStyle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ar-AE" dirty="0"/>
                  <a:t> </a:t>
                </a:r>
                <a:r>
                  <a:rPr lang="en-US" dirty="0"/>
                  <a:t> </a:t>
                </a:r>
                <a:r>
                  <a:rPr lang="ar-AE" i="0" dirty="0">
                    <a:solidFill>
                      <a:schemeClr val="tx1"/>
                    </a:solidFill>
                  </a:rPr>
                  <a:t>عدد لا نهائي من الحلول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40D46ED-1CB5-4547-8044-D84A280ED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166" y="3604645"/>
                <a:ext cx="3684104" cy="523220"/>
              </a:xfrm>
              <a:prstGeom prst="rect">
                <a:avLst/>
              </a:prstGeom>
              <a:blipFill>
                <a:blip r:embed="rId6"/>
                <a:stretch>
                  <a:fillRect t="-11628" r="-2314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4009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306475E-AFB8-4EE9-9850-8439D07A145A}"/>
                  </a:ext>
                </a:extLst>
              </p:cNvPr>
              <p:cNvSpPr txBox="1"/>
              <p:nvPr/>
            </p:nvSpPr>
            <p:spPr>
              <a:xfrm>
                <a:off x="5598355" y="1512229"/>
                <a:ext cx="2671002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AE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306475E-AFB8-4EE9-9850-8439D07A1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355" y="1512229"/>
                <a:ext cx="267100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6226FB-F870-493A-8687-685972FEF8AC}"/>
                  </a:ext>
                </a:extLst>
              </p:cNvPr>
              <p:cNvSpPr txBox="1"/>
              <p:nvPr/>
            </p:nvSpPr>
            <p:spPr>
              <a:xfrm>
                <a:off x="5592418" y="2206916"/>
                <a:ext cx="2671002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ar-AE" sz="28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6226FB-F870-493A-8687-685972FEF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418" y="2206916"/>
                <a:ext cx="267100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DF64322-00CC-40EF-B595-78F9F5F73280}"/>
                  </a:ext>
                </a:extLst>
              </p:cNvPr>
              <p:cNvSpPr txBox="1"/>
              <p:nvPr/>
            </p:nvSpPr>
            <p:spPr>
              <a:xfrm>
                <a:off x="5592418" y="2905292"/>
                <a:ext cx="26769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e>
                    </m:d>
                  </m:oMath>
                </a14:m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لا يوجد لها حل</a:t>
                </a:r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DF64322-00CC-40EF-B595-78F9F5F732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418" y="2905292"/>
                <a:ext cx="2676939" cy="523220"/>
              </a:xfrm>
              <a:prstGeom prst="rect">
                <a:avLst/>
              </a:prstGeom>
              <a:blipFill>
                <a:blip r:embed="rId4"/>
                <a:stretch>
                  <a:fillRect t="-12941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E90D22C-6A95-4181-AFC4-C16ED7D7B08D}"/>
                  </a:ext>
                </a:extLst>
              </p:cNvPr>
              <p:cNvSpPr txBox="1"/>
              <p:nvPr/>
            </p:nvSpPr>
            <p:spPr>
              <a:xfrm>
                <a:off x="5579166" y="3604645"/>
                <a:ext cx="368410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800" b="1" i="1">
                    <a:solidFill>
                      <a:srgbClr val="C00000"/>
                    </a:solidFill>
                    <a:latin typeface="Cambria Math" panose="02040503050406030204" pitchFamily="18" charset="0"/>
                    <a:cs typeface="Arial" panose="020B0604020202020204" pitchFamily="34" charset="0"/>
                  </a:defRPr>
                </a:lvl1pPr>
              </a:lstStyle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ar-AE" dirty="0"/>
                  <a:t> </a:t>
                </a:r>
                <a:r>
                  <a:rPr lang="en-US" dirty="0"/>
                  <a:t> </a:t>
                </a:r>
                <a:r>
                  <a:rPr lang="ar-AE" i="0" dirty="0">
                    <a:solidFill>
                      <a:schemeClr val="tx1"/>
                    </a:solidFill>
                  </a:rPr>
                  <a:t>عدد لا نهائي من الحلول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E90D22C-6A95-4181-AFC4-C16ED7D7B0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166" y="3604645"/>
                <a:ext cx="3684104" cy="523220"/>
              </a:xfrm>
              <a:prstGeom prst="rect">
                <a:avLst/>
              </a:prstGeom>
              <a:blipFill>
                <a:blip r:embed="rId5"/>
                <a:stretch>
                  <a:fillRect t="-11628" r="-2314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ربع نص 7">
                <a:extLst>
                  <a:ext uri="{FF2B5EF4-FFF2-40B4-BE49-F238E27FC236}">
                    <a16:creationId xmlns:a16="http://schemas.microsoft.com/office/drawing/2014/main" id="{112ECFCD-197B-4483-AC18-4463B3460908}"/>
                  </a:ext>
                </a:extLst>
              </p:cNvPr>
              <p:cNvSpPr txBox="1"/>
              <p:nvPr/>
            </p:nvSpPr>
            <p:spPr>
              <a:xfrm>
                <a:off x="3564835" y="809902"/>
                <a:ext cx="7438617" cy="5301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حل </a:t>
                </a:r>
                <a:r>
                  <a:rPr lang="ar-AE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المعادلة التالية :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</m:t>
                    </m:r>
                    <m:d>
                      <m:d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</m:t>
                        </m:r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</m:d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𝟕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مربع نص 7">
                <a:extLst>
                  <a:ext uri="{FF2B5EF4-FFF2-40B4-BE49-F238E27FC236}">
                    <a16:creationId xmlns:a16="http://schemas.microsoft.com/office/drawing/2014/main" id="{112ECFCD-197B-4483-AC18-4463B3460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4835" y="809902"/>
                <a:ext cx="7438617" cy="530145"/>
              </a:xfrm>
              <a:prstGeom prst="rect">
                <a:avLst/>
              </a:prstGeom>
              <a:blipFill>
                <a:blip r:embed="rId6"/>
                <a:stretch>
                  <a:fillRect t="-13793" r="-1639" b="-28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7913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ربع نص 11">
                <a:extLst>
                  <a:ext uri="{FF2B5EF4-FFF2-40B4-BE49-F238E27FC236}">
                    <a16:creationId xmlns:a16="http://schemas.microsoft.com/office/drawing/2014/main" id="{6780E113-2959-4CB5-9635-D633FCE2107D}"/>
                  </a:ext>
                </a:extLst>
              </p:cNvPr>
              <p:cNvSpPr txBox="1"/>
              <p:nvPr/>
            </p:nvSpPr>
            <p:spPr>
              <a:xfrm>
                <a:off x="3326296" y="794834"/>
                <a:ext cx="7467823" cy="99116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قرأت هدى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𝟕𝟎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%</m:t>
                    </m:r>
                  </m:oMath>
                </a14:m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من إجمالي الصفحات في كتاب اللغة العربية ، وتمثل هذه النسبة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𝟖𝟒</m:t>
                    </m:r>
                  </m:oMath>
                </a14:m>
                <a:r>
                  <a:rPr lang="ar-AE" sz="2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</a:rPr>
                  <a:t> صفحة ، ما هو عدد صفحات الكتاب ؟</a:t>
                </a:r>
                <a:endParaRPr lang="en-US" sz="3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مربع نص 11">
                <a:extLst>
                  <a:ext uri="{FF2B5EF4-FFF2-40B4-BE49-F238E27FC236}">
                    <a16:creationId xmlns:a16="http://schemas.microsoft.com/office/drawing/2014/main" id="{6780E113-2959-4CB5-9635-D633FCE21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296" y="794834"/>
                <a:ext cx="7467823" cy="991169"/>
              </a:xfrm>
              <a:prstGeom prst="rect">
                <a:avLst/>
              </a:prstGeom>
              <a:blipFill>
                <a:blip r:embed="rId2"/>
                <a:stretch>
                  <a:fillRect l="-2776" t="-6748" r="-1633" b="-14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0E4F3DD-9C07-4F41-A177-207AA116F947}"/>
                  </a:ext>
                </a:extLst>
              </p:cNvPr>
              <p:cNvSpPr txBox="1"/>
              <p:nvPr/>
            </p:nvSpPr>
            <p:spPr>
              <a:xfrm>
                <a:off x="3634122" y="1949459"/>
                <a:ext cx="1447463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𝑨</m:t>
                          </m:r>
                        </m:e>
                      </m:d>
                      <m:r>
                        <a:rPr lang="en-US" sz="2800" b="1" i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𝟏𝟎𝟎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0E4F3DD-9C07-4F41-A177-207AA116F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4122" y="1949459"/>
                <a:ext cx="144746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CB286D-9792-442B-9C0E-C16EC41329E8}"/>
                  </a:ext>
                </a:extLst>
              </p:cNvPr>
              <p:cNvSpPr txBox="1"/>
              <p:nvPr/>
            </p:nvSpPr>
            <p:spPr>
              <a:xfrm>
                <a:off x="5408905" y="1949459"/>
                <a:ext cx="157685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𝟏𝟏𝟎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CB286D-9792-442B-9C0E-C16EC41329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8905" y="1949459"/>
                <a:ext cx="157685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77E91F-D696-48AB-8090-522F379782BC}"/>
                  </a:ext>
                </a:extLst>
              </p:cNvPr>
              <p:cNvSpPr txBox="1"/>
              <p:nvPr/>
            </p:nvSpPr>
            <p:spPr>
              <a:xfrm>
                <a:off x="7313083" y="1949459"/>
                <a:ext cx="157685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𝟏𝟐𝟎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77E91F-D696-48AB-8090-522F37978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3083" y="1949459"/>
                <a:ext cx="157685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883CC73-BDF5-4508-9CE6-22DFAD9634D7}"/>
                  </a:ext>
                </a:extLst>
              </p:cNvPr>
              <p:cNvSpPr txBox="1"/>
              <p:nvPr/>
            </p:nvSpPr>
            <p:spPr>
              <a:xfrm>
                <a:off x="9217261" y="1949459"/>
                <a:ext cx="157685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𝑫</m:t>
                          </m:r>
                        </m:e>
                      </m:d>
                      <m:r>
                        <a:rPr lang="en-US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8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𝟏𝟑𝟎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883CC73-BDF5-4508-9CE6-22DFAD963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261" y="1949459"/>
                <a:ext cx="157685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7005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ربع نص 4">
                <a:extLst>
                  <a:ext uri="{FF2B5EF4-FFF2-40B4-BE49-F238E27FC236}">
                    <a16:creationId xmlns:a16="http://schemas.microsoft.com/office/drawing/2014/main" id="{84B96035-AA67-49D1-8928-1618B068735E}"/>
                  </a:ext>
                </a:extLst>
              </p:cNvPr>
              <p:cNvSpPr txBox="1"/>
              <p:nvPr/>
            </p:nvSpPr>
            <p:spPr>
              <a:xfrm>
                <a:off x="5372018" y="805683"/>
                <a:ext cx="5508017" cy="109376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المعادلة التي توافق العبارة :</a:t>
                </a:r>
              </a:p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(( رُبع عدد معين ناقص ثلاثة يساوي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𝟏𝟓</m:t>
                    </m:r>
                  </m:oMath>
                </a14:m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))</a:t>
                </a:r>
                <a:endPara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مربع نص 4">
                <a:extLst>
                  <a:ext uri="{FF2B5EF4-FFF2-40B4-BE49-F238E27FC236}">
                    <a16:creationId xmlns:a16="http://schemas.microsoft.com/office/drawing/2014/main" id="{84B96035-AA67-49D1-8928-1618B0687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018" y="805683"/>
                <a:ext cx="5508017" cy="1093761"/>
              </a:xfrm>
              <a:prstGeom prst="rect">
                <a:avLst/>
              </a:prstGeom>
              <a:blipFill>
                <a:blip r:embed="rId2"/>
                <a:stretch>
                  <a:fillRect t="-6111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19565E5-954F-46FD-A5A0-57BC66ADE938}"/>
                  </a:ext>
                </a:extLst>
              </p:cNvPr>
              <p:cNvSpPr txBox="1"/>
              <p:nvPr/>
            </p:nvSpPr>
            <p:spPr>
              <a:xfrm>
                <a:off x="5422675" y="2040769"/>
                <a:ext cx="299245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𝑨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19565E5-954F-46FD-A5A0-57BC66ADE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75" y="2040769"/>
                <a:ext cx="299245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4AF9D70-4EA1-4368-8272-8AB113A17562}"/>
                  </a:ext>
                </a:extLst>
              </p:cNvPr>
              <p:cNvSpPr txBox="1"/>
              <p:nvPr/>
            </p:nvSpPr>
            <p:spPr>
              <a:xfrm>
                <a:off x="5422674" y="2705314"/>
                <a:ext cx="299245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4AF9D70-4EA1-4368-8272-8AB113A175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74" y="2705314"/>
                <a:ext cx="299245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B828E7D-A510-4A7F-B5F3-6197DE5A6793}"/>
                  </a:ext>
                </a:extLst>
              </p:cNvPr>
              <p:cNvSpPr txBox="1"/>
              <p:nvPr/>
            </p:nvSpPr>
            <p:spPr>
              <a:xfrm>
                <a:off x="5422674" y="3367857"/>
                <a:ext cx="2992456" cy="8989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f>
                        <m:f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B828E7D-A510-4A7F-B5F3-6197DE5A6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74" y="3367857"/>
                <a:ext cx="2992456" cy="8989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55A8A38-A1CD-421B-B71B-F4D97FC7C071}"/>
                  </a:ext>
                </a:extLst>
              </p:cNvPr>
              <p:cNvSpPr txBox="1"/>
              <p:nvPr/>
            </p:nvSpPr>
            <p:spPr>
              <a:xfrm>
                <a:off x="5462430" y="4331436"/>
                <a:ext cx="2992457" cy="8989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𝑫</m:t>
                          </m:r>
                        </m:e>
                      </m:d>
                      <m:f>
                        <m:f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55A8A38-A1CD-421B-B71B-F4D97FC7C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430" y="4331436"/>
                <a:ext cx="2992457" cy="8989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0458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2">
            <a:extLst>
              <a:ext uri="{FF2B5EF4-FFF2-40B4-BE49-F238E27FC236}">
                <a16:creationId xmlns:a16="http://schemas.microsoft.com/office/drawing/2014/main" id="{785E8FBA-20B4-425B-9A10-9007FAA7017F}"/>
              </a:ext>
            </a:extLst>
          </p:cNvPr>
          <p:cNvSpPr txBox="1"/>
          <p:nvPr/>
        </p:nvSpPr>
        <p:spPr>
          <a:xfrm>
            <a:off x="4651514" y="804460"/>
            <a:ext cx="6195612" cy="109376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المعادلة التي توافق العبارة :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(( خمسة أمثال عدد مضاف إليه اثنين يساوي 10 ))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6DE7140-20CF-4E28-9B56-50B2B0AA8020}"/>
                  </a:ext>
                </a:extLst>
              </p:cNvPr>
              <p:cNvSpPr txBox="1"/>
              <p:nvPr/>
            </p:nvSpPr>
            <p:spPr>
              <a:xfrm>
                <a:off x="5422675" y="2040769"/>
                <a:ext cx="299245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𝑨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6DE7140-20CF-4E28-9B56-50B2B0AA8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75" y="2040769"/>
                <a:ext cx="299245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D9F5060-51F3-4DE9-A9D7-2C3A76CCD758}"/>
                  </a:ext>
                </a:extLst>
              </p:cNvPr>
              <p:cNvSpPr txBox="1"/>
              <p:nvPr/>
            </p:nvSpPr>
            <p:spPr>
              <a:xfrm>
                <a:off x="5422674" y="2705314"/>
                <a:ext cx="299245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D9F5060-51F3-4DE9-A9D7-2C3A76CCD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74" y="2705314"/>
                <a:ext cx="299245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FF26777-D92E-4CFE-B12B-9D2E35713AB0}"/>
                  </a:ext>
                </a:extLst>
              </p:cNvPr>
              <p:cNvSpPr txBox="1"/>
              <p:nvPr/>
            </p:nvSpPr>
            <p:spPr>
              <a:xfrm>
                <a:off x="5422674" y="3367857"/>
                <a:ext cx="299245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FF26777-D92E-4CFE-B12B-9D2E35713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74" y="3367857"/>
                <a:ext cx="299245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12AC7B-E81F-46B6-A332-F280203878A5}"/>
                  </a:ext>
                </a:extLst>
              </p:cNvPr>
              <p:cNvSpPr txBox="1"/>
              <p:nvPr/>
            </p:nvSpPr>
            <p:spPr>
              <a:xfrm>
                <a:off x="5422674" y="4032402"/>
                <a:ext cx="2992457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𝑫</m:t>
                          </m:r>
                        </m:e>
                      </m:d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12AC7B-E81F-46B6-A332-F28020387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74" y="4032402"/>
                <a:ext cx="299245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5407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مربع نص 6">
                <a:extLst>
                  <a:ext uri="{FF2B5EF4-FFF2-40B4-BE49-F238E27FC236}">
                    <a16:creationId xmlns:a16="http://schemas.microsoft.com/office/drawing/2014/main" id="{C78AFACE-8762-4F68-A971-4D59E981C153}"/>
                  </a:ext>
                </a:extLst>
              </p:cNvPr>
              <p:cNvSpPr txBox="1"/>
              <p:nvPr/>
            </p:nvSpPr>
            <p:spPr>
              <a:xfrm>
                <a:off x="3684106" y="756976"/>
                <a:ext cx="7256786" cy="109376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المعادلة التي توافق العبارة :</a:t>
                </a:r>
              </a:p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(( عشرة زائد ناتج قسمة عدد معين على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يساوي </a:t>
                </a:r>
                <a14:m>
                  <m:oMath xmlns:m="http://schemas.openxmlformats.org/officeDocument/2006/math">
                    <m:r>
                      <a:rPr lang="ar-AE" sz="2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r>
                  <a:rPr lang="ar-AE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))</a:t>
                </a:r>
                <a:endPara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مربع نص 6">
                <a:extLst>
                  <a:ext uri="{FF2B5EF4-FFF2-40B4-BE49-F238E27FC236}">
                    <a16:creationId xmlns:a16="http://schemas.microsoft.com/office/drawing/2014/main" id="{C78AFACE-8762-4F68-A971-4D59E981C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4106" y="756976"/>
                <a:ext cx="7256786" cy="1093761"/>
              </a:xfrm>
              <a:prstGeom prst="rect">
                <a:avLst/>
              </a:prstGeom>
              <a:blipFill>
                <a:blip r:embed="rId2"/>
                <a:stretch>
                  <a:fillRect t="-6111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B6088FB-2D9D-47C3-98F3-CAA2C227844A}"/>
                  </a:ext>
                </a:extLst>
              </p:cNvPr>
              <p:cNvSpPr txBox="1"/>
              <p:nvPr/>
            </p:nvSpPr>
            <p:spPr>
              <a:xfrm>
                <a:off x="5422675" y="2040769"/>
                <a:ext cx="299245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𝑨</m:t>
                          </m:r>
                        </m:e>
                      </m:d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B6088FB-2D9D-47C3-98F3-CAA2C2278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75" y="2040769"/>
                <a:ext cx="299245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8E7CE1-AFB6-46B3-88E0-8433679A05EB}"/>
                  </a:ext>
                </a:extLst>
              </p:cNvPr>
              <p:cNvSpPr txBox="1"/>
              <p:nvPr/>
            </p:nvSpPr>
            <p:spPr>
              <a:xfrm>
                <a:off x="5422674" y="2705314"/>
                <a:ext cx="2992456" cy="8363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𝒏</m:t>
                          </m:r>
                        </m:num>
                        <m:den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8E7CE1-AFB6-46B3-88E0-8433679A0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74" y="2705314"/>
                <a:ext cx="2992456" cy="836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3361A2-A683-4B69-9FAB-47AC7985ADAB}"/>
                  </a:ext>
                </a:extLst>
              </p:cNvPr>
              <p:cNvSpPr txBox="1"/>
              <p:nvPr/>
            </p:nvSpPr>
            <p:spPr>
              <a:xfrm>
                <a:off x="5422674" y="3683022"/>
                <a:ext cx="2992456" cy="8363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e>
                      </m:d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𝒏</m:t>
                          </m:r>
                        </m:num>
                        <m:den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2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3361A2-A683-4B69-9FAB-47AC7985A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74" y="3683022"/>
                <a:ext cx="2992456" cy="836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6F1240A-E209-41B2-A7D9-DDBB15A7C134}"/>
                  </a:ext>
                </a:extLst>
              </p:cNvPr>
              <p:cNvSpPr txBox="1"/>
              <p:nvPr/>
            </p:nvSpPr>
            <p:spPr>
              <a:xfrm>
                <a:off x="5422673" y="4660730"/>
                <a:ext cx="2992457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𝑫</m:t>
                          </m:r>
                        </m:e>
                      </m:d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US" sz="2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6F1240A-E209-41B2-A7D9-DDBB15A7C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73" y="4660730"/>
                <a:ext cx="2992457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4022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044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78295A8E-DDC8-44D4-BAD1-0315AC40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643" y="1071927"/>
            <a:ext cx="5973009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949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website&#10;&#10;Description automatically generated">
            <a:extLst>
              <a:ext uri="{FF2B5EF4-FFF2-40B4-BE49-F238E27FC236}">
                <a16:creationId xmlns:a16="http://schemas.microsoft.com/office/drawing/2014/main" id="{907053E8-7C5E-4133-AA6F-05EDBA841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994" y="705063"/>
            <a:ext cx="9373908" cy="287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655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19E7EEC-3678-4013-A839-C6A74F4B3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051" y="996083"/>
            <a:ext cx="6697010" cy="155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5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181DD73-A33F-4834-9E46-FA2E2B7AB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636" y="665221"/>
            <a:ext cx="10012172" cy="40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67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88BFD8A-FF5B-4E61-8FF4-DD4FC193A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599" y="796220"/>
            <a:ext cx="8954750" cy="219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265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3502223C-0614-4494-B1DA-10791779D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777" y="621062"/>
            <a:ext cx="8747759" cy="2136205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7936015-369A-42E9-86EB-F4916EE02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33" y="2222696"/>
            <a:ext cx="7047423" cy="2996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D13C7D-A633-46A8-943E-57ECAA3F6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777" y="5350989"/>
            <a:ext cx="8249801" cy="8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32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6C6B653-321E-4623-A03D-01F9EF4D2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619" y="797785"/>
            <a:ext cx="7516274" cy="348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69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874AC086-EA8F-4479-8779-69B68582D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448" y="557499"/>
            <a:ext cx="7030431" cy="3238952"/>
          </a:xfrm>
          <a:prstGeom prst="rect">
            <a:avLst/>
          </a:prstGeom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216762D-27E6-42B0-B198-9EC30651D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48" y="3379612"/>
            <a:ext cx="7541999" cy="292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9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737D764-CBC6-4A6B-90E1-F5E807AE2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941" y="791033"/>
            <a:ext cx="10012172" cy="23339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DFF512-C0C8-412C-8FFF-21944F8F2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941" y="3852603"/>
            <a:ext cx="10059804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50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4386A70-D686-45D7-B42A-8B51ADC40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289" y="578680"/>
            <a:ext cx="10145541" cy="3924848"/>
          </a:xfrm>
          <a:prstGeom prst="rect">
            <a:avLst/>
          </a:prstGeom>
        </p:spPr>
      </p:pic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23FA351A-21C3-48F9-BCCE-EDAA5C3D4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982" y="4791243"/>
            <a:ext cx="3924848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60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AC6709A-90CF-48E6-9632-156012343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50" y="1728550"/>
            <a:ext cx="10383699" cy="340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8735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B68A0D6-A553-404F-B772-A17ED9F7B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091" y="1437469"/>
            <a:ext cx="9907383" cy="265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09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1E086B6-9A91-4183-B569-D1A9488DA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168" y="762136"/>
            <a:ext cx="8935697" cy="398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5333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9F5B42C-4B65-4A13-A04A-E682F6579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612" y="588206"/>
            <a:ext cx="10269383" cy="3905795"/>
          </a:xfrm>
          <a:prstGeom prst="rect">
            <a:avLst/>
          </a:prstGeom>
        </p:spPr>
      </p:pic>
      <p:pic>
        <p:nvPicPr>
          <p:cNvPr id="6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A39F60D8-F7CA-4A5A-ABB5-F4367A77B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4804" y="4620501"/>
            <a:ext cx="3896269" cy="161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370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166</TotalTime>
  <Words>646</Words>
  <Application>Microsoft Office PowerPoint</Application>
  <PresentationFormat>Widescreen</PresentationFormat>
  <Paragraphs>111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فايز حسين هاشم</dc:creator>
  <cp:lastModifiedBy>asifhammoud1978@gmail.com</cp:lastModifiedBy>
  <cp:revision>8</cp:revision>
  <dcterms:created xsi:type="dcterms:W3CDTF">2021-10-10T04:37:47Z</dcterms:created>
  <dcterms:modified xsi:type="dcterms:W3CDTF">2024-09-17T09:07:31Z</dcterms:modified>
</cp:coreProperties>
</file>