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51097" y="581637"/>
            <a:ext cx="2799666" cy="1041446"/>
            <a:chOff x="9993401" y="230962"/>
            <a:chExt cx="3973263" cy="1429374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350839"/>
              <a:ext cx="2302930" cy="1309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روح الطبيعية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846659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 </a:t>
            </a:r>
            <a:r>
              <a:rPr lang="ar-AE" sz="1200" b="1" i="0" dirty="0">
                <a:solidFill>
                  <a:srgbClr val="8E44AD"/>
                </a:solidFill>
                <a:effectLst/>
                <a:latin typeface="abdo"/>
              </a:rPr>
              <a:t>قالَ الشَّاعِرُ: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إنَّ قلبًا مِلؤُهُ الحُبُّ الصَّحيحْ      </a:t>
            </a:r>
            <a:r>
              <a:rPr lang="ar-AE" sz="1200" b="1" i="0" dirty="0">
                <a:solidFill>
                  <a:srgbClr val="9B59B6"/>
                </a:solidFill>
                <a:effectLst/>
                <a:latin typeface="abdo"/>
              </a:rPr>
              <a:t>دَقَّ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حتَّى رقَّ مِنْ فَرطِ الشُّعورْ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هوَ حَيٌّ ولَـئِــنْ زارَ الضَّريـــــحْ      </a:t>
            </a:r>
            <a:r>
              <a:rPr lang="ar-AE" sz="1200" b="1" i="0" dirty="0">
                <a:solidFill>
                  <a:srgbClr val="9B59B6"/>
                </a:solidFill>
                <a:effectLst/>
                <a:latin typeface="abdo"/>
              </a:rPr>
              <a:t>دُقَّ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يا قَلبـي إلى يومِ النُّشـــــورْ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27AE60"/>
                </a:solidFill>
                <a:effectLst/>
                <a:latin typeface="abdo"/>
              </a:rPr>
              <a:t>بَيِّنِ الفرقَ بينَ: دَقَّ، ودُقَّ مِنْ حَيْثُ: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- المَعنى</a:t>
            </a:r>
            <a:b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</a:br>
            <a:r>
              <a:rPr lang="ar-AE" sz="1200" b="1" i="0" dirty="0">
                <a:effectLst/>
                <a:latin typeface="abdo"/>
              </a:rPr>
              <a:t>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026" y="2474986"/>
            <a:ext cx="4722052" cy="3600986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2980B9"/>
                </a:solidFill>
                <a:effectLst/>
                <a:latin typeface="UthmanicHafs1Ex1Ver12"/>
              </a:rPr>
              <a:t>قالَ اللَّه سبحانَهُ وتَعالى: ( تَبَارَكَ الَّذِي جَعَلَ فِي السَّمَاءِ بُرُوجًا وَجَعَلَ فِيهَا سِرَاجًا وَقَمَرًا مُنِيرًا (16) وَهُوَ الَّذِي جَعَلَ اللَّيْلَ وَالنَّهَارَ خِلْفَةً لِمَنْ أَرَادَ أَنْ يَذَّكَّرَ أَوْ أَرَادَ شُكُورًا (26) (الفُرقان).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تفكّرْ في معنى الآيتينِ الكريمتين، ثمَّ حدّدِ الرَّابطَ بينَ مضمونِ الآيتينِ الكريمتينِ وبينَ ما وردَ في النَّصِّ.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68318" y="4275479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523220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استَعِن بالمُعجَمِ لإيجادِ </a:t>
            </a:r>
            <a:r>
              <a:rPr lang="ar-AE" sz="1400" b="1" i="0" dirty="0">
                <a:solidFill>
                  <a:srgbClr val="8E44AD"/>
                </a:solidFill>
                <a:effectLst/>
                <a:latin typeface="abdo"/>
              </a:rPr>
              <a:t>مُرادِفاتِ وأضدادِ</a:t>
            </a: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 الكَلِماتِ</a:t>
            </a:r>
            <a:endParaRPr lang="ar-AE" sz="1400" b="1" i="0" dirty="0">
              <a:solidFill>
                <a:srgbClr val="2980B9"/>
              </a:solidFill>
              <a:effectLst/>
              <a:latin typeface="abdo"/>
              <a:cs typeface="Times New Roman" panose="02020603050405020304" pitchFamily="18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i="0" dirty="0">
              <a:solidFill>
                <a:srgbClr val="2980B9"/>
              </a:solidFill>
              <a:effectLst/>
              <a:latin typeface="abdo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215221" y="2209461"/>
            <a:ext cx="1304301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343358" y="4465766"/>
            <a:ext cx="5327152" cy="203132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400" b="1" i="0" dirty="0">
                <a:solidFill>
                  <a:srgbClr val="339966"/>
                </a:solidFill>
                <a:effectLst/>
                <a:latin typeface="abdo"/>
              </a:rPr>
              <a:t>أيُّ عناصرِ الطَّبيعَةِ يَستثيرُ مَشاعرَكَ، ويمنَحُكَ الرَّاحَةَ والمُتعَةَ؟</a:t>
            </a:r>
            <a:br>
              <a:rPr lang="ar-AE" sz="1400" dirty="0"/>
            </a:b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- اكتُب فِقرَةً من ثلاثَـةِ أسطُرٍ تَصِفُ العُنصُرَ الَّذي اختَرتَـهُ بِلُغَـتِكَ البديعَـةِ.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  <a:endParaRPr lang="ar-AE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552464" y="3629570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1252121" y="6201292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graphicFrame>
        <p:nvGraphicFramePr>
          <p:cNvPr id="13" name="جدول 14">
            <a:extLst>
              <a:ext uri="{FF2B5EF4-FFF2-40B4-BE49-F238E27FC236}">
                <a16:creationId xmlns:a16="http://schemas.microsoft.com/office/drawing/2014/main" id="{30CD695A-7E6D-4EB9-8BC7-8BF4FC24C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2393"/>
              </p:ext>
            </p:extLst>
          </p:nvPr>
        </p:nvGraphicFramePr>
        <p:xfrm>
          <a:off x="5463280" y="2201477"/>
          <a:ext cx="4722052" cy="1577310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657019">
                  <a:extLst>
                    <a:ext uri="{9D8B030D-6E8A-4147-A177-3AD203B41FA5}">
                      <a16:colId xmlns:a16="http://schemas.microsoft.com/office/drawing/2014/main" val="1565867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82415772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377213348"/>
                    </a:ext>
                  </a:extLst>
                </a:gridCol>
                <a:gridCol w="2461520">
                  <a:extLst>
                    <a:ext uri="{9D8B030D-6E8A-4147-A177-3AD203B41FA5}">
                      <a16:colId xmlns:a16="http://schemas.microsoft.com/office/drawing/2014/main" val="567296179"/>
                    </a:ext>
                  </a:extLst>
                </a:gridCol>
              </a:tblGrid>
              <a:tr h="315462">
                <a:tc>
                  <a:txBody>
                    <a:bodyPr/>
                    <a:lstStyle/>
                    <a:p>
                      <a:pPr rtl="1"/>
                      <a:r>
                        <a:rPr lang="ar-AE" sz="1400" dirty="0"/>
                        <a:t>الكلمة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/>
                        <a:t>مرادفها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/>
                        <a:t>ضدها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/>
                        <a:t>جملة مفيدة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568242"/>
                  </a:ext>
                </a:extLst>
              </a:tr>
              <a:tr h="315462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/>
                        <a:t>يجلو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914922"/>
                  </a:ext>
                </a:extLst>
              </a:tr>
              <a:tr h="315462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/>
                        <a:t>يرنو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46048"/>
                  </a:ext>
                </a:extLst>
              </a:tr>
              <a:tr h="315462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/>
                        <a:t>النسمات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057718"/>
                  </a:ext>
                </a:extLst>
              </a:tr>
              <a:tr h="315462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/>
                        <a:t>الصرير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74563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1C4239E-A9B0-BB97-3388-F11707F28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166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abdo</vt:lpstr>
      <vt:lpstr>Arial</vt:lpstr>
      <vt:lpstr>Calibri</vt:lpstr>
      <vt:lpstr>Calibri Light</vt:lpstr>
      <vt:lpstr>UthmanicHafs1Ex1Ver12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37</cp:revision>
  <dcterms:created xsi:type="dcterms:W3CDTF">2022-10-17T09:24:34Z</dcterms:created>
  <dcterms:modified xsi:type="dcterms:W3CDTF">2025-11-20T10:13:16Z</dcterms:modified>
</cp:coreProperties>
</file>