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23"/>
  </p:notesMasterIdLst>
  <p:sldIdLst>
    <p:sldId id="256" r:id="rId5"/>
    <p:sldId id="369" r:id="rId6"/>
    <p:sldId id="370" r:id="rId7"/>
    <p:sldId id="282" r:id="rId8"/>
    <p:sldId id="377" r:id="rId9"/>
    <p:sldId id="284" r:id="rId10"/>
    <p:sldId id="356" r:id="rId11"/>
    <p:sldId id="355" r:id="rId12"/>
    <p:sldId id="357" r:id="rId13"/>
    <p:sldId id="378" r:id="rId14"/>
    <p:sldId id="359" r:id="rId15"/>
    <p:sldId id="358" r:id="rId16"/>
    <p:sldId id="285" r:id="rId17"/>
    <p:sldId id="373" r:id="rId18"/>
    <p:sldId id="371" r:id="rId19"/>
    <p:sldId id="374" r:id="rId20"/>
    <p:sldId id="375"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in Hazelden" initials="TH" lastIdx="10" clrIdx="0">
    <p:extLst>
      <p:ext uri="{19B8F6BF-5375-455C-9EA6-DF929625EA0E}">
        <p15:presenceInfo xmlns:p15="http://schemas.microsoft.com/office/powerpoint/2012/main" userId="S::thomasin.hazelden@ese.gov.ae::46423e11-06f7-4b93-895a-79bbea195676" providerId="AD"/>
      </p:ext>
    </p:extLst>
  </p:cmAuthor>
  <p:cmAuthor id="2" name="Natasha" initials="NQ" lastIdx="9" clrIdx="1">
    <p:extLst>
      <p:ext uri="{19B8F6BF-5375-455C-9EA6-DF929625EA0E}">
        <p15:presenceInfo xmlns:p15="http://schemas.microsoft.com/office/powerpoint/2012/main" userId="Natas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A056C"/>
    <a:srgbClr val="1D8F82"/>
    <a:srgbClr val="C6C6C6"/>
    <a:srgbClr val="EBDDD1"/>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E615BB-9604-6096-1831-6A5DA0DFDD6D}" v="49" dt="2023-01-25T20:19:17.6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0"/>
    <p:restoredTop sz="94648"/>
  </p:normalViewPr>
  <p:slideViewPr>
    <p:cSldViewPr snapToGrid="0">
      <p:cViewPr varScale="1">
        <p:scale>
          <a:sx n="84" d="100"/>
          <a:sy n="84" d="100"/>
        </p:scale>
        <p:origin x="200"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il Armstrong" userId="S::neil.armstrong@ese.gov.ae::66f5c2f0-6fa0-46ae-aaf1-a4e524717e77" providerId="AD" clId="Web-{F6E615BB-9604-6096-1831-6A5DA0DFDD6D}"/>
    <pc:docChg chg="modSld">
      <pc:chgData name="Neil Armstrong" userId="S::neil.armstrong@ese.gov.ae::66f5c2f0-6fa0-46ae-aaf1-a4e524717e77" providerId="AD" clId="Web-{F6E615BB-9604-6096-1831-6A5DA0DFDD6D}" dt="2023-01-25T20:19:17.639" v="36"/>
      <pc:docMkLst>
        <pc:docMk/>
      </pc:docMkLst>
      <pc:sldChg chg="modSp">
        <pc:chgData name="Neil Armstrong" userId="S::neil.armstrong@ese.gov.ae::66f5c2f0-6fa0-46ae-aaf1-a4e524717e77" providerId="AD" clId="Web-{F6E615BB-9604-6096-1831-6A5DA0DFDD6D}" dt="2023-01-25T20:19:00.623" v="35"/>
        <pc:sldMkLst>
          <pc:docMk/>
          <pc:sldMk cId="301918647" sldId="373"/>
        </pc:sldMkLst>
        <pc:graphicFrameChg chg="mod modGraphic">
          <ac:chgData name="Neil Armstrong" userId="S::neil.armstrong@ese.gov.ae::66f5c2f0-6fa0-46ae-aaf1-a4e524717e77" providerId="AD" clId="Web-{F6E615BB-9604-6096-1831-6A5DA0DFDD6D}" dt="2023-01-25T20:19:00.623" v="35"/>
          <ac:graphicFrameMkLst>
            <pc:docMk/>
            <pc:sldMk cId="301918647" sldId="373"/>
            <ac:graphicFrameMk id="2" creationId="{32909B1F-5390-7241-BC81-93245E09410F}"/>
          </ac:graphicFrameMkLst>
        </pc:graphicFrameChg>
      </pc:sldChg>
      <pc:sldChg chg="delCm">
        <pc:chgData name="Neil Armstrong" userId="S::neil.armstrong@ese.gov.ae::66f5c2f0-6fa0-46ae-aaf1-a4e524717e77" providerId="AD" clId="Web-{F6E615BB-9604-6096-1831-6A5DA0DFDD6D}" dt="2023-01-25T20:19:17.639" v="36"/>
        <pc:sldMkLst>
          <pc:docMk/>
          <pc:sldMk cId="1332837796" sldId="374"/>
        </pc:sldMkLst>
      </pc:sldChg>
      <pc:sldChg chg="modSp">
        <pc:chgData name="Neil Armstrong" userId="S::neil.armstrong@ese.gov.ae::66f5c2f0-6fa0-46ae-aaf1-a4e524717e77" providerId="AD" clId="Web-{F6E615BB-9604-6096-1831-6A5DA0DFDD6D}" dt="2023-01-25T20:17:46.825" v="3"/>
        <pc:sldMkLst>
          <pc:docMk/>
          <pc:sldMk cId="3155830135" sldId="378"/>
        </pc:sldMkLst>
        <pc:graphicFrameChg chg="mod modGraphic">
          <ac:chgData name="Neil Armstrong" userId="S::neil.armstrong@ese.gov.ae::66f5c2f0-6fa0-46ae-aaf1-a4e524717e77" providerId="AD" clId="Web-{F6E615BB-9604-6096-1831-6A5DA0DFDD6D}" dt="2023-01-25T20:17:46.825" v="3"/>
          <ac:graphicFrameMkLst>
            <pc:docMk/>
            <pc:sldMk cId="3155830135" sldId="378"/>
            <ac:graphicFrameMk id="2" creationId="{DAF41368-1EC9-DC43-ADBA-9D250A35DC9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1/25/2023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1/25/2023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1/25/2023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1/25/2023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1/25/2023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1/25/2023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1/25/2023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1/25/2023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1/25/2023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1/25/2023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عنوان 1">
            <a:extLst>
              <a:ext uri="{FF2B5EF4-FFF2-40B4-BE49-F238E27FC236}">
                <a16:creationId xmlns:a16="http://schemas.microsoft.com/office/drawing/2014/main" id="{284971AD-7AD2-5845-865F-BF22BF9C3212}"/>
              </a:ext>
            </a:extLst>
          </p:cNvPr>
          <p:cNvSpPr txBox="1">
            <a:spLocks/>
          </p:cNvSpPr>
          <p:nvPr/>
        </p:nvSpPr>
        <p:spPr>
          <a:xfrm>
            <a:off x="7393260" y="4592586"/>
            <a:ext cx="4339440"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algn="ctr" defTabSz="914400" rtl="1" eaLnBrk="1" latinLnBrk="0" hangingPunct="1">
              <a:lnSpc>
                <a:spcPct val="90000"/>
              </a:lnSpc>
              <a:spcBef>
                <a:spcPct val="0"/>
              </a:spcBef>
              <a:buNone/>
            </a:pPr>
            <a:endParaRPr lang="ar-AE" sz="3200">
              <a:solidFill>
                <a:srgbClr val="C00000"/>
              </a:solidFill>
              <a:latin typeface="GE Dinar One" panose="020A0503020102020204" pitchFamily="18" charset="-78"/>
              <a:ea typeface="GE Dinar One" panose="020A0503020102020204" pitchFamily="18" charset="-78"/>
              <a:cs typeface="GE Dinar One" panose="020A0503020102020204" pitchFamily="18" charset="-78"/>
            </a:endParaRPr>
          </a:p>
        </p:txBody>
      </p:sp>
      <p:sp>
        <p:nvSpPr>
          <p:cNvPr id="11" name="TextBox 10">
            <a:extLst>
              <a:ext uri="{FF2B5EF4-FFF2-40B4-BE49-F238E27FC236}">
                <a16:creationId xmlns:a16="http://schemas.microsoft.com/office/drawing/2014/main" id="{03F40934-5116-184F-965C-8EB1DFB68361}"/>
              </a:ext>
            </a:extLst>
          </p:cNvPr>
          <p:cNvSpPr txBox="1"/>
          <p:nvPr/>
        </p:nvSpPr>
        <p:spPr>
          <a:xfrm>
            <a:off x="4191385" y="3780739"/>
            <a:ext cx="3588514" cy="523220"/>
          </a:xfrm>
          <a:prstGeom prst="rect">
            <a:avLst/>
          </a:prstGeom>
          <a:noFill/>
        </p:spPr>
        <p:txBody>
          <a:bodyPr wrap="square" rtlCol="0">
            <a:spAutoFit/>
          </a:bodyPr>
          <a:lstStyle/>
          <a:p>
            <a:pPr algn="r" rtl="1"/>
            <a:r>
              <a:rPr lang="en-US" sz="2800" b="1">
                <a:solidFill>
                  <a:schemeClr val="tx1">
                    <a:lumMod val="65000"/>
                    <a:lumOff val="35000"/>
                  </a:schemeClr>
                </a:solidFill>
                <a:latin typeface="Arial" panose="020B0604020202020204" pitchFamily="34" charset="0"/>
                <a:ea typeface="AppleMyungjo" pitchFamily="2" charset="-127"/>
                <a:cs typeface="Arial" panose="020B0604020202020204" pitchFamily="34" charset="0"/>
              </a:rPr>
              <a:t>Level 5.1</a:t>
            </a:r>
          </a:p>
        </p:txBody>
      </p:sp>
      <p:sp>
        <p:nvSpPr>
          <p:cNvPr id="12" name="TextBox 11">
            <a:extLst>
              <a:ext uri="{FF2B5EF4-FFF2-40B4-BE49-F238E27FC236}">
                <a16:creationId xmlns:a16="http://schemas.microsoft.com/office/drawing/2014/main" id="{862271A4-0215-1348-A97D-F6D300FCADD0}"/>
              </a:ext>
            </a:extLst>
          </p:cNvPr>
          <p:cNvSpPr txBox="1"/>
          <p:nvPr/>
        </p:nvSpPr>
        <p:spPr>
          <a:xfrm>
            <a:off x="5978142" y="4325923"/>
            <a:ext cx="1801755" cy="769441"/>
          </a:xfrm>
          <a:prstGeom prst="rect">
            <a:avLst/>
          </a:prstGeom>
          <a:noFill/>
        </p:spPr>
        <p:txBody>
          <a:bodyPr wrap="square" rtlCol="0">
            <a:spAutoFit/>
          </a:bodyPr>
          <a:lstStyle/>
          <a:p>
            <a:pPr algn="r" rtl="1"/>
            <a:r>
              <a:rPr lang="en-US" sz="2200" b="1">
                <a:solidFill>
                  <a:schemeClr val="tx1">
                    <a:lumMod val="65000"/>
                    <a:lumOff val="35000"/>
                  </a:schemeClr>
                </a:solidFill>
                <a:latin typeface="Arial" panose="020B0604020202020204" pitchFamily="34" charset="0"/>
                <a:cs typeface="Arial" panose="020B0604020202020204" pitchFamily="34" charset="0"/>
              </a:rPr>
              <a:t>Term 2</a:t>
            </a:r>
          </a:p>
          <a:p>
            <a:pPr algn="r" rtl="1"/>
            <a:r>
              <a:rPr lang="en-US" sz="2200" b="1">
                <a:solidFill>
                  <a:schemeClr val="tx1">
                    <a:lumMod val="65000"/>
                    <a:lumOff val="35000"/>
                  </a:schemeClr>
                </a:solidFill>
                <a:latin typeface="Arial" panose="020B0604020202020204" pitchFamily="34" charset="0"/>
                <a:cs typeface="Arial" panose="020B0604020202020204" pitchFamily="34" charset="0"/>
              </a:rPr>
              <a:t>2022-2023</a:t>
            </a:r>
          </a:p>
        </p:txBody>
      </p:sp>
      <p:sp>
        <p:nvSpPr>
          <p:cNvPr id="6" name="TextBox 5">
            <a:extLst>
              <a:ext uri="{FF2B5EF4-FFF2-40B4-BE49-F238E27FC236}">
                <a16:creationId xmlns:a16="http://schemas.microsoft.com/office/drawing/2014/main" id="{D38D12C3-C113-D742-BEF9-A9CF3A5C5F75}"/>
              </a:ext>
            </a:extLst>
          </p:cNvPr>
          <p:cNvSpPr txBox="1"/>
          <p:nvPr/>
        </p:nvSpPr>
        <p:spPr>
          <a:xfrm>
            <a:off x="2141289" y="2415541"/>
            <a:ext cx="5638608" cy="1323439"/>
          </a:xfrm>
          <a:prstGeom prst="rect">
            <a:avLst/>
          </a:prstGeom>
          <a:noFill/>
        </p:spPr>
        <p:txBody>
          <a:bodyPr wrap="square" rtlCol="0">
            <a:spAutoFit/>
          </a:bodyPr>
          <a:lstStyle/>
          <a:p>
            <a:pPr marL="0" algn="r" defTabSz="914400" rtl="1" eaLnBrk="1" latinLnBrk="0" hangingPunct="1"/>
            <a:r>
              <a:rPr lang="en-US" sz="4000">
                <a:solidFill>
                  <a:schemeClr val="tx1">
                    <a:lumMod val="65000"/>
                    <a:lumOff val="35000"/>
                  </a:schemeClr>
                </a:solidFill>
                <a:latin typeface="Arial" panose="020B0604020202020204" pitchFamily="34" charset="0"/>
                <a:ea typeface="AppleMyungjo" pitchFamily="2" charset="-127"/>
                <a:cs typeface="Arial" panose="020B0604020202020204" pitchFamily="34" charset="0"/>
              </a:rPr>
              <a:t>English Language Coverage</a:t>
            </a:r>
          </a:p>
        </p:txBody>
      </p:sp>
    </p:spTree>
    <p:extLst>
      <p:ext uri="{BB962C8B-B14F-4D97-AF65-F5344CB8AC3E}">
        <p14:creationId xmlns:p14="http://schemas.microsoft.com/office/powerpoint/2010/main" val="970001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6D1299-A9CD-314D-8332-48CE432C7E6D}"/>
              </a:ext>
            </a:extLst>
          </p:cNvPr>
          <p:cNvSpPr txBox="1"/>
          <p:nvPr/>
        </p:nvSpPr>
        <p:spPr>
          <a:xfrm>
            <a:off x="999852" y="1407224"/>
            <a:ext cx="4547287" cy="523220"/>
          </a:xfrm>
          <a:prstGeom prst="rect">
            <a:avLst/>
          </a:prstGeom>
          <a:noFill/>
        </p:spPr>
        <p:txBody>
          <a:bodyPr wrap="square" rtlCol="0">
            <a:spAutoFit/>
          </a:bodyPr>
          <a:lstStyle/>
          <a:p>
            <a:pPr marL="0" defTabSz="914400" rtl="1" eaLnBrk="1" latinLnBrk="0" hangingPunct="1"/>
            <a:r>
              <a:rPr lang="en-US" sz="2800" b="1">
                <a:latin typeface="Arial" panose="020B0604020202020204" pitchFamily="34" charset="0"/>
                <a:ea typeface="AppleMyungjo" pitchFamily="2" charset="-127"/>
                <a:cs typeface="Arial" panose="020B0604020202020204" pitchFamily="34" charset="0"/>
              </a:rPr>
              <a:t>Contents:</a:t>
            </a:r>
          </a:p>
        </p:txBody>
      </p:sp>
      <p:sp>
        <p:nvSpPr>
          <p:cNvPr id="3" name="TextBox 2">
            <a:extLst>
              <a:ext uri="{FF2B5EF4-FFF2-40B4-BE49-F238E27FC236}">
                <a16:creationId xmlns:a16="http://schemas.microsoft.com/office/drawing/2014/main" id="{3111E9A9-9432-304E-8425-E2DD790FD101}"/>
              </a:ext>
            </a:extLst>
          </p:cNvPr>
          <p:cNvSpPr txBox="1"/>
          <p:nvPr/>
        </p:nvSpPr>
        <p:spPr>
          <a:xfrm>
            <a:off x="999852" y="2106714"/>
            <a:ext cx="5096148" cy="4524315"/>
          </a:xfrm>
          <a:prstGeom prst="rect">
            <a:avLst/>
          </a:prstGeom>
          <a:noFill/>
        </p:spPr>
        <p:txBody>
          <a:bodyPr wrap="square" rtlCol="0">
            <a:spAutoFit/>
          </a:bodyPr>
          <a:lstStyle/>
          <a:p>
            <a:pPr defTabSz="914217">
              <a:defRPr/>
            </a:pPr>
            <a:r>
              <a:rPr lang="en-GB" sz="2400" kern="0">
                <a:latin typeface="Helvetica" pitchFamily="2" charset="0"/>
                <a:cs typeface="Arial"/>
                <a:sym typeface="Arial"/>
              </a:rPr>
              <a:t>How to use this resource</a:t>
            </a:r>
          </a:p>
          <a:p>
            <a:pPr defTabSz="914217">
              <a:defRPr/>
            </a:pPr>
            <a:endParaRPr lang="en-GB" sz="2400" kern="0">
              <a:latin typeface="Arial" panose="020B0604020202020204" pitchFamily="34" charset="0"/>
              <a:cs typeface="Arial" panose="020B0604020202020204" pitchFamily="34" charset="0"/>
              <a:sym typeface="Arial"/>
            </a:endParaRPr>
          </a:p>
          <a:p>
            <a:pPr defTabSz="914217">
              <a:defRPr/>
            </a:pPr>
            <a:r>
              <a:rPr lang="en-GB" sz="2400" kern="0">
                <a:latin typeface="Arial" panose="020B0604020202020204" pitchFamily="34" charset="0"/>
                <a:cs typeface="Arial" panose="020B0604020202020204" pitchFamily="34" charset="0"/>
                <a:sym typeface="Arial"/>
              </a:rPr>
              <a:t>Coverage</a:t>
            </a:r>
          </a:p>
          <a:p>
            <a:pPr defTabSz="914217">
              <a:defRPr/>
            </a:pPr>
            <a:endParaRPr lang="en-GB" sz="2400" kern="0">
              <a:latin typeface="Arial" panose="020B0604020202020204" pitchFamily="34" charset="0"/>
              <a:cs typeface="Arial" panose="020B0604020202020204" pitchFamily="34" charset="0"/>
              <a:sym typeface="Arial"/>
            </a:endParaRPr>
          </a:p>
          <a:p>
            <a:pPr defTabSz="914217">
              <a:defRPr/>
            </a:pPr>
            <a:r>
              <a:rPr lang="en-GB" sz="2400" kern="0">
                <a:latin typeface="Arial" panose="020B0604020202020204" pitchFamily="34" charset="0"/>
                <a:cs typeface="Arial" panose="020B0604020202020204" pitchFamily="34" charset="0"/>
                <a:sym typeface="Arial"/>
              </a:rPr>
              <a:t>Preparation – grammar</a:t>
            </a:r>
          </a:p>
          <a:p>
            <a:pPr defTabSz="914217">
              <a:defRPr/>
            </a:pPr>
            <a:endParaRPr lang="en-GB" sz="2400" kern="0">
              <a:latin typeface="Arial" panose="020B0604020202020204" pitchFamily="34" charset="0"/>
              <a:cs typeface="Arial" panose="020B0604020202020204" pitchFamily="34" charset="0"/>
              <a:sym typeface="Arial"/>
            </a:endParaRPr>
          </a:p>
          <a:p>
            <a:pPr defTabSz="914217">
              <a:defRPr/>
            </a:pPr>
            <a:r>
              <a:rPr lang="en-GB" sz="2400" kern="0">
                <a:latin typeface="Arial" panose="020B0604020202020204" pitchFamily="34" charset="0"/>
                <a:cs typeface="Arial" panose="020B0604020202020204" pitchFamily="34" charset="0"/>
                <a:sym typeface="Arial"/>
              </a:rPr>
              <a:t>Preparation – functional language</a:t>
            </a:r>
          </a:p>
          <a:p>
            <a:pPr defTabSz="914217">
              <a:defRPr/>
            </a:pPr>
            <a:endParaRPr lang="en-GB" sz="2400" kern="0">
              <a:solidFill>
                <a:srgbClr val="B68A35"/>
              </a:solidFill>
              <a:latin typeface="Arial" panose="020B0604020202020204" pitchFamily="34" charset="0"/>
              <a:cs typeface="Arial" panose="020B0604020202020204" pitchFamily="34" charset="0"/>
              <a:sym typeface="Arial"/>
            </a:endParaRPr>
          </a:p>
          <a:p>
            <a:pPr defTabSz="914217">
              <a:defRPr/>
            </a:pPr>
            <a:br>
              <a:rPr lang="en-GB" sz="2400" kern="0">
                <a:solidFill>
                  <a:srgbClr val="B68A35"/>
                </a:solidFill>
                <a:latin typeface="Arial" panose="020B0604020202020204" pitchFamily="34" charset="0"/>
                <a:cs typeface="Arial" panose="020B0604020202020204" pitchFamily="34" charset="0"/>
                <a:sym typeface="Arial"/>
              </a:rPr>
            </a:br>
            <a:r>
              <a:rPr lang="en-GB" sz="2400" kern="0">
                <a:solidFill>
                  <a:srgbClr val="BCBDC0"/>
                </a:solidFill>
                <a:latin typeface="Arial" panose="020B0604020202020204" pitchFamily="34" charset="0"/>
                <a:cs typeface="Arial" panose="020B0604020202020204" pitchFamily="34" charset="0"/>
                <a:sym typeface="Arial"/>
              </a:rPr>
              <a:t>Level 5.1</a:t>
            </a:r>
            <a:endParaRPr lang="en-GB" sz="2400" i="1" kern="0">
              <a:solidFill>
                <a:srgbClr val="BCBDC0"/>
              </a:solidFill>
              <a:latin typeface="Arial" panose="020B0604020202020204" pitchFamily="34" charset="0"/>
              <a:cs typeface="Arial" panose="020B0604020202020204" pitchFamily="34" charset="0"/>
            </a:endParaRPr>
          </a:p>
          <a:p>
            <a:pPr lvl="0" defTabSz="914217">
              <a:defRPr/>
            </a:pPr>
            <a:br>
              <a:rPr lang="en-GB" sz="2400" kern="0">
                <a:solidFill>
                  <a:srgbClr val="B68A35"/>
                </a:solidFill>
                <a:latin typeface="Arial" panose="020B0604020202020204" pitchFamily="34" charset="0"/>
                <a:cs typeface="Arial" panose="020B0604020202020204" pitchFamily="34" charset="0"/>
                <a:sym typeface="Arial"/>
              </a:rPr>
            </a:br>
            <a:r>
              <a:rPr lang="en-GB" sz="2400" kern="0">
                <a:solidFill>
                  <a:srgbClr val="BCBDC0"/>
                </a:solidFill>
                <a:latin typeface="Arial" panose="020B0604020202020204" pitchFamily="34" charset="0"/>
                <a:cs typeface="Arial" panose="020B0604020202020204" pitchFamily="34" charset="0"/>
                <a:sym typeface="Arial"/>
              </a:rPr>
              <a:t>Term 2 Academic Year 2022-2023</a:t>
            </a:r>
            <a:endParaRPr lang="en-GB" sz="2400" kern="0">
              <a:solidFill>
                <a:srgbClr val="BCBD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6191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7376CF-83F0-9447-B170-B9C8CDBE2591}"/>
              </a:ext>
            </a:extLst>
          </p:cNvPr>
          <p:cNvSpPr txBox="1"/>
          <p:nvPr/>
        </p:nvSpPr>
        <p:spPr>
          <a:xfrm>
            <a:off x="1232140" y="1364616"/>
            <a:ext cx="9742714" cy="5262979"/>
          </a:xfrm>
          <a:prstGeom prst="rect">
            <a:avLst/>
          </a:prstGeom>
          <a:noFill/>
        </p:spPr>
        <p:txBody>
          <a:bodyPr wrap="square" lIns="91440" tIns="45720" rIns="91440" bIns="45720" rtlCol="0" anchor="t">
            <a:spAutoFit/>
          </a:bodyPr>
          <a:lstStyle/>
          <a:p>
            <a:pPr algn="ctr"/>
            <a:r>
              <a:rPr lang="en-GB" sz="1400" b="1">
                <a:latin typeface="Arial" panose="020B0604020202020204" pitchFamily="34" charset="0"/>
                <a:cs typeface="Arial" panose="020B0604020202020204" pitchFamily="34" charset="0"/>
              </a:rPr>
              <a:t>The Coverage, Grammar and Functional Language Teaching Resource</a:t>
            </a:r>
          </a:p>
          <a:p>
            <a:endParaRPr lang="en-GB" sz="1400">
              <a:latin typeface="Arial" panose="020B0604020202020204" pitchFamily="34" charset="0"/>
              <a:cs typeface="Arial" panose="020B0604020202020204" pitchFamily="34" charset="0"/>
            </a:endParaRPr>
          </a:p>
          <a:p>
            <a:pPr algn="just"/>
            <a:r>
              <a:rPr lang="en-GB" sz="1400">
                <a:latin typeface="Arial" panose="020B0604020202020204" pitchFamily="34" charset="0"/>
                <a:cs typeface="Arial" panose="020B0604020202020204" pitchFamily="34"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a:p>
            <a:pPr algn="just"/>
            <a:endParaRPr lang="en-GB" sz="1400">
              <a:latin typeface="Arial" panose="020B0604020202020204" pitchFamily="34" charset="0"/>
              <a:cs typeface="Arial" panose="020B0604020202020204" pitchFamily="34" charset="0"/>
            </a:endParaRPr>
          </a:p>
          <a:p>
            <a:pPr algn="just"/>
            <a:r>
              <a:rPr lang="en-GB" sz="140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400">
              <a:latin typeface="Arial" panose="020B0604020202020204" pitchFamily="34" charset="0"/>
              <a:cs typeface="Arial" panose="020B0604020202020204" pitchFamily="34" charset="0"/>
            </a:endParaRPr>
          </a:p>
          <a:p>
            <a:pPr algn="just"/>
            <a:r>
              <a:rPr lang="en-GB" sz="140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400">
              <a:latin typeface="Arial" panose="020B0604020202020204" pitchFamily="34" charset="0"/>
              <a:cs typeface="Arial" panose="020B0604020202020204" pitchFamily="34" charset="0"/>
            </a:endParaRPr>
          </a:p>
          <a:p>
            <a:pPr algn="just"/>
            <a:r>
              <a:rPr lang="en-GB" sz="140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a:p>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659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4EADEE-FED4-9D4C-A433-3104A57C9C99}"/>
              </a:ext>
            </a:extLst>
          </p:cNvPr>
          <p:cNvSpPr txBox="1"/>
          <p:nvPr/>
        </p:nvSpPr>
        <p:spPr>
          <a:xfrm>
            <a:off x="7726218" y="4090181"/>
            <a:ext cx="3103054" cy="1323439"/>
          </a:xfrm>
          <a:prstGeom prst="rect">
            <a:avLst/>
          </a:prstGeom>
          <a:noFill/>
        </p:spPr>
        <p:txBody>
          <a:bodyPr wrap="square" rtlCol="0">
            <a:spAutoFit/>
          </a:bodyPr>
          <a:lstStyle/>
          <a:p>
            <a:pPr marL="0" algn="r" defTabSz="914400" rtl="1" eaLnBrk="1" latinLnBrk="0" hangingPunct="1"/>
            <a:r>
              <a:rPr lang="en-US" sz="4000" b="1">
                <a:solidFill>
                  <a:schemeClr val="tx1">
                    <a:lumMod val="65000"/>
                    <a:lumOff val="35000"/>
                  </a:schemeClr>
                </a:solidFill>
                <a:latin typeface="Helvetica" pitchFamily="2" charset="0"/>
                <a:ea typeface="AppleMyungjo" pitchFamily="2" charset="-127"/>
                <a:cs typeface="PF Din Text Universal Medium" panose="02000506020000020004" pitchFamily="2" charset="0"/>
              </a:rPr>
              <a:t>Term 2 Coverage</a:t>
            </a:r>
          </a:p>
        </p:txBody>
      </p:sp>
      <p:sp>
        <p:nvSpPr>
          <p:cNvPr id="4" name="Slide Number Placeholder 1">
            <a:extLst>
              <a:ext uri="{FF2B5EF4-FFF2-40B4-BE49-F238E27FC236}">
                <a16:creationId xmlns:a16="http://schemas.microsoft.com/office/drawing/2014/main" id="{6FAA5578-9F13-E34D-A8AB-1B44EAA34E8F}"/>
              </a:ext>
            </a:extLst>
          </p:cNvPr>
          <p:cNvSpPr>
            <a:spLocks noGrp="1"/>
          </p:cNvSpPr>
          <p:nvPr>
            <p:ph type="sldNum" sz="quarter" idx="12"/>
          </p:nvPr>
        </p:nvSpPr>
        <p:spPr>
          <a:xfrm>
            <a:off x="4724400" y="6356349"/>
            <a:ext cx="2743200" cy="365125"/>
          </a:xfrm>
        </p:spPr>
        <p:txBody>
          <a:bodyPr/>
          <a:lstStyle/>
          <a:p>
            <a:fld id="{C5A5AB9B-F023-8B4A-BE34-5ADCF95463FD}" type="slidenum">
              <a:rPr lang="en-US" smtClean="0">
                <a:solidFill>
                  <a:schemeClr val="tx1">
                    <a:lumMod val="75000"/>
                    <a:lumOff val="25000"/>
                  </a:schemeClr>
                </a:solidFill>
                <a:latin typeface="Helvetica" pitchFamily="2" charset="0"/>
              </a:rPr>
              <a:pPr/>
              <a:t>4</a:t>
            </a:fld>
            <a:endParaRPr lang="en-US">
              <a:solidFill>
                <a:schemeClr val="tx1">
                  <a:lumMod val="75000"/>
                  <a:lumOff val="25000"/>
                </a:schemeClr>
              </a:solidFill>
              <a:latin typeface="Helvetica" pitchFamily="2" charset="0"/>
            </a:endParaRPr>
          </a:p>
        </p:txBody>
      </p:sp>
    </p:spTree>
    <p:extLst>
      <p:ext uri="{BB962C8B-B14F-4D97-AF65-F5344CB8AC3E}">
        <p14:creationId xmlns:p14="http://schemas.microsoft.com/office/powerpoint/2010/main" val="21925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502B5A-941B-AD48-AE59-7ED902EBAF9D}"/>
              </a:ext>
            </a:extLst>
          </p:cNvPr>
          <p:cNvSpPr/>
          <p:nvPr/>
        </p:nvSpPr>
        <p:spPr>
          <a:xfrm>
            <a:off x="4765539" y="966859"/>
            <a:ext cx="2660921" cy="461665"/>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Term 2 Coverage</a:t>
            </a:r>
            <a:endParaRPr kumimoji="0" lang="en-US" sz="2400" b="1" i="0" u="none" strike="noStrike" kern="1200" cap="none" spc="0" normalizeH="0" baseline="0" noProof="0">
              <a:ln>
                <a:noFill/>
              </a:ln>
              <a:solidFill>
                <a:prstClr val="white"/>
              </a:solidFill>
              <a:effectLst/>
              <a:uLnTx/>
              <a:uFillTx/>
              <a:latin typeface="Arial" panose="020B0604020202020204" pitchFamily="34" charset="0"/>
              <a:ea typeface="AppleMyungjo" pitchFamily="2" charset="-127"/>
              <a:cs typeface="Arial" panose="020B0604020202020204" pitchFamily="34" charset="0"/>
            </a:endParaRPr>
          </a:p>
        </p:txBody>
      </p:sp>
      <p:graphicFrame>
        <p:nvGraphicFramePr>
          <p:cNvPr id="4" name="Table 3">
            <a:extLst>
              <a:ext uri="{FF2B5EF4-FFF2-40B4-BE49-F238E27FC236}">
                <a16:creationId xmlns:a16="http://schemas.microsoft.com/office/drawing/2014/main" id="{16378707-41F7-5844-8A51-54B478E36B15}"/>
              </a:ext>
            </a:extLst>
          </p:cNvPr>
          <p:cNvGraphicFramePr>
            <a:graphicFrameLocks noGrp="1"/>
          </p:cNvGraphicFramePr>
          <p:nvPr>
            <p:extLst>
              <p:ext uri="{D42A27DB-BD31-4B8C-83A1-F6EECF244321}">
                <p14:modId xmlns:p14="http://schemas.microsoft.com/office/powerpoint/2010/main" val="3775991127"/>
              </p:ext>
            </p:extLst>
          </p:nvPr>
        </p:nvGraphicFramePr>
        <p:xfrm>
          <a:off x="1045028" y="1453243"/>
          <a:ext cx="9721755" cy="4963461"/>
        </p:xfrm>
        <a:graphic>
          <a:graphicData uri="http://schemas.openxmlformats.org/drawingml/2006/table">
            <a:tbl>
              <a:tblPr/>
              <a:tblGrid>
                <a:gridCol w="1023257">
                  <a:extLst>
                    <a:ext uri="{9D8B030D-6E8A-4147-A177-3AD203B41FA5}">
                      <a16:colId xmlns:a16="http://schemas.microsoft.com/office/drawing/2014/main" val="3762111107"/>
                    </a:ext>
                  </a:extLst>
                </a:gridCol>
                <a:gridCol w="2684574">
                  <a:extLst>
                    <a:ext uri="{9D8B030D-6E8A-4147-A177-3AD203B41FA5}">
                      <a16:colId xmlns:a16="http://schemas.microsoft.com/office/drawing/2014/main" val="134819674"/>
                    </a:ext>
                  </a:extLst>
                </a:gridCol>
                <a:gridCol w="2960913">
                  <a:extLst>
                    <a:ext uri="{9D8B030D-6E8A-4147-A177-3AD203B41FA5}">
                      <a16:colId xmlns:a16="http://schemas.microsoft.com/office/drawing/2014/main" val="3961541770"/>
                    </a:ext>
                  </a:extLst>
                </a:gridCol>
                <a:gridCol w="3053011">
                  <a:extLst>
                    <a:ext uri="{9D8B030D-6E8A-4147-A177-3AD203B41FA5}">
                      <a16:colId xmlns:a16="http://schemas.microsoft.com/office/drawing/2014/main" val="692347394"/>
                    </a:ext>
                  </a:extLst>
                </a:gridCol>
              </a:tblGrid>
              <a:tr h="483482">
                <a:tc gridSpan="4">
                  <a:txBody>
                    <a:bodyPr/>
                    <a:lstStyle/>
                    <a:p>
                      <a:pPr algn="ctr" fontAlgn="base"/>
                      <a:r>
                        <a:rPr lang="en-US" sz="1500" b="1" i="0" dirty="0">
                          <a:solidFill>
                            <a:srgbClr val="000000"/>
                          </a:solidFill>
                          <a:effectLst/>
                          <a:latin typeface="Arial"/>
                        </a:rPr>
                        <a:t>Topic(s): </a:t>
                      </a:r>
                      <a:r>
                        <a:rPr lang="en-US" sz="1500" b="0" i="0" dirty="0">
                          <a:solidFill>
                            <a:srgbClr val="000000"/>
                          </a:solidFill>
                          <a:effectLst/>
                          <a:latin typeface="Arial"/>
                        </a:rPr>
                        <a:t>Entertainment</a:t>
                      </a:r>
                    </a:p>
                  </a:txBody>
                  <a:tcPr marL="78668" marR="78668" marT="39334" marB="39334" anchor="ctr">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solidFill>
                      <a:srgbClr val="FFF2CD"/>
                    </a:solidFill>
                  </a:tcPr>
                </a:tc>
                <a:tc hMerge="1">
                  <a:txBody>
                    <a:bodyPr/>
                    <a:lstStyle/>
                    <a:p>
                      <a:endParaRPr lang="en-AE"/>
                    </a:p>
                  </a:txBody>
                  <a:tcPr/>
                </a:tc>
                <a:tc hMerge="1">
                  <a:txBody>
                    <a:bodyPr/>
                    <a:lstStyle/>
                    <a:p>
                      <a:endParaRPr lang="en-US"/>
                    </a:p>
                  </a:txBody>
                  <a:tcPr/>
                </a:tc>
                <a:tc hMerge="1">
                  <a:txBody>
                    <a:bodyPr/>
                    <a:lstStyle/>
                    <a:p>
                      <a:endParaRPr lang="en-AE"/>
                    </a:p>
                  </a:txBody>
                  <a:tcPr/>
                </a:tc>
                <a:extLst>
                  <a:ext uri="{0D108BD9-81ED-4DB2-BD59-A6C34878D82A}">
                    <a16:rowId xmlns:a16="http://schemas.microsoft.com/office/drawing/2014/main" val="3487059578"/>
                  </a:ext>
                </a:extLst>
              </a:tr>
              <a:tr h="499871">
                <a:tc>
                  <a:txBody>
                    <a:bodyPr/>
                    <a:lstStyle/>
                    <a:p>
                      <a:pPr algn="ctr" fontAlgn="base"/>
                      <a:r>
                        <a:rPr lang="en-US" sz="1500" b="1" i="0" dirty="0">
                          <a:solidFill>
                            <a:srgbClr val="000000"/>
                          </a:solidFill>
                          <a:effectLst/>
                          <a:latin typeface="Arial"/>
                        </a:rPr>
                        <a:t>Lexis</a:t>
                      </a:r>
                      <a:r>
                        <a:rPr lang="en-US" sz="1500" b="0" i="0" dirty="0">
                          <a:solidFill>
                            <a:srgbClr val="000000"/>
                          </a:solidFill>
                          <a:effectLst/>
                          <a:latin typeface="Arial"/>
                        </a:rPr>
                        <a:t>​</a:t>
                      </a:r>
                    </a:p>
                  </a:txBody>
                  <a:tcPr marL="78668" marR="78668" marT="39334" marB="39334" anchor="ctr">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solidFill>
                      <a:srgbClr val="E8E6E6"/>
                    </a:solidFill>
                  </a:tcPr>
                </a:tc>
                <a:tc>
                  <a:txBody>
                    <a:bodyPr/>
                    <a:lstStyle/>
                    <a:p>
                      <a:pPr algn="ctr" fontAlgn="base"/>
                      <a:r>
                        <a:rPr lang="en-US" sz="1500" b="1" i="0" dirty="0">
                          <a:solidFill>
                            <a:srgbClr val="000000"/>
                          </a:solidFill>
                          <a:effectLst/>
                          <a:latin typeface="Arial"/>
                        </a:rPr>
                        <a:t>Grammar</a:t>
                      </a:r>
                      <a:r>
                        <a:rPr lang="en-US" sz="1500" b="0" i="0" dirty="0">
                          <a:solidFill>
                            <a:srgbClr val="000000"/>
                          </a:solidFill>
                          <a:effectLst/>
                          <a:latin typeface="Arial"/>
                        </a:rPr>
                        <a:t>​</a:t>
                      </a:r>
                    </a:p>
                  </a:txBody>
                  <a:tcPr marL="78668" marR="78668" marT="39334" marB="39334" anchor="ctr">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solidFill>
                      <a:srgbClr val="E8E6E6"/>
                    </a:solidFill>
                  </a:tcPr>
                </a:tc>
                <a:tc>
                  <a:txBody>
                    <a:bodyPr/>
                    <a:lstStyle/>
                    <a:p>
                      <a:pPr lvl="0" algn="ctr">
                        <a:buNone/>
                      </a:pPr>
                      <a:r>
                        <a:rPr lang="en-US" sz="1500" b="0" i="0" dirty="0">
                          <a:solidFill>
                            <a:srgbClr val="000000"/>
                          </a:solidFill>
                          <a:effectLst/>
                          <a:latin typeface="Arial"/>
                        </a:rPr>
                        <a:t>Usage</a:t>
                      </a:r>
                    </a:p>
                  </a:txBody>
                  <a:tcPr marL="78668" marR="78668" marT="39334" marB="39334" anchor="ctr">
                    <a:lnL w="9601">
                      <a:solidFill>
                        <a:srgbClr val="000000"/>
                      </a:solidFill>
                    </a:lnL>
                    <a:lnR w="9601">
                      <a:solidFill>
                        <a:srgbClr val="000000"/>
                      </a:solidFill>
                    </a:lnR>
                    <a:lnT w="9601">
                      <a:solidFill>
                        <a:srgbClr val="000000"/>
                      </a:solidFill>
                    </a:lnT>
                    <a:lnB w="9601">
                      <a:solidFill>
                        <a:srgbClr val="000000"/>
                      </a:solidFill>
                    </a:lnB>
                    <a:solidFill>
                      <a:srgbClr val="E8E6E6"/>
                    </a:solidFill>
                  </a:tcPr>
                </a:tc>
                <a:tc>
                  <a:txBody>
                    <a:bodyPr/>
                    <a:lstStyle/>
                    <a:p>
                      <a:pPr algn="ctr" fontAlgn="base"/>
                      <a:r>
                        <a:rPr lang="en-US" sz="1500" b="1" i="0" dirty="0">
                          <a:solidFill>
                            <a:srgbClr val="000000"/>
                          </a:solidFill>
                          <a:effectLst/>
                          <a:latin typeface="Arial"/>
                        </a:rPr>
                        <a:t>Functional Language</a:t>
                      </a:r>
                      <a:r>
                        <a:rPr lang="en-US" sz="1500" b="0" i="0" dirty="0">
                          <a:solidFill>
                            <a:srgbClr val="000000"/>
                          </a:solidFill>
                          <a:effectLst/>
                          <a:latin typeface="Arial"/>
                        </a:rPr>
                        <a:t>​</a:t>
                      </a:r>
                    </a:p>
                  </a:txBody>
                  <a:tcPr marL="78668" marR="78668" marT="39334" marB="39334" anchor="ctr">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solidFill>
                      <a:srgbClr val="E8E6E6"/>
                    </a:solidFill>
                  </a:tcPr>
                </a:tc>
                <a:extLst>
                  <a:ext uri="{0D108BD9-81ED-4DB2-BD59-A6C34878D82A}">
                    <a16:rowId xmlns:a16="http://schemas.microsoft.com/office/drawing/2014/main" val="3254538255"/>
                  </a:ext>
                </a:extLst>
              </a:tr>
              <a:tr h="3367985">
                <a:tc>
                  <a:txBody>
                    <a:bodyPr/>
                    <a:lstStyle/>
                    <a:p>
                      <a:pPr algn="l" fontAlgn="base"/>
                      <a:r>
                        <a:rPr lang="en-US" sz="1600" b="0" i="0" dirty="0">
                          <a:solidFill>
                            <a:srgbClr val="000000"/>
                          </a:solidFill>
                          <a:effectLst/>
                          <a:latin typeface="Arial"/>
                          <a:cs typeface="Arial"/>
                        </a:rPr>
                        <a:t>film, media</a:t>
                      </a:r>
                    </a:p>
                  </a:txBody>
                  <a:tcPr marL="78668" marR="78668" marT="39334" marB="39334">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tcPr>
                </a:tc>
                <a:tc>
                  <a:txBody>
                    <a:bodyPr/>
                    <a:lstStyle/>
                    <a:p>
                      <a:pPr algn="l" fontAlgn="base"/>
                      <a:r>
                        <a:rPr lang="en-US" sz="1600" b="0" i="0" dirty="0">
                          <a:solidFill>
                            <a:srgbClr val="000000"/>
                          </a:solidFill>
                          <a:effectLst/>
                          <a:latin typeface="Arial"/>
                          <a:cs typeface="Arial"/>
                        </a:rPr>
                        <a:t>Adjectives: comparatives and superlatives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Present time: present perfect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endParaRPr lang="en-US" sz="1600" b="0" i="0" dirty="0">
                        <a:effectLst/>
                        <a:latin typeface="Arial"/>
                        <a:cs typeface="Arial"/>
                      </a:endParaRPr>
                    </a:p>
                    <a:p>
                      <a:pPr algn="l" rtl="0" fontAlgn="base"/>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Reported speech: reporting statements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Future time: going to </a:t>
                      </a:r>
                      <a:endParaRPr lang="en-US" sz="1600" b="0" i="0" dirty="0">
                        <a:effectLst/>
                        <a:latin typeface="Arial"/>
                        <a:cs typeface="Arial"/>
                      </a:endParaRPr>
                    </a:p>
                    <a:p>
                      <a:pPr algn="l" rtl="0" fontAlgn="base"/>
                      <a:endParaRPr lang="en-US" sz="1600" b="0" i="0" kern="1200" dirty="0">
                        <a:solidFill>
                          <a:schemeClr val="tx1"/>
                        </a:solidFill>
                        <a:effectLst/>
                        <a:latin typeface="Arial"/>
                        <a:ea typeface="+mn-ea"/>
                        <a:cs typeface="Arial"/>
                      </a:endParaRPr>
                    </a:p>
                  </a:txBody>
                  <a:tcPr marL="78668" marR="78668" marT="39334" marB="39334">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1600" b="0" i="0" u="none" strike="noStrike" noProof="0" dirty="0">
                          <a:effectLst/>
                          <a:latin typeface="Arial"/>
                        </a:rPr>
                        <a:t>Can use all forms of comparatives and superlatives of adjectives.</a:t>
                      </a:r>
                    </a:p>
                    <a:p>
                      <a:pPr lvl="0" algn="l">
                        <a:lnSpc>
                          <a:spcPct val="100000"/>
                        </a:lnSpc>
                        <a:spcBef>
                          <a:spcPts val="0"/>
                        </a:spcBef>
                        <a:spcAft>
                          <a:spcPts val="0"/>
                        </a:spcAft>
                        <a:buNone/>
                      </a:pPr>
                      <a:endParaRPr lang="en-US" sz="1600" b="0" i="0" u="none" strike="noStrike" noProof="0" dirty="0">
                        <a:effectLst/>
                        <a:latin typeface="Arial"/>
                      </a:endParaRPr>
                    </a:p>
                    <a:p>
                      <a:pPr lvl="0" algn="l">
                        <a:lnSpc>
                          <a:spcPct val="100000"/>
                        </a:lnSpc>
                        <a:spcBef>
                          <a:spcPts val="0"/>
                        </a:spcBef>
                        <a:spcAft>
                          <a:spcPts val="0"/>
                        </a:spcAft>
                        <a:buNone/>
                      </a:pPr>
                      <a:r>
                        <a:rPr lang="en-US" sz="1600" b="0" i="0" u="none" strike="noStrike" noProof="0" dirty="0">
                          <a:effectLst/>
                          <a:latin typeface="Arial"/>
                        </a:rPr>
                        <a:t>Can use the present perfect to refer to personal experiences in the past.</a:t>
                      </a:r>
                    </a:p>
                    <a:p>
                      <a:pPr lvl="0" algn="l">
                        <a:lnSpc>
                          <a:spcPct val="100000"/>
                        </a:lnSpc>
                        <a:spcBef>
                          <a:spcPts val="0"/>
                        </a:spcBef>
                        <a:spcAft>
                          <a:spcPts val="0"/>
                        </a:spcAft>
                        <a:buNone/>
                      </a:pPr>
                      <a:r>
                        <a:rPr lang="en-US" sz="1600" b="0" i="0" u="none" strike="noStrike" noProof="0" dirty="0">
                          <a:effectLst/>
                          <a:latin typeface="Arial"/>
                        </a:rPr>
                        <a:t>Can form questions using the present perfect with 'ever'.</a:t>
                      </a:r>
                    </a:p>
                    <a:p>
                      <a:pPr lvl="0" algn="l">
                        <a:lnSpc>
                          <a:spcPct val="100000"/>
                        </a:lnSpc>
                        <a:spcBef>
                          <a:spcPts val="0"/>
                        </a:spcBef>
                        <a:spcAft>
                          <a:spcPts val="0"/>
                        </a:spcAft>
                        <a:buNone/>
                      </a:pPr>
                      <a:endParaRPr lang="en-US" sz="1600" b="0" i="0" u="none" strike="noStrike" noProof="0" dirty="0">
                        <a:effectLst/>
                        <a:latin typeface="Arial"/>
                      </a:endParaRPr>
                    </a:p>
                    <a:p>
                      <a:pPr lvl="0" algn="l">
                        <a:lnSpc>
                          <a:spcPct val="100000"/>
                        </a:lnSpc>
                        <a:spcBef>
                          <a:spcPts val="0"/>
                        </a:spcBef>
                        <a:spcAft>
                          <a:spcPts val="0"/>
                        </a:spcAft>
                        <a:buNone/>
                      </a:pPr>
                      <a:r>
                        <a:rPr lang="en-US" sz="1600" b="0" i="0" u="none" strike="noStrike" noProof="0" dirty="0">
                          <a:effectLst/>
                          <a:latin typeface="Arial"/>
                        </a:rPr>
                        <a:t>Can report current and future plans and intentions.</a:t>
                      </a:r>
                    </a:p>
                    <a:p>
                      <a:pPr lvl="0" algn="l">
                        <a:lnSpc>
                          <a:spcPct val="100000"/>
                        </a:lnSpc>
                        <a:spcBef>
                          <a:spcPts val="0"/>
                        </a:spcBef>
                        <a:spcAft>
                          <a:spcPts val="0"/>
                        </a:spcAft>
                        <a:buNone/>
                      </a:pPr>
                      <a:endParaRPr lang="en-US" sz="1600" b="0" i="0" u="none" strike="noStrike" noProof="0" dirty="0">
                        <a:effectLst/>
                        <a:latin typeface="Arial"/>
                      </a:endParaRPr>
                    </a:p>
                    <a:p>
                      <a:pPr lvl="0" algn="l">
                        <a:lnSpc>
                          <a:spcPct val="100000"/>
                        </a:lnSpc>
                        <a:spcBef>
                          <a:spcPts val="0"/>
                        </a:spcBef>
                        <a:spcAft>
                          <a:spcPts val="0"/>
                        </a:spcAft>
                        <a:buNone/>
                      </a:pPr>
                      <a:r>
                        <a:rPr lang="en-US" sz="1600" b="0" i="0" u="none" strike="noStrike" noProof="0" dirty="0">
                          <a:effectLst/>
                          <a:latin typeface="Arial"/>
                        </a:rPr>
                        <a:t>Can use 'going to' with reference to predicted future events and situations.</a:t>
                      </a:r>
                    </a:p>
                  </a:txBody>
                  <a:tcPr marL="78668" marR="78668" marT="39334" marB="39334">
                    <a:lnL w="9601">
                      <a:solidFill>
                        <a:srgbClr val="000000"/>
                      </a:solidFill>
                    </a:lnL>
                    <a:lnR w="9601">
                      <a:solidFill>
                        <a:srgbClr val="000000"/>
                      </a:solidFill>
                    </a:lnR>
                    <a:lnT w="9601">
                      <a:solidFill>
                        <a:srgbClr val="000000"/>
                      </a:solidFill>
                    </a:lnT>
                    <a:lnB w="9601">
                      <a:solidFill>
                        <a:srgbClr val="000000"/>
                      </a:solidFill>
                    </a:lnB>
                  </a:tcPr>
                </a:tc>
                <a:tc>
                  <a:txBody>
                    <a:bodyPr/>
                    <a:lstStyle/>
                    <a:p>
                      <a:pPr algn="l" fontAlgn="auto"/>
                      <a:r>
                        <a:rPr lang="en-US" sz="1600" b="0" i="0" dirty="0">
                          <a:solidFill>
                            <a:srgbClr val="000000"/>
                          </a:solidFill>
                          <a:effectLst/>
                          <a:latin typeface="Arial"/>
                          <a:cs typeface="Arial"/>
                        </a:rPr>
                        <a:t>​Comparing and contrasting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Describing past experiences and events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Describing hopes and plans </a:t>
                      </a:r>
                      <a:endParaRPr lang="en-US" sz="1600" b="0" i="0" dirty="0">
                        <a:effectLst/>
                        <a:latin typeface="Arial"/>
                        <a:cs typeface="Arial"/>
                      </a:endParaRPr>
                    </a:p>
                    <a:p>
                      <a:pPr algn="l" rtl="0" fontAlgn="base"/>
                      <a:endParaRPr lang="en-US" sz="1600" b="0" i="0" dirty="0">
                        <a:effectLst/>
                        <a:latin typeface="Arial"/>
                        <a:cs typeface="Arial"/>
                      </a:endParaRPr>
                    </a:p>
                    <a:p>
                      <a:pPr algn="l" rtl="0" fontAlgn="base"/>
                      <a:r>
                        <a:rPr lang="en-US" sz="1600" b="0" i="0" dirty="0">
                          <a:solidFill>
                            <a:srgbClr val="000000"/>
                          </a:solidFill>
                          <a:effectLst/>
                          <a:latin typeface="Arial"/>
                          <a:cs typeface="Arial"/>
                        </a:rPr>
                        <a:t>Expressing likes and dislikes </a:t>
                      </a:r>
                      <a:endParaRPr lang="en-US" sz="1600" b="0" i="0" dirty="0">
                        <a:effectLst/>
                        <a:latin typeface="Arial"/>
                        <a:cs typeface="Arial"/>
                      </a:endParaRPr>
                    </a:p>
                  </a:txBody>
                  <a:tcPr marL="78668" marR="78668" marT="39334" marB="39334">
                    <a:lnL w="9601" cap="flat" cmpd="sng" algn="ctr">
                      <a:solidFill>
                        <a:srgbClr val="000000"/>
                      </a:solidFill>
                      <a:prstDash val="solid"/>
                      <a:round/>
                      <a:headEnd type="none" w="med" len="med"/>
                      <a:tailEnd type="none" w="med" len="med"/>
                    </a:lnL>
                    <a:lnR w="9601" cap="flat" cmpd="sng" algn="ctr">
                      <a:solidFill>
                        <a:srgbClr val="000000"/>
                      </a:solidFill>
                      <a:prstDash val="solid"/>
                      <a:round/>
                      <a:headEnd type="none" w="med" len="med"/>
                      <a:tailEnd type="none" w="med" len="med"/>
                    </a:lnR>
                    <a:lnT w="9601" cap="flat" cmpd="sng" algn="ctr">
                      <a:solidFill>
                        <a:srgbClr val="000000"/>
                      </a:solidFill>
                      <a:prstDash val="solid"/>
                      <a:round/>
                      <a:headEnd type="none" w="med" len="med"/>
                      <a:tailEnd type="none" w="med" len="med"/>
                    </a:lnT>
                    <a:lnB w="96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924857"/>
                  </a:ext>
                </a:extLst>
              </a:tr>
            </a:tbl>
          </a:graphicData>
        </a:graphic>
      </p:graphicFrame>
    </p:spTree>
    <p:extLst>
      <p:ext uri="{BB962C8B-B14F-4D97-AF65-F5344CB8AC3E}">
        <p14:creationId xmlns:p14="http://schemas.microsoft.com/office/powerpoint/2010/main" val="292940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FCF5D2-0B7F-F14B-B323-FA508634A1C0}"/>
              </a:ext>
            </a:extLst>
          </p:cNvPr>
          <p:cNvSpPr txBox="1"/>
          <p:nvPr/>
        </p:nvSpPr>
        <p:spPr>
          <a:xfrm>
            <a:off x="3896750" y="2908495"/>
            <a:ext cx="7554351" cy="1323439"/>
          </a:xfrm>
          <a:prstGeom prst="rect">
            <a:avLst/>
          </a:prstGeom>
          <a:noFill/>
        </p:spPr>
        <p:txBody>
          <a:bodyPr wrap="square" rtlCol="0">
            <a:spAutoFit/>
          </a:bodyPr>
          <a:lstStyle/>
          <a:p>
            <a:pPr algn="r" rtl="1"/>
            <a:r>
              <a:rPr lang="en-US" sz="4000" b="1">
                <a:latin typeface="Arial" panose="020B0604020202020204" pitchFamily="34" charset="0"/>
                <a:cs typeface="Arial" panose="020B0604020202020204" pitchFamily="34" charset="0"/>
              </a:rPr>
              <a:t>Term 2: Preparation - Grammar</a:t>
            </a:r>
            <a:endParaRPr lang="en-US" sz="4000" b="1">
              <a:solidFill>
                <a:schemeClr val="bg1"/>
              </a:solidFill>
              <a:latin typeface="Arial" panose="020B0604020202020204" pitchFamily="34" charset="0"/>
              <a:ea typeface="AppleMyungjo" pitchFamily="2" charset="-127"/>
              <a:cs typeface="Arial" panose="020B0604020202020204" pitchFamily="34" charset="0"/>
            </a:endParaRPr>
          </a:p>
        </p:txBody>
      </p:sp>
      <p:sp>
        <p:nvSpPr>
          <p:cNvPr id="4" name="Slide Number Placeholder 1">
            <a:extLst>
              <a:ext uri="{FF2B5EF4-FFF2-40B4-BE49-F238E27FC236}">
                <a16:creationId xmlns:a16="http://schemas.microsoft.com/office/drawing/2014/main" id="{C665E271-A8B8-F24D-9056-5B1999AA9BB7}"/>
              </a:ext>
            </a:extLst>
          </p:cNvPr>
          <p:cNvSpPr>
            <a:spLocks noGrp="1"/>
          </p:cNvSpPr>
          <p:nvPr>
            <p:ph type="sldNum" sz="quarter" idx="12"/>
          </p:nvPr>
        </p:nvSpPr>
        <p:spPr>
          <a:xfrm>
            <a:off x="4724400" y="6356349"/>
            <a:ext cx="2743200" cy="365125"/>
          </a:xfrm>
        </p:spPr>
        <p:txBody>
          <a:bodyPr/>
          <a:lstStyle/>
          <a:p>
            <a:fld id="{C5A5AB9B-F023-8B4A-BE34-5ADCF95463FD}" type="slidenum">
              <a:rPr lang="en-US" smtClean="0">
                <a:solidFill>
                  <a:schemeClr val="tx1">
                    <a:lumMod val="75000"/>
                    <a:lumOff val="25000"/>
                  </a:schemeClr>
                </a:solidFill>
                <a:latin typeface="Helvetica" pitchFamily="2" charset="0"/>
              </a:rPr>
              <a:pPr/>
              <a:t>6</a:t>
            </a:fld>
            <a:endParaRPr lang="en-US">
              <a:solidFill>
                <a:schemeClr val="tx1">
                  <a:lumMod val="75000"/>
                  <a:lumOff val="25000"/>
                </a:schemeClr>
              </a:solidFill>
              <a:latin typeface="Helvetica" pitchFamily="2" charset="0"/>
            </a:endParaRPr>
          </a:p>
        </p:txBody>
      </p:sp>
    </p:spTree>
    <p:extLst>
      <p:ext uri="{BB962C8B-B14F-4D97-AF65-F5344CB8AC3E}">
        <p14:creationId xmlns:p14="http://schemas.microsoft.com/office/powerpoint/2010/main" val="3087653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F41368-1EC9-DC43-ADBA-9D250A35DC9C}"/>
              </a:ext>
            </a:extLst>
          </p:cNvPr>
          <p:cNvGraphicFramePr>
            <a:graphicFrameLocks noGrp="1"/>
          </p:cNvGraphicFramePr>
          <p:nvPr>
            <p:extLst>
              <p:ext uri="{D42A27DB-BD31-4B8C-83A1-F6EECF244321}">
                <p14:modId xmlns:p14="http://schemas.microsoft.com/office/powerpoint/2010/main" val="1927779380"/>
              </p:ext>
            </p:extLst>
          </p:nvPr>
        </p:nvGraphicFramePr>
        <p:xfrm>
          <a:off x="903620" y="1370287"/>
          <a:ext cx="10168759" cy="5313493"/>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7153">
                <a:tc gridSpan="2">
                  <a:txBody>
                    <a:bodyPr/>
                    <a:lstStyle/>
                    <a:p>
                      <a:pPr algn="l"/>
                      <a:r>
                        <a:rPr lang="en-US" sz="1600" b="1" i="0" u="none" strike="noStrike" kern="1200" dirty="0">
                          <a:solidFill>
                            <a:schemeClr val="accent1"/>
                          </a:solidFill>
                          <a:effectLst/>
                          <a:latin typeface="Arial" panose="020B0604020202020204" pitchFamily="34" charset="0"/>
                          <a:ea typeface="+mn-ea"/>
                          <a:cs typeface="Arial" panose="020B0604020202020204" pitchFamily="34" charset="0"/>
                        </a:rPr>
                        <a:t>I am </a:t>
                      </a:r>
                      <a:r>
                        <a:rPr lang="en-US" sz="1600" b="1" i="0" u="sng" strike="noStrike" kern="1200" dirty="0">
                          <a:solidFill>
                            <a:schemeClr val="accent1"/>
                          </a:solidFill>
                          <a:effectLst/>
                          <a:latin typeface="Arial" panose="020B0604020202020204" pitchFamily="34" charset="0"/>
                          <a:ea typeface="+mn-ea"/>
                          <a:cs typeface="Arial" panose="020B0604020202020204" pitchFamily="34" charset="0"/>
                        </a:rPr>
                        <a:t>taller</a:t>
                      </a:r>
                      <a:r>
                        <a:rPr lang="en-US" sz="1600" b="1" i="0" u="none" strike="noStrike" kern="1200" dirty="0">
                          <a:solidFill>
                            <a:schemeClr val="accent1"/>
                          </a:solidFill>
                          <a:effectLst/>
                          <a:latin typeface="Arial" panose="020B0604020202020204" pitchFamily="34" charset="0"/>
                          <a:ea typeface="+mn-ea"/>
                          <a:cs typeface="Arial" panose="020B0604020202020204" pitchFamily="34" charset="0"/>
                        </a:rPr>
                        <a:t> than my brother. </a:t>
                      </a:r>
                    </a:p>
                    <a:p>
                      <a:pPr algn="l"/>
                      <a:r>
                        <a:rPr lang="en-US" sz="1600" b="1" i="0" u="none" strike="noStrike" kern="1200" dirty="0">
                          <a:solidFill>
                            <a:schemeClr val="accent1"/>
                          </a:solidFill>
                          <a:effectLst/>
                          <a:latin typeface="Arial" panose="020B0604020202020204" pitchFamily="34" charset="0"/>
                          <a:ea typeface="+mn-ea"/>
                          <a:cs typeface="Arial" panose="020B0604020202020204" pitchFamily="34" charset="0"/>
                        </a:rPr>
                        <a:t>The book was </a:t>
                      </a:r>
                      <a:r>
                        <a:rPr lang="en-US" sz="1600" b="1" i="0" u="sng" kern="1200" dirty="0">
                          <a:solidFill>
                            <a:schemeClr val="accent1"/>
                          </a:solidFill>
                          <a:effectLst/>
                          <a:latin typeface="Arial" panose="020B0604020202020204" pitchFamily="34" charset="0"/>
                          <a:ea typeface="+mn-ea"/>
                          <a:cs typeface="Arial" panose="020B0604020202020204" pitchFamily="34" charset="0"/>
                        </a:rPr>
                        <a:t>more exciting than</a:t>
                      </a:r>
                      <a:r>
                        <a:rPr lang="en-US" sz="1600" b="1" i="0" u="none" strike="noStrike" kern="1200" dirty="0">
                          <a:solidFill>
                            <a:schemeClr val="accent1"/>
                          </a:solidFill>
                          <a:effectLst/>
                          <a:latin typeface="Arial" panose="020B0604020202020204" pitchFamily="34" charset="0"/>
                          <a:ea typeface="+mn-ea"/>
                          <a:cs typeface="Arial" panose="020B0604020202020204" pitchFamily="34" charset="0"/>
                        </a:rPr>
                        <a:t> the film.</a:t>
                      </a:r>
                    </a:p>
                    <a:p>
                      <a:pPr algn="l"/>
                      <a:r>
                        <a:rPr lang="en-GB" sz="1600" b="1" dirty="0">
                          <a:solidFill>
                            <a:schemeClr val="accent1"/>
                          </a:solidFill>
                          <a:latin typeface="Arial" panose="020B0604020202020204" pitchFamily="34" charset="0"/>
                          <a:cs typeface="Arial" panose="020B0604020202020204" pitchFamily="34" charset="0"/>
                        </a:rPr>
                        <a:t>TV is </a:t>
                      </a:r>
                      <a:r>
                        <a:rPr lang="en-GB" sz="1600" b="1" u="sng" dirty="0">
                          <a:solidFill>
                            <a:schemeClr val="accent1"/>
                          </a:solidFill>
                          <a:latin typeface="Arial" panose="020B0604020202020204" pitchFamily="34" charset="0"/>
                          <a:cs typeface="Arial" panose="020B0604020202020204" pitchFamily="34" charset="0"/>
                        </a:rPr>
                        <a:t>as interesting as</a:t>
                      </a:r>
                      <a:r>
                        <a:rPr lang="en-GB" sz="1600" b="1" u="none" dirty="0">
                          <a:solidFill>
                            <a:schemeClr val="accent1"/>
                          </a:solidFill>
                          <a:latin typeface="Arial" panose="020B0604020202020204" pitchFamily="34" charset="0"/>
                          <a:cs typeface="Arial" panose="020B0604020202020204" pitchFamily="34" charset="0"/>
                        </a:rPr>
                        <a:t> </a:t>
                      </a:r>
                      <a:r>
                        <a:rPr lang="en-GB" sz="1600" b="1" dirty="0">
                          <a:solidFill>
                            <a:schemeClr val="accent1"/>
                          </a:solidFill>
                          <a:latin typeface="Arial" panose="020B0604020202020204" pitchFamily="34" charset="0"/>
                          <a:cs typeface="Arial" panose="020B0604020202020204" pitchFamily="34" charset="0"/>
                        </a:rPr>
                        <a:t>cinema nowadays.</a:t>
                      </a:r>
                      <a:endParaRPr lang="en-AE" sz="1600" b="1">
                        <a:solidFill>
                          <a:schemeClr val="accent1"/>
                        </a:solidFill>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746760">
                <a:tc>
                  <a:txBody>
                    <a:bodyPr/>
                    <a:lstStyle/>
                    <a:p>
                      <a:pPr algn="ctr"/>
                      <a:r>
                        <a:rPr lang="en-AE" sz="1600">
                          <a:latin typeface="Arial"/>
                          <a:cs typeface="Arial"/>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lvl="0" algn="l">
                        <a:lnSpc>
                          <a:spcPct val="100000"/>
                        </a:lnSpc>
                        <a:spcBef>
                          <a:spcPts val="0"/>
                        </a:spcBef>
                        <a:spcAft>
                          <a:spcPts val="0"/>
                        </a:spcAft>
                        <a:buNone/>
                      </a:pPr>
                      <a:r>
                        <a:rPr lang="en-US" sz="1600" b="0" i="0" u="none" strike="noStrike" kern="1200" noProof="0" dirty="0">
                          <a:effectLst/>
                          <a:latin typeface="Arial"/>
                        </a:rPr>
                        <a:t>The speaker is comparing his height with his brother’s, books with films and TV with cinema.</a:t>
                      </a:r>
                      <a:endParaRPr lang="en-US" noProof="0" dirty="0">
                        <a:latin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a:latin typeface="Arial" panose="020B0604020202020204" pitchFamily="34"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Adjectives: comparatives</a:t>
                      </a:r>
                      <a:endParaRPr lang="en-US" sz="1600" b="0" dirty="0">
                        <a:effectLst/>
                        <a:latin typeface="Arial" panose="020B0604020202020204" pitchFamily="34" charset="0"/>
                        <a:cs typeface="Arial" panose="020B0604020202020204" pitchFamily="34" charset="0"/>
                      </a:endParaRPr>
                    </a:p>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subject + (to be) + comparative + than + noun</a:t>
                      </a:r>
                      <a:endParaRPr lang="en-US" sz="1600" b="0" dirty="0">
                        <a:effectLst/>
                        <a:latin typeface="Arial" panose="020B0604020202020204" pitchFamily="34" charset="0"/>
                        <a:cs typeface="Arial" panose="020B0604020202020204" pitchFamily="34" charset="0"/>
                      </a:endParaRPr>
                    </a:p>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as + (adjective/adverb) + as</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a:latin typeface="Arial" panose="020B0604020202020204" pitchFamily="34"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dirty="0">
                          <a:solidFill>
                            <a:schemeClr val="dk1"/>
                          </a:solidFill>
                          <a:effectLst/>
                          <a:latin typeface="Arial"/>
                          <a:ea typeface="+mn-ea"/>
                          <a:cs typeface="Arial"/>
                        </a:rPr>
                        <a:t>We use comparatives to compare the same quality in two things. To compare one thing with another when the conditions are unequal, we use a comparative followed by ‘than’. To form a comparative, we usually use –er for one or two syllable adjectives (smaller) while more is used for longer adjectives (more successful). When we want to say that two things are the same, we use ‘as _____ as’ with an adjective or adverb that relates to the quality we are comparing in the gap.</a:t>
                      </a:r>
                      <a:endParaRPr lang="en-AE" sz="1600" b="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002550">
                <a:tc>
                  <a:txBody>
                    <a:bodyPr/>
                    <a:lstStyle/>
                    <a:p>
                      <a:pPr algn="ctr"/>
                      <a:r>
                        <a:rPr lang="en-AE" sz="1600">
                          <a:latin typeface="Arial" panose="020B0604020202020204" pitchFamily="34"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The new smartphone is </a:t>
                      </a:r>
                      <a:r>
                        <a:rPr lang="en-US" sz="1600" b="0" i="0" u="sng" kern="1200" dirty="0">
                          <a:solidFill>
                            <a:schemeClr val="dk1"/>
                          </a:solidFill>
                          <a:effectLst/>
                          <a:latin typeface="Arial" panose="020B0604020202020204" pitchFamily="34" charset="0"/>
                          <a:ea typeface="+mn-ea"/>
                          <a:cs typeface="Arial" panose="020B0604020202020204" pitchFamily="34" charset="0"/>
                        </a:rPr>
                        <a:t>as expensive as</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a new computer.</a:t>
                      </a:r>
                      <a:endParaRPr lang="en-US" sz="1600" b="0" dirty="0">
                        <a:effectLst/>
                        <a:latin typeface="Arial" panose="020B0604020202020204" pitchFamily="34" charset="0"/>
                        <a:cs typeface="Arial" panose="020B0604020202020204" pitchFamily="34" charset="0"/>
                      </a:endParaRPr>
                    </a:p>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The job interview was </a:t>
                      </a:r>
                      <a:r>
                        <a:rPr lang="en-US" sz="1600" b="0" i="0" u="sng" kern="1200" dirty="0">
                          <a:solidFill>
                            <a:schemeClr val="dk1"/>
                          </a:solidFill>
                          <a:effectLst/>
                          <a:latin typeface="Arial" panose="020B0604020202020204" pitchFamily="34" charset="0"/>
                          <a:ea typeface="+mn-ea"/>
                          <a:cs typeface="Arial" panose="020B0604020202020204" pitchFamily="34" charset="0"/>
                        </a:rPr>
                        <a:t>more difficult than</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the actual work.</a:t>
                      </a:r>
                      <a:endParaRPr lang="en-US" sz="1600" b="0" dirty="0">
                        <a:effectLst/>
                        <a:latin typeface="Arial" panose="020B0604020202020204" pitchFamily="34" charset="0"/>
                        <a:cs typeface="Arial" panose="020B0604020202020204" pitchFamily="34" charset="0"/>
                      </a:endParaRPr>
                    </a:p>
                    <a:p>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Maitha was </a:t>
                      </a:r>
                      <a:r>
                        <a:rPr lang="en-US" sz="1600" b="0" i="0" u="sng" kern="1200" dirty="0">
                          <a:solidFill>
                            <a:schemeClr val="dk1"/>
                          </a:solidFill>
                          <a:effectLst/>
                          <a:latin typeface="Arial" panose="020B0604020202020204" pitchFamily="34" charset="0"/>
                          <a:ea typeface="+mn-ea"/>
                          <a:cs typeface="Arial" panose="020B0604020202020204" pitchFamily="34" charset="0"/>
                        </a:rPr>
                        <a:t>more excited</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to buy a new car </a:t>
                      </a:r>
                      <a:r>
                        <a:rPr lang="en-US" sz="1600" b="0" i="0" u="sng" kern="1200" dirty="0">
                          <a:solidFill>
                            <a:schemeClr val="dk1"/>
                          </a:solidFill>
                          <a:effectLst/>
                          <a:latin typeface="Arial" panose="020B0604020202020204" pitchFamily="34" charset="0"/>
                          <a:ea typeface="+mn-ea"/>
                          <a:cs typeface="Arial" panose="020B0604020202020204" pitchFamily="34" charset="0"/>
                        </a:rPr>
                        <a:t>than</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to travel to Europe.</a:t>
                      </a:r>
                      <a:endParaRPr lang="en-AE" sz="16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2215034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91B41E3-EF72-1049-A4D6-FD8EAE6FCE39}"/>
              </a:ext>
            </a:extLst>
          </p:cNvPr>
          <p:cNvGraphicFramePr>
            <a:graphicFrameLocks noGrp="1"/>
          </p:cNvGraphicFramePr>
          <p:nvPr>
            <p:extLst>
              <p:ext uri="{D42A27DB-BD31-4B8C-83A1-F6EECF244321}">
                <p14:modId xmlns:p14="http://schemas.microsoft.com/office/powerpoint/2010/main" val="187814618"/>
              </p:ext>
            </p:extLst>
          </p:nvPr>
        </p:nvGraphicFramePr>
        <p:xfrm>
          <a:off x="1011620" y="1343599"/>
          <a:ext cx="10168759" cy="532084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algn="l"/>
                      <a:r>
                        <a:rPr lang="en-US" sz="1600" b="1" i="0" u="none" strike="noStrike" kern="1200" dirty="0">
                          <a:solidFill>
                            <a:schemeClr val="accent1"/>
                          </a:solidFill>
                          <a:effectLst/>
                          <a:latin typeface="Arial"/>
                          <a:ea typeface="+mn-ea"/>
                          <a:cs typeface="Arial"/>
                        </a:rPr>
                        <a:t>Kasim bought </a:t>
                      </a:r>
                      <a:r>
                        <a:rPr lang="en-US" sz="1600" b="1" i="0" u="sng" strike="noStrike" kern="1200" dirty="0">
                          <a:solidFill>
                            <a:schemeClr val="accent1"/>
                          </a:solidFill>
                          <a:effectLst/>
                          <a:latin typeface="Arial"/>
                          <a:ea typeface="+mn-ea"/>
                          <a:cs typeface="Arial"/>
                        </a:rPr>
                        <a:t>the </a:t>
                      </a:r>
                      <a:r>
                        <a:rPr lang="en-US" sz="1600" b="1" i="0" u="sng" kern="1200" dirty="0">
                          <a:solidFill>
                            <a:schemeClr val="accent1"/>
                          </a:solidFill>
                          <a:effectLst/>
                          <a:latin typeface="Arial"/>
                          <a:ea typeface="+mn-ea"/>
                          <a:cs typeface="Arial"/>
                        </a:rPr>
                        <a:t>most</a:t>
                      </a:r>
                      <a:r>
                        <a:rPr lang="en-US" sz="1600" b="1" i="0" u="sng" strike="noStrike" kern="1200" dirty="0">
                          <a:solidFill>
                            <a:schemeClr val="accent1"/>
                          </a:solidFill>
                          <a:effectLst/>
                          <a:latin typeface="Arial"/>
                          <a:ea typeface="+mn-ea"/>
                          <a:cs typeface="Arial"/>
                        </a:rPr>
                        <a:t> expensive</a:t>
                      </a:r>
                      <a:r>
                        <a:rPr lang="en-US" sz="1600" b="1" i="0" u="none" strike="noStrike" kern="1200" dirty="0">
                          <a:solidFill>
                            <a:schemeClr val="accent1"/>
                          </a:solidFill>
                          <a:effectLst/>
                          <a:latin typeface="Arial"/>
                          <a:ea typeface="+mn-ea"/>
                          <a:cs typeface="Arial"/>
                        </a:rPr>
                        <a:t> car in the showroom. He drove the car on </a:t>
                      </a:r>
                      <a:r>
                        <a:rPr lang="en-US" sz="1600" b="1" i="0" u="sng" strike="noStrike" kern="1200" dirty="0">
                          <a:solidFill>
                            <a:schemeClr val="accent1"/>
                          </a:solidFill>
                          <a:effectLst/>
                          <a:latin typeface="Arial"/>
                          <a:ea typeface="+mn-ea"/>
                          <a:cs typeface="Arial"/>
                        </a:rPr>
                        <a:t>the </a:t>
                      </a:r>
                      <a:r>
                        <a:rPr lang="en-US" sz="1600" b="1" i="0" u="sng" kern="1200" dirty="0">
                          <a:solidFill>
                            <a:schemeClr val="accent1"/>
                          </a:solidFill>
                          <a:effectLst/>
                          <a:latin typeface="Arial"/>
                          <a:ea typeface="+mn-ea"/>
                          <a:cs typeface="Arial"/>
                        </a:rPr>
                        <a:t>longest</a:t>
                      </a:r>
                      <a:r>
                        <a:rPr lang="en-US" sz="1600" b="1" i="0" u="none" strike="noStrike" kern="1200" dirty="0">
                          <a:solidFill>
                            <a:schemeClr val="accent1"/>
                          </a:solidFill>
                          <a:effectLst/>
                          <a:latin typeface="Arial"/>
                          <a:ea typeface="+mn-ea"/>
                          <a:cs typeface="Arial"/>
                        </a:rPr>
                        <a:t> road in the UAE and damaged the engine.</a:t>
                      </a:r>
                      <a:endParaRPr lang="en-AE" sz="1600">
                        <a:solidFill>
                          <a:schemeClr val="accent1"/>
                        </a:solidFill>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AE" sz="1600">
                          <a:latin typeface="Arial" panose="020B0604020202020204" pitchFamily="34"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a:solidFill>
                            <a:schemeClr val="dk1"/>
                          </a:solidFill>
                          <a:effectLst/>
                          <a:latin typeface="Arial"/>
                          <a:ea typeface="+mn-ea"/>
                          <a:cs typeface="Arial"/>
                        </a:rPr>
                        <a:t>The person bought a car that was higher in price than any other car. He drove the car on a very long road, and it broke down. </a:t>
                      </a:r>
                      <a:endParaRPr lang="en-AE" sz="16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a:latin typeface="Arial" panose="020B0604020202020204" pitchFamily="34"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a:solidFill>
                            <a:schemeClr val="dk1"/>
                          </a:solidFill>
                          <a:effectLst/>
                          <a:latin typeface="Arial"/>
                          <a:ea typeface="+mn-ea"/>
                          <a:cs typeface="Arial"/>
                        </a:rPr>
                        <a:t>Adjectives: superlatives</a:t>
                      </a:r>
                      <a:endParaRPr lang="en-US" sz="1600" b="0">
                        <a:effectLst/>
                        <a:latin typeface="Arial"/>
                        <a:cs typeface="Arial"/>
                      </a:endParaRPr>
                    </a:p>
                    <a:p>
                      <a:pPr rtl="0"/>
                      <a:r>
                        <a:rPr lang="en-US" sz="1600" b="0" i="0" u="none" strike="noStrike" kern="1200">
                          <a:solidFill>
                            <a:schemeClr val="dk1"/>
                          </a:solidFill>
                          <a:effectLst/>
                          <a:latin typeface="Arial"/>
                          <a:ea typeface="+mn-ea"/>
                          <a:cs typeface="Arial"/>
                        </a:rPr>
                        <a:t>subject + verb + the + superlative adjective + rest of sentence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a:latin typeface="Arial" panose="020B0604020202020204" pitchFamily="34"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a:solidFill>
                            <a:schemeClr val="dk1"/>
                          </a:solidFill>
                          <a:effectLst/>
                          <a:latin typeface="Arial"/>
                          <a:ea typeface="+mn-ea"/>
                          <a:cs typeface="Arial"/>
                        </a:rPr>
                        <a:t>Superlatives are used to compare things in quantity (how many of something) and quality (how good something is). They are used to describe an object that is more of something than all the others (</a:t>
                      </a:r>
                      <a:r>
                        <a:rPr lang="en-US" sz="1600" b="0" i="1" u="none" strike="noStrike" kern="1200">
                          <a:solidFill>
                            <a:schemeClr val="dk1"/>
                          </a:solidFill>
                          <a:effectLst/>
                          <a:latin typeface="Arial"/>
                          <a:ea typeface="+mn-ea"/>
                          <a:cs typeface="Arial"/>
                        </a:rPr>
                        <a:t>the biggest, the smallest, the fastest, the highest</a:t>
                      </a:r>
                      <a:r>
                        <a:rPr lang="en-US" sz="1600" b="0" i="0" u="none" strike="noStrike" kern="1200">
                          <a:solidFill>
                            <a:schemeClr val="dk1"/>
                          </a:solidFill>
                          <a:effectLst/>
                          <a:latin typeface="Arial"/>
                          <a:ea typeface="+mn-ea"/>
                          <a:cs typeface="Arial"/>
                        </a:rPr>
                        <a:t>). We usually use</a:t>
                      </a:r>
                      <a:r>
                        <a:rPr lang="en-US" sz="1600" b="0" i="1" u="none" strike="noStrike" kern="1200">
                          <a:solidFill>
                            <a:schemeClr val="dk1"/>
                          </a:solidFill>
                          <a:effectLst/>
                          <a:latin typeface="Arial"/>
                          <a:ea typeface="+mn-ea"/>
                          <a:cs typeface="Arial"/>
                        </a:rPr>
                        <a:t> </a:t>
                      </a:r>
                      <a:r>
                        <a:rPr lang="en-US" sz="1600" b="0" i="0" u="none" strike="noStrike" kern="1200">
                          <a:solidFill>
                            <a:schemeClr val="dk1"/>
                          </a:solidFill>
                          <a:effectLst/>
                          <a:latin typeface="Arial"/>
                          <a:ea typeface="+mn-ea"/>
                          <a:cs typeface="Arial"/>
                        </a:rPr>
                        <a:t>-</a:t>
                      </a:r>
                      <a:r>
                        <a:rPr lang="en-US" sz="1600" b="0" i="0" u="none" strike="noStrike" kern="1200" err="1">
                          <a:solidFill>
                            <a:schemeClr val="dk1"/>
                          </a:solidFill>
                          <a:effectLst/>
                          <a:latin typeface="Arial"/>
                          <a:ea typeface="+mn-ea"/>
                          <a:cs typeface="Arial"/>
                        </a:rPr>
                        <a:t>est</a:t>
                      </a:r>
                      <a:r>
                        <a:rPr lang="en-US" sz="1600" b="0" i="0" u="none" strike="noStrike" kern="1200">
                          <a:solidFill>
                            <a:schemeClr val="dk1"/>
                          </a:solidFill>
                          <a:effectLst/>
                          <a:latin typeface="Arial"/>
                          <a:ea typeface="+mn-ea"/>
                          <a:cs typeface="Arial"/>
                        </a:rPr>
                        <a:t> when it’s a one or two syllable adjective. We use </a:t>
                      </a:r>
                      <a:r>
                        <a:rPr lang="en-US" sz="1600" b="0" i="1" u="none" strike="noStrike" kern="1200">
                          <a:solidFill>
                            <a:schemeClr val="dk1"/>
                          </a:solidFill>
                          <a:effectLst/>
                          <a:latin typeface="Arial"/>
                          <a:ea typeface="+mn-ea"/>
                          <a:cs typeface="Arial"/>
                        </a:rPr>
                        <a:t>most</a:t>
                      </a:r>
                      <a:r>
                        <a:rPr lang="en-US" sz="1600" b="0" i="0" u="none" strike="noStrike" kern="1200">
                          <a:solidFill>
                            <a:schemeClr val="dk1"/>
                          </a:solidFill>
                          <a:effectLst/>
                          <a:latin typeface="Arial"/>
                          <a:ea typeface="+mn-ea"/>
                          <a:cs typeface="Arial"/>
                        </a:rPr>
                        <a:t> with longer adjectives. </a:t>
                      </a:r>
                      <a:endParaRPr lang="en-AE" sz="160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002550">
                <a:tc>
                  <a:txBody>
                    <a:bodyPr/>
                    <a:lstStyle/>
                    <a:p>
                      <a:pPr algn="ctr"/>
                      <a:r>
                        <a:rPr lang="en-AE" sz="1600">
                          <a:latin typeface="Arial" panose="020B0604020202020204" pitchFamily="34"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Saleh is </a:t>
                      </a:r>
                      <a:r>
                        <a:rPr lang="en-US" sz="1600" b="0" i="0" u="sng" strike="noStrike" kern="1200" dirty="0">
                          <a:solidFill>
                            <a:schemeClr val="dk1"/>
                          </a:solidFill>
                          <a:effectLst/>
                          <a:latin typeface="Arial"/>
                          <a:ea typeface="+mn-ea"/>
                          <a:cs typeface="Arial"/>
                        </a:rPr>
                        <a:t>the </a:t>
                      </a:r>
                      <a:r>
                        <a:rPr lang="en-US" sz="1600" b="0" i="0" u="sng" kern="1200" dirty="0">
                          <a:solidFill>
                            <a:schemeClr val="dk1"/>
                          </a:solidFill>
                          <a:effectLst/>
                          <a:latin typeface="Arial"/>
                          <a:ea typeface="+mn-ea"/>
                          <a:cs typeface="Arial"/>
                        </a:rPr>
                        <a:t>fastest</a:t>
                      </a:r>
                      <a:r>
                        <a:rPr lang="en-US" sz="1600" b="0" i="0" u="none" strike="noStrike" kern="1200" dirty="0">
                          <a:solidFill>
                            <a:schemeClr val="dk1"/>
                          </a:solidFill>
                          <a:effectLst/>
                          <a:latin typeface="Arial"/>
                          <a:ea typeface="+mn-ea"/>
                          <a:cs typeface="Arial"/>
                        </a:rPr>
                        <a:t> student in his class because he trains every day.</a:t>
                      </a:r>
                      <a:endParaRPr lang="en-US" sz="1600" b="0" dirty="0">
                        <a:effectLst/>
                        <a:latin typeface="Arial"/>
                        <a:cs typeface="Arial"/>
                      </a:endParaRPr>
                    </a:p>
                    <a:p>
                      <a:pPr rtl="0"/>
                      <a:r>
                        <a:rPr lang="en-US" sz="1600" b="0" i="0" u="none" strike="noStrike" kern="1200" dirty="0">
                          <a:solidFill>
                            <a:schemeClr val="dk1"/>
                          </a:solidFill>
                          <a:effectLst/>
                          <a:latin typeface="Arial"/>
                          <a:ea typeface="+mn-ea"/>
                          <a:cs typeface="Arial"/>
                        </a:rPr>
                        <a:t>Mariam works in </a:t>
                      </a:r>
                      <a:r>
                        <a:rPr lang="en-US" sz="1600" b="0" i="0" u="sng" strike="noStrike" kern="1200" dirty="0">
                          <a:solidFill>
                            <a:schemeClr val="dk1"/>
                          </a:solidFill>
                          <a:effectLst/>
                          <a:latin typeface="Arial"/>
                          <a:ea typeface="+mn-ea"/>
                          <a:cs typeface="Arial"/>
                        </a:rPr>
                        <a:t>the </a:t>
                      </a:r>
                      <a:r>
                        <a:rPr lang="en-US" sz="1600" b="0" i="0" u="sng" kern="1200" dirty="0">
                          <a:solidFill>
                            <a:schemeClr val="dk1"/>
                          </a:solidFill>
                          <a:effectLst/>
                          <a:latin typeface="Arial"/>
                          <a:ea typeface="+mn-ea"/>
                          <a:cs typeface="Arial"/>
                        </a:rPr>
                        <a:t>biggest</a:t>
                      </a:r>
                      <a:r>
                        <a:rPr lang="en-US" sz="1600" b="0" i="0" u="none" kern="1200" dirty="0">
                          <a:solidFill>
                            <a:schemeClr val="dk1"/>
                          </a:solidFill>
                          <a:effectLst/>
                          <a:latin typeface="Arial"/>
                          <a:ea typeface="+mn-ea"/>
                          <a:cs typeface="Arial"/>
                        </a:rPr>
                        <a:t> digital company in the UAE. </a:t>
                      </a:r>
                      <a:endParaRPr lang="en-US" sz="1600" b="0" u="none" dirty="0">
                        <a:effectLst/>
                        <a:latin typeface="Arial"/>
                        <a:cs typeface="Arial"/>
                      </a:endParaRPr>
                    </a:p>
                    <a:p>
                      <a:r>
                        <a:rPr lang="en-US" sz="1600" b="0" i="0" u="none" strike="noStrike" kern="1200" dirty="0" err="1">
                          <a:solidFill>
                            <a:schemeClr val="dk1"/>
                          </a:solidFill>
                          <a:effectLst/>
                          <a:latin typeface="Arial"/>
                          <a:ea typeface="+mn-ea"/>
                          <a:cs typeface="Arial"/>
                        </a:rPr>
                        <a:t>Helma</a:t>
                      </a:r>
                      <a:r>
                        <a:rPr lang="en-US" sz="1600" b="0" i="0" u="none" strike="noStrike" kern="1200" dirty="0">
                          <a:solidFill>
                            <a:schemeClr val="dk1"/>
                          </a:solidFill>
                          <a:effectLst/>
                          <a:latin typeface="Arial"/>
                          <a:ea typeface="+mn-ea"/>
                          <a:cs typeface="Arial"/>
                        </a:rPr>
                        <a:t> has </a:t>
                      </a:r>
                      <a:r>
                        <a:rPr lang="en-US" sz="1600" b="0" i="0" u="sng" strike="noStrike" kern="1200" dirty="0">
                          <a:solidFill>
                            <a:schemeClr val="dk1"/>
                          </a:solidFill>
                          <a:effectLst/>
                          <a:latin typeface="Arial"/>
                          <a:ea typeface="+mn-ea"/>
                          <a:cs typeface="Arial"/>
                        </a:rPr>
                        <a:t>the </a:t>
                      </a:r>
                      <a:r>
                        <a:rPr lang="en-US" sz="1600" b="0" i="0" u="sng" kern="1200" dirty="0">
                          <a:solidFill>
                            <a:schemeClr val="dk1"/>
                          </a:solidFill>
                          <a:effectLst/>
                          <a:latin typeface="Arial"/>
                          <a:ea typeface="+mn-ea"/>
                          <a:cs typeface="Arial"/>
                        </a:rPr>
                        <a:t>most</a:t>
                      </a:r>
                      <a:r>
                        <a:rPr lang="en-US" sz="1600" b="0" i="0" u="sng" strike="noStrike" kern="1200" dirty="0">
                          <a:solidFill>
                            <a:schemeClr val="dk1"/>
                          </a:solidFill>
                          <a:effectLst/>
                          <a:latin typeface="Arial"/>
                          <a:ea typeface="+mn-ea"/>
                          <a:cs typeface="Arial"/>
                        </a:rPr>
                        <a:t> exciting</a:t>
                      </a:r>
                      <a:r>
                        <a:rPr lang="en-US" sz="1600" b="0" i="0" u="none" strike="noStrike" kern="1200" dirty="0">
                          <a:solidFill>
                            <a:schemeClr val="dk1"/>
                          </a:solidFill>
                          <a:effectLst/>
                          <a:latin typeface="Arial"/>
                          <a:ea typeface="+mn-ea"/>
                          <a:cs typeface="Arial"/>
                        </a:rPr>
                        <a:t> job in her family, but she works a lot.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1259208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F41368-1EC9-DC43-ADBA-9D250A35DC9C}"/>
              </a:ext>
            </a:extLst>
          </p:cNvPr>
          <p:cNvGraphicFramePr>
            <a:graphicFrameLocks noGrp="1"/>
          </p:cNvGraphicFramePr>
          <p:nvPr>
            <p:extLst>
              <p:ext uri="{D42A27DB-BD31-4B8C-83A1-F6EECF244321}">
                <p14:modId xmlns:p14="http://schemas.microsoft.com/office/powerpoint/2010/main" val="2039379956"/>
              </p:ext>
            </p:extLst>
          </p:nvPr>
        </p:nvGraphicFramePr>
        <p:xfrm>
          <a:off x="926276" y="1349695"/>
          <a:ext cx="10168759" cy="4956375"/>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algn="l"/>
                      <a:r>
                        <a:rPr lang="en-US" sz="1600" b="1" i="0" u="none" kern="1200" dirty="0">
                          <a:solidFill>
                            <a:schemeClr val="accent1"/>
                          </a:solidFill>
                          <a:effectLst/>
                          <a:latin typeface="Arial"/>
                          <a:ea typeface="+mn-ea"/>
                          <a:cs typeface="Arial"/>
                        </a:rPr>
                        <a:t>I’ve visited Dubai before, so I know where the interesting sights are.</a:t>
                      </a:r>
                      <a:endParaRPr lang="en-AE" sz="1600" u="none">
                        <a:solidFill>
                          <a:schemeClr val="accent1"/>
                        </a:solidFill>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AE" sz="1600">
                          <a:latin typeface="Arial" panose="020B0604020202020204" pitchFamily="34" charset="0"/>
                          <a:cs typeface="Arial" panose="020B0604020202020204" pitchFamily="34"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In the past, the speaker went to Dubai. This means that they can find exciting places to go in Dubai now.</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a:latin typeface="Arial" panose="020B0604020202020204" pitchFamily="34" charset="0"/>
                          <a:cs typeface="Arial" panose="020B0604020202020204" pitchFamily="34"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Present perfect simple </a:t>
                      </a:r>
                      <a:endParaRPr lang="en-US" sz="1600" b="0" dirty="0">
                        <a:effectLst/>
                        <a:latin typeface="Arial" panose="020B0604020202020204" pitchFamily="34" charset="0"/>
                        <a:cs typeface="Arial" panose="020B0604020202020204" pitchFamily="34" charset="0"/>
                      </a:endParaRPr>
                    </a:p>
                    <a:p>
                      <a:pPr rtl="0"/>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subject + have / has + past participle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a:latin typeface="Arial" panose="020B0604020202020204" pitchFamily="34" charset="0"/>
                          <a:cs typeface="Arial" panose="020B0604020202020204" pitchFamily="34"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dirty="0">
                          <a:solidFill>
                            <a:schemeClr val="dk1"/>
                          </a:solidFill>
                          <a:effectLst/>
                          <a:latin typeface="Arial"/>
                          <a:ea typeface="+mn-ea"/>
                          <a:cs typeface="Arial"/>
                        </a:rPr>
                        <a:t>We can use the present perfect simple to talk about an action that finished in the past but is still connected to the present. It focuses on the result of the previous action. In the example above, the speaker only knows Dubai now because they have been there in the past.</a:t>
                      </a:r>
                      <a:endParaRPr lang="en-US" sz="16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881925">
                <a:tc>
                  <a:txBody>
                    <a:bodyPr/>
                    <a:lstStyle/>
                    <a:p>
                      <a:pPr algn="ctr"/>
                      <a:r>
                        <a:rPr lang="en-AE" sz="1600">
                          <a:latin typeface="Arial" panose="020B0604020202020204" pitchFamily="34" charset="0"/>
                          <a:cs typeface="Arial" panose="020B0604020202020204" pitchFamily="34"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sng" kern="1200" dirty="0">
                          <a:solidFill>
                            <a:schemeClr val="dk1"/>
                          </a:solidFill>
                          <a:effectLst/>
                          <a:latin typeface="Arial" panose="020B0604020202020204" pitchFamily="34" charset="0"/>
                          <a:ea typeface="+mn-ea"/>
                          <a:cs typeface="Arial" panose="020B0604020202020204" pitchFamily="34" charset="0"/>
                        </a:rPr>
                        <a:t>You’ve cleaned</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your room, so you can go and ride your bike now.</a:t>
                      </a:r>
                      <a:endParaRPr lang="en-US" sz="1600" b="0" dirty="0">
                        <a:effectLst/>
                        <a:latin typeface="Arial" panose="020B0604020202020204" pitchFamily="34" charset="0"/>
                        <a:cs typeface="Arial" panose="020B0604020202020204" pitchFamily="34" charset="0"/>
                      </a:endParaRPr>
                    </a:p>
                    <a:p>
                      <a:pPr rtl="0"/>
                      <a:r>
                        <a:rPr lang="en-US" sz="1600" b="0" i="0" u="sng" kern="1200" dirty="0">
                          <a:solidFill>
                            <a:schemeClr val="dk1"/>
                          </a:solidFill>
                          <a:effectLst/>
                          <a:latin typeface="Arial" panose="020B0604020202020204" pitchFamily="34" charset="0"/>
                          <a:ea typeface="+mn-ea"/>
                          <a:cs typeface="Arial" panose="020B0604020202020204" pitchFamily="34" charset="0"/>
                        </a:rPr>
                        <a:t>Have you seen</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those movies before?</a:t>
                      </a:r>
                    </a:p>
                    <a:p>
                      <a:pPr rtl="0"/>
                      <a:r>
                        <a:rPr lang="en-US" sz="1600" b="0" i="0" u="sng" strike="noStrike" kern="1200" dirty="0">
                          <a:solidFill>
                            <a:schemeClr val="dk1"/>
                          </a:solidFill>
                          <a:effectLst/>
                          <a:latin typeface="Arial" panose="020B0604020202020204" pitchFamily="34" charset="0"/>
                          <a:ea typeface="+mn-ea"/>
                          <a:cs typeface="Arial" panose="020B0604020202020204" pitchFamily="34" charset="0"/>
                        </a:rPr>
                        <a:t>I’ve searched</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 for more than three hours and still cannot find the house. </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pic>
        <p:nvPicPr>
          <p:cNvPr id="6" name="Picture 5" descr="Timeline&#10;&#10;Description automatically generated">
            <a:extLst>
              <a:ext uri="{FF2B5EF4-FFF2-40B4-BE49-F238E27FC236}">
                <a16:creationId xmlns:a16="http://schemas.microsoft.com/office/drawing/2014/main" id="{C5E55CBA-EEB4-2F4F-B5AE-C0A5FC753787}"/>
              </a:ext>
            </a:extLst>
          </p:cNvPr>
          <p:cNvPicPr>
            <a:picLocks noChangeAspect="1"/>
          </p:cNvPicPr>
          <p:nvPr/>
        </p:nvPicPr>
        <p:blipFill>
          <a:blip r:embed="rId2"/>
          <a:stretch>
            <a:fillRect/>
          </a:stretch>
        </p:blipFill>
        <p:spPr>
          <a:xfrm>
            <a:off x="3446655" y="73598"/>
            <a:ext cx="5200000" cy="1054100"/>
          </a:xfrm>
          <a:prstGeom prst="rect">
            <a:avLst/>
          </a:prstGeom>
        </p:spPr>
      </p:pic>
    </p:spTree>
    <p:extLst>
      <p:ext uri="{BB962C8B-B14F-4D97-AF65-F5344CB8AC3E}">
        <p14:creationId xmlns:p14="http://schemas.microsoft.com/office/powerpoint/2010/main" val="56442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F41368-1EC9-DC43-ADBA-9D250A35DC9C}"/>
              </a:ext>
            </a:extLst>
          </p:cNvPr>
          <p:cNvGraphicFramePr>
            <a:graphicFrameLocks noGrp="1"/>
          </p:cNvGraphicFramePr>
          <p:nvPr>
            <p:extLst>
              <p:ext uri="{D42A27DB-BD31-4B8C-83A1-F6EECF244321}">
                <p14:modId xmlns:p14="http://schemas.microsoft.com/office/powerpoint/2010/main" val="1073860902"/>
              </p:ext>
            </p:extLst>
          </p:nvPr>
        </p:nvGraphicFramePr>
        <p:xfrm>
          <a:off x="926276" y="1349695"/>
          <a:ext cx="10168759" cy="4892125"/>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algn="l"/>
                      <a:r>
                        <a:rPr lang="en-US" sz="1600" b="1" i="0" u="sng" kern="1200" dirty="0">
                          <a:solidFill>
                            <a:schemeClr val="accent1"/>
                          </a:solidFill>
                          <a:effectLst/>
                          <a:latin typeface="Arial"/>
                          <a:ea typeface="+mn-ea"/>
                          <a:cs typeface="Arial"/>
                        </a:rPr>
                        <a:t>Have you ever been</a:t>
                      </a:r>
                      <a:r>
                        <a:rPr lang="en-US" sz="1600" b="1" i="0" u="none" kern="1200" dirty="0">
                          <a:solidFill>
                            <a:schemeClr val="accent1"/>
                          </a:solidFill>
                          <a:effectLst/>
                          <a:latin typeface="Arial"/>
                          <a:ea typeface="+mn-ea"/>
                          <a:cs typeface="Arial"/>
                        </a:rPr>
                        <a:t> to the Grand Mosque in Abu Dhabi? </a:t>
                      </a:r>
                      <a:endParaRPr lang="en-AE" sz="1600" u="none" dirty="0">
                        <a:solidFill>
                          <a:schemeClr val="accent1"/>
                        </a:solidFill>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AE" sz="1600" dirty="0">
                          <a:latin typeface="Arial"/>
                          <a:cs typeface="Arial"/>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The speaker is asking someone if they have attended the Grand Mosque at any time in their life.</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dirty="0">
                          <a:latin typeface="Arial"/>
                          <a:cs typeface="Arial"/>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Present perfect simple (questions using ‘ever’)</a:t>
                      </a:r>
                      <a:endParaRPr lang="en-US" sz="16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latin typeface="Arial" panose="020B0604020202020204" pitchFamily="34" charset="0"/>
                          <a:cs typeface="Arial" panose="020B0604020202020204" pitchFamily="34" charset="0"/>
                        </a:rPr>
                        <a:t>Have/Has + subject + ever + </a:t>
                      </a:r>
                      <a:r>
                        <a:rPr lang="en-US" sz="1600" b="0" i="0" u="none" strike="noStrike" kern="1200" dirty="0">
                          <a:solidFill>
                            <a:schemeClr val="dk1"/>
                          </a:solidFill>
                          <a:effectLst/>
                          <a:latin typeface="Arial" panose="020B0604020202020204" pitchFamily="34" charset="0"/>
                          <a:ea typeface="+mn-ea"/>
                          <a:cs typeface="Arial" panose="020B0604020202020204" pitchFamily="34" charset="0"/>
                        </a:rPr>
                        <a:t>past participle</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dirty="0">
                          <a:latin typeface="Arial"/>
                          <a:cs typeface="Arial"/>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dirty="0">
                          <a:solidFill>
                            <a:schemeClr val="dk1"/>
                          </a:solidFill>
                          <a:effectLst/>
                          <a:latin typeface="Arial"/>
                          <a:ea typeface="+mn-ea"/>
                          <a:cs typeface="Arial"/>
                        </a:rPr>
                        <a:t>We can use present perfect simple with ‘ever’ to ask about someone’s experiences in the past up to the present time.</a:t>
                      </a:r>
                      <a:endParaRPr lang="en-US" sz="16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881925">
                <a:tc>
                  <a:txBody>
                    <a:bodyPr/>
                    <a:lstStyle/>
                    <a:p>
                      <a:pPr algn="ctr"/>
                      <a:r>
                        <a:rPr lang="en-AE" sz="1600" dirty="0">
                          <a:latin typeface="Arial"/>
                          <a:cs typeface="Arial"/>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sng" kern="1200" dirty="0">
                          <a:solidFill>
                            <a:schemeClr val="dk1"/>
                          </a:solidFill>
                          <a:effectLst/>
                          <a:latin typeface="Arial" panose="020B0604020202020204" pitchFamily="34" charset="0"/>
                          <a:ea typeface="+mn-ea"/>
                          <a:cs typeface="Arial" panose="020B0604020202020204" pitchFamily="34" charset="0"/>
                        </a:rPr>
                        <a:t>Has he ever played</a:t>
                      </a:r>
                      <a:r>
                        <a:rPr lang="en-US" sz="1600" b="0" i="0" u="none" kern="1200" dirty="0">
                          <a:solidFill>
                            <a:schemeClr val="dk1"/>
                          </a:solidFill>
                          <a:effectLst/>
                          <a:latin typeface="Arial" panose="020B0604020202020204" pitchFamily="34" charset="0"/>
                          <a:ea typeface="+mn-ea"/>
                          <a:cs typeface="Arial" panose="020B0604020202020204" pitchFamily="34" charset="0"/>
                        </a:rPr>
                        <a:t> online games with his friends? </a:t>
                      </a:r>
                      <a:endParaRPr lang="en-US" sz="1600" b="0" u="none" dirty="0">
                        <a:effectLst/>
                        <a:latin typeface="Arial" panose="020B0604020202020204" pitchFamily="34" charset="0"/>
                        <a:cs typeface="Arial" panose="020B0604020202020204" pitchFamily="34" charset="0"/>
                      </a:endParaRPr>
                    </a:p>
                    <a:p>
                      <a:pPr rtl="0"/>
                      <a:r>
                        <a:rPr lang="en-US" sz="1600" b="0" i="0" u="sng" kern="1200" dirty="0">
                          <a:solidFill>
                            <a:schemeClr val="dk1"/>
                          </a:solidFill>
                          <a:effectLst/>
                          <a:latin typeface="Arial" panose="020B0604020202020204" pitchFamily="34" charset="0"/>
                          <a:ea typeface="+mn-ea"/>
                          <a:cs typeface="Arial" panose="020B0604020202020204" pitchFamily="34" charset="0"/>
                        </a:rPr>
                        <a:t>Have they ever watched</a:t>
                      </a:r>
                      <a:r>
                        <a:rPr lang="en-US" sz="1600" b="0" i="0" u="none" kern="1200" dirty="0">
                          <a:solidFill>
                            <a:schemeClr val="dk1"/>
                          </a:solidFill>
                          <a:effectLst/>
                          <a:latin typeface="Arial" panose="020B0604020202020204" pitchFamily="34" charset="0"/>
                          <a:ea typeface="+mn-ea"/>
                          <a:cs typeface="Arial" panose="020B0604020202020204" pitchFamily="34" charset="0"/>
                        </a:rPr>
                        <a:t> any Bollywood movies?</a:t>
                      </a:r>
                    </a:p>
                    <a:p>
                      <a:pPr rtl="0"/>
                      <a:r>
                        <a:rPr lang="en-US" sz="1600" b="0" i="0" u="sng" kern="1200" dirty="0">
                          <a:solidFill>
                            <a:schemeClr val="dk1"/>
                          </a:solidFill>
                          <a:effectLst/>
                          <a:latin typeface="Arial" panose="020B0604020202020204" pitchFamily="34" charset="0"/>
                          <a:ea typeface="+mn-ea"/>
                          <a:cs typeface="Arial" panose="020B0604020202020204" pitchFamily="34" charset="0"/>
                        </a:rPr>
                        <a:t>Has she ever eaten</a:t>
                      </a:r>
                      <a:r>
                        <a:rPr lang="en-US" sz="1600" b="0" i="0" u="none" kern="1200" dirty="0">
                          <a:solidFill>
                            <a:schemeClr val="dk1"/>
                          </a:solidFill>
                          <a:effectLst/>
                          <a:latin typeface="Arial" panose="020B0604020202020204" pitchFamily="34" charset="0"/>
                          <a:ea typeface="+mn-ea"/>
                          <a:cs typeface="Arial" panose="020B0604020202020204" pitchFamily="34" charset="0"/>
                        </a:rPr>
                        <a:t> sushi?</a:t>
                      </a:r>
                      <a:endParaRPr lang="en-US" sz="1600" b="0" u="none"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pic>
        <p:nvPicPr>
          <p:cNvPr id="6" name="Picture 5" descr="Timeline&#10;&#10;Description automatically generated">
            <a:extLst>
              <a:ext uri="{FF2B5EF4-FFF2-40B4-BE49-F238E27FC236}">
                <a16:creationId xmlns:a16="http://schemas.microsoft.com/office/drawing/2014/main" id="{C5E55CBA-EEB4-2F4F-B5AE-C0A5FC753787}"/>
              </a:ext>
            </a:extLst>
          </p:cNvPr>
          <p:cNvPicPr>
            <a:picLocks noChangeAspect="1"/>
          </p:cNvPicPr>
          <p:nvPr/>
        </p:nvPicPr>
        <p:blipFill>
          <a:blip r:embed="rId2"/>
          <a:stretch>
            <a:fillRect/>
          </a:stretch>
        </p:blipFill>
        <p:spPr>
          <a:xfrm>
            <a:off x="3446655" y="73598"/>
            <a:ext cx="5200000" cy="1054100"/>
          </a:xfrm>
          <a:prstGeom prst="rect">
            <a:avLst/>
          </a:prstGeom>
        </p:spPr>
      </p:pic>
    </p:spTree>
    <p:extLst>
      <p:ext uri="{BB962C8B-B14F-4D97-AF65-F5344CB8AC3E}">
        <p14:creationId xmlns:p14="http://schemas.microsoft.com/office/powerpoint/2010/main" val="3155830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F41368-1EC9-DC43-ADBA-9D250A35DC9C}"/>
              </a:ext>
            </a:extLst>
          </p:cNvPr>
          <p:cNvGraphicFramePr>
            <a:graphicFrameLocks noGrp="1"/>
          </p:cNvGraphicFramePr>
          <p:nvPr>
            <p:extLst>
              <p:ext uri="{D42A27DB-BD31-4B8C-83A1-F6EECF244321}">
                <p14:modId xmlns:p14="http://schemas.microsoft.com/office/powerpoint/2010/main" val="815344732"/>
              </p:ext>
            </p:extLst>
          </p:nvPr>
        </p:nvGraphicFramePr>
        <p:xfrm>
          <a:off x="1011620" y="1441135"/>
          <a:ext cx="10168759" cy="507700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algn="l"/>
                      <a:r>
                        <a:rPr lang="en-US" sz="1600" b="1" i="1" u="none" strike="noStrike" kern="1200" dirty="0">
                          <a:solidFill>
                            <a:schemeClr val="lt1"/>
                          </a:solidFill>
                          <a:effectLst/>
                          <a:latin typeface="Arial"/>
                          <a:ea typeface="+mn-ea"/>
                          <a:cs typeface="Arial"/>
                        </a:rPr>
                        <a:t> </a:t>
                      </a:r>
                      <a:r>
                        <a:rPr lang="en-US" sz="1600" b="1" i="0" u="none" strike="noStrike" kern="1200" dirty="0">
                          <a:solidFill>
                            <a:schemeClr val="accent1"/>
                          </a:solidFill>
                          <a:effectLst/>
                          <a:latin typeface="Arial"/>
                          <a:ea typeface="+mn-ea"/>
                          <a:cs typeface="Arial"/>
                        </a:rPr>
                        <a:t>My sister told me </a:t>
                      </a:r>
                      <a:r>
                        <a:rPr lang="en-US" sz="1600" b="1" i="0" u="sng" kern="1200" dirty="0">
                          <a:solidFill>
                            <a:schemeClr val="accent1"/>
                          </a:solidFill>
                          <a:effectLst/>
                          <a:latin typeface="Arial"/>
                          <a:ea typeface="+mn-ea"/>
                          <a:cs typeface="Arial"/>
                        </a:rPr>
                        <a:t>that</a:t>
                      </a:r>
                      <a:r>
                        <a:rPr lang="en-US" sz="1600" b="1" i="0" u="none" strike="noStrike" kern="1200" dirty="0">
                          <a:solidFill>
                            <a:schemeClr val="accent1"/>
                          </a:solidFill>
                          <a:effectLst/>
                          <a:latin typeface="Arial"/>
                          <a:ea typeface="+mn-ea"/>
                          <a:cs typeface="Arial"/>
                        </a:rPr>
                        <a:t> the film would be released next week. </a:t>
                      </a:r>
                      <a:endParaRPr lang="en-AE" sz="1600" dirty="0">
                        <a:solidFill>
                          <a:schemeClr val="accent1"/>
                        </a:solidFill>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AE" sz="1600">
                          <a:latin typeface="Arial"/>
                          <a:cs typeface="Arial"/>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dirty="0">
                          <a:solidFill>
                            <a:schemeClr val="dk1"/>
                          </a:solidFill>
                          <a:effectLst/>
                          <a:latin typeface="Arial"/>
                          <a:ea typeface="+mn-ea"/>
                          <a:cs typeface="Arial"/>
                        </a:rPr>
                        <a:t>The speaker’s sister had told him/her in a previous conversation when the film is available.</a:t>
                      </a:r>
                      <a:endParaRPr lang="en-AE" sz="16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a:latin typeface="Arial"/>
                          <a:cs typeface="Arial"/>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dirty="0">
                          <a:latin typeface="Arial"/>
                          <a:cs typeface="Arial"/>
                        </a:rPr>
                        <a:t>R</a:t>
                      </a:r>
                      <a:r>
                        <a:rPr lang="en-AE" sz="1600">
                          <a:latin typeface="Arial"/>
                          <a:cs typeface="Arial"/>
                        </a:rPr>
                        <a:t>eported s</a:t>
                      </a:r>
                      <a:r>
                        <a:rPr lang="en-GB" sz="1600" dirty="0" err="1">
                          <a:latin typeface="Arial"/>
                          <a:cs typeface="Arial"/>
                        </a:rPr>
                        <a:t>peech</a:t>
                      </a:r>
                      <a:r>
                        <a:rPr lang="en-GB" sz="1600" dirty="0">
                          <a:latin typeface="Arial"/>
                          <a:cs typeface="Arial"/>
                        </a:rPr>
                        <a:t> for present and future plans</a:t>
                      </a:r>
                      <a:endParaRPr lang="en-AE" sz="1600" dirty="0">
                        <a:latin typeface="Arial"/>
                        <a:cs typeface="Arial"/>
                      </a:endParaRPr>
                    </a:p>
                    <a:p>
                      <a:r>
                        <a:rPr lang="en-AE" sz="1600" dirty="0">
                          <a:latin typeface="Arial"/>
                          <a:cs typeface="Arial"/>
                        </a:rPr>
                        <a:t>Subject + verb + that + noun clause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dirty="0">
                          <a:latin typeface="Arial"/>
                          <a:cs typeface="Arial"/>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chemeClr val="dk1"/>
                          </a:solidFill>
                          <a:effectLst/>
                          <a:latin typeface="Arial"/>
                          <a:ea typeface="+mn-ea"/>
                          <a:cs typeface="Arial"/>
                        </a:rPr>
                        <a:t>We use reported statements to repeat what someone had previously said. Reported statements use ‘that’ and a tense that is ‘</a:t>
                      </a:r>
                      <a:r>
                        <a:rPr lang="en-US" sz="1600" b="0" i="0" u="none" strike="noStrike" kern="1200" dirty="0" err="1">
                          <a:solidFill>
                            <a:schemeClr val="dk1"/>
                          </a:solidFill>
                          <a:effectLst/>
                          <a:latin typeface="Arial"/>
                          <a:ea typeface="+mn-ea"/>
                          <a:cs typeface="Arial"/>
                        </a:rPr>
                        <a:t>backshifted</a:t>
                      </a:r>
                      <a:r>
                        <a:rPr lang="en-US" sz="1600" b="0" i="0" u="none" strike="noStrike" kern="1200" dirty="0">
                          <a:solidFill>
                            <a:schemeClr val="dk1"/>
                          </a:solidFill>
                          <a:effectLst/>
                          <a:latin typeface="Arial"/>
                          <a:ea typeface="+mn-ea"/>
                          <a:cs typeface="Arial"/>
                        </a:rPr>
                        <a:t>’ (one step further into the past than the original speech). In the example above, the direct speech would be, “The film will be released next week.” When we report it, we backshift ‘will’ to ‘would’.</a:t>
                      </a:r>
                      <a:endParaRPr lang="en-US" sz="1600" b="0" dirty="0">
                        <a:effectLst/>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002550">
                <a:tc>
                  <a:txBody>
                    <a:bodyPr/>
                    <a:lstStyle/>
                    <a:p>
                      <a:pPr algn="ctr"/>
                      <a:r>
                        <a:rPr lang="en-AE" sz="1600">
                          <a:latin typeface="Arial"/>
                          <a:cs typeface="Arial"/>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Maryam reported </a:t>
                      </a:r>
                      <a:r>
                        <a:rPr lang="en-US" sz="1600" b="0" i="0" u="sng" kern="1200" dirty="0">
                          <a:solidFill>
                            <a:schemeClr val="dk1"/>
                          </a:solidFill>
                          <a:effectLst/>
                          <a:latin typeface="Arial"/>
                          <a:ea typeface="+mn-ea"/>
                          <a:cs typeface="Arial"/>
                        </a:rPr>
                        <a:t>that</a:t>
                      </a:r>
                      <a:r>
                        <a:rPr lang="en-US" sz="1600" b="0" i="0" u="none" strike="noStrike" kern="1200" dirty="0">
                          <a:solidFill>
                            <a:schemeClr val="dk1"/>
                          </a:solidFill>
                          <a:effectLst/>
                          <a:latin typeface="Arial"/>
                          <a:ea typeface="+mn-ea"/>
                          <a:cs typeface="Arial"/>
                        </a:rPr>
                        <a:t> the company </a:t>
                      </a:r>
                      <a:r>
                        <a:rPr lang="en-US" sz="1600" b="0" i="0" u="sng" strike="noStrike" kern="1200" dirty="0">
                          <a:solidFill>
                            <a:schemeClr val="dk1"/>
                          </a:solidFill>
                          <a:effectLst/>
                          <a:latin typeface="Arial"/>
                          <a:ea typeface="+mn-ea"/>
                          <a:cs typeface="Arial"/>
                        </a:rPr>
                        <a:t>would</a:t>
                      </a:r>
                      <a:r>
                        <a:rPr lang="en-US" sz="1600" b="0" i="0" u="none" strike="noStrike" kern="1200" dirty="0">
                          <a:solidFill>
                            <a:schemeClr val="dk1"/>
                          </a:solidFill>
                          <a:effectLst/>
                          <a:latin typeface="Arial"/>
                          <a:ea typeface="+mn-ea"/>
                          <a:cs typeface="Arial"/>
                        </a:rPr>
                        <a:t> be giving pay rises. </a:t>
                      </a:r>
                      <a:endParaRPr lang="en-US" sz="1600" b="0" dirty="0">
                        <a:effectLst/>
                        <a:latin typeface="Arial"/>
                        <a:cs typeface="Arial"/>
                      </a:endParaRPr>
                    </a:p>
                    <a:p>
                      <a:pPr rtl="0"/>
                      <a:r>
                        <a:rPr lang="en-US" sz="1600" b="0" i="0" u="none" strike="noStrike" kern="1200" dirty="0">
                          <a:solidFill>
                            <a:schemeClr val="dk1"/>
                          </a:solidFill>
                          <a:effectLst/>
                          <a:latin typeface="Arial"/>
                          <a:ea typeface="+mn-ea"/>
                          <a:cs typeface="Arial"/>
                        </a:rPr>
                        <a:t>My mother said </a:t>
                      </a:r>
                      <a:r>
                        <a:rPr lang="en-US" sz="1600" b="0" i="0" u="sng" kern="1200" dirty="0">
                          <a:solidFill>
                            <a:schemeClr val="dk1"/>
                          </a:solidFill>
                          <a:effectLst/>
                          <a:latin typeface="Arial"/>
                          <a:ea typeface="+mn-ea"/>
                          <a:cs typeface="Arial"/>
                        </a:rPr>
                        <a:t>that</a:t>
                      </a:r>
                      <a:r>
                        <a:rPr lang="en-US" sz="1600" b="0" i="0" u="none" kern="1200" dirty="0">
                          <a:solidFill>
                            <a:schemeClr val="dk1"/>
                          </a:solidFill>
                          <a:effectLst/>
                          <a:latin typeface="Arial"/>
                          <a:ea typeface="+mn-ea"/>
                          <a:cs typeface="Arial"/>
                        </a:rPr>
                        <a:t> </a:t>
                      </a:r>
                      <a:r>
                        <a:rPr lang="en-US" sz="1600" b="0" i="0" u="none" strike="noStrike" kern="1200" dirty="0">
                          <a:solidFill>
                            <a:schemeClr val="dk1"/>
                          </a:solidFill>
                          <a:effectLst/>
                          <a:latin typeface="Arial"/>
                          <a:ea typeface="+mn-ea"/>
                          <a:cs typeface="Arial"/>
                        </a:rPr>
                        <a:t>she </a:t>
                      </a:r>
                      <a:r>
                        <a:rPr lang="en-US" sz="1600" b="0" i="0" u="sng" strike="noStrike" kern="1200" dirty="0">
                          <a:solidFill>
                            <a:schemeClr val="dk1"/>
                          </a:solidFill>
                          <a:effectLst/>
                          <a:latin typeface="Arial"/>
                          <a:ea typeface="+mn-ea"/>
                          <a:cs typeface="Arial"/>
                        </a:rPr>
                        <a:t>could</a:t>
                      </a:r>
                      <a:r>
                        <a:rPr lang="en-US" sz="1600" b="0" i="0" u="none" strike="noStrike" kern="1200" dirty="0">
                          <a:solidFill>
                            <a:schemeClr val="dk1"/>
                          </a:solidFill>
                          <a:effectLst/>
                          <a:latin typeface="Arial"/>
                          <a:ea typeface="+mn-ea"/>
                          <a:cs typeface="Arial"/>
                        </a:rPr>
                        <a:t> take us to the show.</a:t>
                      </a:r>
                      <a:endParaRPr lang="en-US" sz="1600" b="0" dirty="0">
                        <a:effectLst/>
                        <a:latin typeface="Arial"/>
                        <a:cs typeface="Arial"/>
                      </a:endParaRPr>
                    </a:p>
                    <a:p>
                      <a:r>
                        <a:rPr lang="en-US" sz="1600" b="0" i="0" u="none" strike="noStrike" kern="1200" dirty="0">
                          <a:solidFill>
                            <a:schemeClr val="dk1"/>
                          </a:solidFill>
                          <a:effectLst/>
                          <a:latin typeface="Arial"/>
                          <a:ea typeface="+mn-ea"/>
                          <a:cs typeface="Arial"/>
                        </a:rPr>
                        <a:t>The manager said </a:t>
                      </a:r>
                      <a:r>
                        <a:rPr lang="en-US" sz="1600" b="0" i="0" u="sng" strike="noStrike" kern="1200" dirty="0">
                          <a:solidFill>
                            <a:schemeClr val="dk1"/>
                          </a:solidFill>
                          <a:effectLst/>
                          <a:latin typeface="Arial"/>
                          <a:ea typeface="+mn-ea"/>
                          <a:cs typeface="Arial"/>
                        </a:rPr>
                        <a:t>that</a:t>
                      </a:r>
                      <a:r>
                        <a:rPr lang="en-US" sz="1600" b="0" i="0" u="none" strike="noStrike" kern="1200" dirty="0">
                          <a:solidFill>
                            <a:schemeClr val="dk1"/>
                          </a:solidFill>
                          <a:effectLst/>
                          <a:latin typeface="Arial"/>
                          <a:ea typeface="+mn-ea"/>
                          <a:cs typeface="Arial"/>
                        </a:rPr>
                        <a:t> the Dubai Opera House </a:t>
                      </a:r>
                      <a:r>
                        <a:rPr lang="en-US" sz="1600" b="0" i="0" u="sng" strike="noStrike" kern="1200" dirty="0">
                          <a:solidFill>
                            <a:schemeClr val="dk1"/>
                          </a:solidFill>
                          <a:effectLst/>
                          <a:latin typeface="Arial"/>
                          <a:ea typeface="+mn-ea"/>
                          <a:cs typeface="Arial"/>
                        </a:rPr>
                        <a:t>would</a:t>
                      </a:r>
                      <a:r>
                        <a:rPr lang="en-US" sz="1600" b="0" i="0" u="none" strike="noStrike" kern="1200" dirty="0">
                          <a:solidFill>
                            <a:schemeClr val="dk1"/>
                          </a:solidFill>
                          <a:effectLst/>
                          <a:latin typeface="Arial"/>
                          <a:ea typeface="+mn-ea"/>
                          <a:cs typeface="Arial"/>
                        </a:rPr>
                        <a:t> be closed for a week.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47600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F41368-1EC9-DC43-ADBA-9D250A35DC9C}"/>
              </a:ext>
            </a:extLst>
          </p:cNvPr>
          <p:cNvGraphicFramePr>
            <a:graphicFrameLocks noGrp="1"/>
          </p:cNvGraphicFramePr>
          <p:nvPr>
            <p:extLst>
              <p:ext uri="{D42A27DB-BD31-4B8C-83A1-F6EECF244321}">
                <p14:modId xmlns:p14="http://schemas.microsoft.com/office/powerpoint/2010/main" val="3783492439"/>
              </p:ext>
            </p:extLst>
          </p:nvPr>
        </p:nvGraphicFramePr>
        <p:xfrm>
          <a:off x="1011620" y="1489903"/>
          <a:ext cx="10168759" cy="501275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algn="l"/>
                      <a:r>
                        <a:rPr lang="en-US" sz="1600" b="1" i="0" u="none" strike="noStrike" kern="1200" dirty="0">
                          <a:solidFill>
                            <a:schemeClr val="accent1"/>
                          </a:solidFill>
                          <a:effectLst/>
                          <a:latin typeface="Arial"/>
                          <a:ea typeface="+mn-ea"/>
                          <a:cs typeface="Arial"/>
                        </a:rPr>
                        <a:t>It’s </a:t>
                      </a:r>
                      <a:r>
                        <a:rPr lang="en-US" sz="1600" b="1" i="0" u="sng" strike="noStrike" kern="1200" dirty="0">
                          <a:solidFill>
                            <a:schemeClr val="accent1"/>
                          </a:solidFill>
                          <a:effectLst/>
                          <a:latin typeface="Arial"/>
                          <a:ea typeface="+mn-ea"/>
                          <a:cs typeface="Arial"/>
                        </a:rPr>
                        <a:t>going to</a:t>
                      </a:r>
                      <a:r>
                        <a:rPr lang="en-US" sz="1600" b="1" i="0" u="none" strike="noStrike" kern="1200" dirty="0">
                          <a:solidFill>
                            <a:schemeClr val="accent1"/>
                          </a:solidFill>
                          <a:effectLst/>
                          <a:latin typeface="Arial"/>
                          <a:ea typeface="+mn-ea"/>
                          <a:cs typeface="Arial"/>
                        </a:rPr>
                        <a:t> rain tomorrow.</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AE" sz="1600">
                          <a:latin typeface="Arial"/>
                          <a:cs typeface="Arial"/>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The speaker is predicting that the weather in the future will be wet.</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2896650"/>
                  </a:ext>
                </a:extLst>
              </a:tr>
              <a:tr h="1002550">
                <a:tc>
                  <a:txBody>
                    <a:bodyPr/>
                    <a:lstStyle/>
                    <a:p>
                      <a:pPr algn="ctr"/>
                      <a:r>
                        <a:rPr lang="en-AE" sz="1600">
                          <a:latin typeface="Arial"/>
                          <a:cs typeface="Arial"/>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Future time (going to)</a:t>
                      </a:r>
                      <a:endParaRPr lang="en-US" sz="1600" b="0" dirty="0">
                        <a:effectLst/>
                        <a:latin typeface="Arial"/>
                        <a:cs typeface="Arial"/>
                      </a:endParaRPr>
                    </a:p>
                    <a:p>
                      <a:pPr rtl="0"/>
                      <a:r>
                        <a:rPr lang="en-US" sz="1600" b="0" i="0" u="none" strike="noStrike" kern="1200" dirty="0">
                          <a:solidFill>
                            <a:schemeClr val="dk1"/>
                          </a:solidFill>
                          <a:effectLst/>
                          <a:latin typeface="Arial"/>
                          <a:ea typeface="+mn-ea"/>
                          <a:cs typeface="Arial"/>
                        </a:rPr>
                        <a:t>subject + (to be) + going to + infinitive </a:t>
                      </a:r>
                      <a:endParaRPr lang="en-US" sz="1600" b="0" dirty="0">
                        <a:effectLst/>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AE" sz="1600">
                          <a:latin typeface="Arial"/>
                          <a:cs typeface="Arial"/>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600" b="0" i="0" u="none" strike="noStrike" kern="1200" dirty="0">
                          <a:solidFill>
                            <a:schemeClr val="dk1"/>
                          </a:solidFill>
                          <a:effectLst/>
                          <a:latin typeface="Arial"/>
                          <a:ea typeface="+mn-ea"/>
                          <a:cs typeface="Arial"/>
                        </a:rPr>
                        <a:t>In this case, ‘going to’ is used with the verb ‘to be’ and the infinitive of the main verb to talk about predicted future events and situations.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002550">
                <a:tc>
                  <a:txBody>
                    <a:bodyPr/>
                    <a:lstStyle/>
                    <a:p>
                      <a:pPr algn="ctr"/>
                      <a:r>
                        <a:rPr lang="en-AE" sz="1600">
                          <a:latin typeface="Arial"/>
                          <a:cs typeface="Arial"/>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rtl="0"/>
                      <a:r>
                        <a:rPr lang="en-US" sz="1600" b="0" i="0" u="none" strike="noStrike" kern="1200" dirty="0">
                          <a:solidFill>
                            <a:schemeClr val="dk1"/>
                          </a:solidFill>
                          <a:effectLst/>
                          <a:latin typeface="Arial"/>
                          <a:ea typeface="+mn-ea"/>
                          <a:cs typeface="Arial"/>
                        </a:rPr>
                        <a:t>They are </a:t>
                      </a:r>
                      <a:r>
                        <a:rPr lang="en-US" sz="1600" b="0" i="0" u="sng" kern="1200" dirty="0">
                          <a:solidFill>
                            <a:schemeClr val="dk1"/>
                          </a:solidFill>
                          <a:effectLst/>
                          <a:latin typeface="Arial"/>
                          <a:ea typeface="+mn-ea"/>
                          <a:cs typeface="Arial"/>
                        </a:rPr>
                        <a:t>going to</a:t>
                      </a:r>
                      <a:r>
                        <a:rPr lang="en-US" sz="1600" b="0" i="0" u="none" strike="noStrike" kern="1200" dirty="0">
                          <a:solidFill>
                            <a:schemeClr val="dk1"/>
                          </a:solidFill>
                          <a:effectLst/>
                          <a:latin typeface="Arial"/>
                          <a:ea typeface="+mn-ea"/>
                          <a:cs typeface="Arial"/>
                        </a:rPr>
                        <a:t> win the competition next week.</a:t>
                      </a:r>
                      <a:endParaRPr lang="en-US" sz="1600" b="0" dirty="0">
                        <a:effectLst/>
                        <a:latin typeface="Arial"/>
                        <a:cs typeface="Arial"/>
                      </a:endParaRPr>
                    </a:p>
                    <a:p>
                      <a:r>
                        <a:rPr lang="en-US" sz="1600" b="0" i="0" u="none" strike="noStrike" kern="1200" dirty="0">
                          <a:solidFill>
                            <a:schemeClr val="dk1"/>
                          </a:solidFill>
                          <a:effectLst/>
                          <a:latin typeface="Arial"/>
                          <a:ea typeface="+mn-ea"/>
                          <a:cs typeface="Arial"/>
                        </a:rPr>
                        <a:t>We are </a:t>
                      </a:r>
                      <a:r>
                        <a:rPr lang="en-US" sz="1600" b="0" i="0" u="sng" kern="1200" dirty="0">
                          <a:solidFill>
                            <a:schemeClr val="dk1"/>
                          </a:solidFill>
                          <a:effectLst/>
                          <a:latin typeface="Arial"/>
                          <a:ea typeface="+mn-ea"/>
                          <a:cs typeface="Arial"/>
                        </a:rPr>
                        <a:t>going to</a:t>
                      </a:r>
                      <a:r>
                        <a:rPr lang="en-US" sz="1600" b="0" i="0" u="none" strike="noStrike" kern="1200" dirty="0">
                          <a:solidFill>
                            <a:schemeClr val="dk1"/>
                          </a:solidFill>
                          <a:effectLst/>
                          <a:latin typeface="Arial"/>
                          <a:ea typeface="+mn-ea"/>
                          <a:cs typeface="Arial"/>
                        </a:rPr>
                        <a:t> have a lot of fun at the restaurant later.</a:t>
                      </a:r>
                    </a:p>
                    <a:p>
                      <a:r>
                        <a:rPr lang="en-US" sz="1600" b="0" i="0" u="none" strike="noStrike" kern="1200" dirty="0">
                          <a:solidFill>
                            <a:schemeClr val="dk1"/>
                          </a:solidFill>
                          <a:effectLst/>
                          <a:latin typeface="Arial"/>
                          <a:ea typeface="+mn-ea"/>
                          <a:cs typeface="Arial"/>
                        </a:rPr>
                        <a:t>He is </a:t>
                      </a:r>
                      <a:r>
                        <a:rPr lang="en-US" sz="1600" b="0" i="0" u="sng" strike="noStrike" kern="1200" dirty="0">
                          <a:solidFill>
                            <a:schemeClr val="dk1"/>
                          </a:solidFill>
                          <a:effectLst/>
                          <a:latin typeface="Arial"/>
                          <a:ea typeface="+mn-ea"/>
                          <a:cs typeface="Arial"/>
                        </a:rPr>
                        <a:t>going to</a:t>
                      </a:r>
                      <a:r>
                        <a:rPr lang="en-US" sz="1600" b="0" i="0" u="none" strike="noStrike" kern="1200" dirty="0">
                          <a:solidFill>
                            <a:schemeClr val="dk1"/>
                          </a:solidFill>
                          <a:effectLst/>
                          <a:latin typeface="Arial"/>
                          <a:ea typeface="+mn-ea"/>
                          <a:cs typeface="Arial"/>
                        </a:rPr>
                        <a:t> get a good score in his exam.</a:t>
                      </a:r>
                      <a:endParaRPr lang="en-AE" sz="16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pic>
        <p:nvPicPr>
          <p:cNvPr id="4" name="Picture 3" descr="Timeline&#10;&#10;Description automatically generated">
            <a:extLst>
              <a:ext uri="{FF2B5EF4-FFF2-40B4-BE49-F238E27FC236}">
                <a16:creationId xmlns:a16="http://schemas.microsoft.com/office/drawing/2014/main" id="{3790CE07-077A-004A-BB6A-2A9246FF6B9D}"/>
              </a:ext>
            </a:extLst>
          </p:cNvPr>
          <p:cNvPicPr>
            <a:picLocks noChangeAspect="1"/>
          </p:cNvPicPr>
          <p:nvPr/>
        </p:nvPicPr>
        <p:blipFill>
          <a:blip r:embed="rId2"/>
          <a:stretch>
            <a:fillRect/>
          </a:stretch>
        </p:blipFill>
        <p:spPr>
          <a:xfrm>
            <a:off x="3457702" y="162560"/>
            <a:ext cx="4813300" cy="1168400"/>
          </a:xfrm>
          <a:prstGeom prst="rect">
            <a:avLst/>
          </a:prstGeom>
        </p:spPr>
      </p:pic>
    </p:spTree>
    <p:extLst>
      <p:ext uri="{BB962C8B-B14F-4D97-AF65-F5344CB8AC3E}">
        <p14:creationId xmlns:p14="http://schemas.microsoft.com/office/powerpoint/2010/main" val="3019089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14214C-2C32-D445-81EA-30FF7C3A0E0C}"/>
              </a:ext>
            </a:extLst>
          </p:cNvPr>
          <p:cNvSpPr txBox="1"/>
          <p:nvPr/>
        </p:nvSpPr>
        <p:spPr>
          <a:xfrm>
            <a:off x="6096000" y="2597944"/>
            <a:ext cx="5799341" cy="1938992"/>
          </a:xfrm>
          <a:prstGeom prst="rect">
            <a:avLst/>
          </a:prstGeom>
          <a:noFill/>
        </p:spPr>
        <p:txBody>
          <a:bodyPr wrap="square" rtlCol="0">
            <a:spAutoFit/>
          </a:bodyPr>
          <a:lstStyle/>
          <a:p>
            <a:pPr algn="ctr" rtl="1"/>
            <a:r>
              <a:rPr lang="en-US" sz="4000" b="1">
                <a:latin typeface="Arial" panose="020B0604020202020204" pitchFamily="34" charset="0"/>
                <a:cs typeface="Arial" panose="020B0604020202020204" pitchFamily="34" charset="0"/>
              </a:rPr>
              <a:t>Term 2: Preparation – Functional Language</a:t>
            </a:r>
            <a:endParaRPr lang="en-US" sz="4000" b="1">
              <a:solidFill>
                <a:schemeClr val="bg1"/>
              </a:solidFill>
              <a:latin typeface="Arial" panose="020B0604020202020204" pitchFamily="34" charset="0"/>
              <a:ea typeface="AppleMyungjo" pitchFamily="2" charset="-127"/>
              <a:cs typeface="Arial" panose="020B0604020202020204" pitchFamily="34" charset="0"/>
            </a:endParaRPr>
          </a:p>
          <a:p>
            <a:pPr marL="0" algn="ctr" defTabSz="914400" rtl="1" eaLnBrk="1" latinLnBrk="0" hangingPunct="1"/>
            <a:endParaRPr lang="en-US" sz="4000" b="1">
              <a:solidFill>
                <a:schemeClr val="tx1">
                  <a:lumMod val="65000"/>
                  <a:lumOff val="35000"/>
                </a:schemeClr>
              </a:solidFill>
              <a:latin typeface="Helvetica" pitchFamily="2" charset="0"/>
              <a:ea typeface="AppleMyungjo" pitchFamily="2" charset="-127"/>
              <a:cs typeface="PF Din Text Universal Medium" panose="02000506020000020004" pitchFamily="2" charset="0"/>
            </a:endParaRPr>
          </a:p>
        </p:txBody>
      </p:sp>
      <p:sp>
        <p:nvSpPr>
          <p:cNvPr id="4" name="Slide Number Placeholder 1">
            <a:extLst>
              <a:ext uri="{FF2B5EF4-FFF2-40B4-BE49-F238E27FC236}">
                <a16:creationId xmlns:a16="http://schemas.microsoft.com/office/drawing/2014/main" id="{CB9E9BEB-B8A6-8B4D-8AC4-C643FE5303B1}"/>
              </a:ext>
            </a:extLst>
          </p:cNvPr>
          <p:cNvSpPr>
            <a:spLocks noGrp="1"/>
          </p:cNvSpPr>
          <p:nvPr>
            <p:ph type="sldNum" sz="quarter" idx="12"/>
          </p:nvPr>
        </p:nvSpPr>
        <p:spPr>
          <a:xfrm>
            <a:off x="4724400" y="6356349"/>
            <a:ext cx="2743200" cy="365125"/>
          </a:xfrm>
        </p:spPr>
        <p:txBody>
          <a:bodyPr/>
          <a:lstStyle/>
          <a:p>
            <a:fld id="{C5A5AB9B-F023-8B4A-BE34-5ADCF95463FD}" type="slidenum">
              <a:rPr lang="en-US" smtClean="0">
                <a:solidFill>
                  <a:schemeClr val="tx1">
                    <a:lumMod val="75000"/>
                    <a:lumOff val="25000"/>
                  </a:schemeClr>
                </a:solidFill>
                <a:latin typeface="Helvetica" pitchFamily="2" charset="0"/>
              </a:rPr>
              <a:pPr/>
              <a:t>13</a:t>
            </a:fld>
            <a:endParaRPr lang="en-US">
              <a:solidFill>
                <a:schemeClr val="tx1">
                  <a:lumMod val="75000"/>
                  <a:lumOff val="25000"/>
                </a:schemeClr>
              </a:solidFill>
              <a:latin typeface="Helvetica" pitchFamily="2" charset="0"/>
            </a:endParaRPr>
          </a:p>
        </p:txBody>
      </p:sp>
    </p:spTree>
    <p:extLst>
      <p:ext uri="{BB962C8B-B14F-4D97-AF65-F5344CB8AC3E}">
        <p14:creationId xmlns:p14="http://schemas.microsoft.com/office/powerpoint/2010/main" val="856680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909B1F-5390-7241-BC81-93245E09410F}"/>
              </a:ext>
            </a:extLst>
          </p:cNvPr>
          <p:cNvGraphicFramePr>
            <a:graphicFrameLocks noGrp="1"/>
          </p:cNvGraphicFramePr>
          <p:nvPr>
            <p:extLst>
              <p:ext uri="{D42A27DB-BD31-4B8C-83A1-F6EECF244321}">
                <p14:modId xmlns:p14="http://schemas.microsoft.com/office/powerpoint/2010/main" val="3703186480"/>
              </p:ext>
            </p:extLst>
          </p:nvPr>
        </p:nvGraphicFramePr>
        <p:xfrm>
          <a:off x="1011620" y="1696139"/>
          <a:ext cx="10168759" cy="346814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rtl="0" fontAlgn="base"/>
                      <a:r>
                        <a:rPr lang="en-US" sz="1800" b="1" i="0" u="none" strike="noStrike" kern="1200" dirty="0">
                          <a:solidFill>
                            <a:schemeClr val="accent1"/>
                          </a:solidFill>
                          <a:effectLst/>
                          <a:latin typeface="Arial"/>
                          <a:ea typeface="+mn-ea"/>
                          <a:cs typeface="Arial"/>
                        </a:rPr>
                        <a:t>Although I like social media, I try not to use it every day.</a:t>
                      </a:r>
                      <a:endParaRPr lang="en-US" sz="1800" b="1" i="0" kern="1200" dirty="0">
                        <a:solidFill>
                          <a:schemeClr val="accent1"/>
                        </a:solidFill>
                        <a:effectLst/>
                        <a:latin typeface="Arial"/>
                        <a:ea typeface="+mn-ea"/>
                        <a:cs typeface="Arial"/>
                      </a:endParaRPr>
                    </a:p>
                    <a:p>
                      <a:pPr rtl="0" fontAlgn="base"/>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panose="020B0604020202020204" pitchFamily="34" charset="0"/>
                          <a:ea typeface="+mn-ea"/>
                          <a:cs typeface="Arial" panose="020B0604020202020204" pitchFamily="34" charset="0"/>
                        </a:rPr>
                        <a:t>Even though I read the instructions, I could not set up my computer.</a:t>
                      </a:r>
                      <a:r>
                        <a:rPr lang="en-US" sz="1800" b="1" i="0" kern="1200" dirty="0">
                          <a:solidFill>
                            <a:schemeClr val="accent1"/>
                          </a:solidFill>
                          <a:effectLst/>
                          <a:latin typeface="Arial" panose="020B0604020202020204" pitchFamily="34" charset="0"/>
                          <a:ea typeface="+mn-ea"/>
                          <a:cs typeface="Arial" panose="020B0604020202020204" pitchFamily="34" charset="0"/>
                        </a:rPr>
                        <a:t>​</a:t>
                      </a:r>
                    </a:p>
                    <a:p>
                      <a:pPr rtl="0" fontAlgn="base"/>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panose="020B0604020202020204" pitchFamily="34" charset="0"/>
                          <a:ea typeface="+mn-ea"/>
                          <a:cs typeface="Arial" panose="020B0604020202020204" pitchFamily="34" charset="0"/>
                        </a:rPr>
                        <a:t>Shopping online is easy but going to the mall can be tiring.</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GB" sz="1800" dirty="0">
                          <a:latin typeface="Arial"/>
                          <a:cs typeface="Arial"/>
                        </a:rPr>
                        <a:t>Functional language</a:t>
                      </a:r>
                      <a:r>
                        <a:rPr lang="en-AE" sz="1800" dirty="0">
                          <a:latin typeface="Arial"/>
                          <a:cs typeface="Arial"/>
                        </a:rPr>
                        <a:t> </a:t>
                      </a:r>
                      <a:r>
                        <a:rPr lang="en-GB" sz="1800" dirty="0">
                          <a:latin typeface="Arial"/>
                          <a:cs typeface="Arial"/>
                        </a:rPr>
                        <a:t>point</a:t>
                      </a:r>
                      <a:endParaRPr lang="en-AE" sz="18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Arial"/>
                          <a:ea typeface="+mn-ea"/>
                          <a:cs typeface="Arial"/>
                        </a:rPr>
                        <a:t>Comparing and contrasting</a:t>
                      </a:r>
                      <a:endParaRPr lang="en-AE" sz="18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GB" sz="1800" dirty="0">
                          <a:latin typeface="Arial"/>
                          <a:cs typeface="Arial"/>
                        </a:rPr>
                        <a:t>Associated grammar</a:t>
                      </a:r>
                      <a:endParaRPr lang="en-AE" sz="18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Arial"/>
                          <a:ea typeface="+mn-ea"/>
                          <a:cs typeface="Arial"/>
                        </a:rPr>
                        <a:t>Adverbial linkers, subordinating conjunctions</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bl>
          </a:graphicData>
        </a:graphic>
      </p:graphicFrame>
    </p:spTree>
    <p:extLst>
      <p:ext uri="{BB962C8B-B14F-4D97-AF65-F5344CB8AC3E}">
        <p14:creationId xmlns:p14="http://schemas.microsoft.com/office/powerpoint/2010/main" val="301918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3700FA3-2A08-C049-85FC-52FCD2D6C2FF}"/>
              </a:ext>
            </a:extLst>
          </p:cNvPr>
          <p:cNvGraphicFramePr>
            <a:graphicFrameLocks noGrp="1"/>
          </p:cNvGraphicFramePr>
          <p:nvPr>
            <p:extLst>
              <p:ext uri="{D42A27DB-BD31-4B8C-83A1-F6EECF244321}">
                <p14:modId xmlns:p14="http://schemas.microsoft.com/office/powerpoint/2010/main" val="2942109046"/>
              </p:ext>
            </p:extLst>
          </p:nvPr>
        </p:nvGraphicFramePr>
        <p:xfrm>
          <a:off x="1011620" y="1751223"/>
          <a:ext cx="10168759" cy="346814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rtl="0" fontAlgn="base"/>
                      <a:r>
                        <a:rPr lang="en-US" sz="1800" b="1" i="0" u="none" strike="noStrike" kern="1200" dirty="0">
                          <a:solidFill>
                            <a:schemeClr val="accent1"/>
                          </a:solidFill>
                          <a:effectLst/>
                          <a:latin typeface="Arial"/>
                          <a:ea typeface="+mn-ea"/>
                          <a:cs typeface="Arial"/>
                        </a:rPr>
                        <a:t>After studying for three years, I got a first-class degree in media studies. </a:t>
                      </a:r>
                    </a:p>
                    <a:p>
                      <a:pPr rtl="0" fontAlgn="base"/>
                      <a:endParaRPr lang="en-US" sz="1800" b="1" i="0" u="none" strike="noStrike"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a:ea typeface="+mn-ea"/>
                          <a:cs typeface="Arial"/>
                        </a:rPr>
                        <a:t>I heard that the UAE made an action movie in Media City. </a:t>
                      </a:r>
                    </a:p>
                    <a:p>
                      <a:pPr rtl="0" fontAlgn="base"/>
                      <a:endParaRPr lang="en-US" sz="1800" b="1" i="0" u="none" strike="noStrike"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a:ea typeface="+mn-ea"/>
                          <a:cs typeface="Arial"/>
                        </a:rPr>
                        <a:t>As soon as I graduated, I got a job supporting a director.</a:t>
                      </a:r>
                      <a:endParaRPr lang="en-US" sz="1800" b="1" i="0" kern="1200" dirty="0">
                        <a:solidFill>
                          <a:schemeClr val="accent1"/>
                        </a:solidFill>
                        <a:effectLst/>
                        <a:latin typeface="Arial"/>
                        <a:ea typeface="+mn-ea"/>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GB" sz="1800">
                          <a:latin typeface="Arial"/>
                          <a:cs typeface="Arial"/>
                        </a:rPr>
                        <a:t>Functional language</a:t>
                      </a:r>
                      <a:r>
                        <a:rPr lang="en-AE" sz="1800">
                          <a:latin typeface="Arial"/>
                          <a:cs typeface="Arial"/>
                        </a:rPr>
                        <a:t> </a:t>
                      </a:r>
                      <a:r>
                        <a:rPr lang="en-GB" sz="1800">
                          <a:latin typeface="Arial"/>
                          <a:cs typeface="Arial"/>
                        </a:rPr>
                        <a:t>point</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u="none" strike="noStrike" kern="1200">
                          <a:solidFill>
                            <a:schemeClr val="dk1"/>
                          </a:solidFill>
                          <a:effectLst/>
                          <a:latin typeface="Arial"/>
                          <a:ea typeface="+mn-ea"/>
                          <a:cs typeface="Arial"/>
                        </a:rPr>
                        <a:t>Describing past experiences and events </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GB" sz="1800">
                          <a:latin typeface="Arial"/>
                          <a:cs typeface="Arial"/>
                        </a:rPr>
                        <a:t>Associated grammar</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Arial"/>
                          <a:ea typeface="+mn-ea"/>
                          <a:cs typeface="Arial"/>
                        </a:rPr>
                        <a:t>Past simple, past continuous, adjectives</a:t>
                      </a:r>
                      <a:endParaRPr lang="en-AE" sz="1800" dirty="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bl>
          </a:graphicData>
        </a:graphic>
      </p:graphicFrame>
    </p:spTree>
    <p:extLst>
      <p:ext uri="{BB962C8B-B14F-4D97-AF65-F5344CB8AC3E}">
        <p14:creationId xmlns:p14="http://schemas.microsoft.com/office/powerpoint/2010/main" val="112851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909B1F-5390-7241-BC81-93245E09410F}"/>
              </a:ext>
            </a:extLst>
          </p:cNvPr>
          <p:cNvGraphicFramePr>
            <a:graphicFrameLocks noGrp="1"/>
          </p:cNvGraphicFramePr>
          <p:nvPr>
            <p:extLst>
              <p:ext uri="{D42A27DB-BD31-4B8C-83A1-F6EECF244321}">
                <p14:modId xmlns:p14="http://schemas.microsoft.com/office/powerpoint/2010/main" val="454005748"/>
              </p:ext>
            </p:extLst>
          </p:nvPr>
        </p:nvGraphicFramePr>
        <p:xfrm>
          <a:off x="1011620" y="2013131"/>
          <a:ext cx="10168759" cy="374246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rtl="0" fontAlgn="base"/>
                      <a:r>
                        <a:rPr lang="en-US" sz="1800" b="1" i="0" u="none" strike="noStrike" kern="1200" dirty="0">
                          <a:solidFill>
                            <a:schemeClr val="accent1"/>
                          </a:solidFill>
                          <a:effectLst/>
                          <a:latin typeface="Arial"/>
                          <a:ea typeface="+mn-ea"/>
                          <a:cs typeface="Arial"/>
                        </a:rPr>
                        <a:t>I want to get a job as an events manager. </a:t>
                      </a:r>
                      <a:r>
                        <a:rPr lang="en-US" sz="1800" b="1" i="0" kern="1200" dirty="0">
                          <a:solidFill>
                            <a:schemeClr val="accent1"/>
                          </a:solidFill>
                          <a:effectLst/>
                          <a:latin typeface="Arial"/>
                          <a:ea typeface="+mn-ea"/>
                          <a:cs typeface="Arial"/>
                        </a:rPr>
                        <a:t>​</a:t>
                      </a:r>
                    </a:p>
                    <a:p>
                      <a:pPr rtl="0" fontAlgn="base"/>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a:ea typeface="+mn-ea"/>
                          <a:cs typeface="Arial"/>
                        </a:rPr>
                        <a:t>I hope to own my own social media platform someday. </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endParaRPr lang="en-US" sz="1800" b="1" i="0" kern="1200" dirty="0">
                        <a:solidFill>
                          <a:schemeClr val="accent1"/>
                        </a:solidFill>
                        <a:effectLst/>
                        <a:latin typeface="Arial" panose="020B0604020202020204" pitchFamily="34" charset="0"/>
                        <a:ea typeface="+mn-ea"/>
                        <a:cs typeface="Arial" panose="020B0604020202020204" pitchFamily="34" charset="0"/>
                      </a:endParaRPr>
                    </a:p>
                    <a:p>
                      <a:pPr rtl="0" fontAlgn="base"/>
                      <a:r>
                        <a:rPr lang="en-US" sz="1800" b="1" i="0" u="none" strike="noStrike" kern="1200" dirty="0">
                          <a:solidFill>
                            <a:schemeClr val="accent1"/>
                          </a:solidFill>
                          <a:effectLst/>
                          <a:latin typeface="Arial"/>
                          <a:ea typeface="+mn-ea"/>
                          <a:cs typeface="Arial"/>
                        </a:rPr>
                        <a:t>I am planning on going to the cinema with my family this weekend.  </a:t>
                      </a:r>
                      <a:endParaRPr lang="en-US" sz="1800" b="1" i="0" kern="1200" dirty="0">
                        <a:solidFill>
                          <a:schemeClr val="accent1"/>
                        </a:solidFill>
                        <a:effectLst/>
                        <a:latin typeface="Arial"/>
                        <a:ea typeface="+mn-ea"/>
                        <a:cs typeface="Arial"/>
                      </a:endParaRPr>
                    </a:p>
                    <a:p>
                      <a:pPr algn="l"/>
                      <a:endParaRPr lang="en-AE" sz="1800" dirty="0">
                        <a:solidFill>
                          <a:srgbClr val="0070C0"/>
                        </a:solidFill>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GB" sz="1800">
                          <a:latin typeface="Arial"/>
                          <a:cs typeface="Arial"/>
                        </a:rPr>
                        <a:t>Functional language</a:t>
                      </a:r>
                      <a:r>
                        <a:rPr lang="en-AE" sz="1800">
                          <a:latin typeface="Arial"/>
                          <a:cs typeface="Arial"/>
                        </a:rPr>
                        <a:t> </a:t>
                      </a:r>
                      <a:r>
                        <a:rPr lang="en-GB" sz="1800">
                          <a:latin typeface="Arial"/>
                          <a:cs typeface="Arial"/>
                        </a:rPr>
                        <a:t>point</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a:solidFill>
                            <a:schemeClr val="dk1"/>
                          </a:solidFill>
                          <a:effectLst/>
                          <a:latin typeface="Arial" panose="020B0604020202020204" pitchFamily="34" charset="0"/>
                          <a:ea typeface="+mn-ea"/>
                          <a:cs typeface="Arial" panose="020B0604020202020204" pitchFamily="34" charset="0"/>
                        </a:rPr>
                        <a:t>Describing hopes and plans </a:t>
                      </a:r>
                      <a:endParaRPr lang="en-AE" sz="180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GB" sz="1800">
                          <a:latin typeface="Arial" panose="020B0604020202020204" pitchFamily="34" charset="0"/>
                          <a:cs typeface="Arial" panose="020B0604020202020204" pitchFamily="34" charset="0"/>
                        </a:rPr>
                        <a:t>Associated grammar</a:t>
                      </a:r>
                      <a:endParaRPr lang="en-AE" sz="1800">
                        <a:latin typeface="Arial" panose="020B060402020202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Arial"/>
                          <a:ea typeface="+mn-ea"/>
                          <a:cs typeface="Arial"/>
                        </a:rPr>
                        <a:t>Future time (will / going to), time phrases</a:t>
                      </a:r>
                      <a:endParaRPr lang="en-AE" sz="1800" dirty="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bl>
          </a:graphicData>
        </a:graphic>
      </p:graphicFrame>
    </p:spTree>
    <p:extLst>
      <p:ext uri="{BB962C8B-B14F-4D97-AF65-F5344CB8AC3E}">
        <p14:creationId xmlns:p14="http://schemas.microsoft.com/office/powerpoint/2010/main" val="1332837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909B1F-5390-7241-BC81-93245E09410F}"/>
              </a:ext>
            </a:extLst>
          </p:cNvPr>
          <p:cNvGraphicFramePr>
            <a:graphicFrameLocks noGrp="1"/>
          </p:cNvGraphicFramePr>
          <p:nvPr>
            <p:extLst>
              <p:ext uri="{D42A27DB-BD31-4B8C-83A1-F6EECF244321}">
                <p14:modId xmlns:p14="http://schemas.microsoft.com/office/powerpoint/2010/main" val="3795932876"/>
              </p:ext>
            </p:extLst>
          </p:nvPr>
        </p:nvGraphicFramePr>
        <p:xfrm>
          <a:off x="1011620" y="1842443"/>
          <a:ext cx="10168759" cy="3468140"/>
        </p:xfrm>
        <a:graphic>
          <a:graphicData uri="http://schemas.openxmlformats.org/drawingml/2006/table">
            <a:tbl>
              <a:tblPr firstRow="1" bandRow="1">
                <a:tableStyleId>{5C22544A-7EE6-4342-B048-85BDC9FD1C3A}</a:tableStyleId>
              </a:tblPr>
              <a:tblGrid>
                <a:gridCol w="2006549">
                  <a:extLst>
                    <a:ext uri="{9D8B030D-6E8A-4147-A177-3AD203B41FA5}">
                      <a16:colId xmlns:a16="http://schemas.microsoft.com/office/drawing/2014/main" val="2323267231"/>
                    </a:ext>
                  </a:extLst>
                </a:gridCol>
                <a:gridCol w="8162210">
                  <a:extLst>
                    <a:ext uri="{9D8B030D-6E8A-4147-A177-3AD203B41FA5}">
                      <a16:colId xmlns:a16="http://schemas.microsoft.com/office/drawing/2014/main" val="3205612208"/>
                    </a:ext>
                  </a:extLst>
                </a:gridCol>
              </a:tblGrid>
              <a:tr h="1002550">
                <a:tc gridSpan="2">
                  <a:txBody>
                    <a:bodyPr/>
                    <a:lstStyle/>
                    <a:p>
                      <a:pPr rtl="0" fontAlgn="base"/>
                      <a:r>
                        <a:rPr lang="en-GB" sz="1800" b="1" i="0" u="none" kern="1200">
                          <a:solidFill>
                            <a:schemeClr val="accent1"/>
                          </a:solidFill>
                          <a:effectLst/>
                          <a:latin typeface="Arial"/>
                          <a:ea typeface="+mn-ea"/>
                          <a:cs typeface="Arial"/>
                        </a:rPr>
                        <a:t>I love learning about anything in digital media.</a:t>
                      </a:r>
                      <a:endParaRPr lang="en-US" sz="1800" b="1" i="0" u="none" kern="1200">
                        <a:solidFill>
                          <a:schemeClr val="accent1"/>
                        </a:solidFill>
                        <a:effectLst/>
                        <a:latin typeface="Arial"/>
                        <a:ea typeface="+mn-ea"/>
                        <a:cs typeface="Arial"/>
                      </a:endParaRPr>
                    </a:p>
                    <a:p>
                      <a:pPr rtl="0" fontAlgn="base"/>
                      <a:endParaRPr lang="en-US" sz="1800" b="1" i="0" u="none" kern="1200">
                        <a:solidFill>
                          <a:schemeClr val="accent1"/>
                        </a:solidFill>
                        <a:effectLst/>
                        <a:latin typeface="Arial" panose="020B0604020202020204" pitchFamily="34" charset="0"/>
                        <a:ea typeface="+mn-ea"/>
                        <a:cs typeface="Arial" panose="020B0604020202020204" pitchFamily="34" charset="0"/>
                      </a:endParaRPr>
                    </a:p>
                    <a:p>
                      <a:pPr rtl="0" fontAlgn="base"/>
                      <a:r>
                        <a:rPr lang="en-GB" sz="1800" b="1" i="0" u="none" kern="1200">
                          <a:solidFill>
                            <a:schemeClr val="accent1"/>
                          </a:solidFill>
                          <a:effectLst/>
                          <a:latin typeface="Arial"/>
                          <a:ea typeface="+mn-ea"/>
                          <a:cs typeface="Arial"/>
                        </a:rPr>
                        <a:t>I don’t enjoy any kinds of sports. </a:t>
                      </a:r>
                      <a:endParaRPr lang="en-US" sz="1800" b="1" i="0" u="none" kern="1200">
                        <a:solidFill>
                          <a:schemeClr val="accent1"/>
                        </a:solidFill>
                        <a:effectLst/>
                        <a:latin typeface="Arial" panose="020B0604020202020204" pitchFamily="34" charset="0"/>
                        <a:ea typeface="+mn-ea"/>
                        <a:cs typeface="Arial" panose="020B0604020202020204" pitchFamily="34" charset="0"/>
                      </a:endParaRPr>
                    </a:p>
                    <a:p>
                      <a:pPr rtl="0" fontAlgn="base"/>
                      <a:endParaRPr lang="en-US" sz="1800" b="1" i="0" u="none" kern="1200">
                        <a:solidFill>
                          <a:schemeClr val="accent1"/>
                        </a:solidFill>
                        <a:effectLst/>
                        <a:latin typeface="Arial" panose="020B0604020202020204" pitchFamily="34" charset="0"/>
                        <a:ea typeface="+mn-ea"/>
                        <a:cs typeface="Arial" panose="020B0604020202020204" pitchFamily="34" charset="0"/>
                      </a:endParaRPr>
                    </a:p>
                    <a:p>
                      <a:pPr rtl="0" fontAlgn="base"/>
                      <a:r>
                        <a:rPr lang="en-GB" sz="1800" b="1" i="0" u="none" kern="1200">
                          <a:solidFill>
                            <a:schemeClr val="accent1"/>
                          </a:solidFill>
                          <a:effectLst/>
                          <a:latin typeface="Arial"/>
                          <a:ea typeface="+mn-ea"/>
                          <a:cs typeface="Arial"/>
                        </a:rPr>
                        <a:t>I am crazy about travelling. I can’t wait to travel again next year.</a:t>
                      </a:r>
                      <a:endParaRPr lang="en-AE" sz="1800" u="none">
                        <a:solidFill>
                          <a:srgbClr val="0070C0"/>
                        </a:solidFill>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a:p>
                  </a:txBody>
                  <a:tcPr/>
                </a:tc>
                <a:extLst>
                  <a:ext uri="{0D108BD9-81ED-4DB2-BD59-A6C34878D82A}">
                    <a16:rowId xmlns:a16="http://schemas.microsoft.com/office/drawing/2014/main" val="4265642309"/>
                  </a:ext>
                </a:extLst>
              </a:tr>
              <a:tr h="1002550">
                <a:tc>
                  <a:txBody>
                    <a:bodyPr/>
                    <a:lstStyle/>
                    <a:p>
                      <a:pPr algn="ctr"/>
                      <a:r>
                        <a:rPr lang="en-GB" sz="1800">
                          <a:latin typeface="Arial"/>
                          <a:cs typeface="Arial"/>
                        </a:rPr>
                        <a:t>Functional language</a:t>
                      </a:r>
                      <a:r>
                        <a:rPr lang="en-AE" sz="1800">
                          <a:latin typeface="Arial"/>
                          <a:cs typeface="Arial"/>
                        </a:rPr>
                        <a:t> </a:t>
                      </a:r>
                      <a:r>
                        <a:rPr lang="en-GB" sz="1800">
                          <a:latin typeface="Arial"/>
                          <a:cs typeface="Arial"/>
                        </a:rPr>
                        <a:t>point</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GB" sz="1800" b="0" i="0" kern="1200">
                          <a:solidFill>
                            <a:schemeClr val="dk1"/>
                          </a:solidFill>
                          <a:effectLst/>
                          <a:latin typeface="Arial"/>
                          <a:ea typeface="+mn-ea"/>
                          <a:cs typeface="Arial"/>
                        </a:rPr>
                        <a:t>Expressing likes and dislikes</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02550">
                <a:tc>
                  <a:txBody>
                    <a:bodyPr/>
                    <a:lstStyle/>
                    <a:p>
                      <a:pPr algn="ctr"/>
                      <a:r>
                        <a:rPr lang="en-GB" sz="1800">
                          <a:latin typeface="Arial"/>
                          <a:cs typeface="Arial"/>
                        </a:rPr>
                        <a:t>Associated grammar</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GB" sz="1800" b="0" i="0" kern="1200">
                          <a:solidFill>
                            <a:schemeClr val="dk1"/>
                          </a:solidFill>
                          <a:effectLst/>
                          <a:latin typeface="Arial"/>
                          <a:ea typeface="+mn-ea"/>
                          <a:cs typeface="Arial"/>
                        </a:rPr>
                        <a:t>Noun phrases, like + gerunds, like + to + infinitive, adverbs​</a:t>
                      </a:r>
                      <a:endParaRPr lang="en-AE" sz="1800">
                        <a:latin typeface="Arial"/>
                        <a:cs typeface="Aria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bl>
          </a:graphicData>
        </a:graphic>
      </p:graphicFrame>
    </p:spTree>
    <p:extLst>
      <p:ext uri="{BB962C8B-B14F-4D97-AF65-F5344CB8AC3E}">
        <p14:creationId xmlns:p14="http://schemas.microsoft.com/office/powerpoint/2010/main" val="2796762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55B804-A1F8-7348-9030-9EB33A8939AE}"/>
              </a:ext>
            </a:extLst>
          </p:cNvPr>
          <p:cNvSpPr txBox="1"/>
          <p:nvPr/>
        </p:nvSpPr>
        <p:spPr>
          <a:xfrm>
            <a:off x="5297212" y="3190473"/>
            <a:ext cx="1597573" cy="477054"/>
          </a:xfrm>
          <a:prstGeom prst="rect">
            <a:avLst/>
          </a:prstGeom>
          <a:noFill/>
        </p:spPr>
        <p:txBody>
          <a:bodyPr wrap="square" rtlCol="0">
            <a:spAutoFit/>
          </a:bodyPr>
          <a:lstStyle/>
          <a:p>
            <a:pPr marL="0" algn="ctr" defTabSz="914400" rtl="1" eaLnBrk="1" latinLnBrk="0" hangingPunct="1"/>
            <a:r>
              <a:rPr lang="en-US" sz="2500">
                <a:solidFill>
                  <a:srgbClr val="1D8F82"/>
                </a:solidFill>
                <a:latin typeface="Helvetica" pitchFamily="2" charset="0"/>
                <a:ea typeface="AppleMyungjo" pitchFamily="2" charset="-127"/>
                <a:cs typeface="PF Din Text Universal Light" panose="02000506000000020004" pitchFamily="2" charset="0"/>
              </a:rPr>
              <a:t>Follow us</a:t>
            </a:r>
          </a:p>
        </p:txBody>
      </p:sp>
      <p:pic>
        <p:nvPicPr>
          <p:cNvPr id="8" name="Picture 7">
            <a:extLst>
              <a:ext uri="{FF2B5EF4-FFF2-40B4-BE49-F238E27FC236}">
                <a16:creationId xmlns:a16="http://schemas.microsoft.com/office/drawing/2014/main" id="{045EDFFF-0808-C940-A388-1436AA4C333C}"/>
              </a:ext>
            </a:extLst>
          </p:cNvPr>
          <p:cNvPicPr>
            <a:picLocks noChangeAspect="1"/>
          </p:cNvPicPr>
          <p:nvPr/>
        </p:nvPicPr>
        <p:blipFill>
          <a:blip r:embed="rId3"/>
          <a:stretch>
            <a:fillRect/>
          </a:stretch>
        </p:blipFill>
        <p:spPr>
          <a:xfrm>
            <a:off x="2599991" y="4045316"/>
            <a:ext cx="6992013" cy="291662"/>
          </a:xfrm>
          <a:prstGeom prst="rect">
            <a:avLst/>
          </a:prstGeom>
        </p:spPr>
      </p:pic>
      <p:pic>
        <p:nvPicPr>
          <p:cNvPr id="5" name="Picture 4">
            <a:extLst>
              <a:ext uri="{FF2B5EF4-FFF2-40B4-BE49-F238E27FC236}">
                <a16:creationId xmlns:a16="http://schemas.microsoft.com/office/drawing/2014/main" id="{35773550-9E11-8A4B-8D08-40EB8CB10403}"/>
              </a:ext>
            </a:extLst>
          </p:cNvPr>
          <p:cNvPicPr>
            <a:picLocks noChangeAspect="1"/>
          </p:cNvPicPr>
          <p:nvPr/>
        </p:nvPicPr>
        <p:blipFill>
          <a:blip r:embed="rId4"/>
          <a:stretch>
            <a:fillRect/>
          </a:stretch>
        </p:blipFill>
        <p:spPr>
          <a:xfrm>
            <a:off x="3057191" y="4568936"/>
            <a:ext cx="6077612" cy="291662"/>
          </a:xfrm>
          <a:prstGeom prst="rect">
            <a:avLst/>
          </a:prstGeom>
        </p:spPr>
      </p:pic>
    </p:spTree>
    <p:extLst>
      <p:ext uri="{BB962C8B-B14F-4D97-AF65-F5344CB8AC3E}">
        <p14:creationId xmlns:p14="http://schemas.microsoft.com/office/powerpoint/2010/main" val="1242470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9C936-F01F-4F2D-B734-166460D9E1F7}">
  <ds:schemaRefs>
    <ds:schemaRef ds:uri="0098c797-5aa6-4363-960e-85e767945802"/>
    <ds:schemaRef ds:uri="4a090edc-7a12-48de-8ccc-e297ffa550e8"/>
    <ds:schemaRef ds:uri="997d00f3-4e20-4d00-a5cd-ed18ae28c618"/>
    <ds:schemaRef ds:uri="ed98f769-9929-4a8c-b4e0-3b1d7856247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CA37B09-326A-4FFD-9A0A-BDC50281D2CF}"/>
</file>

<file path=customXml/itemProps3.xml><?xml version="1.0" encoding="utf-8"?>
<ds:datastoreItem xmlns:ds="http://schemas.openxmlformats.org/officeDocument/2006/customXml" ds:itemID="{F7D3999C-0D35-4239-B05A-ED8436516B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1468</TotalTime>
  <Words>1671</Words>
  <Application>Microsoft Office PowerPoint</Application>
  <PresentationFormat>Widescreen</PresentationFormat>
  <Paragraphs>175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19</cp:revision>
  <dcterms:created xsi:type="dcterms:W3CDTF">2021-02-06T17:30:35Z</dcterms:created>
  <dcterms:modified xsi:type="dcterms:W3CDTF">2023-01-25T20:19:23Z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