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90350" y="555091"/>
            <a:ext cx="2799666" cy="1041450"/>
            <a:chOff x="9993401" y="230962"/>
            <a:chExt cx="3973263" cy="1429379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350839"/>
              <a:ext cx="2302930" cy="1309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وداعًا</a:t>
              </a:r>
            </a:p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يا أحبائي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938992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 </a:t>
            </a: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16A085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استَخدَمَ الكاتِبُ مُصطَلحاتٍ استُخدِمت قديمًا بينَ البحَّارَةِ في دولَـةِ الإماراتِ العربيَّـةِ المُتَّحِدَةِ.</a:t>
            </a:r>
            <a:b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ابحَث عن معاني المُصطَلحاتِ الآتيَـةِ:</a:t>
            </a:r>
            <a:b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 </a:t>
            </a:r>
            <a:r>
              <a:rPr kumimoji="0" lang="ar-A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النُّوخَذَةُ</a:t>
            </a: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: --------------------------------------------------------------</a:t>
            </a:r>
            <a:b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 البتِّيل : -----------------------------------------------------------------</a:t>
            </a:r>
            <a:b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 الصَّاري: ---------------------------------------------------------------</a:t>
            </a:r>
            <a:b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 </a:t>
            </a:r>
            <a:r>
              <a:rPr kumimoji="0" lang="ar-A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المَراسي</a:t>
            </a: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: 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</a:t>
            </a:r>
            <a:endParaRPr lang="ar-AE" sz="12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600986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990066"/>
                </a:solidFill>
                <a:effectLst/>
                <a:latin typeface="abdo"/>
              </a:rPr>
              <a:t>صَوَّرَ الكاتِبُ حَياةَ أَهْلِ دولةِ الإماراتِ العربيّـةِ المتّحدةِ والخَليجِ في فَتْرَةِ ما قَبْلَ اكتِشافِ النِّفْطِ.</a:t>
            </a:r>
            <a:br>
              <a:rPr lang="ar-AE" sz="1200" b="0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عُد إلى القِصَّـةِ و</a:t>
            </a:r>
            <a:r>
              <a:rPr lang="ar-AE" sz="1200" b="1" i="0" dirty="0">
                <a:solidFill>
                  <a:srgbClr val="8E44AD"/>
                </a:solidFill>
                <a:effectLst/>
                <a:latin typeface="abdo"/>
              </a:rPr>
              <a:t>استخرج مقطعينِ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يَدُلَّانِ على ذلكَ، مُحَدِّدًا </a:t>
            </a:r>
            <a:r>
              <a:rPr lang="ar-AE" sz="1200" b="1" i="0" dirty="0">
                <a:solidFill>
                  <a:srgbClr val="8E44AD"/>
                </a:solidFill>
                <a:effectLst/>
                <a:latin typeface="abdo"/>
              </a:rPr>
              <a:t>التِّقنياتِ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الَّتي استخدَمَها</a:t>
            </a:r>
            <a:r>
              <a:rPr lang="ar-AE" sz="1200" b="0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الكاتِبُ فيها.</a:t>
            </a:r>
            <a:endParaRPr lang="ar-AE" sz="1200" b="0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4762" y="3800713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605667" y="1776080"/>
            <a:ext cx="4946070" cy="1938992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8E44AD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عنوانُ القِصَّـةِ هو (وداعًا يا أحبائي).</a:t>
            </a:r>
            <a:b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 ما </a:t>
            </a: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حَدَثُ الحبكَـةِ</a:t>
            </a: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 الَّذي يَرتَبِطُ بـهِ هذا العنوانُ؟ بَرِّر إجابَتَكَ.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</a:b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 اقتَرِح </a:t>
            </a: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عنوانًا آخرَ للنَّصِّ</a:t>
            </a: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 استنادًا</a:t>
            </a:r>
            <a:r>
              <a:rPr kumimoji="0" lang="ar-AE" sz="12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 </a:t>
            </a: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إلى حَدَثٍ آخرَ مِنَ الحبكَـةِ.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053550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290350" y="4443717"/>
            <a:ext cx="5751222" cy="584775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600" b="1" i="0" dirty="0">
                <a:solidFill>
                  <a:srgbClr val="C0392B"/>
                </a:solidFill>
                <a:effectLst/>
                <a:latin typeface="abdo"/>
              </a:rPr>
              <a:t>بَدَت لنا ملامِحُ شخصيَّـتي كُلٍّ مِنَ البحَّارِ </a:t>
            </a:r>
            <a:r>
              <a:rPr lang="ar-AE" sz="1600" b="1" i="0" dirty="0" err="1">
                <a:solidFill>
                  <a:srgbClr val="C0392B"/>
                </a:solidFill>
                <a:effectLst/>
                <a:latin typeface="abdo"/>
              </a:rPr>
              <a:t>والنُّوخَذَةِ</a:t>
            </a:r>
            <a:r>
              <a:rPr lang="ar-AE" sz="1600" b="1" i="0" dirty="0">
                <a:solidFill>
                  <a:srgbClr val="C0392B"/>
                </a:solidFill>
                <a:effectLst/>
                <a:latin typeface="abdo"/>
              </a:rPr>
              <a:t> جليَّـةً من خلالِ أقوالِهما وأفعالِهما.</a:t>
            </a:r>
            <a:b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اعقِد </a:t>
            </a:r>
            <a:r>
              <a:rPr lang="ar-AE" sz="1600" b="1" i="0" dirty="0">
                <a:solidFill>
                  <a:srgbClr val="E67E22"/>
                </a:solidFill>
                <a:effectLst/>
                <a:latin typeface="abdo"/>
              </a:rPr>
              <a:t>مُقارَنـةً 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بينَ صفاتِ كُلٍّ منهُما.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696829" y="3572478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graphicFrame>
        <p:nvGraphicFramePr>
          <p:cNvPr id="6" name="جدول 7">
            <a:extLst>
              <a:ext uri="{FF2B5EF4-FFF2-40B4-BE49-F238E27FC236}">
                <a16:creationId xmlns:a16="http://schemas.microsoft.com/office/drawing/2014/main" id="{15451171-29C6-4CF3-B878-120EAC527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379825"/>
              </p:ext>
            </p:extLst>
          </p:nvPr>
        </p:nvGraphicFramePr>
        <p:xfrm>
          <a:off x="5234607" y="5054129"/>
          <a:ext cx="6806964" cy="155956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403482">
                  <a:extLst>
                    <a:ext uri="{9D8B030D-6E8A-4147-A177-3AD203B41FA5}">
                      <a16:colId xmlns:a16="http://schemas.microsoft.com/office/drawing/2014/main" val="4125993130"/>
                    </a:ext>
                  </a:extLst>
                </a:gridCol>
                <a:gridCol w="3403482">
                  <a:extLst>
                    <a:ext uri="{9D8B030D-6E8A-4147-A177-3AD203B41FA5}">
                      <a16:colId xmlns:a16="http://schemas.microsoft.com/office/drawing/2014/main" val="2095471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AE" b="1" i="0" u="none" dirty="0">
                          <a:solidFill>
                            <a:schemeClr val="tx1"/>
                          </a:solidFill>
                          <a:effectLst/>
                          <a:latin typeface="abdo"/>
                        </a:rPr>
                        <a:t>شخصيَّـةُ </a:t>
                      </a:r>
                      <a:r>
                        <a:rPr lang="ar-AE" b="1" i="0" u="none" dirty="0" err="1">
                          <a:solidFill>
                            <a:schemeClr val="tx1"/>
                          </a:solidFill>
                          <a:effectLst/>
                          <a:latin typeface="abdo"/>
                        </a:rPr>
                        <a:t>النُّوخَذَةِ</a:t>
                      </a:r>
                      <a:endParaRPr lang="ar-AE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b="1" i="0" dirty="0">
                          <a:solidFill>
                            <a:schemeClr val="tx1"/>
                          </a:solidFill>
                          <a:effectLst/>
                          <a:latin typeface="abdo"/>
                        </a:rPr>
                        <a:t>شخصيَّـةُ البحَّارِ</a:t>
                      </a:r>
                      <a:endParaRPr lang="ar-AE" b="0" i="0" dirty="0">
                        <a:solidFill>
                          <a:schemeClr val="tx1"/>
                        </a:solidFill>
                        <a:effectLst/>
                        <a:latin typeface="abdo"/>
                      </a:endParaRPr>
                    </a:p>
                  </a:txBody>
                  <a:tcPr marL="190500" marR="190500" marT="47625" marB="47625" anchor="ctr"/>
                </a:tc>
                <a:extLst>
                  <a:ext uri="{0D108BD9-81ED-4DB2-BD59-A6C34878D82A}">
                    <a16:rowId xmlns:a16="http://schemas.microsoft.com/office/drawing/2014/main" val="288650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  <a:p>
                      <a:pPr rtl="1"/>
                      <a:endParaRPr lang="ar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826362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43092961-37CB-10F7-871B-2137C563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163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45</cp:revision>
  <dcterms:created xsi:type="dcterms:W3CDTF">2022-10-17T09:24:34Z</dcterms:created>
  <dcterms:modified xsi:type="dcterms:W3CDTF">2025-11-20T10:14:47Z</dcterms:modified>
</cp:coreProperties>
</file>