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4317" r:id="rId4"/>
    <p:sldId id="274" r:id="rId5"/>
    <p:sldId id="275" r:id="rId6"/>
    <p:sldId id="276" r:id="rId7"/>
    <p:sldId id="277" r:id="rId8"/>
    <p:sldId id="3032" r:id="rId9"/>
    <p:sldId id="3023" r:id="rId10"/>
    <p:sldId id="3024" r:id="rId11"/>
    <p:sldId id="3025" r:id="rId12"/>
    <p:sldId id="3026" r:id="rId13"/>
    <p:sldId id="3027" r:id="rId14"/>
    <p:sldId id="3028" r:id="rId15"/>
    <p:sldId id="3029" r:id="rId16"/>
    <p:sldId id="3030" r:id="rId17"/>
    <p:sldId id="3031" r:id="rId18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359C9-1218-3BE8-8DE2-CD8DC5A47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34FD4B-3F39-2EED-C9CF-052AB5DF44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91818-D77F-5E55-6B20-2AD7EE77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42D14-BCC0-7CE0-6763-137A8E29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4DC35-8D55-D1E9-4BA5-1512288B2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27653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F7D56-5070-A192-A10C-84D67C83B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D49AF-292A-9321-A566-4EB540952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B186B-5AB5-D934-8E81-A992E805E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95C28-89A4-CB26-AEF4-80F570D35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7B7D1-0605-EDF9-30FC-80CC10FAD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2304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818F6-ADA5-185F-E065-C52E8D66D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B6596-90A6-2B44-3DD1-9867CB32F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FCF87-82AF-C79C-720F-25C03AC62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985FE-12C7-5913-298D-400AAD0CE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534EF-4C07-125E-6475-139BE74A0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3816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BF142-D250-1445-6055-F169636D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35AD0-6591-D408-DDE4-9AFCB8BBF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F7F3CC-E1AA-9CC1-BA7D-3696C892F8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D0C7F-725F-E207-85B1-0576C3471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30517-2FE4-197B-67BB-13FCFB89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FD65C-1B3F-C905-C44B-2A8E8623E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30775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3FFFA-3533-A635-43AD-813E5DF39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C8DD9-866C-F5AE-34AD-A1DAC24AA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DC9AF4-BCF8-24E4-E72A-62BB25BFF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BF868C-B30D-F26F-A008-D4989E08E7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E5FCA1-0F41-1098-B384-0B509EAC5A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F69423-DF80-C647-8C1A-034248B77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607040-C8B9-680C-1FFA-08A22947E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0F1754-7E31-B398-76A0-B2B27C212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11890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BACCD-59D6-58DE-E22B-C77D75CC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57B35B-4180-C5A2-EC6A-9AFDD2CD5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F72370-4026-5901-BF0F-924E84ED8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ECAB7-BDCC-CBE1-7C6B-807408B3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78430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35303E-6755-387B-3D1D-F31967ECA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A63942-D008-6038-20A6-1EA99D3F3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26DE2-8EBC-7BC5-6588-47AFDDA63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06984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DA3B5-20D7-7047-0DF8-C98F96B61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A4D03-1A32-9427-A8A4-59BF527EB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A4020-62C2-B560-A1FC-F6C82A455B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7DA07-C9F9-9328-0F7C-DC096B439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FE70C1-1ED2-0A5F-D267-0F98493CC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959DC8-4125-8109-11A6-CAC03D1E8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82787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AA14F-773D-CC04-9721-244D83E6B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547A8B-84B9-9244-877E-81971B461C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01F31-9D32-EFC3-599F-F1CA9B8C0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19F93-CAC6-55EE-2623-59BEBDFB7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FE45E7-412F-436F-17F8-F5392C61C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89318-79D5-1CF5-2A6F-BDE2D0269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88009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EEAA0-B5F0-C46B-7952-2FF7367B3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D0616-C665-2BC1-CA00-A57E4FB9CC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A8806-A6D3-21F4-C323-18F7D1DF5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3374C-0E8C-0026-1F69-57422BEF3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E83487-BE5C-579B-5FBB-59B59ADBD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683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210C70-6D16-CD64-1259-C6002532CF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5F09A8-DB43-9897-C765-820A499EA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6027A-AC88-B755-7891-F1E7AAFD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538BF-6EE7-5E6D-EBBB-0D4499EE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138A7-32E9-833F-D724-B7BACBDC2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23890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333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906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941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058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201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3300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71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953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6102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2559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6043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C09CF75-49A3-4D5A-A8A6-BB67BAE24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203D982F-9FFB-4CF5-BC1A-525B5C58D6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2" indent="0" algn="ctr">
              <a:buNone/>
              <a:defRPr sz="2000"/>
            </a:lvl2pPr>
            <a:lvl3pPr marL="914363" indent="0" algn="ctr">
              <a:buNone/>
              <a:defRPr sz="1800"/>
            </a:lvl3pPr>
            <a:lvl4pPr marL="1371545" indent="0" algn="ctr">
              <a:buNone/>
              <a:defRPr sz="1600"/>
            </a:lvl4pPr>
            <a:lvl5pPr marL="1828727" indent="0" algn="ctr">
              <a:buNone/>
              <a:defRPr sz="1600"/>
            </a:lvl5pPr>
            <a:lvl6pPr marL="2285909" indent="0" algn="ctr">
              <a:buNone/>
              <a:defRPr sz="1600"/>
            </a:lvl6pPr>
            <a:lvl7pPr marL="2743090" indent="0" algn="ctr">
              <a:buNone/>
              <a:defRPr sz="1600"/>
            </a:lvl7pPr>
            <a:lvl8pPr marL="3200272" indent="0" algn="ctr">
              <a:buNone/>
              <a:defRPr sz="1600"/>
            </a:lvl8pPr>
            <a:lvl9pPr marL="3657454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BC26FAE-5D12-4C26-9B19-10393F189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ACEE96A-EB16-4A09-9252-DEAB6ADC5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18BFBAC-8782-4001-A715-9454A7E07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0467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22208CB-69AD-4DBF-B79C-70DE420B0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0762D40-6701-44C8-A80D-26A8E2DA9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98E0454-F662-4E02-9988-2C44CAADA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DD95DB6-F297-4F66-BC94-622A4E250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0A3AD64-3A04-4ADF-8E2A-9806C5A6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73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35AB8E9-4293-4064-BCBB-F435D771A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48DBBA2-301C-4C87-A865-EF3332243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4242291-2B31-4D4E-BBB6-5AA24818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977C7DD-C600-476D-8164-7DB39A174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34AEE7E-1FFE-4B8C-8D5A-000F5C4E4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092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3FB5654-AE88-4CA5-82D8-5B9D39F4F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2EF3BED-8049-4F58-8B64-91986EB02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B190FB1-A025-44E3-B2F4-5BCA7CDE2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754B8D5-9B74-4217-8FC0-FF3EF9829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7CCA8FB-19FB-4BBD-9D3C-6123F6F1C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A67C780-2BE6-4703-8031-9C2D1A0AE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509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9510A69-EC17-4659-B71D-4300C90FE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7D29E59-7025-461F-97EB-8531559A0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AA637B8-0C54-4104-9F1D-656534CA2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AEFFBFDC-1F23-4ED7-AC3B-1D9E79459C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8B48EBE-0FC5-41E0-86A8-05B16A9534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6FB292A-C9BF-46D5-B097-FDC001259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958F165-01E0-4AAF-A3E1-DF79421A6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20625805-47EC-4435-96B5-47930272E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573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64DE71F-217A-42EB-9D2F-E7D446F5E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3E551299-D1A9-49F0-B7BC-D286D9872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0D3C827-5A4F-40A2-AE65-C5699AC27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C688F81D-33B3-4C43-B56B-FCEAF6EF6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72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764DA4D6-8053-480D-AD04-736F14C08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2558680-9848-4CB2-A3B6-966063A3B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717266E-8BBD-4D5D-B419-375FE583C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78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02572DB-EB95-4E73-9538-07C8F2A50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8625C1E-5152-489F-A8CF-4B52F74DB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EB3FE71-78D2-4F48-97B2-4FF8725B8F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1610B14-F92B-406A-9C3A-CFC3AC67F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BECA3F9-A426-4111-914D-C5403A71D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600B6B9-D973-442F-A831-009C0867E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440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550FC4-63F4-4A17-84B0-581F8EBB7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CC43CBD8-7861-4C93-AFD5-DA3CD86D46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EAF076C-BB00-45DE-9BE8-2B6941E13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F1E8486-5FB4-45C1-8CD4-F5DBD7AE0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D8AD06A-AAF8-49EE-8E90-8D8EFCA6B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2573B23-B9B9-4EBE-9AFB-46D86B1EB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021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95B5517-AA62-4D3B-9760-B9F7DBF1B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252E290-F88A-4D7D-ABD3-B98722EF4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0D1C62C-02EA-45BF-96EF-E5554E629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0FF8E1F-334B-44FA-9E6C-3F58F2F7D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7ED3116-288E-483E-B38C-9C77F6DBF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85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3BE3A2F1-0FD9-4A89-836E-49B01ADE6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DE044E6-61F6-4A1A-81A5-B45E22225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BCE0F2-EA52-458E-B173-B3673B1B7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370D46C-B50F-4C3A-A542-665E6F637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1F6282B-CFCE-4F5F-B237-7BA600394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30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101442-B865-3088-56F1-95889C74F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9DDB7-C47D-5DD9-3926-FA39B8C43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20F8D-6A85-607F-BA91-698547D94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AF99F-6A4D-429B-A358-708C232E8869}" type="datetimeFigureOut">
              <a:rPr lang="ar-AE" smtClean="0"/>
              <a:t>01/11/1446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301A0-3E38-C0E0-2213-96EDCFA080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067EC-68C2-2E60-68A9-AF1AB9CAB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7317C-98C0-4963-9198-823CC56C32D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45819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090882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r" defTabSz="914400" rtl="1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262309F-8E6A-4F04-A35E-CD91FCC27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59153AC-0D74-400B-A274-57731EB38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8F9F9F1-5FAD-4DB2-B603-96FCEBF998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88E31-9B8A-4001-84E0-778AE56E961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F104D00-BE64-494F-BE32-9172C40C0A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798A974-206B-4455-AE64-DA2FE5AA8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3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363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r" defTabSz="914363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3" indent="-228591" algn="r" defTabSz="914363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r" defTabSz="914363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r" defTabSz="914363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r" defTabSz="914363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r" defTabSz="914363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r" defTabSz="914363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r" defTabSz="914363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r" defTabSz="914363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46D8-3EA7-6469-D555-2E984E1C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371" y="293914"/>
            <a:ext cx="10602686" cy="330812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AE" sz="8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تحليلُ  قصةِ</a:t>
            </a:r>
            <a:b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إلى عبد الله الصغير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0EA297-D147-4D53-CA70-2A200B793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الثامن 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إعداد : أ. فارس جاد</a:t>
            </a:r>
          </a:p>
        </p:txBody>
      </p:sp>
    </p:spTree>
    <p:extLst>
      <p:ext uri="{BB962C8B-B14F-4D97-AF65-F5344CB8AC3E}">
        <p14:creationId xmlns:p14="http://schemas.microsoft.com/office/powerpoint/2010/main" val="1098694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94DF1-E431-DA09-922D-07CD639DF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545B85-C086-EE81-96D4-303975EBB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11930742" cy="6509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8FD8316-6100-3B60-E740-739CF0F1CE2C}"/>
              </a:ext>
            </a:extLst>
          </p:cNvPr>
          <p:cNvSpPr/>
          <p:nvPr/>
        </p:nvSpPr>
        <p:spPr>
          <a:xfrm>
            <a:off x="8545286" y="1752600"/>
            <a:ext cx="3211285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إلى عبد الله الصغير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A1BBCFA-03C4-003C-10F0-A6AC51E9A599}"/>
              </a:ext>
            </a:extLst>
          </p:cNvPr>
          <p:cNvSpPr/>
          <p:nvPr/>
        </p:nvSpPr>
        <p:spPr>
          <a:xfrm>
            <a:off x="304801" y="1614230"/>
            <a:ext cx="7815942" cy="8570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 defTabSz="457200"/>
            <a:r>
              <a:rPr kumimoji="0" lang="ar-AE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خادمُ بن زاهر , حسينُ صاحبُ البوم , الزوجةُ ميرة ,ثنية أختها ,العمة عوشة ,  الجدة الطيبة أم عبد الرحمن , الأطفال  </a:t>
            </a:r>
            <a:r>
              <a:rPr lang="ar-AE" b="1" dirty="0">
                <a:solidFill>
                  <a:prstClr val="white"/>
                </a:solidFill>
              </a:rPr>
              <a:t>عبد الله وابنا خالته سليمة و</a:t>
            </a:r>
            <a:r>
              <a:rPr kumimoji="0" lang="ar-AE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مبارك ,أهل المعيريض.....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546030B-22E3-6FFD-6AFC-177D1096B1F5}"/>
              </a:ext>
            </a:extLst>
          </p:cNvPr>
          <p:cNvSpPr/>
          <p:nvPr/>
        </p:nvSpPr>
        <p:spPr>
          <a:xfrm>
            <a:off x="5802087" y="2449286"/>
            <a:ext cx="4942114" cy="19594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تضاربُ الآراء 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9BE9971-86A1-9FD4-EC21-9B4D84C8EB22}"/>
              </a:ext>
            </a:extLst>
          </p:cNvPr>
          <p:cNvSpPr/>
          <p:nvPr/>
        </p:nvSpPr>
        <p:spPr>
          <a:xfrm>
            <a:off x="304802" y="2471320"/>
            <a:ext cx="4441370" cy="789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الزمن</a:t>
            </a:r>
            <a:r>
              <a:rPr kumimoji="0" lang="ar-AE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الماضي </a:t>
            </a: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0B576ED-8C55-3EDE-0736-CB2B7F7C1B80}"/>
              </a:ext>
            </a:extLst>
          </p:cNvPr>
          <p:cNvSpPr/>
          <p:nvPr/>
        </p:nvSpPr>
        <p:spPr>
          <a:xfrm>
            <a:off x="304801" y="3260992"/>
            <a:ext cx="4441371" cy="10715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المعيريض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D4A8EE8-FC51-6333-B8E0-990EFC62616D}"/>
              </a:ext>
            </a:extLst>
          </p:cNvPr>
          <p:cNvSpPr/>
          <p:nvPr/>
        </p:nvSpPr>
        <p:spPr>
          <a:xfrm>
            <a:off x="424543" y="4932638"/>
            <a:ext cx="10156372" cy="11510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فصل خادم بن </a:t>
            </a: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زاهر من العمل.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BFA408-3402-36AE-7DDD-F1859FF51B45}"/>
              </a:ext>
            </a:extLst>
          </p:cNvPr>
          <p:cNvSpPr/>
          <p:nvPr/>
        </p:nvSpPr>
        <p:spPr>
          <a:xfrm>
            <a:off x="9938657" y="413657"/>
            <a:ext cx="1817914" cy="5476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400" dirty="0"/>
              <a:t>القصةُ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876D6C-9C15-AF41-EB11-8598A9909C59}"/>
              </a:ext>
            </a:extLst>
          </p:cNvPr>
          <p:cNvSpPr/>
          <p:nvPr/>
        </p:nvSpPr>
        <p:spPr>
          <a:xfrm>
            <a:off x="8294915" y="1266088"/>
            <a:ext cx="3592283" cy="5476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000" b="1" dirty="0">
                <a:solidFill>
                  <a:srgbClr val="FF0000"/>
                </a:solidFill>
              </a:rPr>
              <a:t>عنوانُ القصةِ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92BA9D-1887-3009-7120-33C8DAD43E29}"/>
              </a:ext>
            </a:extLst>
          </p:cNvPr>
          <p:cNvSpPr/>
          <p:nvPr/>
        </p:nvSpPr>
        <p:spPr>
          <a:xfrm>
            <a:off x="2204355" y="1125479"/>
            <a:ext cx="3891645" cy="46556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000" b="1" dirty="0">
                <a:solidFill>
                  <a:srgbClr val="FF0000"/>
                </a:solidFill>
              </a:rPr>
              <a:t>شخصياتُ القصةِ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2A848C-B8B2-1478-E158-CF1BEE28F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85" y="3106885"/>
            <a:ext cx="4942115" cy="142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8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81346-E3C8-16C9-E84D-5772B2CB7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0B8F5D-A8AB-B10D-3788-0D199FE06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2" y="239486"/>
            <a:ext cx="11571514" cy="635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25C898-356E-A178-7F43-FB423595D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72" y="1415142"/>
            <a:ext cx="11342914" cy="5203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5D75F2-DB52-1495-5386-31D9F20273D3}"/>
              </a:ext>
            </a:extLst>
          </p:cNvPr>
          <p:cNvSpPr txBox="1"/>
          <p:nvPr/>
        </p:nvSpPr>
        <p:spPr>
          <a:xfrm>
            <a:off x="2873829" y="504149"/>
            <a:ext cx="60960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8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ملخصُ القصَّة </a:t>
            </a:r>
          </a:p>
        </p:txBody>
      </p:sp>
    </p:spTree>
    <p:extLst>
      <p:ext uri="{BB962C8B-B14F-4D97-AF65-F5344CB8AC3E}">
        <p14:creationId xmlns:p14="http://schemas.microsoft.com/office/powerpoint/2010/main" val="382985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24092-550F-F5CC-6986-0E947D54A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50F6B0-8013-7380-3495-AF9A912CD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4170"/>
            <a:ext cx="11745686" cy="6433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429C573-D962-8778-D9BF-18DB4F4BB797}"/>
              </a:ext>
            </a:extLst>
          </p:cNvPr>
          <p:cNvSpPr/>
          <p:nvPr/>
        </p:nvSpPr>
        <p:spPr>
          <a:xfrm>
            <a:off x="316878" y="4071323"/>
            <a:ext cx="10248297" cy="25093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من إبداعك</a:t>
            </a:r>
            <a:r>
              <a:rPr kumimoji="0" lang="ar-AE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بني </a:t>
            </a:r>
            <a:endParaRPr kumimoji="0" lang="ar-AE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C8D890B-C42A-1C64-06D6-636F6FF6E520}"/>
              </a:ext>
            </a:extLst>
          </p:cNvPr>
          <p:cNvSpPr/>
          <p:nvPr/>
        </p:nvSpPr>
        <p:spPr>
          <a:xfrm>
            <a:off x="517792" y="441460"/>
            <a:ext cx="10047383" cy="11898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موت خادم بن زاهر من القهر وتشييع جنازته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FA768C-56AA-3C60-3915-DD536643B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92" y="1631281"/>
            <a:ext cx="10047383" cy="17977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0739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AF01F-AB65-5A1E-7633-E331ED17D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425843-64DA-0B41-7BA0-DCDE2EE53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9" y="163286"/>
            <a:ext cx="11615057" cy="644434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4F5699-6CDA-E3F4-5E30-B258F122E2E5}"/>
              </a:ext>
            </a:extLst>
          </p:cNvPr>
          <p:cNvSpPr/>
          <p:nvPr/>
        </p:nvSpPr>
        <p:spPr>
          <a:xfrm>
            <a:off x="598714" y="626648"/>
            <a:ext cx="5671458" cy="502303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6A8B667-2AB3-023B-20EC-3CA6A5895175}"/>
              </a:ext>
            </a:extLst>
          </p:cNvPr>
          <p:cNvSpPr/>
          <p:nvPr/>
        </p:nvSpPr>
        <p:spPr>
          <a:xfrm>
            <a:off x="6270171" y="1654628"/>
            <a:ext cx="4408715" cy="399505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4000" b="1" dirty="0">
                <a:solidFill>
                  <a:srgbClr val="FF0000"/>
                </a:solidFill>
                <a:latin typeface="Arial" panose="020B0604020202020204"/>
                <a:cs typeface="Arial" panose="020B0604020202020204" pitchFamily="34" charset="0"/>
              </a:rPr>
              <a:t> مثالُ : </a:t>
            </a:r>
            <a:r>
              <a:rPr lang="ar-AE" sz="4000" b="1" dirty="0">
                <a:solidFill>
                  <a:srgbClr val="0070C0"/>
                </a:solidFill>
                <a:latin typeface="Arial" panose="020B0604020202020204"/>
                <a:cs typeface="Arial" panose="020B0604020202020204" pitchFamily="34" charset="0"/>
              </a:rPr>
              <a:t>كانا كسيْخينِ من الحديد.</a:t>
            </a:r>
            <a:endParaRPr kumimoji="0" lang="ar-AE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74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5">
            <a:extLst>
              <a:ext uri="{FF2B5EF4-FFF2-40B4-BE49-F238E27FC236}">
                <a16:creationId xmlns:a16="http://schemas.microsoft.com/office/drawing/2014/main" id="{14991AF2-6A22-4DEC-B457-49B493052465}"/>
              </a:ext>
            </a:extLst>
          </p:cNvPr>
          <p:cNvSpPr txBox="1"/>
          <p:nvPr/>
        </p:nvSpPr>
        <p:spPr>
          <a:xfrm>
            <a:off x="577765" y="1476584"/>
            <a:ext cx="10390694" cy="295972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3833" b="1" i="0" u="none" strike="noStrike" kern="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ldhabi" panose="01000000000000000000" pitchFamily="2" charset="-78"/>
              </a:rPr>
              <a:t>أنشطة الكتاب.</a:t>
            </a:r>
          </a:p>
          <a:p>
            <a:pPr marL="0" marR="0" lvl="0" indent="0" algn="ctr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800" b="1" i="0" u="none" strike="noStrike" kern="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Gill Sans MT" panose="020B0502020104020203"/>
                <a:ea typeface="+mn-ea"/>
                <a:cs typeface="Arial" panose="020B0604020202020204" pitchFamily="34" charset="0"/>
              </a:rPr>
              <a:t>من عمل الأستاذة عائشة الظاهري</a:t>
            </a:r>
            <a:endParaRPr kumimoji="0" lang="ar-AE" sz="4800" b="1" i="0" u="none" strike="noStrike" kern="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60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>
        <p:diamond/>
      </p:transition>
    </mc:Choice>
    <mc:Fallback xmlns="">
      <p:transition spd="slow">
        <p:diamond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7AAC4-1D45-C87E-A75A-11C4CDA8F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B880C4CB-CA01-F643-BE53-8E90424C11B4}"/>
              </a:ext>
            </a:extLst>
          </p:cNvPr>
          <p:cNvSpPr txBox="1"/>
          <p:nvPr/>
        </p:nvSpPr>
        <p:spPr>
          <a:xfrm>
            <a:off x="1765539" y="1979354"/>
            <a:ext cx="9463180" cy="553998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0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لا تكن مثل الثور </a:t>
            </a:r>
            <a:r>
              <a:rPr lang="ar-AE" sz="3000" b="1" kern="0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المنيور</a:t>
            </a:r>
            <a:r>
              <a:rPr lang="ar-AE" sz="30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، بل كن بحارًا 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FE7EFF7-DAAD-C6F5-9F5C-40C153E9A446}"/>
              </a:ext>
            </a:extLst>
          </p:cNvPr>
          <p:cNvSpPr txBox="1"/>
          <p:nvPr/>
        </p:nvSpPr>
        <p:spPr>
          <a:xfrm>
            <a:off x="833886" y="6146683"/>
            <a:ext cx="3986591" cy="451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182">
              <a:defRPr/>
            </a:pPr>
            <a:r>
              <a:rPr lang="ar-AE" sz="1167" b="1" dirty="0">
                <a:solidFill>
                  <a:srgbClr val="E7E6E6">
                    <a:lumMod val="10000"/>
                  </a:srgbClr>
                </a:solidFill>
                <a:latin typeface="Aldhabi" panose="01000000000000000000" pitchFamily="2" charset="-78"/>
                <a:cs typeface="Arial" panose="020B0604020202020204" pitchFamily="34" charset="0"/>
              </a:rPr>
              <a:t>نواتج التعلم : يحدد الأحداث التي تطور الحبكة موضحًا كيف يفسر كل حدث الأفعال الماضية أو المستقبلية للشخصيات في القصة .</a:t>
            </a:r>
          </a:p>
        </p:txBody>
      </p:sp>
      <p:sp>
        <p:nvSpPr>
          <p:cNvPr id="8" name="وجه ضاحك 7">
            <a:extLst>
              <a:ext uri="{FF2B5EF4-FFF2-40B4-BE49-F238E27FC236}">
                <a16:creationId xmlns:a16="http://schemas.microsoft.com/office/drawing/2014/main" id="{D9753829-2604-BE29-EBFC-B2CCD1D5E363}"/>
              </a:ext>
            </a:extLst>
          </p:cNvPr>
          <p:cNvSpPr/>
          <p:nvPr/>
        </p:nvSpPr>
        <p:spPr>
          <a:xfrm>
            <a:off x="681807" y="425241"/>
            <a:ext cx="770306" cy="780991"/>
          </a:xfrm>
          <a:prstGeom prst="smileyFace">
            <a:avLst>
              <a:gd name="adj" fmla="val 4653"/>
            </a:avLst>
          </a:prstGeom>
          <a:solidFill>
            <a:srgbClr val="00B05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 dirty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5417C392-D088-789A-BF50-3A9421C79F08}"/>
              </a:ext>
            </a:extLst>
          </p:cNvPr>
          <p:cNvSpPr txBox="1"/>
          <p:nvPr/>
        </p:nvSpPr>
        <p:spPr>
          <a:xfrm>
            <a:off x="1765539" y="3429000"/>
            <a:ext cx="9463180" cy="1015663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0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لأنه طرده من العمل ، ولم يسأل عنه بعد ذلك ، نعم أرى أن خادم محقٌ في غضبه  لتملص حسين منه .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CDE26D3C-1829-5FE7-89B0-4963EA2123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60" t="79915" r="2639" b="7673"/>
          <a:stretch/>
        </p:blipFill>
        <p:spPr>
          <a:xfrm>
            <a:off x="4449790" y="4605593"/>
            <a:ext cx="6829248" cy="70260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4A3CDC5E-76A7-B842-68CE-953BE4C164DF}"/>
              </a:ext>
            </a:extLst>
          </p:cNvPr>
          <p:cNvGrpSpPr/>
          <p:nvPr/>
        </p:nvGrpSpPr>
        <p:grpSpPr>
          <a:xfrm>
            <a:off x="3593927" y="1127843"/>
            <a:ext cx="7634792" cy="763373"/>
            <a:chOff x="4312713" y="1353411"/>
            <a:chExt cx="9161750" cy="916047"/>
          </a:xfrm>
        </p:grpSpPr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722F52F8-DAF9-3DEF-33D8-1D67412E68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2301" t="-571" b="87085"/>
            <a:stretch/>
          </p:blipFill>
          <p:spPr>
            <a:xfrm>
              <a:off x="4312713" y="1353411"/>
              <a:ext cx="9161750" cy="916047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474B6C3C-6FF5-5AEB-95D5-781BF9A20BC0}"/>
                </a:ext>
              </a:extLst>
            </p:cNvPr>
            <p:cNvSpPr txBox="1"/>
            <p:nvPr/>
          </p:nvSpPr>
          <p:spPr>
            <a:xfrm>
              <a:off x="7418715" y="1500362"/>
              <a:ext cx="793631" cy="541610"/>
            </a:xfrm>
            <a:prstGeom prst="rect">
              <a:avLst/>
            </a:prstGeom>
            <a:solidFill>
              <a:srgbClr val="F8F8F8"/>
            </a:solidFill>
          </p:spPr>
          <p:txBody>
            <a:bodyPr wrap="square" rtlCol="1">
              <a:spAutoFit/>
            </a:bodyPr>
            <a:lstStyle/>
            <a:p>
              <a:pPr defTabSz="380985">
                <a:defRPr/>
              </a:pPr>
              <a:r>
                <a:rPr lang="ar-AE" sz="2333" b="1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خادم</a:t>
              </a:r>
            </a:p>
          </p:txBody>
        </p:sp>
      </p:grpSp>
      <p:sp>
        <p:nvSpPr>
          <p:cNvPr id="14" name="TextBox 2">
            <a:extLst>
              <a:ext uri="{FF2B5EF4-FFF2-40B4-BE49-F238E27FC236}">
                <a16:creationId xmlns:a16="http://schemas.microsoft.com/office/drawing/2014/main" id="{4E2E4059-2C27-F5C2-D74A-7B94A5BB8077}"/>
              </a:ext>
            </a:extLst>
          </p:cNvPr>
          <p:cNvSpPr txBox="1"/>
          <p:nvPr/>
        </p:nvSpPr>
        <p:spPr>
          <a:xfrm>
            <a:off x="1781352" y="5458134"/>
            <a:ext cx="9463180" cy="553998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0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بالطبع لا ، ويجب على الإنسان أن يتحلى بالحِلمِ والتأني والصبر .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F8457A83-FFF5-E882-7096-B29266D8FE1B}"/>
              </a:ext>
            </a:extLst>
          </p:cNvPr>
          <p:cNvGrpSpPr/>
          <p:nvPr/>
        </p:nvGrpSpPr>
        <p:grpSpPr>
          <a:xfrm>
            <a:off x="2357887" y="2595756"/>
            <a:ext cx="8870833" cy="763373"/>
            <a:chOff x="2889846" y="3440061"/>
            <a:chExt cx="10644999" cy="916048"/>
          </a:xfrm>
        </p:grpSpPr>
        <p:pic>
          <p:nvPicPr>
            <p:cNvPr id="10" name="صورة 9">
              <a:extLst>
                <a:ext uri="{FF2B5EF4-FFF2-40B4-BE49-F238E27FC236}">
                  <a16:creationId xmlns:a16="http://schemas.microsoft.com/office/drawing/2014/main" id="{7BB41935-728D-893B-1CC3-300A496394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084" t="39266" r="2638" b="47249"/>
            <a:stretch/>
          </p:blipFill>
          <p:spPr>
            <a:xfrm>
              <a:off x="2889846" y="3440061"/>
              <a:ext cx="10644999" cy="916048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4B4658C1-444A-B921-32C8-9F71210C6F22}"/>
                </a:ext>
              </a:extLst>
            </p:cNvPr>
            <p:cNvSpPr txBox="1"/>
            <p:nvPr/>
          </p:nvSpPr>
          <p:spPr>
            <a:xfrm>
              <a:off x="6745857" y="3636475"/>
              <a:ext cx="1259455" cy="603319"/>
            </a:xfrm>
            <a:prstGeom prst="rect">
              <a:avLst/>
            </a:prstGeom>
            <a:solidFill>
              <a:srgbClr val="F8F8F8"/>
            </a:solidFill>
          </p:spPr>
          <p:txBody>
            <a:bodyPr wrap="square" rtlCol="1">
              <a:spAutoFit/>
            </a:bodyPr>
            <a:lstStyle/>
            <a:p>
              <a:pPr defTabSz="380985">
                <a:defRPr/>
              </a:pPr>
              <a:r>
                <a:rPr lang="ar-AE" sz="2667" b="1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حسين</a:t>
              </a:r>
            </a:p>
          </p:txBody>
        </p:sp>
      </p:grpSp>
      <p:sp>
        <p:nvSpPr>
          <p:cNvPr id="15" name="TextBox 2">
            <a:extLst>
              <a:ext uri="{FF2B5EF4-FFF2-40B4-BE49-F238E27FC236}">
                <a16:creationId xmlns:a16="http://schemas.microsoft.com/office/drawing/2014/main" id="{2F77A49F-6D66-0603-C819-FBFC59265774}"/>
              </a:ext>
            </a:extLst>
          </p:cNvPr>
          <p:cNvSpPr txBox="1"/>
          <p:nvPr/>
        </p:nvSpPr>
        <p:spPr>
          <a:xfrm>
            <a:off x="7217436" y="425241"/>
            <a:ext cx="4011283" cy="502766"/>
          </a:xfrm>
          <a:custGeom>
            <a:avLst/>
            <a:gdLst>
              <a:gd name="connsiteX0" fmla="*/ 0 w 4011283"/>
              <a:gd name="connsiteY0" fmla="*/ 0 h 502766"/>
              <a:gd name="connsiteX1" fmla="*/ 4011283 w 4011283"/>
              <a:gd name="connsiteY1" fmla="*/ 0 h 502766"/>
              <a:gd name="connsiteX2" fmla="*/ 4011283 w 4011283"/>
              <a:gd name="connsiteY2" fmla="*/ 502766 h 502766"/>
              <a:gd name="connsiteX3" fmla="*/ 0 w 4011283"/>
              <a:gd name="connsiteY3" fmla="*/ 502766 h 502766"/>
              <a:gd name="connsiteX4" fmla="*/ 0 w 4011283"/>
              <a:gd name="connsiteY4" fmla="*/ 0 h 50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1283" h="502766" fill="none" extrusionOk="0">
                <a:moveTo>
                  <a:pt x="0" y="0"/>
                </a:moveTo>
                <a:cubicBezTo>
                  <a:pt x="792635" y="-98501"/>
                  <a:pt x="2531288" y="-19663"/>
                  <a:pt x="4011283" y="0"/>
                </a:cubicBezTo>
                <a:cubicBezTo>
                  <a:pt x="3966140" y="82575"/>
                  <a:pt x="4031776" y="280919"/>
                  <a:pt x="4011283" y="502766"/>
                </a:cubicBezTo>
                <a:cubicBezTo>
                  <a:pt x="2447704" y="404273"/>
                  <a:pt x="1111114" y="653383"/>
                  <a:pt x="0" y="502766"/>
                </a:cubicBezTo>
                <a:cubicBezTo>
                  <a:pt x="34979" y="334293"/>
                  <a:pt x="39605" y="127437"/>
                  <a:pt x="0" y="0"/>
                </a:cubicBezTo>
                <a:close/>
              </a:path>
              <a:path w="4011283" h="502766" stroke="0" extrusionOk="0">
                <a:moveTo>
                  <a:pt x="0" y="0"/>
                </a:moveTo>
                <a:cubicBezTo>
                  <a:pt x="501845" y="-160275"/>
                  <a:pt x="3518388" y="64852"/>
                  <a:pt x="4011283" y="0"/>
                </a:cubicBezTo>
                <a:cubicBezTo>
                  <a:pt x="4023890" y="236405"/>
                  <a:pt x="4017606" y="423283"/>
                  <a:pt x="4011283" y="502766"/>
                </a:cubicBezTo>
                <a:cubicBezTo>
                  <a:pt x="3390684" y="496633"/>
                  <a:pt x="1087579" y="536230"/>
                  <a:pt x="0" y="502766"/>
                </a:cubicBezTo>
                <a:cubicBezTo>
                  <a:pt x="33032" y="402457"/>
                  <a:pt x="1955" y="192404"/>
                  <a:pt x="0" y="0"/>
                </a:cubicBezTo>
                <a:close/>
              </a:path>
            </a:pathLst>
          </a:custGeom>
          <a:solidFill>
            <a:srgbClr val="E7E7E7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defTabSz="380951">
              <a:defRPr/>
            </a:pPr>
            <a:r>
              <a:rPr lang="ar-AE" sz="2667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أنشطة ما بعد قراءة القصة</a:t>
            </a:r>
          </a:p>
        </p:txBody>
      </p:sp>
    </p:spTree>
    <p:extLst>
      <p:ext uri="{BB962C8B-B14F-4D97-AF65-F5344CB8AC3E}">
        <p14:creationId xmlns:p14="http://schemas.microsoft.com/office/powerpoint/2010/main" val="23146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68016-357E-4ECE-DD71-CE38F812A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72F959D8-C2C9-3A87-A4FF-AC639FA5084F}"/>
              </a:ext>
            </a:extLst>
          </p:cNvPr>
          <p:cNvSpPr txBox="1"/>
          <p:nvPr/>
        </p:nvSpPr>
        <p:spPr>
          <a:xfrm>
            <a:off x="780573" y="2066029"/>
            <a:ext cx="10689790" cy="656655"/>
          </a:xfrm>
          <a:prstGeom prst="rect">
            <a:avLst/>
          </a:prstGeom>
          <a:solidFill>
            <a:srgbClr val="E7E7E7"/>
          </a:solidFill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667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تؤدي إلى تماسك المجتمع وترابطه ونشر المودة والسلام بين أفراده 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044C817A-C05D-6778-0410-333C1A52D5E1}"/>
              </a:ext>
            </a:extLst>
          </p:cNvPr>
          <p:cNvSpPr txBox="1"/>
          <p:nvPr/>
        </p:nvSpPr>
        <p:spPr>
          <a:xfrm>
            <a:off x="6096000" y="3745204"/>
            <a:ext cx="5577037" cy="656655"/>
          </a:xfrm>
          <a:prstGeom prst="rect">
            <a:avLst/>
          </a:prstGeom>
          <a:solidFill>
            <a:srgbClr val="E7E7E7"/>
          </a:solidFill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667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يؤدي إلى المودة ونبذ الكراهية 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A83592FB-4895-6726-CFFA-8BF0B35DF956}"/>
              </a:ext>
            </a:extLst>
          </p:cNvPr>
          <p:cNvSpPr txBox="1"/>
          <p:nvPr/>
        </p:nvSpPr>
        <p:spPr>
          <a:xfrm>
            <a:off x="1678089" y="435889"/>
            <a:ext cx="3986591" cy="451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182">
              <a:defRPr/>
            </a:pPr>
            <a:r>
              <a:rPr lang="ar-AE" sz="1167" b="1" dirty="0">
                <a:solidFill>
                  <a:srgbClr val="E7E6E6">
                    <a:lumMod val="10000"/>
                  </a:srgbClr>
                </a:solidFill>
                <a:latin typeface="Aldhabi" panose="01000000000000000000" pitchFamily="2" charset="-78"/>
                <a:cs typeface="Arial" panose="020B0604020202020204" pitchFamily="34" charset="0"/>
              </a:rPr>
              <a:t>نواتج التعلم : يحدد الأحداث التي تطور الحبكة موضحًا كيف يفسر كل حدث الأفعال الماضية أو المستقبلية للشخصيات في القصة .</a:t>
            </a:r>
          </a:p>
        </p:txBody>
      </p:sp>
      <p:sp>
        <p:nvSpPr>
          <p:cNvPr id="12" name="وجه ضاحك 11">
            <a:extLst>
              <a:ext uri="{FF2B5EF4-FFF2-40B4-BE49-F238E27FC236}">
                <a16:creationId xmlns:a16="http://schemas.microsoft.com/office/drawing/2014/main" id="{54415F5E-5F6F-65FD-179A-12BECAFBFAC8}"/>
              </a:ext>
            </a:extLst>
          </p:cNvPr>
          <p:cNvSpPr/>
          <p:nvPr/>
        </p:nvSpPr>
        <p:spPr>
          <a:xfrm>
            <a:off x="609921" y="565558"/>
            <a:ext cx="770306" cy="780991"/>
          </a:xfrm>
          <a:prstGeom prst="smileyFace">
            <a:avLst>
              <a:gd name="adj" fmla="val 4653"/>
            </a:avLst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0DA0200C-E72F-B82E-10EC-1C21A8FAE8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60" b="85114"/>
          <a:stretch/>
        </p:blipFill>
        <p:spPr>
          <a:xfrm>
            <a:off x="3862351" y="1153582"/>
            <a:ext cx="7810686" cy="7809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9DC44BEB-F921-D24D-692E-058BEA2072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568" t="40823" b="43959"/>
          <a:stretch/>
        </p:blipFill>
        <p:spPr>
          <a:xfrm>
            <a:off x="5664680" y="2868261"/>
            <a:ext cx="6011011" cy="79866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7E4F1B7E-34F4-BB91-24C8-FE74F90CE9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702"/>
          <a:stretch/>
        </p:blipFill>
        <p:spPr>
          <a:xfrm>
            <a:off x="780573" y="4436591"/>
            <a:ext cx="10892464" cy="80283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AF993F-326F-6F6E-5619-BA38FCE1FB5C}"/>
              </a:ext>
            </a:extLst>
          </p:cNvPr>
          <p:cNvSpPr txBox="1"/>
          <p:nvPr/>
        </p:nvSpPr>
        <p:spPr>
          <a:xfrm>
            <a:off x="488830" y="5375875"/>
            <a:ext cx="11184207" cy="1220975"/>
          </a:xfrm>
          <a:prstGeom prst="rect">
            <a:avLst/>
          </a:prstGeom>
          <a:solidFill>
            <a:srgbClr val="E7E7E7"/>
          </a:solidFill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667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لكي يلعب ابنها عبدالله مع أبناء خالته ، وتذهب هي وأختها لزيارة عمتهما ليتسامرا . 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57A1E08-FA8F-C6A8-681C-3E8A0D6C5628}"/>
              </a:ext>
            </a:extLst>
          </p:cNvPr>
          <p:cNvSpPr txBox="1"/>
          <p:nvPr/>
        </p:nvSpPr>
        <p:spPr>
          <a:xfrm>
            <a:off x="7217436" y="425241"/>
            <a:ext cx="4011283" cy="502766"/>
          </a:xfrm>
          <a:custGeom>
            <a:avLst/>
            <a:gdLst>
              <a:gd name="connsiteX0" fmla="*/ 0 w 4011283"/>
              <a:gd name="connsiteY0" fmla="*/ 0 h 502766"/>
              <a:gd name="connsiteX1" fmla="*/ 4011283 w 4011283"/>
              <a:gd name="connsiteY1" fmla="*/ 0 h 502766"/>
              <a:gd name="connsiteX2" fmla="*/ 4011283 w 4011283"/>
              <a:gd name="connsiteY2" fmla="*/ 502766 h 502766"/>
              <a:gd name="connsiteX3" fmla="*/ 0 w 4011283"/>
              <a:gd name="connsiteY3" fmla="*/ 502766 h 502766"/>
              <a:gd name="connsiteX4" fmla="*/ 0 w 4011283"/>
              <a:gd name="connsiteY4" fmla="*/ 0 h 50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1283" h="502766" fill="none" extrusionOk="0">
                <a:moveTo>
                  <a:pt x="0" y="0"/>
                </a:moveTo>
                <a:cubicBezTo>
                  <a:pt x="792635" y="-98501"/>
                  <a:pt x="2531288" y="-19663"/>
                  <a:pt x="4011283" y="0"/>
                </a:cubicBezTo>
                <a:cubicBezTo>
                  <a:pt x="3966140" y="82575"/>
                  <a:pt x="4031776" y="280919"/>
                  <a:pt x="4011283" y="502766"/>
                </a:cubicBezTo>
                <a:cubicBezTo>
                  <a:pt x="2447704" y="404273"/>
                  <a:pt x="1111114" y="653383"/>
                  <a:pt x="0" y="502766"/>
                </a:cubicBezTo>
                <a:cubicBezTo>
                  <a:pt x="34979" y="334293"/>
                  <a:pt x="39605" y="127437"/>
                  <a:pt x="0" y="0"/>
                </a:cubicBezTo>
                <a:close/>
              </a:path>
              <a:path w="4011283" h="502766" stroke="0" extrusionOk="0">
                <a:moveTo>
                  <a:pt x="0" y="0"/>
                </a:moveTo>
                <a:cubicBezTo>
                  <a:pt x="501845" y="-160275"/>
                  <a:pt x="3518388" y="64852"/>
                  <a:pt x="4011283" y="0"/>
                </a:cubicBezTo>
                <a:cubicBezTo>
                  <a:pt x="4023890" y="236405"/>
                  <a:pt x="4017606" y="423283"/>
                  <a:pt x="4011283" y="502766"/>
                </a:cubicBezTo>
                <a:cubicBezTo>
                  <a:pt x="3390684" y="496633"/>
                  <a:pt x="1087579" y="536230"/>
                  <a:pt x="0" y="502766"/>
                </a:cubicBezTo>
                <a:cubicBezTo>
                  <a:pt x="33032" y="402457"/>
                  <a:pt x="1955" y="192404"/>
                  <a:pt x="0" y="0"/>
                </a:cubicBezTo>
                <a:close/>
              </a:path>
            </a:pathLst>
          </a:custGeom>
          <a:solidFill>
            <a:srgbClr val="E7E7E7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defTabSz="380951">
              <a:defRPr/>
            </a:pPr>
            <a:r>
              <a:rPr lang="ar-AE" sz="2667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أنشطة ما بعد قراءة القصة</a:t>
            </a:r>
          </a:p>
        </p:txBody>
      </p:sp>
    </p:spTree>
    <p:extLst>
      <p:ext uri="{BB962C8B-B14F-4D97-AF65-F5344CB8AC3E}">
        <p14:creationId xmlns:p14="http://schemas.microsoft.com/office/powerpoint/2010/main" val="384113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12DF6-1A61-91B6-DBA8-6E56B137E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صورة 11">
            <a:extLst>
              <a:ext uri="{FF2B5EF4-FFF2-40B4-BE49-F238E27FC236}">
                <a16:creationId xmlns:a16="http://schemas.microsoft.com/office/drawing/2014/main" id="{48812466-3BE4-631A-E0FB-C8BCC5CC8B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431"/>
          <a:stretch/>
        </p:blipFill>
        <p:spPr>
          <a:xfrm>
            <a:off x="444944" y="4191247"/>
            <a:ext cx="11252792" cy="115276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C2F080FB-1EB8-163D-2105-D1818FBD9ACD}"/>
              </a:ext>
            </a:extLst>
          </p:cNvPr>
          <p:cNvSpPr txBox="1"/>
          <p:nvPr/>
        </p:nvSpPr>
        <p:spPr>
          <a:xfrm>
            <a:off x="2080654" y="266282"/>
            <a:ext cx="3986591" cy="451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182">
              <a:defRPr/>
            </a:pPr>
            <a:r>
              <a:rPr lang="ar-AE" sz="1167" b="1" dirty="0">
                <a:solidFill>
                  <a:srgbClr val="E7E6E6">
                    <a:lumMod val="10000"/>
                  </a:srgbClr>
                </a:solidFill>
                <a:latin typeface="Aldhabi" panose="01000000000000000000" pitchFamily="2" charset="-78"/>
                <a:cs typeface="Arial" panose="020B0604020202020204" pitchFamily="34" charset="0"/>
              </a:rPr>
              <a:t>نواتج التعلم : يحدد الأحداث التي تطور الحبكة موضحًا كيف يفسر كل حدث الأفعال الماضية أو المستقبلية للشخصيات في القصة .</a:t>
            </a:r>
          </a:p>
        </p:txBody>
      </p:sp>
      <p:sp>
        <p:nvSpPr>
          <p:cNvPr id="8" name="وجه ضاحك 7">
            <a:extLst>
              <a:ext uri="{FF2B5EF4-FFF2-40B4-BE49-F238E27FC236}">
                <a16:creationId xmlns:a16="http://schemas.microsoft.com/office/drawing/2014/main" id="{7A924ED3-C23F-F275-6141-D8F72D909765}"/>
              </a:ext>
            </a:extLst>
          </p:cNvPr>
          <p:cNvSpPr/>
          <p:nvPr/>
        </p:nvSpPr>
        <p:spPr>
          <a:xfrm>
            <a:off x="920520" y="64715"/>
            <a:ext cx="770306" cy="780991"/>
          </a:xfrm>
          <a:prstGeom prst="smileyFace">
            <a:avLst>
              <a:gd name="adj" fmla="val 4653"/>
            </a:avLst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11" name="وجه ضاحك 10">
            <a:extLst>
              <a:ext uri="{FF2B5EF4-FFF2-40B4-BE49-F238E27FC236}">
                <a16:creationId xmlns:a16="http://schemas.microsoft.com/office/drawing/2014/main" id="{A87D15CE-825E-42B7-BB7B-ABC00E7092A3}"/>
              </a:ext>
            </a:extLst>
          </p:cNvPr>
          <p:cNvSpPr/>
          <p:nvPr/>
        </p:nvSpPr>
        <p:spPr>
          <a:xfrm>
            <a:off x="118478" y="64715"/>
            <a:ext cx="770306" cy="780991"/>
          </a:xfrm>
          <a:prstGeom prst="smileyFace">
            <a:avLst/>
          </a:prstGeom>
          <a:solidFill>
            <a:srgbClr val="00B05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 dirty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AFC51192-D21F-8C24-BD01-3E3331364B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69" b="85387"/>
          <a:stretch/>
        </p:blipFill>
        <p:spPr>
          <a:xfrm>
            <a:off x="1607071" y="899860"/>
            <a:ext cx="10119789" cy="7809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15E5233F-CB75-3ACB-06CB-42A0C1D567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14" t="39860" r="2386" b="45527"/>
          <a:stretch/>
        </p:blipFill>
        <p:spPr>
          <a:xfrm>
            <a:off x="4552189" y="2580265"/>
            <a:ext cx="7145547" cy="7809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45F46F-81DE-E5C6-FE8D-F7AB73EDB1F8}"/>
              </a:ext>
            </a:extLst>
          </p:cNvPr>
          <p:cNvSpPr txBox="1"/>
          <p:nvPr/>
        </p:nvSpPr>
        <p:spPr>
          <a:xfrm>
            <a:off x="1955320" y="1796871"/>
            <a:ext cx="9742416" cy="656655"/>
          </a:xfrm>
          <a:prstGeom prst="rect">
            <a:avLst/>
          </a:prstGeom>
          <a:solidFill>
            <a:srgbClr val="E7E7E7"/>
          </a:solidFill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667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نعم ، لتقوية روابط المودة والمحبة بين الأهل والأصحاب . 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43EE94C1-98A9-353B-267C-40AB0C0F8067}"/>
              </a:ext>
            </a:extLst>
          </p:cNvPr>
          <p:cNvSpPr txBox="1"/>
          <p:nvPr/>
        </p:nvSpPr>
        <p:spPr>
          <a:xfrm>
            <a:off x="1955320" y="3429000"/>
            <a:ext cx="9742416" cy="656655"/>
          </a:xfrm>
          <a:prstGeom prst="rect">
            <a:avLst/>
          </a:prstGeom>
          <a:solidFill>
            <a:srgbClr val="E7E7E7"/>
          </a:solidFill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667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التزاور اليومي ، ولعب الأولاد مع بعضهم ، وتسامر الكبار .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3418D0FF-CBAD-691B-2E28-A23079E062DA}"/>
              </a:ext>
            </a:extLst>
          </p:cNvPr>
          <p:cNvSpPr txBox="1"/>
          <p:nvPr/>
        </p:nvSpPr>
        <p:spPr>
          <a:xfrm>
            <a:off x="761616" y="5465056"/>
            <a:ext cx="10936120" cy="1118127"/>
          </a:xfrm>
          <a:prstGeom prst="rect">
            <a:avLst/>
          </a:prstGeom>
          <a:solidFill>
            <a:srgbClr val="E7E7E7"/>
          </a:solidFill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333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كانوا يلعبون ملك أو وزير . اللعب قديمًا كان سهلًا بسيطًا عضليًا ، أما الآن صار إلكترونيًا . 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FFC15140-D34F-9189-7BE5-7BA6857E2271}"/>
              </a:ext>
            </a:extLst>
          </p:cNvPr>
          <p:cNvSpPr txBox="1"/>
          <p:nvPr/>
        </p:nvSpPr>
        <p:spPr>
          <a:xfrm>
            <a:off x="7260197" y="313767"/>
            <a:ext cx="4011283" cy="502766"/>
          </a:xfrm>
          <a:custGeom>
            <a:avLst/>
            <a:gdLst>
              <a:gd name="connsiteX0" fmla="*/ 0 w 4011283"/>
              <a:gd name="connsiteY0" fmla="*/ 0 h 502766"/>
              <a:gd name="connsiteX1" fmla="*/ 4011283 w 4011283"/>
              <a:gd name="connsiteY1" fmla="*/ 0 h 502766"/>
              <a:gd name="connsiteX2" fmla="*/ 4011283 w 4011283"/>
              <a:gd name="connsiteY2" fmla="*/ 502766 h 502766"/>
              <a:gd name="connsiteX3" fmla="*/ 0 w 4011283"/>
              <a:gd name="connsiteY3" fmla="*/ 502766 h 502766"/>
              <a:gd name="connsiteX4" fmla="*/ 0 w 4011283"/>
              <a:gd name="connsiteY4" fmla="*/ 0 h 50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1283" h="502766" fill="none" extrusionOk="0">
                <a:moveTo>
                  <a:pt x="0" y="0"/>
                </a:moveTo>
                <a:cubicBezTo>
                  <a:pt x="792635" y="-98501"/>
                  <a:pt x="2531288" y="-19663"/>
                  <a:pt x="4011283" y="0"/>
                </a:cubicBezTo>
                <a:cubicBezTo>
                  <a:pt x="3966140" y="82575"/>
                  <a:pt x="4031776" y="280919"/>
                  <a:pt x="4011283" y="502766"/>
                </a:cubicBezTo>
                <a:cubicBezTo>
                  <a:pt x="2447704" y="404273"/>
                  <a:pt x="1111114" y="653383"/>
                  <a:pt x="0" y="502766"/>
                </a:cubicBezTo>
                <a:cubicBezTo>
                  <a:pt x="34979" y="334293"/>
                  <a:pt x="39605" y="127437"/>
                  <a:pt x="0" y="0"/>
                </a:cubicBezTo>
                <a:close/>
              </a:path>
              <a:path w="4011283" h="502766" stroke="0" extrusionOk="0">
                <a:moveTo>
                  <a:pt x="0" y="0"/>
                </a:moveTo>
                <a:cubicBezTo>
                  <a:pt x="501845" y="-160275"/>
                  <a:pt x="3518388" y="64852"/>
                  <a:pt x="4011283" y="0"/>
                </a:cubicBezTo>
                <a:cubicBezTo>
                  <a:pt x="4023890" y="236405"/>
                  <a:pt x="4017606" y="423283"/>
                  <a:pt x="4011283" y="502766"/>
                </a:cubicBezTo>
                <a:cubicBezTo>
                  <a:pt x="3390684" y="496633"/>
                  <a:pt x="1087579" y="536230"/>
                  <a:pt x="0" y="502766"/>
                </a:cubicBezTo>
                <a:cubicBezTo>
                  <a:pt x="33032" y="402457"/>
                  <a:pt x="1955" y="192404"/>
                  <a:pt x="0" y="0"/>
                </a:cubicBezTo>
                <a:close/>
              </a:path>
            </a:pathLst>
          </a:custGeom>
          <a:solidFill>
            <a:srgbClr val="E7E7E7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defTabSz="380951">
              <a:defRPr/>
            </a:pPr>
            <a:r>
              <a:rPr lang="ar-AE" sz="2667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أنشطة ما بعد قراءة القصة</a:t>
            </a:r>
          </a:p>
        </p:txBody>
      </p:sp>
    </p:spTree>
    <p:extLst>
      <p:ext uri="{BB962C8B-B14F-4D97-AF65-F5344CB8AC3E}">
        <p14:creationId xmlns:p14="http://schemas.microsoft.com/office/powerpoint/2010/main" val="114455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68402-56F4-2CB8-6E79-FD6122FEA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BD46BEC5-63E0-71BD-0684-1CE8700ED6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98" r="2085" b="83111"/>
          <a:stretch/>
        </p:blipFill>
        <p:spPr>
          <a:xfrm>
            <a:off x="5747777" y="1100667"/>
            <a:ext cx="6154862" cy="60881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7" name="وجه ضاحك 16">
            <a:extLst>
              <a:ext uri="{FF2B5EF4-FFF2-40B4-BE49-F238E27FC236}">
                <a16:creationId xmlns:a16="http://schemas.microsoft.com/office/drawing/2014/main" id="{79E02774-439A-5CDA-BE3E-F30943950A75}"/>
              </a:ext>
            </a:extLst>
          </p:cNvPr>
          <p:cNvSpPr/>
          <p:nvPr/>
        </p:nvSpPr>
        <p:spPr>
          <a:xfrm>
            <a:off x="531961" y="306012"/>
            <a:ext cx="770306" cy="780991"/>
          </a:xfrm>
          <a:prstGeom prst="smileyFace">
            <a:avLst/>
          </a:prstGeom>
          <a:solidFill>
            <a:srgbClr val="FDA5E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srgbClr val="FDA5E0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18" name="وجه ضاحك 17">
            <a:extLst>
              <a:ext uri="{FF2B5EF4-FFF2-40B4-BE49-F238E27FC236}">
                <a16:creationId xmlns:a16="http://schemas.microsoft.com/office/drawing/2014/main" id="{81926D27-142F-174F-B8FC-77C1A3B41207}"/>
              </a:ext>
            </a:extLst>
          </p:cNvPr>
          <p:cNvSpPr/>
          <p:nvPr/>
        </p:nvSpPr>
        <p:spPr>
          <a:xfrm>
            <a:off x="1393066" y="298021"/>
            <a:ext cx="770306" cy="780991"/>
          </a:xfrm>
          <a:prstGeom prst="smileyFace">
            <a:avLst/>
          </a:prstGeom>
          <a:solidFill>
            <a:srgbClr val="0070C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C173AAA4-B0DD-2A00-0337-A07920441B36}"/>
              </a:ext>
            </a:extLst>
          </p:cNvPr>
          <p:cNvSpPr txBox="1"/>
          <p:nvPr/>
        </p:nvSpPr>
        <p:spPr>
          <a:xfrm>
            <a:off x="2801060" y="384468"/>
            <a:ext cx="3986591" cy="451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182">
              <a:defRPr/>
            </a:pPr>
            <a:r>
              <a:rPr lang="ar-AE" sz="1167" b="1" dirty="0">
                <a:solidFill>
                  <a:srgbClr val="E7E6E6">
                    <a:lumMod val="10000"/>
                  </a:srgbClr>
                </a:solidFill>
                <a:latin typeface="Aldhabi" panose="01000000000000000000" pitchFamily="2" charset="-78"/>
                <a:cs typeface="Arial" panose="020B0604020202020204" pitchFamily="34" charset="0"/>
              </a:rPr>
              <a:t>نواتج التعلم : يحدد الأحداث التي تطور الحبكة موضحًا كيف يفسر كل حدث الأفعال الماضية أو المستقبلية للشخصيات في القصة .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A6420CB-E8E2-B4E9-2421-3FB80C6398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3" t="43737" r="2354" b="43454"/>
          <a:stretch/>
        </p:blipFill>
        <p:spPr>
          <a:xfrm>
            <a:off x="3233991" y="2712342"/>
            <a:ext cx="8620999" cy="60881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0AB6C48-4184-B24D-67EA-3052AADB3D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85" t="87191" r="2353"/>
          <a:stretch/>
        </p:blipFill>
        <p:spPr>
          <a:xfrm>
            <a:off x="3233990" y="4698694"/>
            <a:ext cx="8621000" cy="60881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474F71-A6CE-8182-0E08-6BC1C5546397}"/>
              </a:ext>
            </a:extLst>
          </p:cNvPr>
          <p:cNvSpPr txBox="1"/>
          <p:nvPr/>
        </p:nvSpPr>
        <p:spPr>
          <a:xfrm>
            <a:off x="531961" y="1833406"/>
            <a:ext cx="11323029" cy="656655"/>
          </a:xfrm>
          <a:prstGeom prst="rect">
            <a:avLst/>
          </a:prstGeom>
          <a:solidFill>
            <a:srgbClr val="E7E7E7"/>
          </a:solidFill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667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كانت تجمع العائلة حولها من خلال الأبناء والأحفاد ، وتحكي لهم </a:t>
            </a:r>
            <a:r>
              <a:rPr lang="ar-AE" sz="3667" b="1" kern="0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الخروفة</a:t>
            </a:r>
            <a:r>
              <a:rPr lang="ar-AE" sz="3667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. 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2DA7F52B-9EF9-8FE5-C973-184EE65722FB}"/>
              </a:ext>
            </a:extLst>
          </p:cNvPr>
          <p:cNvSpPr txBox="1"/>
          <p:nvPr/>
        </p:nvSpPr>
        <p:spPr>
          <a:xfrm>
            <a:off x="819510" y="3558894"/>
            <a:ext cx="11035481" cy="1015663"/>
          </a:xfrm>
          <a:prstGeom prst="rect">
            <a:avLst/>
          </a:prstGeom>
          <a:solidFill>
            <a:srgbClr val="E7E7E7"/>
          </a:solidFill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0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نعم ، قلت نسبة التزاور </a:t>
            </a:r>
            <a:r>
              <a:rPr lang="ar-AE" sz="3000" b="1" kern="0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والتسامر</a:t>
            </a:r>
            <a:r>
              <a:rPr lang="ar-AE" sz="30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بسبب الانشغال بظروف الحياة وتأثير التكنولوجيا على حياتهم 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8F9DF857-F05B-ECC6-1960-6400F8A4C7B3}"/>
              </a:ext>
            </a:extLst>
          </p:cNvPr>
          <p:cNvSpPr txBox="1"/>
          <p:nvPr/>
        </p:nvSpPr>
        <p:spPr>
          <a:xfrm>
            <a:off x="9043358" y="5436733"/>
            <a:ext cx="2811632" cy="656655"/>
          </a:xfrm>
          <a:prstGeom prst="rect">
            <a:avLst/>
          </a:prstGeom>
          <a:solidFill>
            <a:srgbClr val="E7E7E7"/>
          </a:solidFill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667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يُحلُ فرديًا .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C0346BAA-88E0-E1F0-1023-78D506D62BBC}"/>
              </a:ext>
            </a:extLst>
          </p:cNvPr>
          <p:cNvSpPr txBox="1"/>
          <p:nvPr/>
        </p:nvSpPr>
        <p:spPr>
          <a:xfrm>
            <a:off x="7217436" y="425241"/>
            <a:ext cx="4011283" cy="502766"/>
          </a:xfrm>
          <a:custGeom>
            <a:avLst/>
            <a:gdLst>
              <a:gd name="connsiteX0" fmla="*/ 0 w 4011283"/>
              <a:gd name="connsiteY0" fmla="*/ 0 h 502766"/>
              <a:gd name="connsiteX1" fmla="*/ 4011283 w 4011283"/>
              <a:gd name="connsiteY1" fmla="*/ 0 h 502766"/>
              <a:gd name="connsiteX2" fmla="*/ 4011283 w 4011283"/>
              <a:gd name="connsiteY2" fmla="*/ 502766 h 502766"/>
              <a:gd name="connsiteX3" fmla="*/ 0 w 4011283"/>
              <a:gd name="connsiteY3" fmla="*/ 502766 h 502766"/>
              <a:gd name="connsiteX4" fmla="*/ 0 w 4011283"/>
              <a:gd name="connsiteY4" fmla="*/ 0 h 50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1283" h="502766" fill="none" extrusionOk="0">
                <a:moveTo>
                  <a:pt x="0" y="0"/>
                </a:moveTo>
                <a:cubicBezTo>
                  <a:pt x="792635" y="-98501"/>
                  <a:pt x="2531288" y="-19663"/>
                  <a:pt x="4011283" y="0"/>
                </a:cubicBezTo>
                <a:cubicBezTo>
                  <a:pt x="3966140" y="82575"/>
                  <a:pt x="4031776" y="280919"/>
                  <a:pt x="4011283" y="502766"/>
                </a:cubicBezTo>
                <a:cubicBezTo>
                  <a:pt x="2447704" y="404273"/>
                  <a:pt x="1111114" y="653383"/>
                  <a:pt x="0" y="502766"/>
                </a:cubicBezTo>
                <a:cubicBezTo>
                  <a:pt x="34979" y="334293"/>
                  <a:pt x="39605" y="127437"/>
                  <a:pt x="0" y="0"/>
                </a:cubicBezTo>
                <a:close/>
              </a:path>
              <a:path w="4011283" h="502766" stroke="0" extrusionOk="0">
                <a:moveTo>
                  <a:pt x="0" y="0"/>
                </a:moveTo>
                <a:cubicBezTo>
                  <a:pt x="501845" y="-160275"/>
                  <a:pt x="3518388" y="64852"/>
                  <a:pt x="4011283" y="0"/>
                </a:cubicBezTo>
                <a:cubicBezTo>
                  <a:pt x="4023890" y="236405"/>
                  <a:pt x="4017606" y="423283"/>
                  <a:pt x="4011283" y="502766"/>
                </a:cubicBezTo>
                <a:cubicBezTo>
                  <a:pt x="3390684" y="496633"/>
                  <a:pt x="1087579" y="536230"/>
                  <a:pt x="0" y="502766"/>
                </a:cubicBezTo>
                <a:cubicBezTo>
                  <a:pt x="33032" y="402457"/>
                  <a:pt x="1955" y="192404"/>
                  <a:pt x="0" y="0"/>
                </a:cubicBezTo>
                <a:close/>
              </a:path>
            </a:pathLst>
          </a:custGeom>
          <a:solidFill>
            <a:srgbClr val="E7E7E7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defTabSz="380951">
              <a:defRPr/>
            </a:pPr>
            <a:r>
              <a:rPr lang="ar-AE" sz="2667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أنشطة ما بعد قراءة القصة</a:t>
            </a:r>
          </a:p>
        </p:txBody>
      </p:sp>
    </p:spTree>
    <p:extLst>
      <p:ext uri="{BB962C8B-B14F-4D97-AF65-F5344CB8AC3E}">
        <p14:creationId xmlns:p14="http://schemas.microsoft.com/office/powerpoint/2010/main" val="99544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E9A16-BFF7-1DF9-ACE6-2D0B80D90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986334E8-E089-DC93-E798-198319A97C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36" b="85724"/>
          <a:stretch/>
        </p:blipFill>
        <p:spPr>
          <a:xfrm>
            <a:off x="4097548" y="1045237"/>
            <a:ext cx="7476227" cy="6573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B7F7E263-9A7C-F235-9F54-84C0FA7619B5}"/>
              </a:ext>
            </a:extLst>
          </p:cNvPr>
          <p:cNvSpPr txBox="1"/>
          <p:nvPr/>
        </p:nvSpPr>
        <p:spPr>
          <a:xfrm>
            <a:off x="2506050" y="379669"/>
            <a:ext cx="3986591" cy="451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182">
              <a:defRPr/>
            </a:pPr>
            <a:r>
              <a:rPr lang="ar-AE" sz="1167" b="1" dirty="0">
                <a:solidFill>
                  <a:srgbClr val="E7E6E6">
                    <a:lumMod val="10000"/>
                  </a:srgbClr>
                </a:solidFill>
                <a:latin typeface="Aldhabi" panose="01000000000000000000" pitchFamily="2" charset="-78"/>
                <a:cs typeface="Arial" panose="020B0604020202020204" pitchFamily="34" charset="0"/>
              </a:rPr>
              <a:t>نواتج التعلم : يحدد الأحداث التي تطور الحبكة موضحًا كيف يفسر كل حدث الأفعال الماضية أو المستقبلية للشخصيات في القصة .</a:t>
            </a:r>
          </a:p>
        </p:txBody>
      </p:sp>
      <p:sp>
        <p:nvSpPr>
          <p:cNvPr id="9" name="وجه ضاحك 8">
            <a:extLst>
              <a:ext uri="{FF2B5EF4-FFF2-40B4-BE49-F238E27FC236}">
                <a16:creationId xmlns:a16="http://schemas.microsoft.com/office/drawing/2014/main" id="{A6886622-B92E-AFA4-F1EA-8B5E03EB2DF2}"/>
              </a:ext>
            </a:extLst>
          </p:cNvPr>
          <p:cNvSpPr/>
          <p:nvPr/>
        </p:nvSpPr>
        <p:spPr>
          <a:xfrm>
            <a:off x="394260" y="379670"/>
            <a:ext cx="770306" cy="780991"/>
          </a:xfrm>
          <a:prstGeom prst="smileyFace">
            <a:avLst/>
          </a:prstGeom>
          <a:solidFill>
            <a:srgbClr val="FDA5E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srgbClr val="FDA5E0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10" name="وجه ضاحك 9">
            <a:extLst>
              <a:ext uri="{FF2B5EF4-FFF2-40B4-BE49-F238E27FC236}">
                <a16:creationId xmlns:a16="http://schemas.microsoft.com/office/drawing/2014/main" id="{07D0CA50-A0C7-3039-B410-120A16F87DB8}"/>
              </a:ext>
            </a:extLst>
          </p:cNvPr>
          <p:cNvSpPr/>
          <p:nvPr/>
        </p:nvSpPr>
        <p:spPr>
          <a:xfrm>
            <a:off x="1255365" y="371679"/>
            <a:ext cx="770306" cy="780991"/>
          </a:xfrm>
          <a:prstGeom prst="smileyFace">
            <a:avLst/>
          </a:prstGeom>
          <a:solidFill>
            <a:srgbClr val="0070C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84454DDC-D057-99B8-CD2F-2682E12381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32" t="43906" r="640" b="44235"/>
          <a:stretch/>
        </p:blipFill>
        <p:spPr>
          <a:xfrm>
            <a:off x="2573548" y="2900986"/>
            <a:ext cx="9000227" cy="65732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CB9A49AB-2C55-85C0-7BF8-E0710A5456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7" t="83768" r="640" b="2142"/>
          <a:stretch/>
        </p:blipFill>
        <p:spPr>
          <a:xfrm>
            <a:off x="2127193" y="5060301"/>
            <a:ext cx="9440655" cy="65732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6A19CC7B-0EE0-A939-D48B-0471C51994C4}"/>
              </a:ext>
            </a:extLst>
          </p:cNvPr>
          <p:cNvSpPr txBox="1"/>
          <p:nvPr/>
        </p:nvSpPr>
        <p:spPr>
          <a:xfrm>
            <a:off x="394260" y="1814755"/>
            <a:ext cx="11173589" cy="1015663"/>
          </a:xfrm>
          <a:prstGeom prst="rect">
            <a:avLst/>
          </a:prstGeom>
          <a:solidFill>
            <a:srgbClr val="E7E7E7"/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0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تصرف صحيح ، لأنها تريد بذلك تقوية الروابط والعلاقات الأسرية من خلال حرصها على صلة الرحم .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8846AF91-B355-A57A-F6F6-5BB3143BD14A}"/>
              </a:ext>
            </a:extLst>
          </p:cNvPr>
          <p:cNvSpPr txBox="1"/>
          <p:nvPr/>
        </p:nvSpPr>
        <p:spPr>
          <a:xfrm>
            <a:off x="476627" y="3635792"/>
            <a:ext cx="11173589" cy="1220975"/>
          </a:xfrm>
          <a:prstGeom prst="rect">
            <a:avLst/>
          </a:prstGeom>
          <a:solidFill>
            <a:srgbClr val="E7E7E7"/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667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كلًا منهما مصدرٌ من مصادر الرزق ، وأبعادهما الرمزية هي : الثور يعمل لغيره ويُباع في أي لحظة أما السمك فيعمل لنفسه لأنه صاحب المكان .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E7415AE1-8CBC-983A-1BEF-12F024779E59}"/>
              </a:ext>
            </a:extLst>
          </p:cNvPr>
          <p:cNvSpPr txBox="1"/>
          <p:nvPr/>
        </p:nvSpPr>
        <p:spPr>
          <a:xfrm>
            <a:off x="1907800" y="5795107"/>
            <a:ext cx="9742416" cy="656655"/>
          </a:xfrm>
          <a:prstGeom prst="rect">
            <a:avLst/>
          </a:prstGeom>
          <a:solidFill>
            <a:srgbClr val="E7E7E7"/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3667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عندما استطاعت حل لغز والدها بين العربان في مجلس والدها 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681B11-F44A-30E1-46AA-5607831F64B0}"/>
              </a:ext>
            </a:extLst>
          </p:cNvPr>
          <p:cNvSpPr txBox="1"/>
          <p:nvPr/>
        </p:nvSpPr>
        <p:spPr>
          <a:xfrm>
            <a:off x="7217436" y="425241"/>
            <a:ext cx="4011283" cy="502766"/>
          </a:xfrm>
          <a:custGeom>
            <a:avLst/>
            <a:gdLst>
              <a:gd name="connsiteX0" fmla="*/ 0 w 4011283"/>
              <a:gd name="connsiteY0" fmla="*/ 0 h 502766"/>
              <a:gd name="connsiteX1" fmla="*/ 4011283 w 4011283"/>
              <a:gd name="connsiteY1" fmla="*/ 0 h 502766"/>
              <a:gd name="connsiteX2" fmla="*/ 4011283 w 4011283"/>
              <a:gd name="connsiteY2" fmla="*/ 502766 h 502766"/>
              <a:gd name="connsiteX3" fmla="*/ 0 w 4011283"/>
              <a:gd name="connsiteY3" fmla="*/ 502766 h 502766"/>
              <a:gd name="connsiteX4" fmla="*/ 0 w 4011283"/>
              <a:gd name="connsiteY4" fmla="*/ 0 h 50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1283" h="502766" fill="none" extrusionOk="0">
                <a:moveTo>
                  <a:pt x="0" y="0"/>
                </a:moveTo>
                <a:cubicBezTo>
                  <a:pt x="792635" y="-98501"/>
                  <a:pt x="2531288" y="-19663"/>
                  <a:pt x="4011283" y="0"/>
                </a:cubicBezTo>
                <a:cubicBezTo>
                  <a:pt x="3966140" y="82575"/>
                  <a:pt x="4031776" y="280919"/>
                  <a:pt x="4011283" y="502766"/>
                </a:cubicBezTo>
                <a:cubicBezTo>
                  <a:pt x="2447704" y="404273"/>
                  <a:pt x="1111114" y="653383"/>
                  <a:pt x="0" y="502766"/>
                </a:cubicBezTo>
                <a:cubicBezTo>
                  <a:pt x="34979" y="334293"/>
                  <a:pt x="39605" y="127437"/>
                  <a:pt x="0" y="0"/>
                </a:cubicBezTo>
                <a:close/>
              </a:path>
              <a:path w="4011283" h="502766" stroke="0" extrusionOk="0">
                <a:moveTo>
                  <a:pt x="0" y="0"/>
                </a:moveTo>
                <a:cubicBezTo>
                  <a:pt x="501845" y="-160275"/>
                  <a:pt x="3518388" y="64852"/>
                  <a:pt x="4011283" y="0"/>
                </a:cubicBezTo>
                <a:cubicBezTo>
                  <a:pt x="4023890" y="236405"/>
                  <a:pt x="4017606" y="423283"/>
                  <a:pt x="4011283" y="502766"/>
                </a:cubicBezTo>
                <a:cubicBezTo>
                  <a:pt x="3390684" y="496633"/>
                  <a:pt x="1087579" y="536230"/>
                  <a:pt x="0" y="502766"/>
                </a:cubicBezTo>
                <a:cubicBezTo>
                  <a:pt x="33032" y="402457"/>
                  <a:pt x="1955" y="192404"/>
                  <a:pt x="0" y="0"/>
                </a:cubicBezTo>
                <a:close/>
              </a:path>
            </a:pathLst>
          </a:custGeom>
          <a:solidFill>
            <a:srgbClr val="E7E7E7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defTabSz="380951">
              <a:defRPr/>
            </a:pPr>
            <a:r>
              <a:rPr lang="ar-AE" sz="2667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أنشطة ما بعد قراءة القصة</a:t>
            </a:r>
          </a:p>
        </p:txBody>
      </p:sp>
    </p:spTree>
    <p:extLst>
      <p:ext uri="{BB962C8B-B14F-4D97-AF65-F5344CB8AC3E}">
        <p14:creationId xmlns:p14="http://schemas.microsoft.com/office/powerpoint/2010/main" val="412985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085AE-704C-B2F6-2BFD-3268428FE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صورة 11">
            <a:extLst>
              <a:ext uri="{FF2B5EF4-FFF2-40B4-BE49-F238E27FC236}">
                <a16:creationId xmlns:a16="http://schemas.microsoft.com/office/drawing/2014/main" id="{A4955CE1-F394-18B7-845B-A27367A01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18" y="1053766"/>
            <a:ext cx="11013058" cy="552138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D7A3EF8D-CA43-FE61-7341-8064BE3880F2}"/>
              </a:ext>
            </a:extLst>
          </p:cNvPr>
          <p:cNvSpPr txBox="1"/>
          <p:nvPr/>
        </p:nvSpPr>
        <p:spPr>
          <a:xfrm>
            <a:off x="891397" y="2053536"/>
            <a:ext cx="9677663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45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الفانوسُ الذي يشتعلُ بغمسِ خيطِـهِ بالزّيتِ.</a:t>
            </a:r>
          </a:p>
        </p:txBody>
      </p:sp>
      <p:sp>
        <p:nvSpPr>
          <p:cNvPr id="15" name="وجه ضاحك 14">
            <a:extLst>
              <a:ext uri="{FF2B5EF4-FFF2-40B4-BE49-F238E27FC236}">
                <a16:creationId xmlns:a16="http://schemas.microsoft.com/office/drawing/2014/main" id="{9C9AE2EE-E78E-41B8-89CE-70B445385CDC}"/>
              </a:ext>
            </a:extLst>
          </p:cNvPr>
          <p:cNvSpPr/>
          <p:nvPr/>
        </p:nvSpPr>
        <p:spPr>
          <a:xfrm>
            <a:off x="618225" y="236634"/>
            <a:ext cx="770306" cy="780991"/>
          </a:xfrm>
          <a:prstGeom prst="smileyFace">
            <a:avLst/>
          </a:prstGeom>
          <a:solidFill>
            <a:srgbClr val="FDA5E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srgbClr val="FDA5E0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16" name="وجه ضاحك 15">
            <a:extLst>
              <a:ext uri="{FF2B5EF4-FFF2-40B4-BE49-F238E27FC236}">
                <a16:creationId xmlns:a16="http://schemas.microsoft.com/office/drawing/2014/main" id="{53351706-84D6-45A2-90BF-B6ED3A789CDC}"/>
              </a:ext>
            </a:extLst>
          </p:cNvPr>
          <p:cNvSpPr/>
          <p:nvPr/>
        </p:nvSpPr>
        <p:spPr>
          <a:xfrm>
            <a:off x="1388531" y="252756"/>
            <a:ext cx="770306" cy="780991"/>
          </a:xfrm>
          <a:prstGeom prst="smileyFace">
            <a:avLst/>
          </a:prstGeom>
          <a:solidFill>
            <a:srgbClr val="0070C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EFD15E7-B91E-AC4F-5849-E163EEF773FE}"/>
              </a:ext>
            </a:extLst>
          </p:cNvPr>
          <p:cNvSpPr txBox="1"/>
          <p:nvPr/>
        </p:nvSpPr>
        <p:spPr>
          <a:xfrm>
            <a:off x="2485718" y="438219"/>
            <a:ext cx="3986591" cy="451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182">
              <a:defRPr/>
            </a:pPr>
            <a:r>
              <a:rPr lang="ar-AE" sz="1167" b="1" dirty="0">
                <a:solidFill>
                  <a:srgbClr val="E7E6E6">
                    <a:lumMod val="10000"/>
                  </a:srgbClr>
                </a:solidFill>
                <a:latin typeface="Aldhabi" panose="01000000000000000000" pitchFamily="2" charset="-78"/>
                <a:cs typeface="Arial" panose="020B0604020202020204" pitchFamily="34" charset="0"/>
              </a:rPr>
              <a:t>نواتج التعلم : يحدد الأحداث التي تطور الحبكة موضحًا كيف يفسر كل حدث الأفعال الماضية أو المستقبلية للشخصيات في القصة .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A502D402-1771-A970-32FE-C53E66CE9F9C}"/>
              </a:ext>
            </a:extLst>
          </p:cNvPr>
          <p:cNvSpPr txBox="1"/>
          <p:nvPr/>
        </p:nvSpPr>
        <p:spPr>
          <a:xfrm>
            <a:off x="329673" y="3517037"/>
            <a:ext cx="10239387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45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الجرّةُ الكبيرةُ التي تُملأ بالماءِ وتحفظُ برودتَـهُ.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014848A0-F12F-AD56-5C3E-4C67261A360F}"/>
              </a:ext>
            </a:extLst>
          </p:cNvPr>
          <p:cNvSpPr txBox="1"/>
          <p:nvPr/>
        </p:nvSpPr>
        <p:spPr>
          <a:xfrm>
            <a:off x="2026716" y="4980538"/>
            <a:ext cx="8542344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45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كثيرة الكلام .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7D8F1F4E-8652-0E87-458B-5BDAC88680C2}"/>
              </a:ext>
            </a:extLst>
          </p:cNvPr>
          <p:cNvSpPr txBox="1"/>
          <p:nvPr/>
        </p:nvSpPr>
        <p:spPr>
          <a:xfrm>
            <a:off x="7217436" y="425241"/>
            <a:ext cx="4011283" cy="502766"/>
          </a:xfrm>
          <a:custGeom>
            <a:avLst/>
            <a:gdLst>
              <a:gd name="connsiteX0" fmla="*/ 0 w 4011283"/>
              <a:gd name="connsiteY0" fmla="*/ 0 h 502766"/>
              <a:gd name="connsiteX1" fmla="*/ 4011283 w 4011283"/>
              <a:gd name="connsiteY1" fmla="*/ 0 h 502766"/>
              <a:gd name="connsiteX2" fmla="*/ 4011283 w 4011283"/>
              <a:gd name="connsiteY2" fmla="*/ 502766 h 502766"/>
              <a:gd name="connsiteX3" fmla="*/ 0 w 4011283"/>
              <a:gd name="connsiteY3" fmla="*/ 502766 h 502766"/>
              <a:gd name="connsiteX4" fmla="*/ 0 w 4011283"/>
              <a:gd name="connsiteY4" fmla="*/ 0 h 50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1283" h="502766" fill="none" extrusionOk="0">
                <a:moveTo>
                  <a:pt x="0" y="0"/>
                </a:moveTo>
                <a:cubicBezTo>
                  <a:pt x="792635" y="-98501"/>
                  <a:pt x="2531288" y="-19663"/>
                  <a:pt x="4011283" y="0"/>
                </a:cubicBezTo>
                <a:cubicBezTo>
                  <a:pt x="3966140" y="82575"/>
                  <a:pt x="4031776" y="280919"/>
                  <a:pt x="4011283" y="502766"/>
                </a:cubicBezTo>
                <a:cubicBezTo>
                  <a:pt x="2447704" y="404273"/>
                  <a:pt x="1111114" y="653383"/>
                  <a:pt x="0" y="502766"/>
                </a:cubicBezTo>
                <a:cubicBezTo>
                  <a:pt x="34979" y="334293"/>
                  <a:pt x="39605" y="127437"/>
                  <a:pt x="0" y="0"/>
                </a:cubicBezTo>
                <a:close/>
              </a:path>
              <a:path w="4011283" h="502766" stroke="0" extrusionOk="0">
                <a:moveTo>
                  <a:pt x="0" y="0"/>
                </a:moveTo>
                <a:cubicBezTo>
                  <a:pt x="501845" y="-160275"/>
                  <a:pt x="3518388" y="64852"/>
                  <a:pt x="4011283" y="0"/>
                </a:cubicBezTo>
                <a:cubicBezTo>
                  <a:pt x="4023890" y="236405"/>
                  <a:pt x="4017606" y="423283"/>
                  <a:pt x="4011283" y="502766"/>
                </a:cubicBezTo>
                <a:cubicBezTo>
                  <a:pt x="3390684" y="496633"/>
                  <a:pt x="1087579" y="536230"/>
                  <a:pt x="0" y="502766"/>
                </a:cubicBezTo>
                <a:cubicBezTo>
                  <a:pt x="33032" y="402457"/>
                  <a:pt x="1955" y="192404"/>
                  <a:pt x="0" y="0"/>
                </a:cubicBezTo>
                <a:close/>
              </a:path>
            </a:pathLst>
          </a:custGeom>
          <a:solidFill>
            <a:srgbClr val="E7E7E7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defTabSz="380951">
              <a:defRPr/>
            </a:pPr>
            <a:r>
              <a:rPr lang="ar-AE" sz="2667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أنشطة ما بعد قراءة القصة</a:t>
            </a:r>
          </a:p>
        </p:txBody>
      </p:sp>
    </p:spTree>
    <p:extLst>
      <p:ext uri="{BB962C8B-B14F-4D97-AF65-F5344CB8AC3E}">
        <p14:creationId xmlns:p14="http://schemas.microsoft.com/office/powerpoint/2010/main" val="281391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55CD4-E1DB-0748-DDC6-60A66851B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BF22D820-FE67-5418-3766-37DBD7B7F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02" y="1304762"/>
            <a:ext cx="10625652" cy="448931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id="{BCF0AA2B-A55B-9736-DEBD-9B6D6B8C4977}"/>
              </a:ext>
            </a:extLst>
          </p:cNvPr>
          <p:cNvSpPr txBox="1"/>
          <p:nvPr/>
        </p:nvSpPr>
        <p:spPr>
          <a:xfrm>
            <a:off x="948906" y="2077529"/>
            <a:ext cx="9370367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45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الحيُّ أو الحارةُ التي تضمُّ مجموعـةً من المنازلِ القريبـةِ.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92B08A94-3682-367A-BAE2-D3602EFD950C}"/>
              </a:ext>
            </a:extLst>
          </p:cNvPr>
          <p:cNvSpPr txBox="1"/>
          <p:nvPr/>
        </p:nvSpPr>
        <p:spPr>
          <a:xfrm>
            <a:off x="843947" y="3934086"/>
            <a:ext cx="10089372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50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وسيلة لاستخراج الماء ويسمى كذلك " فرغ "  .</a:t>
            </a:r>
          </a:p>
        </p:txBody>
      </p:sp>
      <p:sp>
        <p:nvSpPr>
          <p:cNvPr id="7" name="وجه ضاحك 6">
            <a:extLst>
              <a:ext uri="{FF2B5EF4-FFF2-40B4-BE49-F238E27FC236}">
                <a16:creationId xmlns:a16="http://schemas.microsoft.com/office/drawing/2014/main" id="{71E7C7F8-6CDE-E45F-9DBF-48F4DFCBB03F}"/>
              </a:ext>
            </a:extLst>
          </p:cNvPr>
          <p:cNvSpPr/>
          <p:nvPr/>
        </p:nvSpPr>
        <p:spPr>
          <a:xfrm>
            <a:off x="843947" y="696507"/>
            <a:ext cx="770306" cy="780991"/>
          </a:xfrm>
          <a:prstGeom prst="smileyFace">
            <a:avLst>
              <a:gd name="adj" fmla="val 4653"/>
            </a:avLst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4CFCF27-ED68-7F43-FE99-F58EE1FB13FE}"/>
              </a:ext>
            </a:extLst>
          </p:cNvPr>
          <p:cNvSpPr txBox="1"/>
          <p:nvPr/>
        </p:nvSpPr>
        <p:spPr>
          <a:xfrm>
            <a:off x="1912188" y="696507"/>
            <a:ext cx="3986591" cy="451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182">
              <a:defRPr/>
            </a:pPr>
            <a:r>
              <a:rPr lang="ar-AE" sz="1167" b="1" dirty="0">
                <a:solidFill>
                  <a:srgbClr val="E7E6E6">
                    <a:lumMod val="10000"/>
                  </a:srgbClr>
                </a:solidFill>
                <a:latin typeface="Aldhabi" panose="01000000000000000000" pitchFamily="2" charset="-78"/>
                <a:cs typeface="Arial" panose="020B0604020202020204" pitchFamily="34" charset="0"/>
              </a:rPr>
              <a:t>نواتج التعلم : يحدد الأحداث التي تطور الحبكة موضحًا كيف يفسر كل حدث الأفعال الماضية أو المستقبلية للشخصيات في القصة 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542C5C-0C0B-4CA8-C622-9ADAD7F0E36D}"/>
              </a:ext>
            </a:extLst>
          </p:cNvPr>
          <p:cNvSpPr txBox="1"/>
          <p:nvPr/>
        </p:nvSpPr>
        <p:spPr>
          <a:xfrm>
            <a:off x="7217436" y="425241"/>
            <a:ext cx="4011283" cy="502766"/>
          </a:xfrm>
          <a:custGeom>
            <a:avLst/>
            <a:gdLst>
              <a:gd name="connsiteX0" fmla="*/ 0 w 4011283"/>
              <a:gd name="connsiteY0" fmla="*/ 0 h 502766"/>
              <a:gd name="connsiteX1" fmla="*/ 4011283 w 4011283"/>
              <a:gd name="connsiteY1" fmla="*/ 0 h 502766"/>
              <a:gd name="connsiteX2" fmla="*/ 4011283 w 4011283"/>
              <a:gd name="connsiteY2" fmla="*/ 502766 h 502766"/>
              <a:gd name="connsiteX3" fmla="*/ 0 w 4011283"/>
              <a:gd name="connsiteY3" fmla="*/ 502766 h 502766"/>
              <a:gd name="connsiteX4" fmla="*/ 0 w 4011283"/>
              <a:gd name="connsiteY4" fmla="*/ 0 h 50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1283" h="502766" fill="none" extrusionOk="0">
                <a:moveTo>
                  <a:pt x="0" y="0"/>
                </a:moveTo>
                <a:cubicBezTo>
                  <a:pt x="792635" y="-98501"/>
                  <a:pt x="2531288" y="-19663"/>
                  <a:pt x="4011283" y="0"/>
                </a:cubicBezTo>
                <a:cubicBezTo>
                  <a:pt x="3966140" y="82575"/>
                  <a:pt x="4031776" y="280919"/>
                  <a:pt x="4011283" y="502766"/>
                </a:cubicBezTo>
                <a:cubicBezTo>
                  <a:pt x="2447704" y="404273"/>
                  <a:pt x="1111114" y="653383"/>
                  <a:pt x="0" y="502766"/>
                </a:cubicBezTo>
                <a:cubicBezTo>
                  <a:pt x="34979" y="334293"/>
                  <a:pt x="39605" y="127437"/>
                  <a:pt x="0" y="0"/>
                </a:cubicBezTo>
                <a:close/>
              </a:path>
              <a:path w="4011283" h="502766" stroke="0" extrusionOk="0">
                <a:moveTo>
                  <a:pt x="0" y="0"/>
                </a:moveTo>
                <a:cubicBezTo>
                  <a:pt x="501845" y="-160275"/>
                  <a:pt x="3518388" y="64852"/>
                  <a:pt x="4011283" y="0"/>
                </a:cubicBezTo>
                <a:cubicBezTo>
                  <a:pt x="4023890" y="236405"/>
                  <a:pt x="4017606" y="423283"/>
                  <a:pt x="4011283" y="502766"/>
                </a:cubicBezTo>
                <a:cubicBezTo>
                  <a:pt x="3390684" y="496633"/>
                  <a:pt x="1087579" y="536230"/>
                  <a:pt x="0" y="502766"/>
                </a:cubicBezTo>
                <a:cubicBezTo>
                  <a:pt x="33032" y="402457"/>
                  <a:pt x="1955" y="192404"/>
                  <a:pt x="0" y="0"/>
                </a:cubicBezTo>
                <a:close/>
              </a:path>
            </a:pathLst>
          </a:custGeom>
          <a:solidFill>
            <a:srgbClr val="E7E7E7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defTabSz="380951">
              <a:defRPr/>
            </a:pPr>
            <a:r>
              <a:rPr lang="ar-AE" sz="2667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أنشطة ما بعد قراءة القصة</a:t>
            </a:r>
          </a:p>
        </p:txBody>
      </p:sp>
    </p:spTree>
    <p:extLst>
      <p:ext uri="{BB962C8B-B14F-4D97-AF65-F5344CB8AC3E}">
        <p14:creationId xmlns:p14="http://schemas.microsoft.com/office/powerpoint/2010/main" val="93318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0BC0A-01F9-27EF-07FA-8810F6A9C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86696058-90CC-4B0E-1AC9-A653D1220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86" y="911514"/>
            <a:ext cx="11114450" cy="572726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7" name="وجه ضاحك 6">
            <a:extLst>
              <a:ext uri="{FF2B5EF4-FFF2-40B4-BE49-F238E27FC236}">
                <a16:creationId xmlns:a16="http://schemas.microsoft.com/office/drawing/2014/main" id="{AB79C9BA-21BD-384C-7855-DC72A5CF0783}"/>
              </a:ext>
            </a:extLst>
          </p:cNvPr>
          <p:cNvSpPr/>
          <p:nvPr/>
        </p:nvSpPr>
        <p:spPr>
          <a:xfrm>
            <a:off x="843947" y="696507"/>
            <a:ext cx="770306" cy="780991"/>
          </a:xfrm>
          <a:prstGeom prst="smileyFace">
            <a:avLst>
              <a:gd name="adj" fmla="val 4653"/>
            </a:avLst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0A2AA07A-80FA-4AD8-5742-5796FA996E5A}"/>
              </a:ext>
            </a:extLst>
          </p:cNvPr>
          <p:cNvSpPr txBox="1"/>
          <p:nvPr/>
        </p:nvSpPr>
        <p:spPr>
          <a:xfrm>
            <a:off x="1940614" y="270514"/>
            <a:ext cx="3986591" cy="451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182">
              <a:defRPr/>
            </a:pPr>
            <a:r>
              <a:rPr lang="ar-AE" sz="1167" b="1" dirty="0">
                <a:solidFill>
                  <a:srgbClr val="E7E6E6">
                    <a:lumMod val="10000"/>
                  </a:srgbClr>
                </a:solidFill>
                <a:latin typeface="Aldhabi" panose="01000000000000000000" pitchFamily="2" charset="-78"/>
                <a:cs typeface="Arial" panose="020B0604020202020204" pitchFamily="34" charset="0"/>
              </a:rPr>
              <a:t>نواتج التعلم : يحدد الأحداث التي تطور الحبكة موضحًا كيف يفسر كل حدث الأفعال الماضية أو المستقبلية للشخصيات في القصة 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C040CA-25DA-ADF8-64DB-57CE843EBBE2}"/>
              </a:ext>
            </a:extLst>
          </p:cNvPr>
          <p:cNvSpPr txBox="1"/>
          <p:nvPr/>
        </p:nvSpPr>
        <p:spPr>
          <a:xfrm>
            <a:off x="1122853" y="1703253"/>
            <a:ext cx="960870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50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حال منصوب بالفتحة الظاهرة على آخره .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4D636EA5-A246-65F2-6F46-FD4149CE5FA8}"/>
              </a:ext>
            </a:extLst>
          </p:cNvPr>
          <p:cNvSpPr txBox="1"/>
          <p:nvPr/>
        </p:nvSpPr>
        <p:spPr>
          <a:xfrm>
            <a:off x="3407435" y="4847242"/>
            <a:ext cx="7092664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50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تقابل يوضح المعنى ويبرزه .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CE927ECF-204F-9686-E150-6E98467A0159}"/>
              </a:ext>
            </a:extLst>
          </p:cNvPr>
          <p:cNvSpPr txBox="1"/>
          <p:nvPr/>
        </p:nvSpPr>
        <p:spPr>
          <a:xfrm>
            <a:off x="7292232" y="270786"/>
            <a:ext cx="4011283" cy="502766"/>
          </a:xfrm>
          <a:custGeom>
            <a:avLst/>
            <a:gdLst>
              <a:gd name="connsiteX0" fmla="*/ 0 w 4011283"/>
              <a:gd name="connsiteY0" fmla="*/ 0 h 502766"/>
              <a:gd name="connsiteX1" fmla="*/ 4011283 w 4011283"/>
              <a:gd name="connsiteY1" fmla="*/ 0 h 502766"/>
              <a:gd name="connsiteX2" fmla="*/ 4011283 w 4011283"/>
              <a:gd name="connsiteY2" fmla="*/ 502766 h 502766"/>
              <a:gd name="connsiteX3" fmla="*/ 0 w 4011283"/>
              <a:gd name="connsiteY3" fmla="*/ 502766 h 502766"/>
              <a:gd name="connsiteX4" fmla="*/ 0 w 4011283"/>
              <a:gd name="connsiteY4" fmla="*/ 0 h 50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1283" h="502766" fill="none" extrusionOk="0">
                <a:moveTo>
                  <a:pt x="0" y="0"/>
                </a:moveTo>
                <a:cubicBezTo>
                  <a:pt x="792635" y="-98501"/>
                  <a:pt x="2531288" y="-19663"/>
                  <a:pt x="4011283" y="0"/>
                </a:cubicBezTo>
                <a:cubicBezTo>
                  <a:pt x="3966140" y="82575"/>
                  <a:pt x="4031776" y="280919"/>
                  <a:pt x="4011283" y="502766"/>
                </a:cubicBezTo>
                <a:cubicBezTo>
                  <a:pt x="2447704" y="404273"/>
                  <a:pt x="1111114" y="653383"/>
                  <a:pt x="0" y="502766"/>
                </a:cubicBezTo>
                <a:cubicBezTo>
                  <a:pt x="34979" y="334293"/>
                  <a:pt x="39605" y="127437"/>
                  <a:pt x="0" y="0"/>
                </a:cubicBezTo>
                <a:close/>
              </a:path>
              <a:path w="4011283" h="502766" stroke="0" extrusionOk="0">
                <a:moveTo>
                  <a:pt x="0" y="0"/>
                </a:moveTo>
                <a:cubicBezTo>
                  <a:pt x="501845" y="-160275"/>
                  <a:pt x="3518388" y="64852"/>
                  <a:pt x="4011283" y="0"/>
                </a:cubicBezTo>
                <a:cubicBezTo>
                  <a:pt x="4023890" y="236405"/>
                  <a:pt x="4017606" y="423283"/>
                  <a:pt x="4011283" y="502766"/>
                </a:cubicBezTo>
                <a:cubicBezTo>
                  <a:pt x="3390684" y="496633"/>
                  <a:pt x="1087579" y="536230"/>
                  <a:pt x="0" y="502766"/>
                </a:cubicBezTo>
                <a:cubicBezTo>
                  <a:pt x="33032" y="402457"/>
                  <a:pt x="1955" y="192404"/>
                  <a:pt x="0" y="0"/>
                </a:cubicBezTo>
                <a:close/>
              </a:path>
            </a:pathLst>
          </a:custGeom>
          <a:solidFill>
            <a:srgbClr val="E7E7E7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defTabSz="380951">
              <a:defRPr/>
            </a:pPr>
            <a:r>
              <a:rPr lang="ar-AE" sz="2667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أنشطة ما بعد قراءة القصة</a:t>
            </a:r>
          </a:p>
        </p:txBody>
      </p:sp>
    </p:spTree>
    <p:extLst>
      <p:ext uri="{BB962C8B-B14F-4D97-AF65-F5344CB8AC3E}">
        <p14:creationId xmlns:p14="http://schemas.microsoft.com/office/powerpoint/2010/main" val="37738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EEE54-07FE-3449-FB1B-69EAADDF6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صورة 15">
            <a:extLst>
              <a:ext uri="{FF2B5EF4-FFF2-40B4-BE49-F238E27FC236}">
                <a16:creationId xmlns:a16="http://schemas.microsoft.com/office/drawing/2014/main" id="{B872A0BF-516B-2E84-8226-B2141F9CBA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28" t="14668" r="11006" b="66460"/>
          <a:stretch/>
        </p:blipFill>
        <p:spPr>
          <a:xfrm>
            <a:off x="5001154" y="1334499"/>
            <a:ext cx="6328205" cy="79748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9" name="وجه ضاحك 8">
            <a:extLst>
              <a:ext uri="{FF2B5EF4-FFF2-40B4-BE49-F238E27FC236}">
                <a16:creationId xmlns:a16="http://schemas.microsoft.com/office/drawing/2014/main" id="{59BE3E78-94D2-6DB6-54B5-434DA10157A7}"/>
              </a:ext>
            </a:extLst>
          </p:cNvPr>
          <p:cNvSpPr/>
          <p:nvPr/>
        </p:nvSpPr>
        <p:spPr>
          <a:xfrm>
            <a:off x="2041275" y="234331"/>
            <a:ext cx="770306" cy="780991"/>
          </a:xfrm>
          <a:prstGeom prst="smileyFace">
            <a:avLst>
              <a:gd name="adj" fmla="val 4653"/>
            </a:avLst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10" name="وجه ضاحك 9">
            <a:extLst>
              <a:ext uri="{FF2B5EF4-FFF2-40B4-BE49-F238E27FC236}">
                <a16:creationId xmlns:a16="http://schemas.microsoft.com/office/drawing/2014/main" id="{3A4C5F7C-EE7D-B0F5-BFD5-B669DF7682BB}"/>
              </a:ext>
            </a:extLst>
          </p:cNvPr>
          <p:cNvSpPr/>
          <p:nvPr/>
        </p:nvSpPr>
        <p:spPr>
          <a:xfrm>
            <a:off x="1170690" y="234331"/>
            <a:ext cx="770306" cy="780991"/>
          </a:xfrm>
          <a:prstGeom prst="smileyFace">
            <a:avLst/>
          </a:prstGeom>
          <a:solidFill>
            <a:srgbClr val="00B05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 dirty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12" name="وجه ضاحك 11">
            <a:extLst>
              <a:ext uri="{FF2B5EF4-FFF2-40B4-BE49-F238E27FC236}">
                <a16:creationId xmlns:a16="http://schemas.microsoft.com/office/drawing/2014/main" id="{352F083D-D58B-C463-28DE-08DD3AD49C32}"/>
              </a:ext>
            </a:extLst>
          </p:cNvPr>
          <p:cNvSpPr/>
          <p:nvPr/>
        </p:nvSpPr>
        <p:spPr>
          <a:xfrm>
            <a:off x="2921275" y="234330"/>
            <a:ext cx="770306" cy="780991"/>
          </a:xfrm>
          <a:prstGeom prst="smileyFace">
            <a:avLst/>
          </a:prstGeom>
          <a:solidFill>
            <a:srgbClr val="FDA5E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srgbClr val="FDA5E0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13" name="وجه ضاحك 12">
            <a:extLst>
              <a:ext uri="{FF2B5EF4-FFF2-40B4-BE49-F238E27FC236}">
                <a16:creationId xmlns:a16="http://schemas.microsoft.com/office/drawing/2014/main" id="{1192D002-F5F5-E5C2-D191-3C70282C2657}"/>
              </a:ext>
            </a:extLst>
          </p:cNvPr>
          <p:cNvSpPr/>
          <p:nvPr/>
        </p:nvSpPr>
        <p:spPr>
          <a:xfrm>
            <a:off x="3782380" y="226340"/>
            <a:ext cx="770306" cy="780991"/>
          </a:xfrm>
          <a:prstGeom prst="smileyFace">
            <a:avLst/>
          </a:prstGeom>
          <a:solidFill>
            <a:srgbClr val="0070C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defTabSz="457123">
              <a:defRPr/>
            </a:pPr>
            <a:endParaRPr lang="ar-AE" sz="2000" kern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01E680C4-3B7A-E7ED-ACF0-1C89F4EA2E9D}"/>
              </a:ext>
            </a:extLst>
          </p:cNvPr>
          <p:cNvSpPr txBox="1"/>
          <p:nvPr/>
        </p:nvSpPr>
        <p:spPr>
          <a:xfrm>
            <a:off x="566095" y="5789779"/>
            <a:ext cx="3986591" cy="451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182">
              <a:defRPr/>
            </a:pPr>
            <a:r>
              <a:rPr lang="ar-AE" sz="1167" b="1" dirty="0">
                <a:solidFill>
                  <a:srgbClr val="E7E6E6">
                    <a:lumMod val="10000"/>
                  </a:srgbClr>
                </a:solidFill>
                <a:latin typeface="Aldhabi" panose="01000000000000000000" pitchFamily="2" charset="-78"/>
                <a:cs typeface="Arial" panose="020B0604020202020204" pitchFamily="34" charset="0"/>
              </a:rPr>
              <a:t>نواتج التعلم : يحدد الأحداث التي تطور الحبكة موضحًا كيف يفسر كل حدث الأفعال الماضية أو المستقبلية للشخصيات في القصة .</a:t>
            </a:r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0F547B71-D7B7-5F7B-80E3-A5EB7514FE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72" t="11285" r="10469" b="63576"/>
          <a:stretch/>
        </p:blipFill>
        <p:spPr>
          <a:xfrm>
            <a:off x="2921276" y="3338822"/>
            <a:ext cx="8408084" cy="86572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37082B-A95F-D914-8579-ABC9A3694A62}"/>
              </a:ext>
            </a:extLst>
          </p:cNvPr>
          <p:cNvSpPr txBox="1"/>
          <p:nvPr/>
        </p:nvSpPr>
        <p:spPr>
          <a:xfrm>
            <a:off x="4544624" y="2370452"/>
            <a:ext cx="6784735" cy="784830"/>
          </a:xfrm>
          <a:prstGeom prst="rect">
            <a:avLst/>
          </a:prstGeom>
          <a:solidFill>
            <a:srgbClr val="E7E7E7"/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45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دلالة تعبيرية توحي بشدة الانفعال .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11EB9345-B620-597B-9C71-F9CA19ABE02D}"/>
              </a:ext>
            </a:extLst>
          </p:cNvPr>
          <p:cNvSpPr txBox="1"/>
          <p:nvPr/>
        </p:nvSpPr>
        <p:spPr>
          <a:xfrm>
            <a:off x="4658264" y="4289661"/>
            <a:ext cx="6784735" cy="784830"/>
          </a:xfrm>
          <a:prstGeom prst="rect">
            <a:avLst/>
          </a:prstGeom>
          <a:solidFill>
            <a:srgbClr val="E7E7E7"/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defTabSz="761970" rtl="1">
              <a:defRPr/>
            </a:pPr>
            <a:r>
              <a:rPr lang="ar-AE" sz="4500" b="1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دلالة تعبيرية توحي بشدة التلألؤ .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DA0C53E3-AB62-5736-07F1-38633634ED5C}"/>
              </a:ext>
            </a:extLst>
          </p:cNvPr>
          <p:cNvSpPr txBox="1"/>
          <p:nvPr/>
        </p:nvSpPr>
        <p:spPr>
          <a:xfrm>
            <a:off x="7217436" y="425241"/>
            <a:ext cx="4011283" cy="502766"/>
          </a:xfrm>
          <a:custGeom>
            <a:avLst/>
            <a:gdLst>
              <a:gd name="connsiteX0" fmla="*/ 0 w 4011283"/>
              <a:gd name="connsiteY0" fmla="*/ 0 h 502766"/>
              <a:gd name="connsiteX1" fmla="*/ 4011283 w 4011283"/>
              <a:gd name="connsiteY1" fmla="*/ 0 h 502766"/>
              <a:gd name="connsiteX2" fmla="*/ 4011283 w 4011283"/>
              <a:gd name="connsiteY2" fmla="*/ 502766 h 502766"/>
              <a:gd name="connsiteX3" fmla="*/ 0 w 4011283"/>
              <a:gd name="connsiteY3" fmla="*/ 502766 h 502766"/>
              <a:gd name="connsiteX4" fmla="*/ 0 w 4011283"/>
              <a:gd name="connsiteY4" fmla="*/ 0 h 50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1283" h="502766" fill="none" extrusionOk="0">
                <a:moveTo>
                  <a:pt x="0" y="0"/>
                </a:moveTo>
                <a:cubicBezTo>
                  <a:pt x="792635" y="-98501"/>
                  <a:pt x="2531288" y="-19663"/>
                  <a:pt x="4011283" y="0"/>
                </a:cubicBezTo>
                <a:cubicBezTo>
                  <a:pt x="3966140" y="82575"/>
                  <a:pt x="4031776" y="280919"/>
                  <a:pt x="4011283" y="502766"/>
                </a:cubicBezTo>
                <a:cubicBezTo>
                  <a:pt x="2447704" y="404273"/>
                  <a:pt x="1111114" y="653383"/>
                  <a:pt x="0" y="502766"/>
                </a:cubicBezTo>
                <a:cubicBezTo>
                  <a:pt x="34979" y="334293"/>
                  <a:pt x="39605" y="127437"/>
                  <a:pt x="0" y="0"/>
                </a:cubicBezTo>
                <a:close/>
              </a:path>
              <a:path w="4011283" h="502766" stroke="0" extrusionOk="0">
                <a:moveTo>
                  <a:pt x="0" y="0"/>
                </a:moveTo>
                <a:cubicBezTo>
                  <a:pt x="501845" y="-160275"/>
                  <a:pt x="3518388" y="64852"/>
                  <a:pt x="4011283" y="0"/>
                </a:cubicBezTo>
                <a:cubicBezTo>
                  <a:pt x="4023890" y="236405"/>
                  <a:pt x="4017606" y="423283"/>
                  <a:pt x="4011283" y="502766"/>
                </a:cubicBezTo>
                <a:cubicBezTo>
                  <a:pt x="3390684" y="496633"/>
                  <a:pt x="1087579" y="536230"/>
                  <a:pt x="0" y="502766"/>
                </a:cubicBezTo>
                <a:cubicBezTo>
                  <a:pt x="33032" y="402457"/>
                  <a:pt x="1955" y="192404"/>
                  <a:pt x="0" y="0"/>
                </a:cubicBezTo>
                <a:close/>
              </a:path>
            </a:pathLst>
          </a:custGeom>
          <a:solidFill>
            <a:srgbClr val="E7E7E7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defTabSz="380951">
              <a:defRPr/>
            </a:pPr>
            <a:r>
              <a:rPr lang="ar-AE" sz="2667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أنشطة ما بعد قراءة القصة</a:t>
            </a:r>
          </a:p>
        </p:txBody>
      </p:sp>
    </p:spTree>
    <p:extLst>
      <p:ext uri="{BB962C8B-B14F-4D97-AF65-F5344CB8AC3E}">
        <p14:creationId xmlns:p14="http://schemas.microsoft.com/office/powerpoint/2010/main" val="155446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600</Words>
  <Application>Microsoft Office PowerPoint</Application>
  <PresentationFormat>Widescreen</PresentationFormat>
  <Paragraphs>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Aldhabi</vt:lpstr>
      <vt:lpstr>Arial</vt:lpstr>
      <vt:lpstr>Calibri</vt:lpstr>
      <vt:lpstr>Calibri Light</vt:lpstr>
      <vt:lpstr>Corbel</vt:lpstr>
      <vt:lpstr>Gill Sans MT</vt:lpstr>
      <vt:lpstr>MS Shell Dlg 2</vt:lpstr>
      <vt:lpstr>Wingdings</vt:lpstr>
      <vt:lpstr>Wingdings 3</vt:lpstr>
      <vt:lpstr>Office Theme</vt:lpstr>
      <vt:lpstr>Madison</vt:lpstr>
      <vt:lpstr>نسق Office</vt:lpstr>
      <vt:lpstr>تحليلُ  قصةِ إلى عبد الله الصغير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Mohamed Fares 23901049</cp:lastModifiedBy>
  <cp:revision>30</cp:revision>
  <dcterms:created xsi:type="dcterms:W3CDTF">2025-04-20T10:18:54Z</dcterms:created>
  <dcterms:modified xsi:type="dcterms:W3CDTF">2025-04-28T18:46:46Z</dcterms:modified>
</cp:coreProperties>
</file>