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E6"/>
    <a:srgbClr val="FF7DDD"/>
    <a:srgbClr val="FF33CC"/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366295" y="589696"/>
            <a:ext cx="2799666" cy="1041450"/>
            <a:chOff x="9993401" y="230962"/>
            <a:chExt cx="3973263" cy="1429379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762216" y="350839"/>
              <a:ext cx="2302930" cy="13095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النهر المتجمد 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538883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   </a:t>
            </a: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استخرجِ المعنى المعجميَّ للكلماتِ الآتيـةِ، ثمَّ استخدمْها في جملٍ من إنشائكَ:</a:t>
            </a:r>
            <a:b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600" b="1" i="0" dirty="0">
                <a:solidFill>
                  <a:srgbClr val="2980B9"/>
                </a:solidFill>
                <a:effectLst/>
                <a:latin typeface="abdo"/>
              </a:rPr>
              <a:t>نضبَ </a:t>
            </a:r>
            <a:r>
              <a:rPr lang="ar-AE" sz="1600" b="1" i="0">
                <a:solidFill>
                  <a:srgbClr val="2980B9"/>
                </a:solidFill>
                <a:effectLst/>
                <a:latin typeface="abdo"/>
              </a:rPr>
              <a:t>: --------------------------------------------------------تسرحُ : ------------------------------------------------------- </a:t>
            </a:r>
            <a:r>
              <a:rPr lang="ar-AE" sz="1600" b="1" i="0" dirty="0">
                <a:solidFill>
                  <a:srgbClr val="2980B9"/>
                </a:solidFill>
                <a:effectLst/>
                <a:latin typeface="abdo"/>
              </a:rPr>
              <a:t>مرنَّمُ </a:t>
            </a:r>
            <a:r>
              <a:rPr lang="ar-AE" sz="1600" b="1" i="0">
                <a:solidFill>
                  <a:srgbClr val="2980B9"/>
                </a:solidFill>
                <a:effectLst/>
                <a:latin typeface="abdo"/>
              </a:rPr>
              <a:t>: ---------------------------------------------------------</a:t>
            </a:r>
            <a:endParaRPr lang="ar-AE" sz="1400" b="1" i="0" dirty="0">
              <a:solidFill>
                <a:srgbClr val="2980B9"/>
              </a:solidFill>
              <a:effectLst/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i="0" dirty="0">
              <a:solidFill>
                <a:srgbClr val="444444"/>
              </a:solidFill>
              <a:effectLst/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294674" y="2423459"/>
            <a:ext cx="4722052" cy="3600986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r" rtl="1"/>
            <a:br>
              <a:rPr lang="ar-AE" sz="1200" dirty="0"/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اختار الشّاعرُ النّهرَ المُتجمّدَ دونَ غيرِهِ من الطّبيعةِ لأنَّه يوافقُ حالَهُ اليائسةَ الحزينـةَ.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3366FF"/>
                </a:solidFill>
                <a:effectLst/>
                <a:latin typeface="abdo"/>
              </a:rPr>
              <a:t>وضّحْ كيفَ تأثّرَ الشاعرُ بالطّبيعةِ من خلالِ اختيارِهِ النَّهرَ المُتجمّدَ لتصويرِ حالِهِ بينَ اليأسِ والأملِ.</a:t>
            </a:r>
          </a:p>
          <a:p>
            <a:pPr algn="r" rtl="1"/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94762" y="3800713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5605667" y="1776080"/>
            <a:ext cx="4946070" cy="1754326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اخترْ </a:t>
            </a:r>
            <a:r>
              <a:rPr lang="ar-AE" sz="1200" b="1" i="0" dirty="0">
                <a:solidFill>
                  <a:srgbClr val="2980B9"/>
                </a:solidFill>
                <a:effectLst/>
                <a:latin typeface="abdo"/>
              </a:rPr>
              <a:t>ثلاثَ دلالاتٍ تعبيريَّـةً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أعجبتَكَ، وردتْ في القصيدةِ، ثمَّ </a:t>
            </a:r>
            <a:r>
              <a:rPr lang="ar-AE" sz="1200" b="1" i="0" dirty="0">
                <a:solidFill>
                  <a:srgbClr val="2980B9"/>
                </a:solidFill>
                <a:effectLst/>
                <a:latin typeface="abdo"/>
              </a:rPr>
              <a:t>وظّفْها في فقرةٍ صغيرةٍ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من إنشائكَ.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608129" y="2053550"/>
            <a:ext cx="1145962" cy="822305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6290350" y="4443717"/>
            <a:ext cx="5751222" cy="2062103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يا نـهرُ! ذا قلبي أراه كما أراكَ مكبَّـلا ** والفرقُ أنَّك سوفَ تنشطُ من عقالِكَ، وهو لا</a:t>
            </a:r>
            <a:b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600" b="1" i="0" dirty="0">
                <a:solidFill>
                  <a:srgbClr val="3366FF"/>
                </a:solidFill>
                <a:effectLst/>
                <a:latin typeface="abdo"/>
              </a:rPr>
              <a:t>اختارَ الشّاعرُ قلبَـهُ ليُصوّرَ حالَهُ البائسةَ، فسّرْ برأيكَ لماذا اختارَ القلبَ دونَ سائرِ الأعضاءِ؟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AE" sz="1600" b="1" dirty="0">
                <a:solidFill>
                  <a:srgbClr val="3366FF"/>
                </a:solidFill>
                <a:latin typeface="abdo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ar-AE" sz="1600" b="1" i="0" dirty="0">
              <a:solidFill>
                <a:srgbClr val="444444"/>
              </a:solidFill>
              <a:effectLst/>
              <a:latin typeface="abdo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10696829" y="3572478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934069" y="6158858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166B20-A771-4F77-369F-4D8774B4A5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543" y="274699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134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abdo</vt:lpstr>
      <vt:lpstr>Arial</vt:lpstr>
      <vt:lpstr>Calibri</vt:lpstr>
      <vt:lpstr>Calibri Light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47</cp:revision>
  <dcterms:created xsi:type="dcterms:W3CDTF">2022-10-17T09:24:34Z</dcterms:created>
  <dcterms:modified xsi:type="dcterms:W3CDTF">2025-11-20T10:12:28Z</dcterms:modified>
</cp:coreProperties>
</file>