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38"/>
  </p:handoutMasterIdLst>
  <p:sldIdLst>
    <p:sldId id="461" r:id="rId5"/>
    <p:sldId id="2736" r:id="rId6"/>
    <p:sldId id="2745" r:id="rId7"/>
    <p:sldId id="2739" r:id="rId8"/>
    <p:sldId id="2744" r:id="rId9"/>
    <p:sldId id="2740" r:id="rId10"/>
    <p:sldId id="2747" r:id="rId11"/>
    <p:sldId id="2748" r:id="rId12"/>
    <p:sldId id="2749" r:id="rId13"/>
    <p:sldId id="2750" r:id="rId14"/>
    <p:sldId id="2752" r:id="rId15"/>
    <p:sldId id="2751" r:id="rId16"/>
    <p:sldId id="2753" r:id="rId17"/>
    <p:sldId id="2754" r:id="rId18"/>
    <p:sldId id="2755" r:id="rId19"/>
    <p:sldId id="2756" r:id="rId20"/>
    <p:sldId id="2757" r:id="rId21"/>
    <p:sldId id="2759" r:id="rId22"/>
    <p:sldId id="2758" r:id="rId23"/>
    <p:sldId id="2746" r:id="rId24"/>
    <p:sldId id="2760" r:id="rId25"/>
    <p:sldId id="2678" r:id="rId26"/>
    <p:sldId id="2731" r:id="rId27"/>
    <p:sldId id="2719" r:id="rId28"/>
    <p:sldId id="2732" r:id="rId29"/>
    <p:sldId id="2727" r:id="rId30"/>
    <p:sldId id="2737" r:id="rId31"/>
    <p:sldId id="2718" r:id="rId32"/>
    <p:sldId id="2738" r:id="rId33"/>
    <p:sldId id="2728" r:id="rId34"/>
    <p:sldId id="2735" r:id="rId35"/>
    <p:sldId id="2679" r:id="rId36"/>
    <p:sldId id="274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736"/>
            <p14:sldId id="2745"/>
            <p14:sldId id="2739"/>
            <p14:sldId id="2744"/>
            <p14:sldId id="2740"/>
            <p14:sldId id="2747"/>
            <p14:sldId id="2748"/>
            <p14:sldId id="2749"/>
            <p14:sldId id="2750"/>
            <p14:sldId id="2752"/>
            <p14:sldId id="2751"/>
            <p14:sldId id="2753"/>
            <p14:sldId id="2754"/>
            <p14:sldId id="2755"/>
            <p14:sldId id="2756"/>
            <p14:sldId id="2757"/>
            <p14:sldId id="2759"/>
            <p14:sldId id="2758"/>
            <p14:sldId id="2746"/>
            <p14:sldId id="2760"/>
            <p14:sldId id="2678"/>
            <p14:sldId id="2731"/>
            <p14:sldId id="2719"/>
            <p14:sldId id="2732"/>
            <p14:sldId id="2727"/>
            <p14:sldId id="2737"/>
            <p14:sldId id="2718"/>
            <p14:sldId id="2738"/>
            <p14:sldId id="2728"/>
            <p14:sldId id="2735"/>
            <p14:sldId id="2679"/>
            <p14:sldId id="274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0A2D09-CF93-605B-DEB4-AA2CD87968FB}" name="Terra Royal" initials="TR" userId="S::Terra.Royal@ese.gov.ae::75448b6d-a9ba-4e34-b133-f4c956327c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A8C41"/>
    <a:srgbClr val="AC833B"/>
    <a:srgbClr val="F2F2F2"/>
    <a:srgbClr val="EEEEEE"/>
    <a:srgbClr val="C3DDD6"/>
    <a:srgbClr val="CDCACE"/>
    <a:srgbClr val="008447"/>
    <a:srgbClr val="FFD4D9"/>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794" autoAdjust="0"/>
    <p:restoredTop sz="96327"/>
  </p:normalViewPr>
  <p:slideViewPr>
    <p:cSldViewPr showGuides="1">
      <p:cViewPr>
        <p:scale>
          <a:sx n="66" d="100"/>
          <a:sy n="66" d="100"/>
        </p:scale>
        <p:origin x="448" y="220"/>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6/2/25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png"/><Relationship Id="rId4" Type="http://schemas.openxmlformats.org/officeDocument/2006/relationships/image" Target="../media/image6.gif"/></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hyperlink" Target="https://www.mauthor.com/present/5125624821317632" TargetMode="External"/><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mauthor.com/present/6742554757693440" TargetMode="Externa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mauthor.com/present/6230518838722560" TargetMode="Externa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mauthor.com/present/6735185216667648" TargetMode="Externa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quizizz.com/admin/quiz/682c5711b34532c67dad2f68" TargetMode="Externa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hyperlink" Target="https://www.mauthor.com/present/4845667746447360" TargetMode="External"/><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hyperlink" Target="https://readtheory.org/" TargetMode="External"/><Relationship Id="rId2" Type="http://schemas.openxmlformats.org/officeDocument/2006/relationships/hyperlink" Target="https://learnenglishteens.britishcouncil.org/skills/reading"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407368" y="1988840"/>
            <a:ext cx="4761359" cy="3960440"/>
          </a:xfrm>
        </p:spPr>
        <p:txBody>
          <a:bodyPr>
            <a:normAutofit/>
          </a:bodyPr>
          <a:lstStyle/>
          <a:p>
            <a:pPr marL="0" indent="0">
              <a:lnSpc>
                <a:spcPct val="100000"/>
              </a:lnSpc>
              <a:buNone/>
            </a:pPr>
            <a:r>
              <a:rPr lang="en-GB" sz="4000" b="1" dirty="0">
                <a:solidFill>
                  <a:srgbClr val="AC833B"/>
                </a:solidFill>
                <a:latin typeface="Arial" panose="020B0604020202020204" pitchFamily="34" charset="0"/>
                <a:cs typeface="Arial" panose="020B0604020202020204" pitchFamily="34" charset="0"/>
              </a:rPr>
              <a:t>English Language EOT3 Test Coverage</a:t>
            </a:r>
          </a:p>
          <a:p>
            <a:pPr marL="0" indent="0">
              <a:lnSpc>
                <a:spcPct val="100000"/>
              </a:lnSpc>
              <a:buNone/>
            </a:pPr>
            <a:r>
              <a:rPr lang="en-GB" sz="2400" b="1" dirty="0">
                <a:solidFill>
                  <a:srgbClr val="5F5F5F"/>
                </a:solidFill>
                <a:latin typeface="Arial" panose="020B0604020202020204" pitchFamily="34" charset="0"/>
                <a:cs typeface="Arial" panose="020B0604020202020204" pitchFamily="34" charset="0"/>
              </a:rPr>
              <a:t>Level 5.1</a:t>
            </a:r>
            <a:endParaRPr lang="en-GB" sz="1800" b="1" dirty="0">
              <a:solidFill>
                <a:srgbClr val="5F5F5F"/>
              </a:solidFill>
              <a:highlight>
                <a:srgbClr val="FFFF00"/>
              </a:highlight>
              <a:latin typeface="Arial" panose="020B0604020202020204" pitchFamily="34" charset="0"/>
              <a:cs typeface="Arial" panose="020B0604020202020204" pitchFamily="34" charset="0"/>
            </a:endParaRPr>
          </a:p>
          <a:p>
            <a:pPr marL="0" indent="0">
              <a:lnSpc>
                <a:spcPct val="100000"/>
              </a:lnSpc>
              <a:buNone/>
            </a:pPr>
            <a:r>
              <a:rPr lang="en-GB" sz="1800" b="1" dirty="0">
                <a:solidFill>
                  <a:srgbClr val="5F5F5F"/>
                </a:solidFill>
                <a:latin typeface="Arial" panose="020B0604020202020204" pitchFamily="34" charset="0"/>
                <a:cs typeface="Arial" panose="020B0604020202020204" pitchFamily="34" charset="0"/>
              </a:rPr>
              <a:t>Term 3</a:t>
            </a:r>
          </a:p>
          <a:p>
            <a:pPr marL="0" indent="0">
              <a:lnSpc>
                <a:spcPct val="100000"/>
              </a:lnSpc>
              <a:buNone/>
            </a:pPr>
            <a:r>
              <a:rPr lang="en-GB" sz="1800" b="1" dirty="0">
                <a:solidFill>
                  <a:srgbClr val="9A9C9B"/>
                </a:solidFill>
                <a:latin typeface="Arial" panose="020B0604020202020204" pitchFamily="34" charset="0"/>
                <a:cs typeface="Arial" panose="020B0604020202020204" pitchFamily="34" charset="0"/>
              </a:rPr>
              <a:t>2024 - 2025</a:t>
            </a:r>
          </a:p>
        </p:txBody>
      </p:sp>
      <p:pic>
        <p:nvPicPr>
          <p:cNvPr id="3" name="Picture 4" descr="Aesthetic GIFs - The Best GIF Collections Are On GIFSEC">
            <a:extLst>
              <a:ext uri="{FF2B5EF4-FFF2-40B4-BE49-F238E27FC236}">
                <a16:creationId xmlns:a16="http://schemas.microsoft.com/office/drawing/2014/main" id="{80CE3860-E6F7-B9FC-C9F6-6E663ADB2B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984" y="1628800"/>
            <a:ext cx="5375920" cy="40319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videoplayback (2)">
            <a:hlinkClick r:id="" action="ppaction://media"/>
            <a:extLst>
              <a:ext uri="{FF2B5EF4-FFF2-40B4-BE49-F238E27FC236}">
                <a16:creationId xmlns:a16="http://schemas.microsoft.com/office/drawing/2014/main" id="{30F3D00A-C9B2-AE13-84DE-8A53CE8E53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897512" y="3521019"/>
            <a:ext cx="1198488" cy="1198488"/>
          </a:xfrm>
          <a:prstGeom prst="rect">
            <a:avLst/>
          </a:prstGeom>
        </p:spPr>
      </p:pic>
    </p:spTree>
    <p:extLst>
      <p:ext uri="{BB962C8B-B14F-4D97-AF65-F5344CB8AC3E}">
        <p14:creationId xmlns:p14="http://schemas.microsoft.com/office/powerpoint/2010/main" val="262375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6E7B9E-F773-B183-A12B-930F734E8E20}"/>
              </a:ext>
            </a:extLst>
          </p:cNvPr>
          <p:cNvPicPr>
            <a:picLocks noChangeAspect="1"/>
          </p:cNvPicPr>
          <p:nvPr/>
        </p:nvPicPr>
        <p:blipFill>
          <a:blip r:embed="rId2"/>
          <a:srcRect r="50169"/>
          <a:stretch/>
        </p:blipFill>
        <p:spPr>
          <a:xfrm>
            <a:off x="5303912" y="836712"/>
            <a:ext cx="4584625" cy="5608143"/>
          </a:xfrm>
          <a:prstGeom prst="rect">
            <a:avLst/>
          </a:prstGeom>
        </p:spPr>
      </p:pic>
    </p:spTree>
    <p:extLst>
      <p:ext uri="{BB962C8B-B14F-4D97-AF65-F5344CB8AC3E}">
        <p14:creationId xmlns:p14="http://schemas.microsoft.com/office/powerpoint/2010/main" val="2130877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102F1DC-76EE-293B-AC19-DC0DC4762EBB}"/>
              </a:ext>
            </a:extLst>
          </p:cNvPr>
          <p:cNvSpPr>
            <a:spLocks noGrp="1"/>
          </p:cNvSpPr>
          <p:nvPr>
            <p:ph type="body" sz="quarter" idx="15"/>
          </p:nvPr>
        </p:nvSpPr>
        <p:spPr>
          <a:xfrm>
            <a:off x="1205817" y="3789040"/>
            <a:ext cx="9791700" cy="2016224"/>
          </a:xfrm>
        </p:spPr>
        <p:txBody>
          <a:bodyPr>
            <a:normAutofit/>
          </a:bodyPr>
          <a:lstStyle/>
          <a:p>
            <a:r>
              <a:rPr lang="en-US" dirty="0">
                <a:solidFill>
                  <a:schemeClr val="accent1">
                    <a:lumMod val="75000"/>
                  </a:schemeClr>
                </a:solidFill>
              </a:rPr>
              <a:t>Part 1: opinion question.</a:t>
            </a:r>
          </a:p>
          <a:p>
            <a:r>
              <a:rPr lang="en-US" dirty="0">
                <a:solidFill>
                  <a:schemeClr val="accent1">
                    <a:lumMod val="75000"/>
                  </a:schemeClr>
                </a:solidFill>
              </a:rPr>
              <a:t>Part 2: make a plan.</a:t>
            </a:r>
          </a:p>
          <a:p>
            <a:r>
              <a:rPr lang="en-US" dirty="0">
                <a:solidFill>
                  <a:schemeClr val="accent1">
                    <a:lumMod val="75000"/>
                  </a:schemeClr>
                </a:solidFill>
              </a:rPr>
              <a:t>Part 3: write it as an essay. </a:t>
            </a:r>
          </a:p>
          <a:p>
            <a:r>
              <a:rPr lang="en-US" dirty="0">
                <a:solidFill>
                  <a:schemeClr val="accent1">
                    <a:lumMod val="75000"/>
                  </a:schemeClr>
                </a:solidFill>
              </a:rPr>
              <a:t>Part 4: text answer inference question + justification question.</a:t>
            </a:r>
          </a:p>
        </p:txBody>
      </p:sp>
      <p:sp>
        <p:nvSpPr>
          <p:cNvPr id="4" name="Text Placeholder 2">
            <a:extLst>
              <a:ext uri="{FF2B5EF4-FFF2-40B4-BE49-F238E27FC236}">
                <a16:creationId xmlns:a16="http://schemas.microsoft.com/office/drawing/2014/main" id="{293B6FC3-A16D-0C7D-B26E-B1ED584E0684}"/>
              </a:ext>
            </a:extLst>
          </p:cNvPr>
          <p:cNvSpPr txBox="1">
            <a:spLocks/>
          </p:cNvSpPr>
          <p:nvPr/>
        </p:nvSpPr>
        <p:spPr>
          <a:xfrm>
            <a:off x="1211480" y="3787448"/>
            <a:ext cx="9791700" cy="20162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1800" kern="1200">
                <a:solidFill>
                  <a:schemeClr val="accent3">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ar-AE" dirty="0">
                <a:solidFill>
                  <a:schemeClr val="accent1">
                    <a:lumMod val="75000"/>
                  </a:schemeClr>
                </a:solidFill>
                <a:cs typeface="Akhbar MT" pitchFamily="2" charset="-78"/>
              </a:rPr>
              <a:t>الجزء الأول: سؤال رأي </a:t>
            </a:r>
          </a:p>
          <a:p>
            <a:pPr algn="r"/>
            <a:r>
              <a:rPr lang="ar-AE" dirty="0">
                <a:solidFill>
                  <a:schemeClr val="accent1">
                    <a:lumMod val="75000"/>
                  </a:schemeClr>
                </a:solidFill>
                <a:cs typeface="Akhbar MT" pitchFamily="2" charset="-78"/>
              </a:rPr>
              <a:t>الجزء الثاني: اكتب خطة</a:t>
            </a:r>
          </a:p>
          <a:p>
            <a:pPr algn="r"/>
            <a:r>
              <a:rPr lang="ar-AE" dirty="0">
                <a:solidFill>
                  <a:schemeClr val="accent1">
                    <a:lumMod val="75000"/>
                  </a:schemeClr>
                </a:solidFill>
                <a:cs typeface="Akhbar MT" pitchFamily="2" charset="-78"/>
              </a:rPr>
              <a:t>الجزء الثالث: اكتب الخطة كموضوع</a:t>
            </a:r>
          </a:p>
          <a:p>
            <a:pPr algn="r"/>
            <a:r>
              <a:rPr lang="ar-AE" dirty="0">
                <a:solidFill>
                  <a:schemeClr val="accent1">
                    <a:lumMod val="75000"/>
                  </a:schemeClr>
                </a:solidFill>
                <a:cs typeface="Akhbar MT" pitchFamily="2" charset="-78"/>
              </a:rPr>
              <a:t>الجزء الرابع: فقرة و عليها سؤال استنتاج و سؤال دليل من النص</a:t>
            </a:r>
            <a:endParaRPr lang="en-US" dirty="0">
              <a:solidFill>
                <a:schemeClr val="accent1">
                  <a:lumMod val="75000"/>
                </a:schemeClr>
              </a:solidFill>
              <a:cs typeface="Akhbar MT" pitchFamily="2" charset="-78"/>
            </a:endParaRPr>
          </a:p>
        </p:txBody>
      </p:sp>
      <p:sp>
        <p:nvSpPr>
          <p:cNvPr id="8" name="Text Placeholder 1">
            <a:extLst>
              <a:ext uri="{FF2B5EF4-FFF2-40B4-BE49-F238E27FC236}">
                <a16:creationId xmlns:a16="http://schemas.microsoft.com/office/drawing/2014/main" id="{D7593375-AE54-433E-EE21-A465A84CDBC5}"/>
              </a:ext>
            </a:extLst>
          </p:cNvPr>
          <p:cNvSpPr txBox="1">
            <a:spLocks/>
          </p:cNvSpPr>
          <p:nvPr/>
        </p:nvSpPr>
        <p:spPr>
          <a:xfrm>
            <a:off x="3143672" y="1700808"/>
            <a:ext cx="9791700" cy="806450"/>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4000" kern="1200">
                <a:solidFill>
                  <a:schemeClr val="accent3">
                    <a:lumMod val="75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accent2">
                    <a:lumMod val="50000"/>
                  </a:schemeClr>
                </a:solidFill>
              </a:rPr>
              <a:t>Paper exam – writing 40%</a:t>
            </a:r>
            <a:endParaRPr lang="en-US" dirty="0">
              <a:solidFill>
                <a:schemeClr val="accent2">
                  <a:lumMod val="50000"/>
                </a:schemeClr>
              </a:solidFill>
            </a:endParaRPr>
          </a:p>
        </p:txBody>
      </p:sp>
      <p:sp>
        <p:nvSpPr>
          <p:cNvPr id="9" name="Text Placeholder 1">
            <a:extLst>
              <a:ext uri="{FF2B5EF4-FFF2-40B4-BE49-F238E27FC236}">
                <a16:creationId xmlns:a16="http://schemas.microsoft.com/office/drawing/2014/main" id="{99BFB806-049E-D31D-084C-AE626194AF86}"/>
              </a:ext>
            </a:extLst>
          </p:cNvPr>
          <p:cNvSpPr txBox="1">
            <a:spLocks/>
          </p:cNvSpPr>
          <p:nvPr/>
        </p:nvSpPr>
        <p:spPr>
          <a:xfrm>
            <a:off x="3791744" y="2340903"/>
            <a:ext cx="5663952" cy="806450"/>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4000" kern="1200">
                <a:solidFill>
                  <a:schemeClr val="accent3">
                    <a:lumMod val="75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AE" dirty="0">
                <a:solidFill>
                  <a:schemeClr val="accent2">
                    <a:lumMod val="50000"/>
                  </a:schemeClr>
                </a:solidFill>
                <a:cs typeface="Akhbar MT" pitchFamily="2" charset="-78"/>
              </a:rPr>
              <a:t>الامتحان الورقي – كتابة 40%</a:t>
            </a:r>
            <a:endParaRPr lang="en-US" dirty="0">
              <a:solidFill>
                <a:schemeClr val="accent2">
                  <a:lumMod val="50000"/>
                </a:schemeClr>
              </a:solidFill>
              <a:cs typeface="Akhbar MT" pitchFamily="2" charset="-78"/>
            </a:endParaRPr>
          </a:p>
        </p:txBody>
      </p:sp>
      <p:pic>
        <p:nvPicPr>
          <p:cNvPr id="4100" name="Picture 4" descr="Exam Centers in Nagpur Maharashtra | Top Assessment Centers | GEL">
            <a:extLst>
              <a:ext uri="{FF2B5EF4-FFF2-40B4-BE49-F238E27FC236}">
                <a16:creationId xmlns:a16="http://schemas.microsoft.com/office/drawing/2014/main" id="{C31CF8FB-6F3E-5AA8-0F9D-652271A8AB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4272" y="521804"/>
            <a:ext cx="3006080" cy="3006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657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05618F-9508-48B8-3A9B-D36637C92790}"/>
              </a:ext>
            </a:extLst>
          </p:cNvPr>
          <p:cNvPicPr>
            <a:picLocks noChangeAspect="1"/>
          </p:cNvPicPr>
          <p:nvPr/>
        </p:nvPicPr>
        <p:blipFill>
          <a:blip r:embed="rId2"/>
          <a:stretch>
            <a:fillRect/>
          </a:stretch>
        </p:blipFill>
        <p:spPr>
          <a:xfrm>
            <a:off x="-109159" y="2368100"/>
            <a:ext cx="12410317" cy="2121800"/>
          </a:xfrm>
          <a:prstGeom prst="rect">
            <a:avLst/>
          </a:prstGeom>
        </p:spPr>
      </p:pic>
    </p:spTree>
    <p:extLst>
      <p:ext uri="{BB962C8B-B14F-4D97-AF65-F5344CB8AC3E}">
        <p14:creationId xmlns:p14="http://schemas.microsoft.com/office/powerpoint/2010/main" val="2798823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A0CDD-5D9B-54C8-B7EF-A5350CFCBC5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3FEC3EB-0F06-D16F-70B1-FEB359EF86F6}"/>
              </a:ext>
            </a:extLst>
          </p:cNvPr>
          <p:cNvSpPr>
            <a:spLocks noChangeArrowheads="1"/>
          </p:cNvSpPr>
          <p:nvPr/>
        </p:nvSpPr>
        <p:spPr bwMode="auto">
          <a:xfrm>
            <a:off x="479376" y="1481790"/>
            <a:ext cx="10072822" cy="93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Part 1: Opinion Question</a:t>
            </a:r>
          </a:p>
          <a:p>
            <a:pPr marL="69850" marR="0">
              <a:lnSpc>
                <a:spcPct val="97000"/>
              </a:lnSpc>
              <a:spcBef>
                <a:spcPts val="50"/>
              </a:spcBef>
            </a:pPr>
            <a:r>
              <a:rPr lang="en-US" sz="1800" dirty="0">
                <a:effectLst/>
                <a:latin typeface="Calibri" panose="020F0502020204030204" pitchFamily="34" charset="0"/>
                <a:ea typeface="Calibri" panose="020F0502020204030204" pitchFamily="34" charset="0"/>
              </a:rPr>
              <a:t>What</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is</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more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important</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for</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scientists</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your</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opinion:</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fixing</a:t>
            </a:r>
            <a:r>
              <a:rPr lang="en-US" sz="1800" spc="-1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problems</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on</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Earth</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or</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exploring</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space?</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20" dirty="0">
                <a:effectLst/>
                <a:latin typeface="Calibri" panose="020F0502020204030204" pitchFamily="34" charset="0"/>
                <a:ea typeface="Calibri" panose="020F0502020204030204" pitchFamily="34" charset="0"/>
              </a:rPr>
              <a:t>Why?</a:t>
            </a:r>
          </a:p>
          <a:p>
            <a:pPr marL="69850" marR="0">
              <a:lnSpc>
                <a:spcPct val="97000"/>
              </a:lnSpc>
              <a:spcBef>
                <a:spcPts val="50"/>
              </a:spcBef>
            </a:pPr>
            <a:r>
              <a:rPr lang="en-US" spc="-20" dirty="0">
                <a:latin typeface="Calibri" panose="020F0502020204030204" pitchFamily="34" charset="0"/>
                <a:ea typeface="Calibri" panose="020F0502020204030204" pitchFamily="34" charset="0"/>
              </a:rPr>
              <a:t>……………………………………………………………………………………………………………………………………………………………………..</a:t>
            </a:r>
            <a:endParaRPr lang="en-US" sz="1800" dirty="0">
              <a:effectLst/>
              <a:latin typeface="Calibri" panose="020F0502020204030204" pitchFamily="34" charset="0"/>
              <a:ea typeface="Calibri" panose="020F0502020204030204" pitchFamily="34" charset="0"/>
            </a:endParaRPr>
          </a:p>
        </p:txBody>
      </p:sp>
      <p:sp>
        <p:nvSpPr>
          <p:cNvPr id="4" name="Rectangle 3">
            <a:extLst>
              <a:ext uri="{FF2B5EF4-FFF2-40B4-BE49-F238E27FC236}">
                <a16:creationId xmlns:a16="http://schemas.microsoft.com/office/drawing/2014/main" id="{E1223D2A-651B-4026-B491-31B1E5692B2F}"/>
              </a:ext>
            </a:extLst>
          </p:cNvPr>
          <p:cNvSpPr>
            <a:spLocks noChangeArrowheads="1"/>
          </p:cNvSpPr>
          <p:nvPr/>
        </p:nvSpPr>
        <p:spPr bwMode="auto">
          <a:xfrm>
            <a:off x="508010" y="2859847"/>
            <a:ext cx="6375913"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p>
          <a:p>
            <a:pPr marL="69850" marR="0">
              <a:buNone/>
            </a:pPr>
            <a:r>
              <a:rPr lang="en-US" sz="1800" b="1" dirty="0">
                <a:effectLst/>
                <a:latin typeface="Calibri" panose="020F0502020204030204" pitchFamily="34" charset="0"/>
                <a:ea typeface="Calibri" panose="020F0502020204030204" pitchFamily="34" charset="0"/>
              </a:rPr>
              <a:t>Part2: Make a plan</a:t>
            </a:r>
          </a:p>
          <a:p>
            <a:pPr marL="69850" marR="0">
              <a:buNone/>
            </a:pPr>
            <a:r>
              <a:rPr lang="en-US" sz="1800" b="1" dirty="0">
                <a:effectLst/>
                <a:latin typeface="Calibri" panose="020F0502020204030204" pitchFamily="34" charset="0"/>
                <a:ea typeface="Calibri" panose="020F0502020204030204" pitchFamily="34" charset="0"/>
              </a:rPr>
              <a:t>Do</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you</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think</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science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can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help</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make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world</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a</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better</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spc="-10" dirty="0">
                <a:effectLst/>
                <a:latin typeface="Calibri" panose="020F0502020204030204" pitchFamily="34" charset="0"/>
                <a:ea typeface="Calibri" panose="020F0502020204030204" pitchFamily="34" charset="0"/>
              </a:rPr>
              <a:t>place?</a:t>
            </a:r>
            <a:endParaRPr lang="en-US" sz="1800" dirty="0">
              <a:effectLst/>
              <a:latin typeface="Calibri" panose="020F0502020204030204" pitchFamily="34" charset="0"/>
              <a:ea typeface="Calibri" panose="020F0502020204030204" pitchFamily="34" charset="0"/>
            </a:endParaRPr>
          </a:p>
          <a:p>
            <a:pPr marL="69850" marR="0">
              <a:buNone/>
            </a:pPr>
            <a:r>
              <a:rPr lang="en-US" sz="1800" spc="-10" dirty="0">
                <a:effectLst/>
                <a:latin typeface="Calibri" panose="020F0502020204030204" pitchFamily="34" charset="0"/>
                <a:ea typeface="Calibri" panose="020F0502020204030204" pitchFamily="34" charset="0"/>
              </a:rPr>
              <a:t>Include</a:t>
            </a:r>
            <a:r>
              <a:rPr lang="en-US" sz="1800" spc="2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information</a:t>
            </a:r>
            <a:r>
              <a:rPr lang="en-US" sz="1800" spc="2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about:</a:t>
            </a:r>
            <a:endParaRPr lang="en-US" sz="1800" dirty="0">
              <a:effectLst/>
              <a:latin typeface="Calibri" panose="020F0502020204030204" pitchFamily="34" charset="0"/>
              <a:ea typeface="Calibri" panose="020F0502020204030204" pitchFamily="34" charset="0"/>
            </a:endParaRPr>
          </a:p>
          <a:p>
            <a:pPr marL="342900" marR="0" lvl="0" indent="-342900">
              <a:buSzPts val="1100"/>
              <a:buFont typeface="Symbol" panose="05050102010706020507" pitchFamily="18" charset="2"/>
              <a:buChar char=""/>
              <a:tabLst>
                <a:tab pos="527050" algn="l"/>
              </a:tabLst>
            </a:pPr>
            <a:r>
              <a:rPr lang="en-US" sz="1800" spc="0" dirty="0">
                <a:effectLst/>
                <a:latin typeface="Calibri" panose="020F0502020204030204" pitchFamily="34" charset="0"/>
                <a:ea typeface="Symbol" panose="05050102010706020507" pitchFamily="18" charset="2"/>
                <a:cs typeface="Symbol" panose="05050102010706020507" pitchFamily="18" charset="2"/>
              </a:rPr>
              <a:t>How</a:t>
            </a:r>
            <a:r>
              <a:rPr lang="en-US" sz="1800" spc="-6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can</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science</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help</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with</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problems</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like</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sickness</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or</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10" dirty="0">
                <a:effectLst/>
                <a:latin typeface="Calibri" panose="020F0502020204030204" pitchFamily="34" charset="0"/>
                <a:ea typeface="Symbol" panose="05050102010706020507" pitchFamily="18" charset="2"/>
                <a:cs typeface="Symbol" panose="05050102010706020507" pitchFamily="18" charset="2"/>
              </a:rPr>
              <a:t>pollution?</a:t>
            </a:r>
            <a:endParaRPr lang="en-US" sz="1800" spc="0" dirty="0">
              <a:effectLst/>
              <a:latin typeface="Calibri" panose="020F0502020204030204" pitchFamily="34" charset="0"/>
              <a:ea typeface="Symbol" panose="05050102010706020507" pitchFamily="18" charset="2"/>
              <a:cs typeface="Symbol" panose="05050102010706020507" pitchFamily="18" charset="2"/>
            </a:endParaRPr>
          </a:p>
          <a:p>
            <a:pPr marL="342900" marR="0" lvl="0" indent="-342900">
              <a:spcBef>
                <a:spcPts val="15"/>
              </a:spcBef>
              <a:buSzPts val="1100"/>
              <a:buFont typeface="Symbol" panose="05050102010706020507" pitchFamily="18" charset="2"/>
              <a:buChar char=""/>
              <a:tabLst>
                <a:tab pos="527050" algn="l"/>
              </a:tabLst>
            </a:pPr>
            <a:r>
              <a:rPr lang="en-US" sz="1800" spc="0" dirty="0">
                <a:effectLst/>
                <a:latin typeface="Calibri" panose="020F0502020204030204" pitchFamily="34" charset="0"/>
                <a:ea typeface="Symbol" panose="05050102010706020507" pitchFamily="18" charset="2"/>
                <a:cs typeface="Symbol" panose="05050102010706020507" pitchFamily="18" charset="2"/>
              </a:rPr>
              <a:t>How</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does</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science</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help</a:t>
            </a:r>
            <a:r>
              <a:rPr lang="en-US" sz="1800" spc="-5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us</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learn</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about</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staying</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10" dirty="0">
                <a:effectLst/>
                <a:latin typeface="Calibri" panose="020F0502020204030204" pitchFamily="34" charset="0"/>
                <a:ea typeface="Symbol" panose="05050102010706020507" pitchFamily="18" charset="2"/>
                <a:cs typeface="Symbol" panose="05050102010706020507" pitchFamily="18" charset="2"/>
              </a:rPr>
              <a:t>healthy?</a:t>
            </a:r>
            <a:endParaRPr lang="en-US" dirty="0">
              <a:latin typeface="Calibri" panose="020F0502020204030204" pitchFamily="34" charset="0"/>
              <a:ea typeface="Symbol" panose="05050102010706020507" pitchFamily="18" charset="2"/>
              <a:cs typeface="Symbol" panose="05050102010706020507" pitchFamily="18" charset="2"/>
            </a:endParaRPr>
          </a:p>
          <a:p>
            <a:pPr marL="342900" marR="0" lvl="0" indent="-342900">
              <a:spcBef>
                <a:spcPts val="15"/>
              </a:spcBef>
              <a:buSzPts val="1100"/>
              <a:buFont typeface="Symbol" panose="05050102010706020507" pitchFamily="18" charset="2"/>
              <a:buChar char=""/>
              <a:tabLst>
                <a:tab pos="527050" algn="l"/>
              </a:tabLst>
            </a:pPr>
            <a:r>
              <a:rPr lang="en-US" sz="1800" dirty="0">
                <a:effectLst/>
                <a:latin typeface="Calibri" panose="020F0502020204030204" pitchFamily="34" charset="0"/>
                <a:ea typeface="Calibri" panose="020F0502020204030204" pitchFamily="34" charset="0"/>
              </a:rPr>
              <a:t>Why</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learning</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science</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is</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important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(or</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not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important)?</a:t>
            </a:r>
            <a:endParaRPr lang="en-US" altLang="en-US" dirty="0"/>
          </a:p>
        </p:txBody>
      </p:sp>
      <p:sp>
        <p:nvSpPr>
          <p:cNvPr id="6" name="Rectangle 5">
            <a:extLst>
              <a:ext uri="{FF2B5EF4-FFF2-40B4-BE49-F238E27FC236}">
                <a16:creationId xmlns:a16="http://schemas.microsoft.com/office/drawing/2014/main" id="{8FDF9D22-2570-56BC-236E-B1DF53CA60F1}"/>
              </a:ext>
            </a:extLst>
          </p:cNvPr>
          <p:cNvSpPr>
            <a:spLocks noChangeArrowheads="1"/>
          </p:cNvSpPr>
          <p:nvPr/>
        </p:nvSpPr>
        <p:spPr bwMode="auto">
          <a:xfrm>
            <a:off x="444215" y="5385137"/>
            <a:ext cx="1154033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panose="020B0604020202020204" pitchFamily="34" charset="0"/>
              </a:rPr>
              <a:t>Part 3: Write Your essay </a:t>
            </a:r>
            <a:r>
              <a:rPr lang="en-US" sz="1800" dirty="0">
                <a:effectLst/>
                <a:latin typeface="Calibri" panose="020F0502020204030204" pitchFamily="34" charset="0"/>
                <a:ea typeface="Calibri" panose="020F0502020204030204" pitchFamily="34" charset="0"/>
              </a:rPr>
              <a:t>Write</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least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70</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words</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rPr>
              <a:t>.............................................................................................................................................................</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2000" b="0" i="0" u="none" strike="noStrike" cap="none" normalizeH="0" baseline="0" dirty="0">
                <a:ln>
                  <a:noFill/>
                </a:ln>
                <a:solidFill>
                  <a:schemeClr val="tx1"/>
                </a:solidFill>
                <a:effectLst/>
                <a:latin typeface="Arial" panose="020B0604020202020204" pitchFamily="34" charset="0"/>
              </a:rPr>
              <a:t>............................................................................................................................</a:t>
            </a:r>
          </a:p>
        </p:txBody>
      </p:sp>
      <p:pic>
        <p:nvPicPr>
          <p:cNvPr id="5" name="Picture 4">
            <a:extLst>
              <a:ext uri="{FF2B5EF4-FFF2-40B4-BE49-F238E27FC236}">
                <a16:creationId xmlns:a16="http://schemas.microsoft.com/office/drawing/2014/main" id="{8903918B-4D39-E4A3-37D6-B5F0EA16174F}"/>
              </a:ext>
            </a:extLst>
          </p:cNvPr>
          <p:cNvPicPr>
            <a:picLocks noChangeAspect="1"/>
          </p:cNvPicPr>
          <p:nvPr/>
        </p:nvPicPr>
        <p:blipFill>
          <a:blip r:embed="rId2"/>
          <a:stretch>
            <a:fillRect/>
          </a:stretch>
        </p:blipFill>
        <p:spPr>
          <a:xfrm>
            <a:off x="5087888" y="260648"/>
            <a:ext cx="1628294" cy="496572"/>
          </a:xfrm>
          <a:prstGeom prst="rect">
            <a:avLst/>
          </a:prstGeom>
        </p:spPr>
      </p:pic>
    </p:spTree>
    <p:extLst>
      <p:ext uri="{BB962C8B-B14F-4D97-AF65-F5344CB8AC3E}">
        <p14:creationId xmlns:p14="http://schemas.microsoft.com/office/powerpoint/2010/main" val="3815149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79858F-613D-B503-00ED-83252A2164F8}"/>
              </a:ext>
            </a:extLst>
          </p:cNvPr>
          <p:cNvSpPr txBox="1"/>
          <p:nvPr/>
        </p:nvSpPr>
        <p:spPr>
          <a:xfrm>
            <a:off x="1019436" y="1059120"/>
            <a:ext cx="10153128" cy="4739759"/>
          </a:xfrm>
          <a:prstGeom prst="rect">
            <a:avLst/>
          </a:prstGeom>
          <a:noFill/>
        </p:spPr>
        <p:txBody>
          <a:bodyPr wrap="square" rtlCol="0">
            <a:spAutoFit/>
          </a:bodyPr>
          <a:lstStyle/>
          <a:p>
            <a:pPr algn="ctr">
              <a:buNone/>
            </a:pPr>
            <a:r>
              <a:rPr lang="en-US" sz="2400" b="1" dirty="0"/>
              <a:t>Science</a:t>
            </a:r>
          </a:p>
          <a:p>
            <a:pPr>
              <a:buNone/>
            </a:pPr>
            <a:endParaRPr lang="en-US" sz="2000" dirty="0"/>
          </a:p>
          <a:p>
            <a:pPr>
              <a:buNone/>
            </a:pPr>
            <a:r>
              <a:rPr lang="en-US" sz="2000" dirty="0"/>
              <a:t>Science can help make the world better in many ways. It helps doctors find cures for diseases and create vaccines to keep people healthy. Thanks to science, we have hospitals, medicine, and ways to treat serious illnesses.</a:t>
            </a:r>
          </a:p>
          <a:p>
            <a:pPr>
              <a:buNone/>
            </a:pPr>
            <a:endParaRPr lang="en-US" sz="2000" dirty="0"/>
          </a:p>
          <a:p>
            <a:pPr>
              <a:buNone/>
            </a:pPr>
            <a:r>
              <a:rPr lang="en-US" sz="2000" dirty="0"/>
              <a:t>Science also helps reduce pollution by creating clean energy like solar and wind power. This protects our planet and keeps the air and water clean.</a:t>
            </a:r>
          </a:p>
          <a:p>
            <a:pPr>
              <a:buNone/>
            </a:pPr>
            <a:endParaRPr lang="en-US" sz="2000" dirty="0"/>
          </a:p>
          <a:p>
            <a:pPr>
              <a:buNone/>
            </a:pPr>
            <a:r>
              <a:rPr lang="en-US" sz="2000" dirty="0"/>
              <a:t>Science teaches us how to stay healthy by eating well, exercising, and avoiding germs.</a:t>
            </a:r>
          </a:p>
          <a:p>
            <a:pPr>
              <a:buNone/>
            </a:pPr>
            <a:r>
              <a:rPr lang="en-US" sz="2000" dirty="0"/>
              <a:t>Learning science is important because it helps us understand the world, solve problems, and make smart choices. Everyone, not just scientists, can use science to improve life.</a:t>
            </a:r>
          </a:p>
          <a:p>
            <a:pPr>
              <a:buNone/>
            </a:pPr>
            <a:endParaRPr lang="en-US" sz="2000" dirty="0"/>
          </a:p>
          <a:p>
            <a:r>
              <a:rPr lang="en-US" sz="2000" dirty="0"/>
              <a:t>Science makes life safer, healthier, and better for everyone.</a:t>
            </a:r>
          </a:p>
          <a:p>
            <a:endParaRPr lang="en-US" dirty="0"/>
          </a:p>
        </p:txBody>
      </p:sp>
    </p:spTree>
    <p:extLst>
      <p:ext uri="{BB962C8B-B14F-4D97-AF65-F5344CB8AC3E}">
        <p14:creationId xmlns:p14="http://schemas.microsoft.com/office/powerpoint/2010/main" val="2857677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A45BC-2944-0CE3-93FE-38C8DBCF844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96AA50B-B807-4027-7E64-0589BDE1EE34}"/>
              </a:ext>
            </a:extLst>
          </p:cNvPr>
          <p:cNvPicPr>
            <a:picLocks noChangeAspect="1"/>
          </p:cNvPicPr>
          <p:nvPr/>
        </p:nvPicPr>
        <p:blipFill>
          <a:blip r:embed="rId2"/>
          <a:stretch>
            <a:fillRect/>
          </a:stretch>
        </p:blipFill>
        <p:spPr>
          <a:xfrm>
            <a:off x="5283071" y="205172"/>
            <a:ext cx="1636116" cy="504056"/>
          </a:xfrm>
          <a:prstGeom prst="rect">
            <a:avLst/>
          </a:prstGeom>
        </p:spPr>
      </p:pic>
      <p:sp>
        <p:nvSpPr>
          <p:cNvPr id="8" name="Rectangle 7">
            <a:extLst>
              <a:ext uri="{FF2B5EF4-FFF2-40B4-BE49-F238E27FC236}">
                <a16:creationId xmlns:a16="http://schemas.microsoft.com/office/drawing/2014/main" id="{5BBAED21-5198-2636-996C-226D8711935A}"/>
              </a:ext>
            </a:extLst>
          </p:cNvPr>
          <p:cNvSpPr>
            <a:spLocks noChangeArrowheads="1"/>
          </p:cNvSpPr>
          <p:nvPr/>
        </p:nvSpPr>
        <p:spPr bwMode="auto">
          <a:xfrm>
            <a:off x="479376" y="1481790"/>
            <a:ext cx="10045699" cy="93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Part 1: Opinion Question</a:t>
            </a:r>
          </a:p>
          <a:p>
            <a:pPr marL="69850" marR="0">
              <a:lnSpc>
                <a:spcPct val="97000"/>
              </a:lnSpc>
              <a:spcBef>
                <a:spcPts val="50"/>
              </a:spcBef>
            </a:pPr>
            <a:r>
              <a:rPr lang="en-US" sz="1800" dirty="0">
                <a:effectLst/>
                <a:latin typeface="Calibri" panose="020F0502020204030204" pitchFamily="34" charset="0"/>
                <a:ea typeface="Calibri" panose="020F0502020204030204" pitchFamily="34" charset="0"/>
              </a:rPr>
              <a:t>Why</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do</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you</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think</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people</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with</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disabilities</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are</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strong?</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p>
          <a:p>
            <a:pPr marL="69850" marR="0">
              <a:lnSpc>
                <a:spcPct val="97000"/>
              </a:lnSpc>
              <a:spcBef>
                <a:spcPts val="50"/>
              </a:spcBef>
            </a:pPr>
            <a:r>
              <a:rPr lang="en-US" spc="-20" dirty="0">
                <a:latin typeface="Calibri" panose="020F0502020204030204" pitchFamily="34" charset="0"/>
                <a:ea typeface="Calibri" panose="020F0502020204030204" pitchFamily="34" charset="0"/>
              </a:rPr>
              <a:t>……………………………………………………………………………………………………………………………………………………………………..</a:t>
            </a:r>
            <a:endParaRPr lang="en-US" sz="1800" dirty="0">
              <a:effectLst/>
              <a:latin typeface="Calibri" panose="020F0502020204030204" pitchFamily="34" charset="0"/>
              <a:ea typeface="Calibri" panose="020F0502020204030204" pitchFamily="34" charset="0"/>
            </a:endParaRPr>
          </a:p>
        </p:txBody>
      </p:sp>
      <p:sp>
        <p:nvSpPr>
          <p:cNvPr id="9" name="Rectangle 8">
            <a:extLst>
              <a:ext uri="{FF2B5EF4-FFF2-40B4-BE49-F238E27FC236}">
                <a16:creationId xmlns:a16="http://schemas.microsoft.com/office/drawing/2014/main" id="{7269B675-DDD8-38E1-AC50-C6FBF1A1B4FE}"/>
              </a:ext>
            </a:extLst>
          </p:cNvPr>
          <p:cNvSpPr>
            <a:spLocks noChangeArrowheads="1"/>
          </p:cNvSpPr>
          <p:nvPr/>
        </p:nvSpPr>
        <p:spPr bwMode="auto">
          <a:xfrm>
            <a:off x="508010" y="2859847"/>
            <a:ext cx="5330113"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p>
          <a:p>
            <a:pPr marL="69850" marR="0">
              <a:buNone/>
            </a:pPr>
            <a:r>
              <a:rPr lang="en-US" sz="1800" b="1" dirty="0">
                <a:effectLst/>
                <a:latin typeface="Calibri" panose="020F0502020204030204" pitchFamily="34" charset="0"/>
                <a:ea typeface="Calibri" panose="020F0502020204030204" pitchFamily="34" charset="0"/>
              </a:rPr>
              <a:t>Part2: Make a plan</a:t>
            </a:r>
          </a:p>
          <a:p>
            <a:pPr marL="69850" marR="0">
              <a:buNone/>
            </a:pPr>
            <a:r>
              <a:rPr lang="en-US" sz="1800" b="1" dirty="0">
                <a:effectLst/>
                <a:latin typeface="Calibri" panose="020F0502020204030204" pitchFamily="34" charset="0"/>
                <a:ea typeface="Calibri" panose="020F0502020204030204" pitchFamily="34" charset="0"/>
              </a:rPr>
              <a:t>Some</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people</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have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problems</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but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still</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do</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great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spc="-10" dirty="0">
                <a:effectLst/>
                <a:latin typeface="Calibri" panose="020F0502020204030204" pitchFamily="34" charset="0"/>
                <a:ea typeface="Calibri" panose="020F0502020204030204" pitchFamily="34" charset="0"/>
              </a:rPr>
              <a:t>things.</a:t>
            </a:r>
            <a:endParaRPr lang="en-US" sz="1800" dirty="0">
              <a:effectLst/>
              <a:latin typeface="Calibri" panose="020F0502020204030204" pitchFamily="34" charset="0"/>
              <a:ea typeface="Calibri" panose="020F0502020204030204" pitchFamily="34" charset="0"/>
            </a:endParaRPr>
          </a:p>
          <a:p>
            <a:pPr marL="69850" marR="0">
              <a:spcBef>
                <a:spcPts val="5"/>
              </a:spcBef>
              <a:buNone/>
            </a:pPr>
            <a:r>
              <a:rPr lang="en-US" sz="1800" dirty="0">
                <a:effectLst/>
                <a:latin typeface="Calibri" panose="020F0502020204030204" pitchFamily="34" charset="0"/>
                <a:ea typeface="Calibri" panose="020F0502020204030204" pitchFamily="34" charset="0"/>
              </a:rPr>
              <a:t>Write</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about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how</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people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can</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keep</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trying.</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Write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about:</a:t>
            </a:r>
            <a:endParaRPr lang="en-US" sz="1800" dirty="0">
              <a:effectLst/>
              <a:latin typeface="Calibri" panose="020F0502020204030204" pitchFamily="34" charset="0"/>
              <a:ea typeface="Calibri" panose="020F0502020204030204" pitchFamily="34" charset="0"/>
            </a:endParaRPr>
          </a:p>
          <a:p>
            <a:pPr marL="342900" marR="0" lvl="0" indent="-342900">
              <a:buSzPts val="1000"/>
              <a:buFont typeface="Symbol" panose="05050102010706020507" pitchFamily="18" charset="2"/>
              <a:buChar char=""/>
              <a:tabLst>
                <a:tab pos="527050" algn="l"/>
              </a:tabLst>
            </a:pPr>
            <a:r>
              <a:rPr lang="en-US" sz="1800" spc="0" dirty="0">
                <a:effectLst/>
                <a:latin typeface="Calibri" panose="020F0502020204030204" pitchFamily="34" charset="0"/>
                <a:ea typeface="Symbol" panose="05050102010706020507" pitchFamily="18" charset="2"/>
                <a:cs typeface="Symbol" panose="05050102010706020507" pitchFamily="18" charset="2"/>
              </a:rPr>
              <a:t>How</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can people who are deaf</a:t>
            </a:r>
            <a:r>
              <a:rPr lang="en-US" sz="1800" spc="-4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be</a:t>
            </a:r>
            <a:r>
              <a:rPr lang="en-US" sz="1800" spc="-4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10" dirty="0">
                <a:effectLst/>
                <a:latin typeface="Calibri" panose="020F0502020204030204" pitchFamily="34" charset="0"/>
                <a:ea typeface="Symbol" panose="05050102010706020507" pitchFamily="18" charset="2"/>
                <a:cs typeface="Symbol" panose="05050102010706020507" pitchFamily="18" charset="2"/>
              </a:rPr>
              <a:t>strong?</a:t>
            </a:r>
            <a:endParaRPr lang="en-US" sz="1800" spc="0" dirty="0">
              <a:effectLst/>
              <a:latin typeface="Calibri" panose="020F0502020204030204" pitchFamily="34" charset="0"/>
              <a:ea typeface="Symbol" panose="05050102010706020507" pitchFamily="18" charset="2"/>
              <a:cs typeface="Symbol" panose="05050102010706020507" pitchFamily="18" charset="2"/>
            </a:endParaRPr>
          </a:p>
          <a:p>
            <a:pPr marL="342900" marR="0" lvl="0" indent="-342900">
              <a:buSzPts val="1000"/>
              <a:buFont typeface="Symbol" panose="05050102010706020507" pitchFamily="18" charset="2"/>
              <a:buChar char=""/>
              <a:tabLst>
                <a:tab pos="527050" algn="l"/>
              </a:tabLst>
            </a:pPr>
            <a:r>
              <a:rPr lang="en-US" sz="1800" spc="0" dirty="0">
                <a:effectLst/>
                <a:latin typeface="Calibri" panose="020F0502020204030204" pitchFamily="34" charset="0"/>
                <a:ea typeface="Symbol" panose="05050102010706020507" pitchFamily="18" charset="2"/>
                <a:cs typeface="Symbol" panose="05050102010706020507" pitchFamily="18" charset="2"/>
              </a:rPr>
              <a:t>Why</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doesn’t being fast</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always</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help</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20" dirty="0">
                <a:effectLst/>
                <a:latin typeface="Calibri" panose="020F0502020204030204" pitchFamily="34" charset="0"/>
                <a:ea typeface="Symbol" panose="05050102010706020507" pitchFamily="18" charset="2"/>
                <a:cs typeface="Symbol" panose="05050102010706020507" pitchFamily="18" charset="2"/>
              </a:rPr>
              <a:t>you?</a:t>
            </a:r>
            <a:endParaRPr lang="en-US" dirty="0">
              <a:latin typeface="Calibri" panose="020F0502020204030204" pitchFamily="34" charset="0"/>
              <a:ea typeface="Symbol" panose="05050102010706020507" pitchFamily="18" charset="2"/>
              <a:cs typeface="Symbol" panose="05050102010706020507" pitchFamily="18" charset="2"/>
            </a:endParaRPr>
          </a:p>
          <a:p>
            <a:pPr marL="342900" marR="0" lvl="0" indent="-342900">
              <a:buSzPts val="1000"/>
              <a:buFont typeface="Symbol" panose="05050102010706020507" pitchFamily="18" charset="2"/>
              <a:buChar char=""/>
              <a:tabLst>
                <a:tab pos="527050" algn="l"/>
              </a:tabLst>
            </a:pPr>
            <a:r>
              <a:rPr lang="en-US" sz="1800" dirty="0">
                <a:effectLst/>
                <a:latin typeface="Calibri" panose="020F0502020204030204" pitchFamily="34" charset="0"/>
                <a:ea typeface="Calibri" panose="020F0502020204030204" pitchFamily="34" charset="0"/>
              </a:rPr>
              <a:t>What</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can we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learn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from</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people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who</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don’t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give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25" dirty="0">
                <a:effectLst/>
                <a:latin typeface="Calibri" panose="020F0502020204030204" pitchFamily="34" charset="0"/>
                <a:ea typeface="Calibri" panose="020F0502020204030204" pitchFamily="34" charset="0"/>
              </a:rPr>
              <a:t>up?</a:t>
            </a:r>
            <a:endParaRPr lang="en-US" altLang="en-US" dirty="0"/>
          </a:p>
        </p:txBody>
      </p:sp>
      <p:sp>
        <p:nvSpPr>
          <p:cNvPr id="10" name="Rectangle 9">
            <a:extLst>
              <a:ext uri="{FF2B5EF4-FFF2-40B4-BE49-F238E27FC236}">
                <a16:creationId xmlns:a16="http://schemas.microsoft.com/office/drawing/2014/main" id="{8B6B958A-26D2-8E2B-F3C9-1C4F0094AEC0}"/>
              </a:ext>
            </a:extLst>
          </p:cNvPr>
          <p:cNvSpPr>
            <a:spLocks noChangeArrowheads="1"/>
          </p:cNvSpPr>
          <p:nvPr/>
        </p:nvSpPr>
        <p:spPr bwMode="auto">
          <a:xfrm>
            <a:off x="444215" y="5385137"/>
            <a:ext cx="1154033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panose="020B0604020202020204" pitchFamily="34" charset="0"/>
              </a:rPr>
              <a:t>Part 3: Write Your essay </a:t>
            </a:r>
            <a:r>
              <a:rPr lang="en-US" sz="1800" dirty="0">
                <a:effectLst/>
                <a:latin typeface="Calibri" panose="020F0502020204030204" pitchFamily="34" charset="0"/>
                <a:ea typeface="Calibri" panose="020F0502020204030204" pitchFamily="34" charset="0"/>
              </a:rPr>
              <a:t>Write</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least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70</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words</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rPr>
              <a:t>.............................................................................................................................................................</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2000" b="0" i="0" u="none" strike="noStrike" cap="none" normalizeH="0" baseline="0" dirty="0">
                <a:ln>
                  <a:noFill/>
                </a:ln>
                <a:solidFill>
                  <a:schemeClr val="tx1"/>
                </a:solidFill>
                <a:effectLst/>
                <a:latin typeface="Arial" panose="020B0604020202020204" pitchFamily="34" charset="0"/>
              </a:rPr>
              <a:t>............................................................................................................................</a:t>
            </a:r>
          </a:p>
        </p:txBody>
      </p:sp>
    </p:spTree>
    <p:extLst>
      <p:ext uri="{BB962C8B-B14F-4D97-AF65-F5344CB8AC3E}">
        <p14:creationId xmlns:p14="http://schemas.microsoft.com/office/powerpoint/2010/main" val="784278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69437-4D30-9E7F-9CA4-FEFB07E386F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6166DC-C37B-A439-81C3-064C202DEDC7}"/>
              </a:ext>
            </a:extLst>
          </p:cNvPr>
          <p:cNvSpPr txBox="1"/>
          <p:nvPr/>
        </p:nvSpPr>
        <p:spPr>
          <a:xfrm>
            <a:off x="1019436" y="1059120"/>
            <a:ext cx="10153128" cy="4770537"/>
          </a:xfrm>
          <a:prstGeom prst="rect">
            <a:avLst/>
          </a:prstGeom>
          <a:noFill/>
        </p:spPr>
        <p:txBody>
          <a:bodyPr wrap="square" rtlCol="0">
            <a:spAutoFit/>
          </a:bodyPr>
          <a:lstStyle/>
          <a:p>
            <a:pPr algn="ctr">
              <a:buNone/>
            </a:pPr>
            <a:r>
              <a:rPr lang="en-US" sz="2400" b="1" dirty="0"/>
              <a:t>Keep Trying, No Matter What</a:t>
            </a:r>
          </a:p>
          <a:p>
            <a:pPr>
              <a:buNone/>
            </a:pPr>
            <a:endParaRPr lang="en-US" sz="2000" dirty="0"/>
          </a:p>
          <a:p>
            <a:pPr>
              <a:buNone/>
            </a:pPr>
            <a:r>
              <a:rPr lang="en-US" sz="2000" dirty="0"/>
              <a:t>Some people face big problems in life, but they still do great things. What makes them special is that they never give up.</a:t>
            </a:r>
          </a:p>
          <a:p>
            <a:pPr>
              <a:buNone/>
            </a:pPr>
            <a:endParaRPr lang="en-US" sz="2000" dirty="0"/>
          </a:p>
          <a:p>
            <a:pPr>
              <a:buNone/>
            </a:pPr>
            <a:r>
              <a:rPr lang="en-US" sz="2000" dirty="0"/>
              <a:t>People who are deaf can still be strong by learning new ways to communicate, like sign language or reading lips. Many deaf people become artists, teachers, or athletes. Their strength comes from their hard work and positive attitude.</a:t>
            </a:r>
          </a:p>
          <a:p>
            <a:pPr>
              <a:buNone/>
            </a:pPr>
            <a:endParaRPr lang="en-US" sz="2000" dirty="0"/>
          </a:p>
          <a:p>
            <a:pPr>
              <a:buNone/>
            </a:pPr>
            <a:r>
              <a:rPr lang="en-US" sz="2000" dirty="0"/>
              <a:t>Being fast doesn't always help. Sometimes, slow and careful work is better. A fast person might make mistakes, while a steady person finishes the job well.</a:t>
            </a:r>
          </a:p>
          <a:p>
            <a:pPr>
              <a:buNone/>
            </a:pPr>
            <a:endParaRPr lang="en-US" sz="2000" dirty="0"/>
          </a:p>
          <a:p>
            <a:r>
              <a:rPr lang="en-US" sz="2000" dirty="0"/>
              <a:t>We can learn a lot from people who don’t give up. They teach us to be patient, work hard, and believe in ourselves. No matter what problems we face, we can still reach our goals if we keep trying.</a:t>
            </a:r>
          </a:p>
        </p:txBody>
      </p:sp>
    </p:spTree>
    <p:extLst>
      <p:ext uri="{BB962C8B-B14F-4D97-AF65-F5344CB8AC3E}">
        <p14:creationId xmlns:p14="http://schemas.microsoft.com/office/powerpoint/2010/main" val="2061520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4EC23-23CB-0980-3055-50FAAC98FEE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91AE838-DCAE-A1BE-1423-75AF3BE0C115}"/>
              </a:ext>
            </a:extLst>
          </p:cNvPr>
          <p:cNvSpPr>
            <a:spLocks noChangeArrowheads="1"/>
          </p:cNvSpPr>
          <p:nvPr/>
        </p:nvSpPr>
        <p:spPr bwMode="auto">
          <a:xfrm>
            <a:off x="479376" y="1481790"/>
            <a:ext cx="10045699" cy="93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Part 1: Opinion Question</a:t>
            </a:r>
          </a:p>
          <a:p>
            <a:pPr marL="69850" marR="0">
              <a:lnSpc>
                <a:spcPct val="97000"/>
              </a:lnSpc>
              <a:spcBef>
                <a:spcPts val="50"/>
              </a:spcBef>
            </a:pPr>
            <a:r>
              <a:rPr lang="en-US" sz="1800" dirty="0">
                <a:effectLst/>
                <a:latin typeface="Calibri" panose="020F0502020204030204" pitchFamily="34" charset="0"/>
                <a:ea typeface="Calibri" panose="020F0502020204030204" pitchFamily="34" charset="0"/>
              </a:rPr>
              <a:t>Do</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you</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think</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it</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is</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important</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look</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back</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at</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past?</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Why</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or</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why</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not?</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p>
          <a:p>
            <a:pPr marL="69850" marR="0">
              <a:lnSpc>
                <a:spcPct val="97000"/>
              </a:lnSpc>
              <a:spcBef>
                <a:spcPts val="50"/>
              </a:spcBef>
            </a:pPr>
            <a:r>
              <a:rPr lang="en-US" spc="-20" dirty="0">
                <a:latin typeface="Calibri" panose="020F0502020204030204" pitchFamily="34" charset="0"/>
                <a:ea typeface="Calibri" panose="020F0502020204030204" pitchFamily="34" charset="0"/>
              </a:rPr>
              <a:t>……………………………………………………………………………………………………………………………………………………………………..</a:t>
            </a:r>
            <a:endParaRPr lang="en-US" sz="1800" dirty="0">
              <a:effectLst/>
              <a:latin typeface="Calibri" panose="020F0502020204030204" pitchFamily="34" charset="0"/>
              <a:ea typeface="Calibri" panose="020F0502020204030204" pitchFamily="34" charset="0"/>
            </a:endParaRPr>
          </a:p>
        </p:txBody>
      </p:sp>
      <p:sp>
        <p:nvSpPr>
          <p:cNvPr id="9" name="Rectangle 8">
            <a:extLst>
              <a:ext uri="{FF2B5EF4-FFF2-40B4-BE49-F238E27FC236}">
                <a16:creationId xmlns:a16="http://schemas.microsoft.com/office/drawing/2014/main" id="{726FF75E-A27F-FD50-8E90-429F1B45BB63}"/>
              </a:ext>
            </a:extLst>
          </p:cNvPr>
          <p:cNvSpPr>
            <a:spLocks noChangeArrowheads="1"/>
          </p:cNvSpPr>
          <p:nvPr/>
        </p:nvSpPr>
        <p:spPr bwMode="auto">
          <a:xfrm>
            <a:off x="508010" y="2859847"/>
            <a:ext cx="7235314"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p>
          <a:p>
            <a:pPr marL="69850" marR="0">
              <a:buNone/>
            </a:pPr>
            <a:r>
              <a:rPr lang="en-US" sz="1800" b="1" dirty="0">
                <a:effectLst/>
                <a:latin typeface="Calibri" panose="020F0502020204030204" pitchFamily="34" charset="0"/>
                <a:ea typeface="Calibri" panose="020F0502020204030204" pitchFamily="34" charset="0"/>
              </a:rPr>
              <a:t>Part2: Make a plan</a:t>
            </a:r>
          </a:p>
          <a:p>
            <a:pPr marL="69850" marR="0">
              <a:buNone/>
            </a:pPr>
            <a:r>
              <a:rPr lang="en-US" sz="1800" b="1" dirty="0">
                <a:effectLst/>
                <a:latin typeface="Calibri" panose="020F0502020204030204" pitchFamily="34" charset="0"/>
                <a:ea typeface="Calibri" panose="020F0502020204030204" pitchFamily="34" charset="0"/>
              </a:rPr>
              <a:t>Why</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should</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we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learn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about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spc="-10" dirty="0">
                <a:effectLst/>
                <a:latin typeface="Calibri" panose="020F0502020204030204" pitchFamily="34" charset="0"/>
                <a:ea typeface="Calibri" panose="020F0502020204030204" pitchFamily="34" charset="0"/>
              </a:rPr>
              <a:t>past?</a:t>
            </a:r>
            <a:endParaRPr lang="en-US" sz="1800" dirty="0">
              <a:effectLst/>
              <a:latin typeface="Calibri" panose="020F0502020204030204" pitchFamily="34" charset="0"/>
              <a:ea typeface="Calibri" panose="020F0502020204030204" pitchFamily="34" charset="0"/>
            </a:endParaRPr>
          </a:p>
          <a:p>
            <a:pPr marL="69850" marR="0">
              <a:buNone/>
            </a:pPr>
            <a:r>
              <a:rPr lang="en-US" sz="1800" dirty="0">
                <a:effectLst/>
                <a:latin typeface="Calibri" panose="020F0502020204030204" pitchFamily="34" charset="0"/>
                <a:ea typeface="Calibri" panose="020F0502020204030204" pitchFamily="34" charset="0"/>
              </a:rPr>
              <a:t>In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your</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essay,</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include:</a:t>
            </a:r>
            <a:endParaRPr lang="en-US" sz="1800" dirty="0">
              <a:effectLst/>
              <a:latin typeface="Calibri" panose="020F0502020204030204" pitchFamily="34" charset="0"/>
              <a:ea typeface="Calibri" panose="020F0502020204030204" pitchFamily="34" charset="0"/>
            </a:endParaRPr>
          </a:p>
          <a:p>
            <a:pPr marL="342900" marR="0" lvl="0" indent="-342900">
              <a:buSzPts val="1000"/>
              <a:buFont typeface="Symbol" panose="05050102010706020507" pitchFamily="18" charset="2"/>
              <a:buChar char=""/>
              <a:tabLst>
                <a:tab pos="527050" algn="l"/>
              </a:tabLst>
            </a:pPr>
            <a:r>
              <a:rPr lang="en-US" sz="1800" spc="0" dirty="0">
                <a:effectLst/>
                <a:latin typeface="Calibri" panose="020F0502020204030204" pitchFamily="34" charset="0"/>
                <a:ea typeface="Symbol" panose="05050102010706020507" pitchFamily="18" charset="2"/>
                <a:cs typeface="Symbol" panose="05050102010706020507" pitchFamily="18" charset="2"/>
              </a:rPr>
              <a:t>How</a:t>
            </a:r>
            <a:r>
              <a:rPr lang="en-US" sz="1800" spc="-6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can</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we</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learn</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interesting</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things</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and</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new</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knowledge</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from</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the</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10" dirty="0">
                <a:effectLst/>
                <a:latin typeface="Calibri" panose="020F0502020204030204" pitchFamily="34" charset="0"/>
                <a:ea typeface="Symbol" panose="05050102010706020507" pitchFamily="18" charset="2"/>
                <a:cs typeface="Symbol" panose="05050102010706020507" pitchFamily="18" charset="2"/>
              </a:rPr>
              <a:t>past?</a:t>
            </a:r>
            <a:endParaRPr lang="en-US" sz="1800" spc="0" dirty="0">
              <a:effectLst/>
              <a:latin typeface="Calibri" panose="020F0502020204030204" pitchFamily="34" charset="0"/>
              <a:ea typeface="Symbol" panose="05050102010706020507" pitchFamily="18" charset="2"/>
              <a:cs typeface="Symbol" panose="05050102010706020507" pitchFamily="18" charset="2"/>
            </a:endParaRPr>
          </a:p>
          <a:p>
            <a:pPr marL="342900" marR="0" lvl="0" indent="-342900">
              <a:spcBef>
                <a:spcPts val="5"/>
              </a:spcBef>
              <a:buSzPts val="1000"/>
              <a:buFont typeface="Symbol" panose="05050102010706020507" pitchFamily="18" charset="2"/>
              <a:buChar char=""/>
              <a:tabLst>
                <a:tab pos="527050" algn="l"/>
              </a:tabLst>
            </a:pPr>
            <a:r>
              <a:rPr lang="en-US" sz="1800" spc="0" dirty="0">
                <a:effectLst/>
                <a:latin typeface="Calibri" panose="020F0502020204030204" pitchFamily="34" charset="0"/>
                <a:ea typeface="Symbol" panose="05050102010706020507" pitchFamily="18" charset="2"/>
                <a:cs typeface="Symbol" panose="05050102010706020507" pitchFamily="18" charset="2"/>
              </a:rPr>
              <a:t>How</a:t>
            </a:r>
            <a:r>
              <a:rPr lang="en-US" sz="1800" spc="-5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can</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the</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past</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teach</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us</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to</a:t>
            </a:r>
            <a:r>
              <a:rPr lang="en-US" sz="1800" spc="-5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stay</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away</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from</a:t>
            </a:r>
            <a:r>
              <a:rPr lang="en-US" sz="1800" spc="-45"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0" dirty="0">
                <a:effectLst/>
                <a:latin typeface="Calibri" panose="020F0502020204030204" pitchFamily="34" charset="0"/>
                <a:ea typeface="Symbol" panose="05050102010706020507" pitchFamily="18" charset="2"/>
                <a:cs typeface="Symbol" panose="05050102010706020507" pitchFamily="18" charset="2"/>
              </a:rPr>
              <a:t>dangerous</a:t>
            </a:r>
            <a:r>
              <a:rPr lang="en-US" sz="1800" spc="-40" dirty="0">
                <a:effectLst/>
                <a:latin typeface="Times New Roman" panose="02020603050405020304" pitchFamily="18" charset="0"/>
                <a:ea typeface="Symbol" panose="05050102010706020507" pitchFamily="18" charset="2"/>
                <a:cs typeface="Calibri" panose="020F0502020204030204" pitchFamily="34" charset="0"/>
              </a:rPr>
              <a:t> </a:t>
            </a:r>
            <a:r>
              <a:rPr lang="en-US" sz="1800" spc="-10" dirty="0">
                <a:effectLst/>
                <a:latin typeface="Calibri" panose="020F0502020204030204" pitchFamily="34" charset="0"/>
                <a:ea typeface="Symbol" panose="05050102010706020507" pitchFamily="18" charset="2"/>
                <a:cs typeface="Symbol" panose="05050102010706020507" pitchFamily="18" charset="2"/>
              </a:rPr>
              <a:t>mistakes?</a:t>
            </a:r>
            <a:endParaRPr lang="en-US" dirty="0">
              <a:latin typeface="Calibri" panose="020F0502020204030204" pitchFamily="34" charset="0"/>
              <a:ea typeface="Symbol" panose="05050102010706020507" pitchFamily="18" charset="2"/>
              <a:cs typeface="Symbol" panose="05050102010706020507" pitchFamily="18" charset="2"/>
            </a:endParaRPr>
          </a:p>
          <a:p>
            <a:pPr marL="342900" marR="0" lvl="0" indent="-342900">
              <a:spcBef>
                <a:spcPts val="5"/>
              </a:spcBef>
              <a:buSzPts val="1000"/>
              <a:buFont typeface="Symbol" panose="05050102010706020507" pitchFamily="18" charset="2"/>
              <a:buChar char=""/>
              <a:tabLst>
                <a:tab pos="527050" algn="l"/>
              </a:tabLst>
            </a:pPr>
            <a:r>
              <a:rPr lang="en-US" sz="1800" dirty="0">
                <a:effectLst/>
                <a:latin typeface="Calibri" panose="020F0502020204030204" pitchFamily="34" charset="0"/>
                <a:ea typeface="Calibri" panose="020F0502020204030204" pitchFamily="34" charset="0"/>
              </a:rPr>
              <a:t>How</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remembering</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past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can</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help</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stop</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destroying</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future?</a:t>
            </a:r>
            <a:endParaRPr lang="en-US" altLang="en-US" dirty="0"/>
          </a:p>
        </p:txBody>
      </p:sp>
      <p:sp>
        <p:nvSpPr>
          <p:cNvPr id="10" name="Rectangle 9">
            <a:extLst>
              <a:ext uri="{FF2B5EF4-FFF2-40B4-BE49-F238E27FC236}">
                <a16:creationId xmlns:a16="http://schemas.microsoft.com/office/drawing/2014/main" id="{F37BBD71-C18F-0292-B4F2-1EFB5D09E938}"/>
              </a:ext>
            </a:extLst>
          </p:cNvPr>
          <p:cNvSpPr>
            <a:spLocks noChangeArrowheads="1"/>
          </p:cNvSpPr>
          <p:nvPr/>
        </p:nvSpPr>
        <p:spPr bwMode="auto">
          <a:xfrm>
            <a:off x="444215" y="5385137"/>
            <a:ext cx="1154033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panose="020B0604020202020204" pitchFamily="34" charset="0"/>
              </a:rPr>
              <a:t>Part 3: Write Your essay </a:t>
            </a:r>
            <a:r>
              <a:rPr lang="en-US" sz="1800" dirty="0">
                <a:effectLst/>
                <a:latin typeface="Calibri" panose="020F0502020204030204" pitchFamily="34" charset="0"/>
                <a:ea typeface="Calibri" panose="020F0502020204030204" pitchFamily="34" charset="0"/>
              </a:rPr>
              <a:t>Write</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least</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70</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words</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rPr>
              <a:t>.............................................................................................................................................................</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2000" b="0" i="0" u="none" strike="noStrike" cap="none" normalizeH="0" baseline="0" dirty="0">
                <a:ln>
                  <a:noFill/>
                </a:ln>
                <a:solidFill>
                  <a:schemeClr val="tx1"/>
                </a:solidFill>
                <a:effectLst/>
                <a:latin typeface="Arial" panose="020B0604020202020204" pitchFamily="34" charset="0"/>
              </a:rPr>
              <a:t>............................................................................................................................</a:t>
            </a:r>
          </a:p>
        </p:txBody>
      </p:sp>
      <p:pic>
        <p:nvPicPr>
          <p:cNvPr id="3" name="Picture 2">
            <a:extLst>
              <a:ext uri="{FF2B5EF4-FFF2-40B4-BE49-F238E27FC236}">
                <a16:creationId xmlns:a16="http://schemas.microsoft.com/office/drawing/2014/main" id="{61F7D591-08EA-7B5D-114F-D03175073A78}"/>
              </a:ext>
            </a:extLst>
          </p:cNvPr>
          <p:cNvPicPr>
            <a:picLocks noChangeAspect="1"/>
          </p:cNvPicPr>
          <p:nvPr/>
        </p:nvPicPr>
        <p:blipFill>
          <a:blip r:embed="rId2"/>
          <a:stretch>
            <a:fillRect/>
          </a:stretch>
        </p:blipFill>
        <p:spPr>
          <a:xfrm>
            <a:off x="5166410" y="249680"/>
            <a:ext cx="2095948" cy="415039"/>
          </a:xfrm>
          <a:prstGeom prst="rect">
            <a:avLst/>
          </a:prstGeom>
        </p:spPr>
      </p:pic>
    </p:spTree>
    <p:extLst>
      <p:ext uri="{BB962C8B-B14F-4D97-AF65-F5344CB8AC3E}">
        <p14:creationId xmlns:p14="http://schemas.microsoft.com/office/powerpoint/2010/main" val="24363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0CFFC-DFD3-D078-4DAF-43EE2E3CEA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527CC4-B330-3392-1997-95C778C0201B}"/>
              </a:ext>
            </a:extLst>
          </p:cNvPr>
          <p:cNvSpPr txBox="1"/>
          <p:nvPr/>
        </p:nvSpPr>
        <p:spPr>
          <a:xfrm>
            <a:off x="1019436" y="1059120"/>
            <a:ext cx="10153128" cy="4462760"/>
          </a:xfrm>
          <a:prstGeom prst="rect">
            <a:avLst/>
          </a:prstGeom>
          <a:noFill/>
        </p:spPr>
        <p:txBody>
          <a:bodyPr wrap="square" rtlCol="0">
            <a:spAutoFit/>
          </a:bodyPr>
          <a:lstStyle/>
          <a:p>
            <a:pPr algn="ctr">
              <a:buNone/>
            </a:pPr>
            <a:r>
              <a:rPr lang="en-US" sz="2400" b="1" dirty="0"/>
              <a:t>Why Should We Learn About the Past?</a:t>
            </a:r>
            <a:endParaRPr lang="en-US" sz="2400" dirty="0"/>
          </a:p>
          <a:p>
            <a:pPr>
              <a:buNone/>
            </a:pPr>
            <a:endParaRPr lang="en-US" sz="2000" dirty="0"/>
          </a:p>
          <a:p>
            <a:pPr>
              <a:buNone/>
            </a:pPr>
            <a:r>
              <a:rPr lang="en-US" sz="2000" dirty="0"/>
              <a:t>Learning about the past is very important. It helps us understand how people lived, what they believed, and how the world has changed. We can learn interesting things like how ancient people built cities, made art, or discovered new lands.</a:t>
            </a:r>
          </a:p>
          <a:p>
            <a:pPr>
              <a:buNone/>
            </a:pPr>
            <a:endParaRPr lang="en-US" sz="2000" dirty="0"/>
          </a:p>
          <a:p>
            <a:pPr>
              <a:buNone/>
            </a:pPr>
            <a:r>
              <a:rPr lang="en-US" sz="2000" dirty="0"/>
              <a:t>The past also teaches us to avoid dangerous mistakes. For example, by studying wars or pollution, we learn what went wrong and how to make better choices today.</a:t>
            </a:r>
          </a:p>
          <a:p>
            <a:pPr>
              <a:buNone/>
            </a:pPr>
            <a:endParaRPr lang="en-US" sz="2000" dirty="0"/>
          </a:p>
          <a:p>
            <a:pPr>
              <a:buNone/>
            </a:pPr>
            <a:r>
              <a:rPr lang="en-US" sz="2000" dirty="0"/>
              <a:t>Remembering the past helps us protect the future. If we forget important lessons, we might repeat the same problems. But if we learn from history, we can make smarter decisions and take better care of the world.</a:t>
            </a:r>
          </a:p>
          <a:p>
            <a:pPr>
              <a:buNone/>
            </a:pPr>
            <a:endParaRPr lang="en-US" sz="2000" dirty="0"/>
          </a:p>
          <a:p>
            <a:r>
              <a:rPr lang="en-US" sz="2000" dirty="0"/>
              <a:t>In short, the past is full of lessons. It helps us grow, stay safe, and build a better future.</a:t>
            </a:r>
          </a:p>
        </p:txBody>
      </p:sp>
    </p:spTree>
    <p:extLst>
      <p:ext uri="{BB962C8B-B14F-4D97-AF65-F5344CB8AC3E}">
        <p14:creationId xmlns:p14="http://schemas.microsoft.com/office/powerpoint/2010/main" val="3430589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0" y="3274462"/>
            <a:ext cx="6846679" cy="584775"/>
          </a:xfrm>
          <a:prstGeom prst="rect">
            <a:avLst/>
          </a:prstGeom>
          <a:noFill/>
        </p:spPr>
        <p:txBody>
          <a:bodyPr wrap="square" rtlCol="0">
            <a:spAutoFit/>
          </a:bodyPr>
          <a:lstStyle/>
          <a:p>
            <a:r>
              <a:rPr lang="en-GB" sz="3200" b="1" dirty="0">
                <a:solidFill>
                  <a:schemeClr val="tx2"/>
                </a:solidFill>
                <a:latin typeface="Helvetica" pitchFamily="2" charset="0"/>
              </a:rPr>
              <a:t>More Writing topics</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
        <p:nvSpPr>
          <p:cNvPr id="2" name="TextBox 35">
            <a:extLst>
              <a:ext uri="{FF2B5EF4-FFF2-40B4-BE49-F238E27FC236}">
                <a16:creationId xmlns:a16="http://schemas.microsoft.com/office/drawing/2014/main" id="{380332FD-BF2B-FF58-08AD-69F90B3C7B03}"/>
              </a:ext>
            </a:extLst>
          </p:cNvPr>
          <p:cNvSpPr txBox="1"/>
          <p:nvPr/>
        </p:nvSpPr>
        <p:spPr>
          <a:xfrm>
            <a:off x="689480" y="3813071"/>
            <a:ext cx="6846679" cy="584775"/>
          </a:xfrm>
          <a:prstGeom prst="rect">
            <a:avLst/>
          </a:prstGeom>
          <a:noFill/>
        </p:spPr>
        <p:txBody>
          <a:bodyPr wrap="square" rtlCol="0">
            <a:spAutoFit/>
          </a:bodyPr>
          <a:lstStyle/>
          <a:p>
            <a:r>
              <a:rPr lang="ar-AE" sz="3200" b="1" dirty="0">
                <a:solidFill>
                  <a:schemeClr val="tx2"/>
                </a:solidFill>
                <a:latin typeface="Helvetica" pitchFamily="2" charset="0"/>
              </a:rPr>
              <a:t>مواضيع أخرى محتملة في الامتحان النهائي</a:t>
            </a:r>
            <a:endParaRPr lang="en-GB" sz="3200" b="1" dirty="0">
              <a:solidFill>
                <a:schemeClr val="tx2"/>
              </a:solidFill>
              <a:latin typeface="Helvetica" pitchFamily="2" charset="0"/>
            </a:endParaRPr>
          </a:p>
        </p:txBody>
      </p:sp>
    </p:spTree>
    <p:extLst>
      <p:ext uri="{BB962C8B-B14F-4D97-AF65-F5344CB8AC3E}">
        <p14:creationId xmlns:p14="http://schemas.microsoft.com/office/powerpoint/2010/main" val="1032249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40E10-8C99-6EF7-49A2-A3EDFA943D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698FF5-9E0F-9E44-F0BA-B37BD0C9C926}"/>
              </a:ext>
            </a:extLst>
          </p:cNvPr>
          <p:cNvSpPr txBox="1"/>
          <p:nvPr/>
        </p:nvSpPr>
        <p:spPr>
          <a:xfrm>
            <a:off x="2585610" y="1052736"/>
            <a:ext cx="7020780" cy="5016758"/>
          </a:xfrm>
          <a:prstGeom prst="rect">
            <a:avLst/>
          </a:prstGeom>
          <a:noFill/>
        </p:spPr>
        <p:txBody>
          <a:bodyPr wrap="square" rtlCol="0">
            <a:spAutoFit/>
          </a:bodyPr>
          <a:lstStyle/>
          <a:p>
            <a:pPr algn="ctr">
              <a:buNone/>
            </a:pPr>
            <a:r>
              <a:rPr lang="en-US" sz="2000" b="1" i="0" dirty="0">
                <a:solidFill>
                  <a:srgbClr val="292828"/>
                </a:solidFill>
                <a:effectLst/>
                <a:latin typeface="Montserrat-Regular"/>
              </a:rPr>
              <a:t>Rainforests</a:t>
            </a:r>
            <a:endParaRPr lang="en-US" sz="2000" b="0" i="0" dirty="0">
              <a:solidFill>
                <a:srgbClr val="292828"/>
              </a:solidFill>
              <a:effectLst/>
              <a:latin typeface="Montserrat-Regular"/>
            </a:endParaRPr>
          </a:p>
          <a:p>
            <a:pPr algn="ctr">
              <a:buNone/>
            </a:pPr>
            <a:r>
              <a:rPr lang="en-US" sz="2000" b="0" i="0" dirty="0">
                <a:solidFill>
                  <a:srgbClr val="292828"/>
                </a:solidFill>
                <a:effectLst/>
                <a:latin typeface="Montserrat-Regular"/>
              </a:rPr>
              <a:t> </a:t>
            </a:r>
          </a:p>
          <a:p>
            <a:r>
              <a:rPr lang="en-US" sz="2000" dirty="0"/>
              <a:t>Rainforests are amazing places filled with lots of trees and</a:t>
            </a:r>
            <a:br>
              <a:rPr lang="en-US" sz="2000" dirty="0"/>
            </a:br>
            <a:r>
              <a:rPr lang="en-US" sz="2000" dirty="0"/>
              <a:t>plants. They are home to many animals like monkeys, colorful</a:t>
            </a:r>
            <a:br>
              <a:rPr lang="en-US" sz="2000" dirty="0"/>
            </a:br>
            <a:r>
              <a:rPr lang="en-US" sz="2000" dirty="0"/>
              <a:t>birds, and insects.</a:t>
            </a:r>
          </a:p>
          <a:p>
            <a:br>
              <a:rPr lang="en-US" sz="2000" dirty="0"/>
            </a:br>
            <a:r>
              <a:rPr lang="en-US" sz="2000" dirty="0"/>
              <a:t>Rainforests are important because they produce a lot of the</a:t>
            </a:r>
            <a:br>
              <a:rPr lang="en-US" sz="2000" dirty="0"/>
            </a:br>
            <a:r>
              <a:rPr lang="en-US" sz="2000" dirty="0"/>
              <a:t>oxygen we breathe and help control the Earth's climate. They</a:t>
            </a:r>
            <a:br>
              <a:rPr lang="en-US" sz="2000" dirty="0"/>
            </a:br>
            <a:r>
              <a:rPr lang="en-US" sz="2000" dirty="0"/>
              <a:t>are usually hot and wet, which helps all the plants grow.</a:t>
            </a:r>
            <a:br>
              <a:rPr lang="en-US" sz="2000" dirty="0"/>
            </a:br>
            <a:r>
              <a:rPr lang="en-US" sz="2000" dirty="0"/>
              <a:t>These forests are found in places like South America, Africa,</a:t>
            </a:r>
            <a:br>
              <a:rPr lang="en-US" sz="2000" dirty="0"/>
            </a:br>
            <a:r>
              <a:rPr lang="en-US" sz="2000" dirty="0"/>
              <a:t>and Asia.</a:t>
            </a:r>
          </a:p>
          <a:p>
            <a:br>
              <a:rPr lang="en-US" sz="2000" dirty="0"/>
            </a:br>
            <a:r>
              <a:rPr lang="en-US" sz="2000" dirty="0"/>
              <a:t>Sadly, rainforests are being cut down, so it's important to</a:t>
            </a:r>
            <a:br>
              <a:rPr lang="en-US" sz="2000" dirty="0"/>
            </a:br>
            <a:r>
              <a:rPr lang="en-US" sz="2000" dirty="0"/>
              <a:t>protect them. By saving rainforests, we can help many plants</a:t>
            </a:r>
            <a:br>
              <a:rPr lang="en-US" sz="2000" dirty="0"/>
            </a:br>
            <a:r>
              <a:rPr lang="en-US" sz="2000" dirty="0"/>
              <a:t>and animals survive.</a:t>
            </a:r>
          </a:p>
          <a:p>
            <a:pPr algn="ctr">
              <a:buNone/>
            </a:pPr>
            <a:endParaRPr lang="en-US" sz="2000" dirty="0"/>
          </a:p>
        </p:txBody>
      </p:sp>
    </p:spTree>
    <p:extLst>
      <p:ext uri="{BB962C8B-B14F-4D97-AF65-F5344CB8AC3E}">
        <p14:creationId xmlns:p14="http://schemas.microsoft.com/office/powerpoint/2010/main" val="4187510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21847-C5DF-2C96-8A61-4C442390506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E8140F-B61C-C322-4A08-C70ADF3AB3B6}"/>
              </a:ext>
            </a:extLst>
          </p:cNvPr>
          <p:cNvSpPr txBox="1"/>
          <p:nvPr/>
        </p:nvSpPr>
        <p:spPr>
          <a:xfrm>
            <a:off x="2585610" y="1052736"/>
            <a:ext cx="7020780" cy="4708981"/>
          </a:xfrm>
          <a:prstGeom prst="rect">
            <a:avLst/>
          </a:prstGeom>
          <a:noFill/>
        </p:spPr>
        <p:txBody>
          <a:bodyPr wrap="square" rtlCol="0">
            <a:spAutoFit/>
          </a:bodyPr>
          <a:lstStyle/>
          <a:p>
            <a:pPr algn="ctr">
              <a:buNone/>
            </a:pPr>
            <a:r>
              <a:rPr lang="en-US" sz="2000" b="1" i="0" dirty="0">
                <a:solidFill>
                  <a:srgbClr val="292828"/>
                </a:solidFill>
                <a:effectLst/>
                <a:latin typeface="Montserrat-Regular"/>
              </a:rPr>
              <a:t>How to keep our environment clean</a:t>
            </a:r>
            <a:endParaRPr lang="en-US" sz="2000" b="0" i="0" dirty="0">
              <a:solidFill>
                <a:srgbClr val="292828"/>
              </a:solidFill>
              <a:effectLst/>
              <a:latin typeface="Montserrat-Regular"/>
            </a:endParaRPr>
          </a:p>
          <a:p>
            <a:pPr algn="l">
              <a:buNone/>
            </a:pPr>
            <a:r>
              <a:rPr lang="en-US" sz="2000" b="0" i="0" dirty="0">
                <a:solidFill>
                  <a:srgbClr val="292828"/>
                </a:solidFill>
                <a:effectLst/>
                <a:latin typeface="Montserrat-Regular"/>
              </a:rPr>
              <a:t> </a:t>
            </a:r>
            <a:endParaRPr lang="en-US" sz="2000" dirty="0"/>
          </a:p>
          <a:p>
            <a:pPr algn="l">
              <a:buNone/>
            </a:pPr>
            <a:r>
              <a:rPr lang="en-US" sz="2000" dirty="0"/>
              <a:t>Keeping the environment clean is important to make sure our planet stays healthy and beautiful.</a:t>
            </a:r>
          </a:p>
          <a:p>
            <a:pPr algn="l">
              <a:buNone/>
            </a:pPr>
            <a:r>
              <a:rPr lang="en-US" sz="2000" dirty="0"/>
              <a:t> </a:t>
            </a:r>
          </a:p>
          <a:p>
            <a:pPr algn="l">
              <a:buNone/>
            </a:pPr>
            <a:r>
              <a:rPr lang="en-US" sz="2000" dirty="0"/>
              <a:t>We can help by doing simple things like picking up litter, recycling paper, plastic, and glass, and not wasting water. Planting trees and using less electricity are also good ways to help.</a:t>
            </a:r>
          </a:p>
          <a:p>
            <a:pPr algn="l">
              <a:buNone/>
            </a:pPr>
            <a:r>
              <a:rPr lang="en-US" sz="2000" dirty="0"/>
              <a:t> </a:t>
            </a:r>
          </a:p>
          <a:p>
            <a:pPr algn="l">
              <a:buNone/>
            </a:pPr>
            <a:r>
              <a:rPr lang="en-US" sz="2000" dirty="0"/>
              <a:t>If everyone does their part, we can keep our air, water, and land clean for animals, plants, and people to enjoy.</a:t>
            </a:r>
          </a:p>
          <a:p>
            <a:pPr algn="l">
              <a:buNone/>
            </a:pPr>
            <a:r>
              <a:rPr lang="en-US" sz="2000" dirty="0"/>
              <a:t> </a:t>
            </a:r>
          </a:p>
          <a:p>
            <a:pPr algn="l"/>
            <a:r>
              <a:rPr lang="en-US" sz="2000" dirty="0"/>
              <a:t>Plus, we should try to use reusable bags and bottles to reduce waste. Working together, we can make a big difference in protecting our Earth.</a:t>
            </a:r>
          </a:p>
        </p:txBody>
      </p:sp>
    </p:spTree>
    <p:extLst>
      <p:ext uri="{BB962C8B-B14F-4D97-AF65-F5344CB8AC3E}">
        <p14:creationId xmlns:p14="http://schemas.microsoft.com/office/powerpoint/2010/main" val="1087967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F1109-4F09-D317-1B03-9F00E01E80B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805B62-00FE-6DBF-D031-EC989D99BF2D}"/>
              </a:ext>
            </a:extLst>
          </p:cNvPr>
          <p:cNvSpPr txBox="1"/>
          <p:nvPr/>
        </p:nvSpPr>
        <p:spPr>
          <a:xfrm>
            <a:off x="1775520" y="1052736"/>
            <a:ext cx="7830870" cy="4401205"/>
          </a:xfrm>
          <a:prstGeom prst="rect">
            <a:avLst/>
          </a:prstGeom>
          <a:noFill/>
        </p:spPr>
        <p:txBody>
          <a:bodyPr wrap="square" rtlCol="0">
            <a:spAutoFit/>
          </a:bodyPr>
          <a:lstStyle/>
          <a:p>
            <a:pPr algn="ctr">
              <a:buNone/>
            </a:pPr>
            <a:r>
              <a:rPr lang="en-US" sz="2000" b="1" i="0" dirty="0">
                <a:solidFill>
                  <a:srgbClr val="292828"/>
                </a:solidFill>
                <a:effectLst/>
                <a:latin typeface="Montserrat-Regular"/>
              </a:rPr>
              <a:t>Saving Our Wildlife</a:t>
            </a:r>
          </a:p>
          <a:p>
            <a:pPr algn="ctr">
              <a:buNone/>
            </a:pPr>
            <a:endParaRPr lang="en-US" sz="2000" b="1" i="0" dirty="0">
              <a:solidFill>
                <a:srgbClr val="292828"/>
              </a:solidFill>
              <a:effectLst/>
              <a:latin typeface="Montserrat-Regular"/>
            </a:endParaRPr>
          </a:p>
          <a:p>
            <a:pPr>
              <a:buNone/>
            </a:pPr>
            <a:r>
              <a:rPr lang="en-US" sz="2000" b="1" i="0" dirty="0">
                <a:solidFill>
                  <a:srgbClr val="292828"/>
                </a:solidFill>
                <a:effectLst/>
                <a:latin typeface="Montserrat-Regular"/>
              </a:rPr>
              <a:t> </a:t>
            </a:r>
          </a:p>
          <a:p>
            <a:pPr>
              <a:buNone/>
            </a:pPr>
            <a:r>
              <a:rPr lang="en-US" sz="2000" dirty="0"/>
              <a:t>Some animals are in danger because people are harming nature. Forests are being cut down, rivers are being polluted, and animals are being hunted. These problems make it hard for animals to live safely.</a:t>
            </a:r>
          </a:p>
          <a:p>
            <a:pPr>
              <a:buNone/>
            </a:pPr>
            <a:r>
              <a:rPr lang="en-US" sz="2000" dirty="0"/>
              <a:t> </a:t>
            </a:r>
          </a:p>
          <a:p>
            <a:pPr>
              <a:buNone/>
            </a:pPr>
            <a:r>
              <a:rPr lang="en-US" sz="2000" dirty="0"/>
              <a:t>We should protect animals because they are part of our world. They help nature stay healthy, and we also enjoy watching and learning about them. If they disappear, we lose something special.</a:t>
            </a:r>
          </a:p>
          <a:p>
            <a:pPr>
              <a:buNone/>
            </a:pPr>
            <a:endParaRPr lang="en-US" sz="2000" dirty="0"/>
          </a:p>
          <a:p>
            <a:pPr>
              <a:buNone/>
            </a:pPr>
            <a:r>
              <a:rPr lang="en-US" sz="2000" dirty="0"/>
              <a:t>To help, we can keep the environment clean, plant more trees, and learn how to care for animals. Everyone can do something small to make a big difference.</a:t>
            </a:r>
          </a:p>
        </p:txBody>
      </p:sp>
    </p:spTree>
    <p:extLst>
      <p:ext uri="{BB962C8B-B14F-4D97-AF65-F5344CB8AC3E}">
        <p14:creationId xmlns:p14="http://schemas.microsoft.com/office/powerpoint/2010/main" val="4049099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D9652-AE65-42C3-62E8-18EEB8BE3E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1D3ECD7-5829-94F1-62D5-C78F36E7B5EC}"/>
              </a:ext>
            </a:extLst>
          </p:cNvPr>
          <p:cNvSpPr txBox="1"/>
          <p:nvPr/>
        </p:nvSpPr>
        <p:spPr>
          <a:xfrm>
            <a:off x="1775520" y="1052736"/>
            <a:ext cx="7830870" cy="4401205"/>
          </a:xfrm>
          <a:prstGeom prst="rect">
            <a:avLst/>
          </a:prstGeom>
          <a:noFill/>
        </p:spPr>
        <p:txBody>
          <a:bodyPr wrap="square" rtlCol="0">
            <a:spAutoFit/>
          </a:bodyPr>
          <a:lstStyle/>
          <a:p>
            <a:pPr algn="ctr">
              <a:buNone/>
            </a:pPr>
            <a:r>
              <a:rPr lang="en-US" sz="2000" b="1" i="0" dirty="0">
                <a:solidFill>
                  <a:srgbClr val="292828"/>
                </a:solidFill>
                <a:effectLst/>
                <a:latin typeface="Montserrat-Regular"/>
              </a:rPr>
              <a:t>Exploring Space</a:t>
            </a:r>
            <a:endParaRPr lang="en-US" sz="2000" b="0" i="0" dirty="0">
              <a:solidFill>
                <a:srgbClr val="292828"/>
              </a:solidFill>
              <a:effectLst/>
              <a:latin typeface="Montserrat-Regular"/>
            </a:endParaRPr>
          </a:p>
          <a:p>
            <a:pPr algn="l">
              <a:buNone/>
            </a:pPr>
            <a:r>
              <a:rPr lang="en-US" sz="2000" b="0" i="0" dirty="0">
                <a:solidFill>
                  <a:srgbClr val="292828"/>
                </a:solidFill>
                <a:effectLst/>
                <a:latin typeface="Montserrat-Regular"/>
              </a:rPr>
              <a:t> </a:t>
            </a:r>
          </a:p>
          <a:p>
            <a:pPr algn="l">
              <a:buNone/>
            </a:pPr>
            <a:r>
              <a:rPr lang="en-US" sz="2000" dirty="0"/>
              <a:t>Exploring space is important because it helps us learn more about the universe. It also helps us find new ideas and improve life on Earth.</a:t>
            </a:r>
          </a:p>
          <a:p>
            <a:pPr algn="l">
              <a:buNone/>
            </a:pPr>
            <a:r>
              <a:rPr lang="en-US" sz="2000" dirty="0"/>
              <a:t> </a:t>
            </a:r>
          </a:p>
          <a:p>
            <a:pPr algn="l">
              <a:buNone/>
            </a:pPr>
            <a:r>
              <a:rPr lang="en-US" sz="2000" dirty="0"/>
              <a:t>The UAE has done many great things in space. It built the Mohammed Bin Rashid Space Centre and started a mission to the Moon. The UAE also wants to build a city on Mars by 2117.</a:t>
            </a:r>
          </a:p>
          <a:p>
            <a:pPr algn="l">
              <a:buNone/>
            </a:pPr>
            <a:r>
              <a:rPr lang="en-US" sz="2000" dirty="0"/>
              <a:t> </a:t>
            </a:r>
          </a:p>
          <a:p>
            <a:pPr algn="l">
              <a:buNone/>
            </a:pPr>
            <a:r>
              <a:rPr lang="en-US" sz="2000" dirty="0"/>
              <a:t>I feel happy and proud of the UAE’s space work. It gives hope and makes young people dream big.</a:t>
            </a:r>
          </a:p>
          <a:p>
            <a:pPr algn="l">
              <a:buNone/>
            </a:pPr>
            <a:r>
              <a:rPr lang="en-US" sz="2000" dirty="0"/>
              <a:t> </a:t>
            </a:r>
          </a:p>
          <a:p>
            <a:pPr algn="l"/>
            <a:r>
              <a:rPr lang="en-US" sz="2000" dirty="0"/>
              <a:t>In conclusion, space is full of wonder, and the UAE is doing a great job exploring it.</a:t>
            </a:r>
          </a:p>
        </p:txBody>
      </p:sp>
    </p:spTree>
    <p:extLst>
      <p:ext uri="{BB962C8B-B14F-4D97-AF65-F5344CB8AC3E}">
        <p14:creationId xmlns:p14="http://schemas.microsoft.com/office/powerpoint/2010/main" val="3234559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6CDAC-9CE2-E834-3979-797D2840D5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0DA22E-9D51-975D-8DA3-60F582DF61C0}"/>
              </a:ext>
            </a:extLst>
          </p:cNvPr>
          <p:cNvSpPr txBox="1"/>
          <p:nvPr/>
        </p:nvSpPr>
        <p:spPr>
          <a:xfrm>
            <a:off x="1847528" y="548680"/>
            <a:ext cx="7830870" cy="5632311"/>
          </a:xfrm>
          <a:prstGeom prst="rect">
            <a:avLst/>
          </a:prstGeom>
          <a:noFill/>
        </p:spPr>
        <p:txBody>
          <a:bodyPr wrap="square" rtlCol="0">
            <a:spAutoFit/>
          </a:bodyPr>
          <a:lstStyle/>
          <a:p>
            <a:pPr algn="ctr">
              <a:buNone/>
            </a:pPr>
            <a:r>
              <a:rPr lang="en-US" sz="2000" b="1" i="0" dirty="0">
                <a:solidFill>
                  <a:srgbClr val="292828"/>
                </a:solidFill>
                <a:effectLst/>
                <a:latin typeface="Montserrat-Regular"/>
              </a:rPr>
              <a:t>The importance of sports</a:t>
            </a:r>
          </a:p>
          <a:p>
            <a:pPr algn="ctr">
              <a:buNone/>
            </a:pPr>
            <a:endParaRPr lang="en-US" sz="2000" b="0" i="0" dirty="0">
              <a:solidFill>
                <a:srgbClr val="292828"/>
              </a:solidFill>
              <a:effectLst/>
              <a:latin typeface="Montserrat-Regular"/>
            </a:endParaRPr>
          </a:p>
          <a:p>
            <a:pPr algn="l">
              <a:buNone/>
            </a:pPr>
            <a:r>
              <a:rPr lang="en-US" sz="2000" dirty="0"/>
              <a:t>Sports are very important in our lives. They are not only fun but also help us grow physically and mentally. </a:t>
            </a:r>
          </a:p>
          <a:p>
            <a:pPr algn="l">
              <a:buNone/>
            </a:pPr>
            <a:r>
              <a:rPr lang="en-US" sz="2000" dirty="0"/>
              <a:t> </a:t>
            </a:r>
          </a:p>
          <a:p>
            <a:pPr algn="l">
              <a:buNone/>
            </a:pPr>
            <a:r>
              <a:rPr lang="en-US" sz="2000" dirty="0"/>
              <a:t>Sports teach us important life skills like teamwork, and how to handle both winning and losing. They also help us make friends and enjoy time with others.</a:t>
            </a:r>
          </a:p>
          <a:p>
            <a:pPr algn="l">
              <a:buNone/>
            </a:pPr>
            <a:r>
              <a:rPr lang="en-US" sz="2000" dirty="0"/>
              <a:t> </a:t>
            </a:r>
          </a:p>
          <a:p>
            <a:pPr algn="l">
              <a:buNone/>
            </a:pPr>
            <a:r>
              <a:rPr lang="en-US" sz="2000" dirty="0"/>
              <a:t>Sports keep our bodies healthy. Running, jumping, and playing make our muscles strong and our heart healthy. </a:t>
            </a:r>
          </a:p>
          <a:p>
            <a:pPr algn="l">
              <a:buNone/>
            </a:pPr>
            <a:r>
              <a:rPr lang="en-US" sz="2000" dirty="0"/>
              <a:t> </a:t>
            </a:r>
          </a:p>
          <a:p>
            <a:pPr algn="l">
              <a:buNone/>
            </a:pPr>
            <a:r>
              <a:rPr lang="en-US" sz="2000" dirty="0"/>
              <a:t>My favorite sport is volleyball. I enjoy it because it’s exciting and helps me stay active. It also gives me a chance to play with my friends and improve my skills.</a:t>
            </a:r>
          </a:p>
          <a:p>
            <a:pPr algn="l">
              <a:buNone/>
            </a:pPr>
            <a:r>
              <a:rPr lang="en-US" sz="2000" dirty="0"/>
              <a:t> </a:t>
            </a:r>
          </a:p>
          <a:p>
            <a:pPr algn="l"/>
            <a:r>
              <a:rPr lang="en-US" sz="2000" dirty="0"/>
              <a:t>In conclusion, sports are important for a healthy and happy life. Everyone should take time to play and stay active.</a:t>
            </a:r>
          </a:p>
        </p:txBody>
      </p:sp>
    </p:spTree>
    <p:extLst>
      <p:ext uri="{BB962C8B-B14F-4D97-AF65-F5344CB8AC3E}">
        <p14:creationId xmlns:p14="http://schemas.microsoft.com/office/powerpoint/2010/main" val="2979242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FE239-EBE9-16F8-C294-DB3F17F249D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234F7A-105A-132A-DDCD-E3D8EC0C64E5}"/>
              </a:ext>
            </a:extLst>
          </p:cNvPr>
          <p:cNvSpPr txBox="1"/>
          <p:nvPr/>
        </p:nvSpPr>
        <p:spPr>
          <a:xfrm>
            <a:off x="2180565" y="1043731"/>
            <a:ext cx="7830870" cy="4770537"/>
          </a:xfrm>
          <a:prstGeom prst="rect">
            <a:avLst/>
          </a:prstGeom>
          <a:noFill/>
        </p:spPr>
        <p:txBody>
          <a:bodyPr wrap="square" rtlCol="0">
            <a:spAutoFit/>
          </a:bodyPr>
          <a:lstStyle/>
          <a:p>
            <a:pPr algn="ctr">
              <a:buNone/>
            </a:pPr>
            <a:r>
              <a:rPr lang="en-US" sz="2400" b="1" dirty="0"/>
              <a:t>My Travelling Experience to Korea</a:t>
            </a:r>
            <a:endParaRPr lang="en-US" sz="2400" dirty="0"/>
          </a:p>
          <a:p>
            <a:pPr>
              <a:buNone/>
            </a:pPr>
            <a:endParaRPr lang="en-US" sz="2000" dirty="0"/>
          </a:p>
          <a:p>
            <a:pPr>
              <a:buNone/>
            </a:pPr>
            <a:r>
              <a:rPr lang="en-US" sz="2000" dirty="0"/>
              <a:t>Last year, I traveled to South Korea with my family. We chose this country because we enjoy its culture, food, and music. It was a great chance to explore a new place and learn new things.</a:t>
            </a:r>
          </a:p>
          <a:p>
            <a:pPr>
              <a:buNone/>
            </a:pPr>
            <a:endParaRPr lang="en-US" sz="2000" dirty="0"/>
          </a:p>
          <a:p>
            <a:pPr>
              <a:buNone/>
            </a:pPr>
            <a:r>
              <a:rPr lang="en-US" sz="2000" dirty="0"/>
              <a:t>During our trip, we visited a royal palace, explored busy shopping streets, and walked through peaceful parks. We also ate delicious food like grilled meat, spicy rice cakes, and many tasty side dishes. One day, we wore traditional clothes and took pictures, which was a lot of fun.</a:t>
            </a:r>
          </a:p>
          <a:p>
            <a:pPr>
              <a:buNone/>
            </a:pPr>
            <a:endParaRPr lang="en-US" sz="2000" dirty="0"/>
          </a:p>
          <a:p>
            <a:pPr>
              <a:buNone/>
            </a:pPr>
            <a:r>
              <a:rPr lang="en-US" sz="2000" dirty="0"/>
              <a:t>The best part of the trip was going to a tall tower and seeing the whole city from above at night. The lights looked beautiful, and I felt very happy.</a:t>
            </a:r>
          </a:p>
          <a:p>
            <a:r>
              <a:rPr lang="en-US" sz="2000" dirty="0"/>
              <a:t>Traveling to Korea was an unforgettable experience full of fun and learning.</a:t>
            </a:r>
          </a:p>
        </p:txBody>
      </p:sp>
    </p:spTree>
    <p:extLst>
      <p:ext uri="{BB962C8B-B14F-4D97-AF65-F5344CB8AC3E}">
        <p14:creationId xmlns:p14="http://schemas.microsoft.com/office/powerpoint/2010/main" val="1825836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B023D-7892-5F5E-F9F0-77F06A788070}"/>
            </a:ext>
          </a:extLst>
        </p:cNvPr>
        <p:cNvGrpSpPr/>
        <p:nvPr/>
      </p:nvGrpSpPr>
      <p:grpSpPr>
        <a:xfrm>
          <a:off x="0" y="0"/>
          <a:ext cx="0" cy="0"/>
          <a:chOff x="0" y="0"/>
          <a:chExt cx="0" cy="0"/>
        </a:xfrm>
      </p:grpSpPr>
      <p:pic>
        <p:nvPicPr>
          <p:cNvPr id="14" name="صورة 13">
            <a:extLst>
              <a:ext uri="{FF2B5EF4-FFF2-40B4-BE49-F238E27FC236}">
                <a16:creationId xmlns:a16="http://schemas.microsoft.com/office/drawing/2014/main" id="{5718E0AA-187D-D387-5C06-D72616860B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624F279F-F542-1BC4-126C-79B1998F487F}"/>
              </a:ext>
            </a:extLst>
          </p:cNvPr>
          <p:cNvSpPr txBox="1"/>
          <p:nvPr/>
        </p:nvSpPr>
        <p:spPr>
          <a:xfrm>
            <a:off x="260047" y="3274462"/>
            <a:ext cx="6846679" cy="1077218"/>
          </a:xfrm>
          <a:prstGeom prst="rect">
            <a:avLst/>
          </a:prstGeom>
          <a:noFill/>
        </p:spPr>
        <p:txBody>
          <a:bodyPr wrap="square" rtlCol="0">
            <a:spAutoFit/>
          </a:bodyPr>
          <a:lstStyle/>
          <a:p>
            <a:r>
              <a:rPr lang="en-US" sz="3200" dirty="0">
                <a:solidFill>
                  <a:schemeClr val="accent1">
                    <a:lumMod val="75000"/>
                  </a:schemeClr>
                </a:solidFill>
              </a:rPr>
              <a:t>Part 4: text answer inference question + justification question.</a:t>
            </a:r>
          </a:p>
        </p:txBody>
      </p:sp>
      <p:cxnSp>
        <p:nvCxnSpPr>
          <p:cNvPr id="13" name="Straight Connector 7">
            <a:extLst>
              <a:ext uri="{FF2B5EF4-FFF2-40B4-BE49-F238E27FC236}">
                <a16:creationId xmlns:a16="http://schemas.microsoft.com/office/drawing/2014/main" id="{211BA1F6-8396-8121-B70D-CCA15A563FD1}"/>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8E4A3B0F-5CE6-E71C-EE5B-552EB10F52EE}"/>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05777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2A3FA3-91C3-B02D-3F5F-8BB653A86E31}"/>
              </a:ext>
            </a:extLst>
          </p:cNvPr>
          <p:cNvSpPr txBox="1"/>
          <p:nvPr/>
        </p:nvSpPr>
        <p:spPr>
          <a:xfrm>
            <a:off x="191344" y="332656"/>
            <a:ext cx="11809312" cy="2949525"/>
          </a:xfrm>
          <a:prstGeom prst="rect">
            <a:avLst/>
          </a:prstGeom>
          <a:noFill/>
        </p:spPr>
        <p:txBody>
          <a:bodyPr wrap="square">
            <a:spAutoFit/>
          </a:bodyPr>
          <a:lstStyle/>
          <a:p>
            <a:pPr marL="9525" marR="102870" algn="ctr">
              <a:lnSpc>
                <a:spcPts val="1080"/>
              </a:lnSpc>
              <a:buNone/>
            </a:pPr>
            <a:r>
              <a:rPr lang="en-US" sz="2800" b="1" u="sng" dirty="0">
                <a:effectLst/>
                <a:latin typeface="Calibri" panose="020F0502020204030204" pitchFamily="34" charset="0"/>
                <a:ea typeface="Calibri" panose="020F0502020204030204" pitchFamily="34" charset="0"/>
              </a:rPr>
              <a:t>The</a:t>
            </a:r>
            <a:r>
              <a:rPr lang="en-US" sz="2800" u="sng" spc="-60" dirty="0">
                <a:effectLst/>
                <a:latin typeface="Times New Roman" panose="02020603050405020304" pitchFamily="18" charset="0"/>
                <a:ea typeface="Calibri" panose="020F0502020204030204" pitchFamily="34" charset="0"/>
                <a:cs typeface="Calibri" panose="020F0502020204030204" pitchFamily="34" charset="0"/>
              </a:rPr>
              <a:t> </a:t>
            </a:r>
            <a:r>
              <a:rPr lang="en-US" sz="2800" b="1" u="sng" spc="-10" dirty="0">
                <a:effectLst/>
                <a:latin typeface="Calibri" panose="020F0502020204030204" pitchFamily="34" charset="0"/>
                <a:ea typeface="Calibri" panose="020F0502020204030204" pitchFamily="34" charset="0"/>
              </a:rPr>
              <a:t>Heart</a:t>
            </a:r>
            <a:endParaRPr lang="en-US" sz="4000" dirty="0">
              <a:effectLst/>
              <a:latin typeface="Calibri" panose="020F0502020204030204" pitchFamily="34" charset="0"/>
              <a:ea typeface="Calibri" panose="020F0502020204030204" pitchFamily="34" charset="0"/>
            </a:endParaRPr>
          </a:p>
          <a:p>
            <a:pPr marL="0" marR="0">
              <a:spcBef>
                <a:spcPts val="300"/>
              </a:spcBef>
              <a:buNone/>
            </a:pPr>
            <a:r>
              <a:rPr lang="en-US" sz="1200" b="1" dirty="0">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69850" marR="0">
              <a:buNone/>
            </a:pPr>
            <a:r>
              <a:rPr lang="en-US" sz="1800" spc="-10" dirty="0">
                <a:effectLst/>
                <a:latin typeface="Calibri" panose="020F0502020204030204" pitchFamily="34" charset="0"/>
                <a:ea typeface="Calibri" panose="020F0502020204030204" pitchFamily="34" charset="0"/>
              </a:rPr>
              <a:t>Jaden</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sat</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quietly</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in</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the</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back</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of</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the</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ambulance,</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watching</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the</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paramedic</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check</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his</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grandfather’s</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vital</a:t>
            </a:r>
            <a:r>
              <a:rPr lang="en-US" sz="1800" spc="-1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signs.</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small</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machine</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beeped</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steadily</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as</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it</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measured</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his</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heart</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rate</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oxygen</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levels.</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paramedic</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frowned</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slightly</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adjusted</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oxygen</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mask</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over</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his</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grandfather’s</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face.</a:t>
            </a:r>
          </a:p>
          <a:p>
            <a:pPr marL="69850" marR="0">
              <a:buNone/>
            </a:pPr>
            <a:r>
              <a:rPr lang="en-US" sz="1800" spc="-10" dirty="0">
                <a:effectLst/>
                <a:latin typeface="Calibri" panose="020F0502020204030204" pitchFamily="34" charset="0"/>
                <a:ea typeface="Calibri" panose="020F0502020204030204" pitchFamily="34" charset="0"/>
              </a:rPr>
              <a:t>"His</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oxygen</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levels</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are</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low,"</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she</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said.</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"That</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means</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his</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lungs</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aren’t</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getting</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enough</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air</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into</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his</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blood."</a:t>
            </a:r>
            <a:endParaRPr lang="en-US" sz="1800" dirty="0">
              <a:effectLst/>
              <a:latin typeface="Calibri" panose="020F0502020204030204" pitchFamily="34" charset="0"/>
              <a:ea typeface="Calibri" panose="020F0502020204030204" pitchFamily="34" charset="0"/>
            </a:endParaRPr>
          </a:p>
          <a:p>
            <a:pPr marL="69850" marR="0">
              <a:buNone/>
            </a:pPr>
            <a:r>
              <a:rPr lang="en-US" sz="1800" spc="-10" dirty="0">
                <a:effectLst/>
                <a:latin typeface="Calibri" panose="020F0502020204030204" pitchFamily="34" charset="0"/>
                <a:ea typeface="Calibri" panose="020F0502020204030204" pitchFamily="34" charset="0"/>
              </a:rPr>
              <a:t>Jaden</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looked</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at</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his</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grandfather,</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who</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seemed</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tired</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but</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calm.</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The</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paramedic</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continued,</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"The</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heart</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and</a:t>
            </a:r>
            <a:r>
              <a:rPr lang="en-US" sz="1800" spc="-1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lungs</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work</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together.</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If</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lungs</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can’t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get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enough</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oxygen,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the</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heart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has</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to</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work</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harder</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to</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move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the</a:t>
            </a:r>
            <a:r>
              <a:rPr lang="en-US" sz="1800" spc="-1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oxygen</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that</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i="1" dirty="0">
                <a:effectLst/>
                <a:latin typeface="Calibri" panose="020F0502020204030204" pitchFamily="34" charset="0"/>
                <a:ea typeface="Calibri" panose="020F0502020204030204" pitchFamily="34" charset="0"/>
              </a:rPr>
              <a:t>is</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there</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through</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blood.</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That</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can</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raise</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body’s</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temperature</a:t>
            </a:r>
            <a:r>
              <a:rPr lang="en-US" sz="1800" spc="-7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too."</a:t>
            </a:r>
          </a:p>
          <a:p>
            <a:pPr>
              <a:buNone/>
            </a:pPr>
            <a:r>
              <a:rPr lang="en-US" sz="1800" spc="-10" dirty="0">
                <a:effectLst/>
                <a:latin typeface="Calibri" panose="020F0502020204030204" pitchFamily="34" charset="0"/>
                <a:ea typeface="Calibri" panose="020F0502020204030204" pitchFamily="34" charset="0"/>
              </a:rPr>
              <a:t>Jaden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had</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learned</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about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this</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science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class,</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but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seeing</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it</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happen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in</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real</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life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made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everything</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feel</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more</a:t>
            </a:r>
            <a:r>
              <a:rPr lang="en-US" sz="1800" spc="-1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real—and</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more</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important.</a:t>
            </a:r>
            <a:endParaRPr lang="en-US" dirty="0"/>
          </a:p>
        </p:txBody>
      </p:sp>
      <p:sp>
        <p:nvSpPr>
          <p:cNvPr id="5" name="TextBox 4">
            <a:extLst>
              <a:ext uri="{FF2B5EF4-FFF2-40B4-BE49-F238E27FC236}">
                <a16:creationId xmlns:a16="http://schemas.microsoft.com/office/drawing/2014/main" id="{DE608378-D959-032A-7437-E7D9327FC9CC}"/>
              </a:ext>
            </a:extLst>
          </p:cNvPr>
          <p:cNvSpPr txBox="1"/>
          <p:nvPr/>
        </p:nvSpPr>
        <p:spPr>
          <a:xfrm>
            <a:off x="227348" y="3645024"/>
            <a:ext cx="11737304" cy="1200329"/>
          </a:xfrm>
          <a:prstGeom prst="rect">
            <a:avLst/>
          </a:prstGeom>
          <a:noFill/>
        </p:spPr>
        <p:txBody>
          <a:bodyPr wrap="square">
            <a:spAutoFit/>
          </a:bodyPr>
          <a:lstStyle/>
          <a:p>
            <a:r>
              <a:rPr lang="en-US" sz="1800" b="1" dirty="0">
                <a:effectLst/>
                <a:latin typeface="Calibri" panose="020F0502020204030204" pitchFamily="34" charset="0"/>
                <a:ea typeface="Calibri" panose="020F0502020204030204" pitchFamily="34" charset="0"/>
              </a:rPr>
              <a:t>Part</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4:</a:t>
            </a:r>
            <a:r>
              <a:rPr lang="en-US" sz="1800" spc="-2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Inference</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spc="-10" dirty="0" err="1">
                <a:effectLst/>
                <a:latin typeface="Calibri" panose="020F0502020204030204" pitchFamily="34" charset="0"/>
                <a:ea typeface="Calibri" panose="020F0502020204030204" pitchFamily="34" charset="0"/>
              </a:rPr>
              <a:t>Ǫuestion</a:t>
            </a:r>
            <a:endParaRPr lang="en-US" sz="1800" b="1" spc="-1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What</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can</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you</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infer</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about</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what</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might</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happen</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Jaden’s</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grandfather</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if</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his</a:t>
            </a:r>
            <a:r>
              <a:rPr lang="en-US" sz="1800" spc="-5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oxygen</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levels</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stay</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low</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for</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too</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long?</a:t>
            </a:r>
          </a:p>
          <a:p>
            <a:r>
              <a:rPr lang="en-US" dirty="0">
                <a:solidFill>
                  <a:srgbClr val="FF0000"/>
                </a:solidFill>
              </a:rPr>
              <a:t>If Jaden’s grandfather’s oxygen stays low too long, his heart and organs could get weak or damaged. It could become dangerous or even life-threatening without enough oxygen</a:t>
            </a:r>
          </a:p>
        </p:txBody>
      </p:sp>
      <p:sp>
        <p:nvSpPr>
          <p:cNvPr id="7" name="TextBox 6">
            <a:extLst>
              <a:ext uri="{FF2B5EF4-FFF2-40B4-BE49-F238E27FC236}">
                <a16:creationId xmlns:a16="http://schemas.microsoft.com/office/drawing/2014/main" id="{AF785AD2-1058-3498-2E06-EE916B75F9E8}"/>
              </a:ext>
            </a:extLst>
          </p:cNvPr>
          <p:cNvSpPr txBox="1"/>
          <p:nvPr/>
        </p:nvSpPr>
        <p:spPr>
          <a:xfrm>
            <a:off x="191344" y="5205521"/>
            <a:ext cx="11737304" cy="1477328"/>
          </a:xfrm>
          <a:prstGeom prst="rect">
            <a:avLst/>
          </a:prstGeom>
          <a:noFill/>
        </p:spPr>
        <p:txBody>
          <a:bodyPr wrap="square">
            <a:spAutoFit/>
          </a:bodyPr>
          <a:lstStyle/>
          <a:p>
            <a:r>
              <a:rPr lang="en-US" sz="1800" b="1" dirty="0">
                <a:effectLst/>
                <a:latin typeface="Calibri" panose="020F0502020204030204" pitchFamily="34" charset="0"/>
                <a:ea typeface="Calibri" panose="020F0502020204030204" pitchFamily="34" charset="0"/>
              </a:rPr>
              <a:t>Part</a:t>
            </a:r>
            <a:r>
              <a:rPr lang="en-US" sz="1800" spc="-3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4:</a:t>
            </a:r>
            <a:r>
              <a:rPr lang="en-US" sz="1800" spc="-2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rPr>
              <a:t>Justification</a:t>
            </a:r>
            <a:r>
              <a:rPr lang="en-US" sz="1800" spc="-20" dirty="0">
                <a:effectLst/>
                <a:latin typeface="Times New Roman" panose="02020603050405020304" pitchFamily="18" charset="0"/>
                <a:ea typeface="Calibri" panose="020F0502020204030204" pitchFamily="34" charset="0"/>
                <a:cs typeface="Calibri" panose="020F0502020204030204" pitchFamily="34" charset="0"/>
              </a:rPr>
              <a:t> </a:t>
            </a:r>
            <a:r>
              <a:rPr lang="en-US" sz="1800" b="1" spc="-10" dirty="0" err="1">
                <a:effectLst/>
                <a:latin typeface="Calibri" panose="020F0502020204030204" pitchFamily="34" charset="0"/>
                <a:ea typeface="Calibri" panose="020F0502020204030204" pitchFamily="34" charset="0"/>
              </a:rPr>
              <a:t>Ǫuestion</a:t>
            </a:r>
            <a:endParaRPr lang="en-US" sz="1800" b="1" spc="-10" dirty="0">
              <a:effectLst/>
              <a:latin typeface="Calibri" panose="020F0502020204030204" pitchFamily="34" charset="0"/>
              <a:ea typeface="Calibri" panose="020F0502020204030204" pitchFamily="34" charset="0"/>
            </a:endParaRPr>
          </a:p>
          <a:p>
            <a:pPr marL="69850" marR="98425">
              <a:spcBef>
                <a:spcPts val="5"/>
              </a:spcBef>
            </a:pPr>
            <a:r>
              <a:rPr lang="en-US" sz="1800" dirty="0">
                <a:effectLst/>
                <a:latin typeface="Calibri" panose="020F0502020204030204" pitchFamily="34" charset="0"/>
                <a:ea typeface="Calibri" panose="020F0502020204030204" pitchFamily="34" charset="0"/>
              </a:rPr>
              <a:t>Why</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is</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your</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answer</a:t>
            </a:r>
            <a:r>
              <a:rPr lang="en-US" sz="1800" spc="-1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inference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question</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best</a:t>
            </a:r>
            <a:r>
              <a:rPr lang="en-US" sz="1800" spc="-3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answer?</a:t>
            </a:r>
            <a:r>
              <a:rPr lang="en-US" sz="1800" spc="-2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Use</a:t>
            </a:r>
            <a:r>
              <a:rPr lang="en-US" sz="1800" spc="-1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information</a:t>
            </a:r>
            <a:r>
              <a:rPr lang="en-US" sz="1800" spc="-4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1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4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rPr>
              <a:t>text</a:t>
            </a:r>
            <a:r>
              <a:rPr lang="en-US" sz="1800"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10" dirty="0">
                <a:effectLst/>
                <a:latin typeface="Calibri" panose="020F0502020204030204" pitchFamily="34" charset="0"/>
                <a:ea typeface="Calibri" panose="020F0502020204030204" pitchFamily="34" charset="0"/>
              </a:rPr>
              <a:t>above.</a:t>
            </a:r>
          </a:p>
          <a:p>
            <a:pPr marL="69850" marR="98425">
              <a:spcBef>
                <a:spcPts val="5"/>
              </a:spcBef>
            </a:pPr>
            <a:r>
              <a:rPr lang="en-US" dirty="0">
                <a:solidFill>
                  <a:srgbClr val="FF0000"/>
                </a:solidFill>
              </a:rPr>
              <a:t>"His oxygen levels are low. That means his lungs aren’t getting enough air into his blood." She also said, "If the lungs can’t get enough oxygen, the heart has to work harder to move the oxygen that is there through the blood. That can raise the body’s temperature too." </a:t>
            </a:r>
            <a:endParaRPr lang="en-US" sz="1800" dirty="0">
              <a:solidFill>
                <a:srgbClr val="FF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198656081"/>
      </p:ext>
    </p:extLst>
  </p:cSld>
  <p:clrMapOvr>
    <a:masterClrMapping/>
  </p:clrMapOvr>
  <p:transition spd="slow" advClick="0" advTm="100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83BB4-1CE3-F718-C7CE-9B11EC4A94D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2B43B7-D26A-15C7-0159-2BEF7E96C655}"/>
              </a:ext>
            </a:extLst>
          </p:cNvPr>
          <p:cNvPicPr>
            <a:picLocks noChangeAspect="1"/>
          </p:cNvPicPr>
          <p:nvPr/>
        </p:nvPicPr>
        <p:blipFill>
          <a:blip r:embed="rId2"/>
          <a:srcRect l="49831"/>
          <a:stretch/>
        </p:blipFill>
        <p:spPr>
          <a:xfrm>
            <a:off x="5375920" y="764704"/>
            <a:ext cx="4615731" cy="5608143"/>
          </a:xfrm>
          <a:prstGeom prst="rect">
            <a:avLst/>
          </a:prstGeom>
        </p:spPr>
      </p:pic>
    </p:spTree>
    <p:extLst>
      <p:ext uri="{BB962C8B-B14F-4D97-AF65-F5344CB8AC3E}">
        <p14:creationId xmlns:p14="http://schemas.microsoft.com/office/powerpoint/2010/main" val="836555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C406D-A8F8-FAA5-965A-8D438480C8C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BDB6A1C-3F7E-E1B2-12B5-C8496CDB4FD2}"/>
              </a:ext>
            </a:extLst>
          </p:cNvPr>
          <p:cNvSpPr>
            <a:spLocks noGrp="1"/>
          </p:cNvSpPr>
          <p:nvPr>
            <p:ph type="body" sz="quarter" idx="15"/>
          </p:nvPr>
        </p:nvSpPr>
        <p:spPr>
          <a:xfrm>
            <a:off x="2063552" y="3674644"/>
            <a:ext cx="5034199" cy="2016224"/>
          </a:xfrm>
        </p:spPr>
        <p:txBody>
          <a:bodyPr>
            <a:normAutofit fontScale="92500" lnSpcReduction="10000"/>
          </a:bodyPr>
          <a:lstStyle/>
          <a:p>
            <a:r>
              <a:rPr lang="en-US" dirty="0">
                <a:solidFill>
                  <a:schemeClr val="accent1">
                    <a:lumMod val="75000"/>
                  </a:schemeClr>
                </a:solidFill>
              </a:rPr>
              <a:t>Part 5: maze “below-level” </a:t>
            </a:r>
          </a:p>
          <a:p>
            <a:r>
              <a:rPr lang="en-US" dirty="0">
                <a:solidFill>
                  <a:schemeClr val="accent1">
                    <a:lumMod val="75000"/>
                  </a:schemeClr>
                </a:solidFill>
              </a:rPr>
              <a:t>Part 6: maze “at-level”</a:t>
            </a:r>
          </a:p>
          <a:p>
            <a:r>
              <a:rPr lang="en-US" dirty="0">
                <a:solidFill>
                  <a:schemeClr val="accent1">
                    <a:lumMod val="75000"/>
                  </a:schemeClr>
                </a:solidFill>
              </a:rPr>
              <a:t>Part 7: reading text “below-level”</a:t>
            </a:r>
          </a:p>
          <a:p>
            <a:r>
              <a:rPr lang="en-US" dirty="0">
                <a:solidFill>
                  <a:schemeClr val="accent1">
                    <a:lumMod val="75000"/>
                  </a:schemeClr>
                </a:solidFill>
              </a:rPr>
              <a:t>Part 8: reading text “at-level”</a:t>
            </a:r>
          </a:p>
          <a:p>
            <a:r>
              <a:rPr lang="en-US" dirty="0">
                <a:solidFill>
                  <a:schemeClr val="accent1">
                    <a:lumMod val="75000"/>
                  </a:schemeClr>
                </a:solidFill>
              </a:rPr>
              <a:t>Part 9: reading text  “at-level”</a:t>
            </a:r>
          </a:p>
          <a:p>
            <a:r>
              <a:rPr lang="en-US" dirty="0">
                <a:solidFill>
                  <a:schemeClr val="accent1">
                    <a:lumMod val="75000"/>
                  </a:schemeClr>
                </a:solidFill>
              </a:rPr>
              <a:t>Part 10: reading text “at-level”</a:t>
            </a:r>
          </a:p>
        </p:txBody>
      </p:sp>
      <p:sp>
        <p:nvSpPr>
          <p:cNvPr id="6" name="Rectangle 1">
            <a:extLst>
              <a:ext uri="{FF2B5EF4-FFF2-40B4-BE49-F238E27FC236}">
                <a16:creationId xmlns:a16="http://schemas.microsoft.com/office/drawing/2014/main" id="{C89DD802-77CF-B00D-48F6-A0E758295E5E}"/>
              </a:ext>
            </a:extLst>
          </p:cNvPr>
          <p:cNvSpPr>
            <a:spLocks noChangeArrowheads="1"/>
          </p:cNvSpPr>
          <p:nvPr/>
        </p:nvSpPr>
        <p:spPr bwMode="auto">
          <a:xfrm>
            <a:off x="4871864" y="3674644"/>
            <a:ext cx="468691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lang="ar-SA" altLang="en-US" sz="2000" dirty="0">
                <a:solidFill>
                  <a:schemeClr val="accent1">
                    <a:lumMod val="75000"/>
                  </a:schemeClr>
                </a:solidFill>
                <a:cs typeface="Akhbar MT" pitchFamily="2" charset="-78"/>
              </a:rPr>
              <a:t>الجزء 5: </a:t>
            </a:r>
            <a:r>
              <a:rPr lang="en-US" altLang="en-US" sz="2000" dirty="0">
                <a:solidFill>
                  <a:schemeClr val="accent1">
                    <a:lumMod val="75000"/>
                  </a:schemeClr>
                </a:solidFill>
                <a:cs typeface="Akhbar MT" pitchFamily="2" charset="-78"/>
              </a:rPr>
              <a:t>maze</a:t>
            </a:r>
            <a:r>
              <a:rPr lang="ar-SA" altLang="en-US" sz="2000" dirty="0">
                <a:solidFill>
                  <a:schemeClr val="accent1">
                    <a:lumMod val="75000"/>
                  </a:schemeClr>
                </a:solidFill>
                <a:cs typeface="Akhbar MT" pitchFamily="2" charset="-78"/>
              </a:rPr>
              <a:t> "دون المستوى"</a:t>
            </a:r>
            <a:br>
              <a:rPr lang="en-US" altLang="en-US" sz="2000" dirty="0">
                <a:solidFill>
                  <a:schemeClr val="accent1">
                    <a:lumMod val="75000"/>
                  </a:schemeClr>
                </a:solidFill>
                <a:cs typeface="Akhbar MT" pitchFamily="2" charset="-78"/>
              </a:rPr>
            </a:br>
            <a:r>
              <a:rPr lang="ar-SA" altLang="en-US" sz="2000" dirty="0">
                <a:solidFill>
                  <a:schemeClr val="accent1">
                    <a:lumMod val="75000"/>
                  </a:schemeClr>
                </a:solidFill>
                <a:cs typeface="Akhbar MT" pitchFamily="2" charset="-78"/>
              </a:rPr>
              <a:t>الجزء 6: </a:t>
            </a:r>
            <a:r>
              <a:rPr lang="en-US" altLang="en-US" sz="2000" dirty="0">
                <a:solidFill>
                  <a:schemeClr val="accent1">
                    <a:lumMod val="75000"/>
                  </a:schemeClr>
                </a:solidFill>
                <a:cs typeface="Akhbar MT" pitchFamily="2" charset="-78"/>
              </a:rPr>
              <a:t>maze</a:t>
            </a:r>
            <a:r>
              <a:rPr lang="ar-SA" altLang="en-US" sz="2000" dirty="0">
                <a:solidFill>
                  <a:schemeClr val="accent1">
                    <a:lumMod val="75000"/>
                  </a:schemeClr>
                </a:solidFill>
                <a:cs typeface="Akhbar MT" pitchFamily="2" charset="-78"/>
              </a:rPr>
              <a:t> "في المستوى"</a:t>
            </a:r>
            <a:br>
              <a:rPr lang="en-US" altLang="en-US" sz="2000" dirty="0">
                <a:solidFill>
                  <a:schemeClr val="accent1">
                    <a:lumMod val="75000"/>
                  </a:schemeClr>
                </a:solidFill>
                <a:cs typeface="Akhbar MT" pitchFamily="2" charset="-78"/>
              </a:rPr>
            </a:br>
            <a:r>
              <a:rPr lang="ar-SA" altLang="en-US" sz="2000" dirty="0">
                <a:solidFill>
                  <a:schemeClr val="accent1">
                    <a:lumMod val="75000"/>
                  </a:schemeClr>
                </a:solidFill>
                <a:cs typeface="Akhbar MT" pitchFamily="2" charset="-78"/>
              </a:rPr>
              <a:t>الجزء 7: نص قراءة "دون المستوى"</a:t>
            </a:r>
            <a:br>
              <a:rPr lang="en-US" altLang="en-US" sz="2000" dirty="0">
                <a:solidFill>
                  <a:schemeClr val="accent1">
                    <a:lumMod val="75000"/>
                  </a:schemeClr>
                </a:solidFill>
                <a:cs typeface="Akhbar MT" pitchFamily="2" charset="-78"/>
              </a:rPr>
            </a:br>
            <a:r>
              <a:rPr lang="ar-SA" altLang="en-US" sz="2000" dirty="0">
                <a:solidFill>
                  <a:schemeClr val="accent1">
                    <a:lumMod val="75000"/>
                  </a:schemeClr>
                </a:solidFill>
                <a:cs typeface="Akhbar MT" pitchFamily="2" charset="-78"/>
              </a:rPr>
              <a:t>الجزء 8: نص قراءة "في المستوى"</a:t>
            </a:r>
            <a:br>
              <a:rPr lang="en-US" altLang="en-US" sz="2000" dirty="0">
                <a:solidFill>
                  <a:schemeClr val="accent1">
                    <a:lumMod val="75000"/>
                  </a:schemeClr>
                </a:solidFill>
                <a:cs typeface="Akhbar MT" pitchFamily="2" charset="-78"/>
              </a:rPr>
            </a:br>
            <a:r>
              <a:rPr lang="ar-SA" altLang="en-US" sz="2000" dirty="0">
                <a:solidFill>
                  <a:schemeClr val="accent1">
                    <a:lumMod val="75000"/>
                  </a:schemeClr>
                </a:solidFill>
                <a:cs typeface="Akhbar MT" pitchFamily="2" charset="-78"/>
              </a:rPr>
              <a:t>الجزء 9: نص قراءة "في المستوى"</a:t>
            </a:r>
            <a:br>
              <a:rPr lang="en-US" altLang="en-US" sz="2000" dirty="0">
                <a:solidFill>
                  <a:schemeClr val="accent1">
                    <a:lumMod val="75000"/>
                  </a:schemeClr>
                </a:solidFill>
                <a:cs typeface="Akhbar MT" pitchFamily="2" charset="-78"/>
              </a:rPr>
            </a:br>
            <a:r>
              <a:rPr lang="ar-SA" altLang="en-US" sz="2000" dirty="0">
                <a:solidFill>
                  <a:schemeClr val="accent1">
                    <a:lumMod val="75000"/>
                  </a:schemeClr>
                </a:solidFill>
                <a:cs typeface="Akhbar MT" pitchFamily="2" charset="-78"/>
              </a:rPr>
              <a:t>الجزء 10: نص قراءة "في المستوى</a:t>
            </a:r>
            <a:r>
              <a:rPr lang="en-US" altLang="en-US" sz="2000" dirty="0">
                <a:solidFill>
                  <a:schemeClr val="accent1">
                    <a:lumMod val="75000"/>
                  </a:schemeClr>
                </a:solidFill>
                <a:cs typeface="Akhbar MT" pitchFamily="2" charset="-78"/>
              </a:rPr>
              <a:t>"</a:t>
            </a:r>
          </a:p>
        </p:txBody>
      </p:sp>
      <p:pic>
        <p:nvPicPr>
          <p:cNvPr id="3077" name="Picture 5" descr="I passed every coding challenge at Flatiron School on my first try. Here's  how. | by Ariel Jakubowski | Medium">
            <a:extLst>
              <a:ext uri="{FF2B5EF4-FFF2-40B4-BE49-F238E27FC236}">
                <a16:creationId xmlns:a16="http://schemas.microsoft.com/office/drawing/2014/main" id="{0237A201-9328-4E6F-FDF0-7DEC6CD460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3882" y="247465"/>
            <a:ext cx="4242048" cy="318153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1">
            <a:extLst>
              <a:ext uri="{FF2B5EF4-FFF2-40B4-BE49-F238E27FC236}">
                <a16:creationId xmlns:a16="http://schemas.microsoft.com/office/drawing/2014/main" id="{901CD445-6313-49E3-0013-10B401BDEBE5}"/>
              </a:ext>
            </a:extLst>
          </p:cNvPr>
          <p:cNvSpPr txBox="1">
            <a:spLocks/>
          </p:cNvSpPr>
          <p:nvPr/>
        </p:nvSpPr>
        <p:spPr>
          <a:xfrm>
            <a:off x="2639616" y="1772816"/>
            <a:ext cx="9791700" cy="806450"/>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4000" kern="1200">
                <a:solidFill>
                  <a:schemeClr val="accent3">
                    <a:lumMod val="75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accent2">
                    <a:lumMod val="50000"/>
                  </a:schemeClr>
                </a:solidFill>
              </a:rPr>
              <a:t>Electronic exam – reading 60%</a:t>
            </a:r>
            <a:endParaRPr lang="en-US" dirty="0">
              <a:solidFill>
                <a:schemeClr val="accent2">
                  <a:lumMod val="50000"/>
                </a:schemeClr>
              </a:solidFill>
            </a:endParaRPr>
          </a:p>
        </p:txBody>
      </p:sp>
      <p:sp>
        <p:nvSpPr>
          <p:cNvPr id="11" name="Text Placeholder 1">
            <a:extLst>
              <a:ext uri="{FF2B5EF4-FFF2-40B4-BE49-F238E27FC236}">
                <a16:creationId xmlns:a16="http://schemas.microsoft.com/office/drawing/2014/main" id="{632A9044-CD44-3915-652A-7EFB745A4342}"/>
              </a:ext>
            </a:extLst>
          </p:cNvPr>
          <p:cNvSpPr txBox="1">
            <a:spLocks/>
          </p:cNvSpPr>
          <p:nvPr/>
        </p:nvSpPr>
        <p:spPr>
          <a:xfrm>
            <a:off x="3503712" y="2376907"/>
            <a:ext cx="5663952" cy="806450"/>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4000" kern="1200">
                <a:solidFill>
                  <a:schemeClr val="accent3">
                    <a:lumMod val="75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AE" dirty="0">
                <a:solidFill>
                  <a:schemeClr val="accent2">
                    <a:lumMod val="50000"/>
                  </a:schemeClr>
                </a:solidFill>
                <a:cs typeface="Akhbar MT" pitchFamily="2" charset="-78"/>
              </a:rPr>
              <a:t>الامتحان الالكتروني – قراءة 60%</a:t>
            </a:r>
            <a:endParaRPr lang="en-US" dirty="0">
              <a:solidFill>
                <a:schemeClr val="accent2">
                  <a:lumMod val="50000"/>
                </a:schemeClr>
              </a:solidFill>
              <a:cs typeface="Akhbar MT" pitchFamily="2" charset="-78"/>
            </a:endParaRPr>
          </a:p>
        </p:txBody>
      </p:sp>
    </p:spTree>
    <p:extLst>
      <p:ext uri="{BB962C8B-B14F-4D97-AF65-F5344CB8AC3E}">
        <p14:creationId xmlns:p14="http://schemas.microsoft.com/office/powerpoint/2010/main" val="3951175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4007768" y="3225799"/>
            <a:ext cx="7402325"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Grammar </a:t>
            </a:r>
          </a:p>
          <a:p>
            <a:pPr marL="0" indent="0">
              <a:lnSpc>
                <a:spcPct val="100000"/>
              </a:lnSpc>
              <a:buNone/>
            </a:pPr>
            <a:r>
              <a:rPr lang="ar-AE" sz="3200" b="1" dirty="0">
                <a:solidFill>
                  <a:srgbClr val="AC833B"/>
                </a:solidFill>
                <a:latin typeface="Helvetica" panose="020B0604020202020204" pitchFamily="34" charset="0"/>
                <a:cs typeface="Akhbar MT" pitchFamily="2" charset="-78"/>
              </a:rPr>
              <a:t>القواعد</a:t>
            </a:r>
            <a:endParaRPr lang="en-US" sz="3200" b="1" dirty="0">
              <a:solidFill>
                <a:srgbClr val="AC833B"/>
              </a:solidFill>
              <a:latin typeface="Helvetica" panose="020B0604020202020204" pitchFamily="34" charset="0"/>
              <a:cs typeface="Akhbar MT" pitchFamily="2" charset="-78"/>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F22C5AA-E3A6-7848-6E77-EC5BC6DC5310}"/>
              </a:ext>
            </a:extLst>
          </p:cNvPr>
          <p:cNvGraphicFramePr>
            <a:graphicFrameLocks noGrp="1"/>
          </p:cNvGraphicFramePr>
          <p:nvPr>
            <p:extLst>
              <p:ext uri="{D42A27DB-BD31-4B8C-83A1-F6EECF244321}">
                <p14:modId xmlns:p14="http://schemas.microsoft.com/office/powerpoint/2010/main" val="2355403970"/>
              </p:ext>
            </p:extLst>
          </p:nvPr>
        </p:nvGraphicFramePr>
        <p:xfrm>
          <a:off x="0" y="0"/>
          <a:ext cx="12191999" cy="6858000"/>
        </p:xfrm>
        <a:graphic>
          <a:graphicData uri="http://schemas.openxmlformats.org/drawingml/2006/table">
            <a:tbl>
              <a:tblPr firstRow="1" firstCol="1" bandRow="1">
                <a:tableStyleId>{5C22544A-7EE6-4342-B048-85BDC9FD1C3A}</a:tableStyleId>
              </a:tblPr>
              <a:tblGrid>
                <a:gridCol w="2736979">
                  <a:extLst>
                    <a:ext uri="{9D8B030D-6E8A-4147-A177-3AD203B41FA5}">
                      <a16:colId xmlns:a16="http://schemas.microsoft.com/office/drawing/2014/main" val="2423752681"/>
                    </a:ext>
                  </a:extLst>
                </a:gridCol>
                <a:gridCol w="3142987">
                  <a:extLst>
                    <a:ext uri="{9D8B030D-6E8A-4147-A177-3AD203B41FA5}">
                      <a16:colId xmlns:a16="http://schemas.microsoft.com/office/drawing/2014/main" val="3022092775"/>
                    </a:ext>
                  </a:extLst>
                </a:gridCol>
                <a:gridCol w="3175770">
                  <a:extLst>
                    <a:ext uri="{9D8B030D-6E8A-4147-A177-3AD203B41FA5}">
                      <a16:colId xmlns:a16="http://schemas.microsoft.com/office/drawing/2014/main" val="2645475864"/>
                    </a:ext>
                  </a:extLst>
                </a:gridCol>
                <a:gridCol w="3136263">
                  <a:extLst>
                    <a:ext uri="{9D8B030D-6E8A-4147-A177-3AD203B41FA5}">
                      <a16:colId xmlns:a16="http://schemas.microsoft.com/office/drawing/2014/main" val="1387397373"/>
                    </a:ext>
                  </a:extLst>
                </a:gridCol>
              </a:tblGrid>
              <a:tr h="564849">
                <a:tc gridSpan="4">
                  <a:txBody>
                    <a:bodyPr/>
                    <a:lstStyle/>
                    <a:p>
                      <a:pPr algn="ctr">
                        <a:lnSpc>
                          <a:spcPct val="107000"/>
                        </a:lnSpc>
                        <a:spcAft>
                          <a:spcPts val="800"/>
                        </a:spcAft>
                        <a:buNone/>
                      </a:pPr>
                      <a:r>
                        <a:rPr lang="en-US" sz="1400" dirty="0">
                          <a:effectLst/>
                          <a:latin typeface="Arial" panose="020B0604020202020204" pitchFamily="34" charset="0"/>
                          <a:cs typeface="Arial" panose="020B0604020202020204" pitchFamily="34" charset="0"/>
                        </a:rPr>
                        <a:t>Topic(s): Science; People; Looking Back</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58649757"/>
                  </a:ext>
                </a:extLst>
              </a:tr>
              <a:tr h="564849">
                <a:tc>
                  <a:txBody>
                    <a:bodyPr/>
                    <a:lstStyle/>
                    <a:p>
                      <a:pPr algn="ctr">
                        <a:lnSpc>
                          <a:spcPct val="107000"/>
                        </a:lnSpc>
                        <a:spcAft>
                          <a:spcPts val="800"/>
                        </a:spcAft>
                        <a:buNone/>
                      </a:pPr>
                      <a:r>
                        <a:rPr lang="en-US" sz="1400" dirty="0">
                          <a:effectLst/>
                          <a:latin typeface="Arial" panose="020B0604020202020204" pitchFamily="34" charset="0"/>
                          <a:cs typeface="Arial" panose="020B0604020202020204" pitchFamily="34" charset="0"/>
                        </a:rPr>
                        <a:t>ECFE Grammar</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00000"/>
                    </a:solidFill>
                  </a:tcPr>
                </a:tc>
                <a:tc>
                  <a:txBody>
                    <a:bodyPr/>
                    <a:lstStyle/>
                    <a:p>
                      <a:pPr algn="ctr">
                        <a:lnSpc>
                          <a:spcPct val="107000"/>
                        </a:lnSpc>
                        <a:spcAft>
                          <a:spcPts val="800"/>
                        </a:spcAft>
                        <a:buNone/>
                      </a:pPr>
                      <a:r>
                        <a:rPr lang="en-US" sz="1400" b="1" dirty="0">
                          <a:solidFill>
                            <a:schemeClr val="bg1"/>
                          </a:solidFill>
                          <a:effectLst/>
                          <a:latin typeface="Arial" panose="020B0604020202020204" pitchFamily="34" charset="0"/>
                          <a:cs typeface="Arial" panose="020B0604020202020204" pitchFamily="34" charset="0"/>
                        </a:rPr>
                        <a:t>Prerequisite</a:t>
                      </a:r>
                      <a:endParaRPr lang="en-GB"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08447"/>
                    </a:solidFill>
                  </a:tcPr>
                </a:tc>
                <a:tc>
                  <a:txBody>
                    <a:bodyPr/>
                    <a:lstStyle/>
                    <a:p>
                      <a:pPr algn="ctr">
                        <a:lnSpc>
                          <a:spcPct val="107000"/>
                        </a:lnSpc>
                        <a:spcAft>
                          <a:spcPts val="800"/>
                        </a:spcAft>
                        <a:buNone/>
                      </a:pPr>
                      <a:r>
                        <a:rPr lang="en-US" sz="1400" b="1" dirty="0">
                          <a:effectLst/>
                          <a:latin typeface="Arial" panose="020B0604020202020204" pitchFamily="34" charset="0"/>
                          <a:cs typeface="Arial" panose="020B0604020202020204" pitchFamily="34" charset="0"/>
                        </a:rPr>
                        <a:t>GSE Grammar</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DCACE"/>
                    </a:solidFill>
                  </a:tcPr>
                </a:tc>
                <a:tc>
                  <a:txBody>
                    <a:bodyPr/>
                    <a:lstStyle/>
                    <a:p>
                      <a:pPr algn="ctr" rtl="0" fontAlgn="base">
                        <a:lnSpc>
                          <a:spcPts val="1295"/>
                        </a:lnSpc>
                      </a:pPr>
                      <a:r>
                        <a:rPr lang="en-US" sz="1400" b="1" dirty="0">
                          <a:solidFill>
                            <a:schemeClr val="bg1"/>
                          </a:solidFill>
                          <a:effectLst/>
                          <a:highlight>
                            <a:srgbClr val="000000"/>
                          </a:highlight>
                          <a:latin typeface="Arial" panose="020B0604020202020204" pitchFamily="34" charset="0"/>
                          <a:cs typeface="Arial" panose="020B0604020202020204" pitchFamily="34" charset="0"/>
                        </a:rPr>
                        <a:t>Functional Language</a:t>
                      </a:r>
                    </a:p>
                  </a:txBody>
                  <a:tcPr marL="68580" marR="68580" marT="0" marB="0" anchor="ctr">
                    <a:solidFill>
                      <a:srgbClr val="000000"/>
                    </a:solidFill>
                  </a:tcPr>
                </a:tc>
                <a:extLst>
                  <a:ext uri="{0D108BD9-81ED-4DB2-BD59-A6C34878D82A}">
                    <a16:rowId xmlns:a16="http://schemas.microsoft.com/office/drawing/2014/main" val="2573764784"/>
                  </a:ext>
                </a:extLst>
              </a:tr>
              <a:tr h="1653615">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Past time: present perfect</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affirmative statements using common regular past simple forms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perfect with 'for/since' to talk about the duration of states and conditions (44)</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rowSpan="4">
                  <a:txBody>
                    <a:bodyPr/>
                    <a:lstStyle/>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Describing past experiences and events</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 </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Expressing agreement and disagreement</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 </a:t>
                      </a:r>
                      <a:endParaRPr lang="en-GB" sz="1400" dirty="0">
                        <a:solidFill>
                          <a:srgbClr val="000000"/>
                        </a:solidFill>
                        <a:effectLst/>
                        <a:latin typeface="Arial" panose="020B0604020202020204" pitchFamily="34" charset="0"/>
                        <a:cs typeface="Arial" panose="020B0604020202020204" pitchFamily="34" charset="0"/>
                      </a:endParaRPr>
                    </a:p>
                    <a:p>
                      <a:pPr algn="ctr">
                        <a:buNone/>
                      </a:pPr>
                      <a:r>
                        <a:rPr lang="en-GB" sz="1400" dirty="0">
                          <a:solidFill>
                            <a:srgbClr val="000000"/>
                          </a:solidFill>
                          <a:effectLst/>
                          <a:latin typeface="Arial" panose="020B0604020202020204" pitchFamily="34" charset="0"/>
                          <a:cs typeface="Arial" panose="020B0604020202020204" pitchFamily="34" charset="0"/>
                        </a:rPr>
                        <a:t>Making predictions and hypothesising</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2F2F2"/>
                    </a:solidFill>
                  </a:tcPr>
                </a:tc>
                <a:extLst>
                  <a:ext uri="{0D108BD9-81ED-4DB2-BD59-A6C34878D82A}">
                    <a16:rowId xmlns:a16="http://schemas.microsoft.com/office/drawing/2014/main" val="263915186"/>
                  </a:ext>
                </a:extLst>
              </a:tr>
              <a:tr h="1535938">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Future time: present continuous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to refer to events at the time of speaking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with future reference (42)</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3403519732"/>
                  </a:ext>
                </a:extLst>
              </a:tr>
              <a:tr h="1120487">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Past time: past continuous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to refer to events at the time of speaking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past simple and past continuous (40)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2402841680"/>
                  </a:ext>
                </a:extLst>
              </a:tr>
              <a:tr h="1418262">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Adjectives: comparatives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'be' in the simple present with adjectives (25)</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comparisons with regular shorter adjectives + '-er' (38)</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2128993016"/>
                  </a:ext>
                </a:extLst>
              </a:tr>
            </a:tbl>
          </a:graphicData>
        </a:graphic>
      </p:graphicFrame>
      <p:sp>
        <p:nvSpPr>
          <p:cNvPr id="4" name="Rectangle 1">
            <a:extLst>
              <a:ext uri="{FF2B5EF4-FFF2-40B4-BE49-F238E27FC236}">
                <a16:creationId xmlns:a16="http://schemas.microsoft.com/office/drawing/2014/main" id="{9F8BF414-74FF-DE60-C6EF-E71007581E93}"/>
              </a:ext>
            </a:extLst>
          </p:cNvPr>
          <p:cNvSpPr>
            <a:spLocks noChangeArrowheads="1"/>
          </p:cNvSpPr>
          <p:nvPr/>
        </p:nvSpPr>
        <p:spPr bwMode="auto">
          <a:xfrm>
            <a:off x="1700213" y="17684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8423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431324340"/>
              </p:ext>
            </p:extLst>
          </p:nvPr>
        </p:nvGraphicFramePr>
        <p:xfrm>
          <a:off x="0" y="1"/>
          <a:ext cx="12192000" cy="6886011"/>
        </p:xfrm>
        <a:graphic>
          <a:graphicData uri="http://schemas.openxmlformats.org/drawingml/2006/table">
            <a:tbl>
              <a:tblPr firstRow="1" firstCol="1" bandRow="1"/>
              <a:tblGrid>
                <a:gridCol w="2736015">
                  <a:extLst>
                    <a:ext uri="{9D8B030D-6E8A-4147-A177-3AD203B41FA5}">
                      <a16:colId xmlns:a16="http://schemas.microsoft.com/office/drawing/2014/main" val="3979107295"/>
                    </a:ext>
                  </a:extLst>
                </a:gridCol>
                <a:gridCol w="9455985">
                  <a:extLst>
                    <a:ext uri="{9D8B030D-6E8A-4147-A177-3AD203B41FA5}">
                      <a16:colId xmlns:a16="http://schemas.microsoft.com/office/drawing/2014/main" val="2834414452"/>
                    </a:ext>
                  </a:extLst>
                </a:gridCol>
              </a:tblGrid>
              <a:tr h="154694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cap="none" dirty="0">
                          <a:solidFill>
                            <a:schemeClr val="accent1"/>
                          </a:solidFill>
                          <a:latin typeface="Arial" panose="020B0604020202020204" pitchFamily="34" charset="0"/>
                          <a:cs typeface="Arial" panose="020B0604020202020204" pitchFamily="34" charset="0"/>
                          <a:sym typeface="Arial"/>
                        </a:rPr>
                        <a:t>They’</a:t>
                      </a:r>
                      <a:r>
                        <a:rPr lang="en-US" sz="1800" b="1" u="sng" strike="noStrike" cap="none" dirty="0">
                          <a:solidFill>
                            <a:schemeClr val="accent1"/>
                          </a:solidFill>
                          <a:latin typeface="Arial" panose="020B0604020202020204" pitchFamily="34" charset="0"/>
                          <a:cs typeface="Arial" panose="020B0604020202020204" pitchFamily="34" charset="0"/>
                          <a:sym typeface="Arial"/>
                        </a:rPr>
                        <a:t>ve lived</a:t>
                      </a:r>
                      <a:r>
                        <a:rPr lang="en-US" sz="1800" b="1" u="none" strike="noStrike" cap="none" dirty="0">
                          <a:solidFill>
                            <a:schemeClr val="accent1"/>
                          </a:solidFill>
                          <a:latin typeface="Arial" panose="020B0604020202020204" pitchFamily="34" charset="0"/>
                          <a:cs typeface="Arial" panose="020B0604020202020204" pitchFamily="34" charset="0"/>
                          <a:sym typeface="Arial"/>
                        </a:rPr>
                        <a:t> in Abu Dhabi </a:t>
                      </a:r>
                      <a:r>
                        <a:rPr lang="en-US" sz="1800" b="1" u="sng" strike="noStrike" cap="none" dirty="0">
                          <a:solidFill>
                            <a:schemeClr val="accent1"/>
                          </a:solidFill>
                          <a:latin typeface="Arial" panose="020B0604020202020204" pitchFamily="34" charset="0"/>
                          <a:cs typeface="Arial" panose="020B0604020202020204" pitchFamily="34" charset="0"/>
                          <a:sym typeface="Arial"/>
                        </a:rPr>
                        <a:t>since</a:t>
                      </a:r>
                      <a:r>
                        <a:rPr lang="en-US" sz="1800" b="1" u="none" strike="noStrike" cap="none" dirty="0">
                          <a:solidFill>
                            <a:schemeClr val="accent1"/>
                          </a:solidFill>
                          <a:latin typeface="Arial" panose="020B0604020202020204" pitchFamily="34" charset="0"/>
                          <a:cs typeface="Arial" panose="020B0604020202020204" pitchFamily="34" charset="0"/>
                          <a:sym typeface="Arial"/>
                        </a:rPr>
                        <a:t> </a:t>
                      </a:r>
                      <a:r>
                        <a:rPr lang="en-US" sz="1800" b="1" u="sng" strike="noStrike" cap="none" dirty="0">
                          <a:solidFill>
                            <a:schemeClr val="accent1"/>
                          </a:solidFill>
                          <a:latin typeface="Arial" panose="020B0604020202020204" pitchFamily="34" charset="0"/>
                          <a:cs typeface="Arial" panose="020B0604020202020204" pitchFamily="34" charset="0"/>
                          <a:sym typeface="Arial"/>
                        </a:rPr>
                        <a:t>2019</a:t>
                      </a:r>
                      <a:r>
                        <a:rPr lang="en-US" sz="1800" b="1" u="none" strike="noStrike" cap="none" dirty="0">
                          <a:solidFill>
                            <a:schemeClr val="accent1"/>
                          </a:solidFill>
                          <a:latin typeface="Arial" panose="020B0604020202020204" pitchFamily="34" charset="0"/>
                          <a:cs typeface="Arial" panose="020B0604020202020204" pitchFamily="34" charset="0"/>
                          <a:sym typeface="Arial"/>
                        </a:rPr>
                        <a:t>. / They’</a:t>
                      </a:r>
                      <a:r>
                        <a:rPr lang="en-US" sz="1800" b="1" u="sng" strike="noStrike" cap="none" dirty="0">
                          <a:solidFill>
                            <a:schemeClr val="accent1"/>
                          </a:solidFill>
                          <a:latin typeface="Arial" panose="020B0604020202020204" pitchFamily="34" charset="0"/>
                          <a:cs typeface="Arial" panose="020B0604020202020204" pitchFamily="34" charset="0"/>
                          <a:sym typeface="Arial"/>
                        </a:rPr>
                        <a:t>ve lived</a:t>
                      </a:r>
                      <a:r>
                        <a:rPr lang="en-US" sz="1800" b="1" u="none" strike="noStrike" cap="none" dirty="0">
                          <a:solidFill>
                            <a:schemeClr val="accent1"/>
                          </a:solidFill>
                          <a:latin typeface="Arial" panose="020B0604020202020204" pitchFamily="34" charset="0"/>
                          <a:cs typeface="Arial" panose="020B0604020202020204" pitchFamily="34" charset="0"/>
                          <a:sym typeface="Arial"/>
                        </a:rPr>
                        <a:t> in Abu Dhabi </a:t>
                      </a:r>
                      <a:r>
                        <a:rPr lang="en-US" sz="1800" b="1" u="sng" strike="noStrike" cap="none" dirty="0">
                          <a:solidFill>
                            <a:schemeClr val="accent1"/>
                          </a:solidFill>
                          <a:latin typeface="Arial" panose="020B0604020202020204" pitchFamily="34" charset="0"/>
                          <a:cs typeface="Arial" panose="020B0604020202020204" pitchFamily="34" charset="0"/>
                          <a:sym typeface="Arial"/>
                        </a:rPr>
                        <a:t>for</a:t>
                      </a:r>
                      <a:r>
                        <a:rPr lang="en-US" sz="1800" b="1" u="none" strike="noStrike" cap="none" dirty="0">
                          <a:solidFill>
                            <a:schemeClr val="accent1"/>
                          </a:solidFill>
                          <a:latin typeface="Arial" panose="020B0604020202020204" pitchFamily="34" charset="0"/>
                          <a:cs typeface="Arial" panose="020B0604020202020204" pitchFamily="34" charset="0"/>
                          <a:sym typeface="Arial"/>
                        </a:rPr>
                        <a:t> </a:t>
                      </a:r>
                      <a:r>
                        <a:rPr lang="en-US" sz="1800" b="1" u="sng" strike="noStrike" cap="none" dirty="0">
                          <a:solidFill>
                            <a:schemeClr val="accent1"/>
                          </a:solidFill>
                          <a:latin typeface="Arial" panose="020B0604020202020204" pitchFamily="34" charset="0"/>
                          <a:cs typeface="Arial" panose="020B0604020202020204" pitchFamily="34" charset="0"/>
                          <a:sym typeface="Arial"/>
                        </a:rPr>
                        <a:t>six years</a:t>
                      </a:r>
                      <a:r>
                        <a:rPr lang="en-US" sz="1800" b="1" u="none" strike="noStrike" cap="none" dirty="0">
                          <a:solidFill>
                            <a:schemeClr val="accent1"/>
                          </a:solidFill>
                          <a:latin typeface="Arial" panose="020B0604020202020204" pitchFamily="34" charset="0"/>
                          <a:cs typeface="Arial" panose="020B0604020202020204" pitchFamily="34" charset="0"/>
                          <a:sym typeface="Arial"/>
                        </a:rPr>
                        <a:t>.</a:t>
                      </a:r>
                      <a:endParaRPr lang="en-US" sz="1800" b="1" u="none" strike="noStrike" cap="none" dirty="0">
                        <a:solidFill>
                          <a:schemeClr val="accent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E5E5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Year:   2019          2020      2021      2022      2023      2024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--&gt;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                                                               (They started living in AD)                                            (Now - 6 years later)                                                                                           </a:t>
                      </a:r>
                      <a:r>
                        <a:rPr lang="en-US" sz="1500" b="1" u="none" strike="noStrike" cap="none" dirty="0">
                          <a:solidFill>
                            <a:schemeClr val="accent1"/>
                          </a:solidFill>
                          <a:latin typeface="Arial" panose="020B0604020202020204" pitchFamily="34" charset="0"/>
                          <a:cs typeface="Arial" panose="020B0604020202020204" pitchFamily="34" charset="0"/>
                          <a:sym typeface="Arial"/>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457947">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Are they living in Abu Dhabi now?</a:t>
                      </a:r>
                    </a:p>
                    <a:p>
                      <a:pPr algn="l"/>
                      <a:r>
                        <a:rPr lang="en-US" sz="1800" dirty="0">
                          <a:latin typeface="Arial" panose="020B0604020202020204" pitchFamily="34" charset="0"/>
                          <a:cs typeface="Arial" panose="020B0604020202020204" pitchFamily="34" charset="0"/>
                        </a:rPr>
                        <a:t>When did they start living there?</a:t>
                      </a:r>
                    </a:p>
                    <a:p>
                      <a:pPr algn="l"/>
                      <a:r>
                        <a:rPr lang="en-US" sz="1800" dirty="0">
                          <a:latin typeface="Arial" panose="020B0604020202020204" pitchFamily="34" charset="0"/>
                          <a:cs typeface="Arial" panose="020B0604020202020204" pitchFamily="34" charset="0"/>
                        </a:rPr>
                        <a:t>How long have they lived there? </a:t>
                      </a:r>
                      <a:endParaRPr lang="en-GB"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08643">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1" i="0" dirty="0">
                          <a:solidFill>
                            <a:schemeClr val="tx2"/>
                          </a:solidFill>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present perfect with ‘for’ / ‘since’</a:t>
                      </a:r>
                      <a:endParaRPr lang="en-US" sz="1800" b="1" i="0" dirty="0">
                        <a:solidFill>
                          <a:schemeClr val="tx2"/>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subject + ‘have / </a:t>
                      </a:r>
                      <a:r>
                        <a:rPr lang="en-GB" sz="1800" b="0" i="0" u="none" strike="noStrike" kern="1200" dirty="0" err="1">
                          <a:solidFill>
                            <a:schemeClr val="tx1"/>
                          </a:solidFill>
                          <a:effectLst/>
                          <a:latin typeface="Arial" panose="020B0604020202020204" pitchFamily="34" charset="0"/>
                          <a:ea typeface="+mn-ea"/>
                          <a:cs typeface="Arial" panose="020B0604020202020204" pitchFamily="34" charset="0"/>
                        </a:rPr>
                        <a:t>has’</a:t>
                      </a: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 + past participle</a:t>
                      </a:r>
                      <a:r>
                        <a:rPr lang="en-US" sz="1800" b="0" i="0" dirty="0">
                          <a:latin typeface="Arial" panose="020B0604020202020204" pitchFamily="34" charset="0"/>
                          <a:cs typeface="Arial" panose="020B0604020202020204" pitchFamily="34" charset="0"/>
                          <a:sym typeface="Arial"/>
                        </a:rPr>
                        <a:t> + adverbial clauses with ‘for / since’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16070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The present perfect tense with ’for’ or ’since’ is used to talk about actions or situations that started in the past and continue to be relevant or true in the present.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Use ‘for’ to show the duration of time (e.g. for six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Use ‘since’ to show the starting point in time (e.g. since 2019).</a:t>
                      </a:r>
                      <a:endParaRPr lang="en-GB" sz="18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837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He’s been here </a:t>
                      </a:r>
                      <a:r>
                        <a:rPr lang="en-US" sz="1800" b="0" i="0" u="sng" kern="1200" dirty="0">
                          <a:solidFill>
                            <a:schemeClr val="dk1"/>
                          </a:solidFill>
                          <a:effectLst/>
                          <a:latin typeface="Arial" panose="020B0604020202020204" pitchFamily="34" charset="0"/>
                          <a:ea typeface="+mn-ea"/>
                          <a:cs typeface="Arial" panose="020B0604020202020204" pitchFamily="34" charset="0"/>
                        </a:rPr>
                        <a:t>for</a:t>
                      </a:r>
                      <a:r>
                        <a:rPr lang="en-US" sz="1800" b="0" i="0" kern="1200" dirty="0">
                          <a:solidFill>
                            <a:schemeClr val="dk1"/>
                          </a:solidFill>
                          <a:effectLst/>
                          <a:latin typeface="Arial" panose="020B0604020202020204" pitchFamily="34" charset="0"/>
                          <a:ea typeface="+mn-ea"/>
                          <a:cs typeface="Arial" panose="020B0604020202020204" pitchFamily="34" charset="0"/>
                        </a:rPr>
                        <a:t> a long time.</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Sara has worked at the company </a:t>
                      </a:r>
                      <a:r>
                        <a:rPr lang="en-US" sz="1800" b="0" i="0" u="sng" kern="1200" dirty="0">
                          <a:solidFill>
                            <a:schemeClr val="dk1"/>
                          </a:solidFill>
                          <a:effectLst/>
                          <a:latin typeface="Arial" panose="020B0604020202020204" pitchFamily="34" charset="0"/>
                          <a:ea typeface="+mn-ea"/>
                          <a:cs typeface="Arial" panose="020B0604020202020204" pitchFamily="34" charset="0"/>
                        </a:rPr>
                        <a:t>since</a:t>
                      </a:r>
                      <a:r>
                        <a:rPr lang="en-US" sz="1800" b="0" i="0" kern="1200" dirty="0">
                          <a:solidFill>
                            <a:schemeClr val="dk1"/>
                          </a:solidFill>
                          <a:effectLst/>
                          <a:latin typeface="Arial" panose="020B0604020202020204" pitchFamily="34" charset="0"/>
                          <a:ea typeface="+mn-ea"/>
                          <a:cs typeface="Arial" panose="020B0604020202020204" pitchFamily="34" charset="0"/>
                        </a:rPr>
                        <a:t> 2023.</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I haven’t seen them </a:t>
                      </a:r>
                      <a:r>
                        <a:rPr lang="en-US" sz="1800" b="0" i="0" u="sng" kern="1200" dirty="0">
                          <a:solidFill>
                            <a:schemeClr val="dk1"/>
                          </a:solidFill>
                          <a:effectLst/>
                          <a:latin typeface="Arial" panose="020B0604020202020204" pitchFamily="34" charset="0"/>
                          <a:ea typeface="+mn-ea"/>
                          <a:cs typeface="Arial" panose="020B0604020202020204" pitchFamily="34" charset="0"/>
                        </a:rPr>
                        <a:t>for</a:t>
                      </a:r>
                      <a:r>
                        <a:rPr lang="en-US" sz="1800" b="0" i="0" kern="1200" dirty="0">
                          <a:solidFill>
                            <a:schemeClr val="dk1"/>
                          </a:solidFill>
                          <a:effectLst/>
                          <a:latin typeface="Arial" panose="020B0604020202020204" pitchFamily="34" charset="0"/>
                          <a:ea typeface="+mn-ea"/>
                          <a:cs typeface="Arial" panose="020B0604020202020204" pitchFamily="34" charset="0"/>
                        </a:rPr>
                        <a:t> three months.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Have you been at this school </a:t>
                      </a:r>
                      <a:r>
                        <a:rPr lang="en-US" sz="1800" b="0" i="0" u="sng" kern="1200" dirty="0">
                          <a:solidFill>
                            <a:schemeClr val="dk1"/>
                          </a:solidFill>
                          <a:effectLst/>
                          <a:latin typeface="Arial" panose="020B0604020202020204" pitchFamily="34" charset="0"/>
                          <a:ea typeface="+mn-ea"/>
                          <a:cs typeface="Arial" panose="020B0604020202020204" pitchFamily="34" charset="0"/>
                        </a:rPr>
                        <a:t>since</a:t>
                      </a:r>
                      <a:r>
                        <a:rPr lang="en-US" sz="1800" b="0" i="0" kern="1200" dirty="0">
                          <a:solidFill>
                            <a:schemeClr val="dk1"/>
                          </a:solidFill>
                          <a:effectLst/>
                          <a:latin typeface="Arial" panose="020B0604020202020204" pitchFamily="34" charset="0"/>
                          <a:ea typeface="+mn-ea"/>
                          <a:cs typeface="Arial" panose="020B0604020202020204" pitchFamily="34" charset="0"/>
                        </a:rPr>
                        <a:t> first Grade?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AB5F8-F8F2-43B0-C887-5332E6AC10EB}"/>
              </a:ext>
            </a:extLst>
          </p:cNvPr>
          <p:cNvSpPr txBox="1">
            <a:spLocks/>
          </p:cNvSpPr>
          <p:nvPr/>
        </p:nvSpPr>
        <p:spPr>
          <a:xfrm>
            <a:off x="2048935" y="578858"/>
            <a:ext cx="8094130" cy="13633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4400" b="1" dirty="0">
                <a:solidFill>
                  <a:schemeClr val="tx2"/>
                </a:solidFill>
              </a:rPr>
              <a:t>Present perfect (since \ for)</a:t>
            </a:r>
          </a:p>
        </p:txBody>
      </p:sp>
      <p:pic>
        <p:nvPicPr>
          <p:cNvPr id="3" name="Picture 2" descr="Present Perfect Tense (video lessons, examples, explanations)">
            <a:extLst>
              <a:ext uri="{FF2B5EF4-FFF2-40B4-BE49-F238E27FC236}">
                <a16:creationId xmlns:a16="http://schemas.microsoft.com/office/drawing/2014/main" id="{F43AF880-E941-6D9A-6566-514AF3C692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471"/>
          <a:stretch/>
        </p:blipFill>
        <p:spPr bwMode="auto">
          <a:xfrm>
            <a:off x="2048935" y="1685936"/>
            <a:ext cx="8094130" cy="34861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66EB4CB-0194-F275-0780-C9805EF7E957}"/>
              </a:ext>
            </a:extLst>
          </p:cNvPr>
          <p:cNvSpPr txBox="1"/>
          <p:nvPr/>
        </p:nvSpPr>
        <p:spPr>
          <a:xfrm>
            <a:off x="3048762" y="5805264"/>
            <a:ext cx="6094476" cy="646331"/>
          </a:xfrm>
          <a:prstGeom prst="rect">
            <a:avLst/>
          </a:prstGeom>
          <a:noFill/>
        </p:spPr>
        <p:txBody>
          <a:bodyPr wrap="square">
            <a:spAutoFit/>
          </a:bodyPr>
          <a:lstStyle/>
          <a:p>
            <a:r>
              <a:rPr lang="en-US" dirty="0">
                <a:solidFill>
                  <a:schemeClr val="tx2"/>
                </a:solidFill>
                <a:hlinkClick r:id="rId3">
                  <a:extLst>
                    <a:ext uri="{A12FA001-AC4F-418D-AE19-62706E023703}">
                      <ahyp:hlinkClr xmlns:ahyp="http://schemas.microsoft.com/office/drawing/2018/hyperlinkcolor" val="tx"/>
                    </a:ext>
                  </a:extLst>
                </a:hlinkClick>
              </a:rPr>
              <a:t>https://www.mauthor.com/present/5125624821317632</a:t>
            </a:r>
            <a:endParaRPr lang="en-US"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4068473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4044009869"/>
              </p:ext>
            </p:extLst>
          </p:nvPr>
        </p:nvGraphicFramePr>
        <p:xfrm>
          <a:off x="0" y="1"/>
          <a:ext cx="12192000" cy="6858001"/>
        </p:xfrm>
        <a:graphic>
          <a:graphicData uri="http://schemas.openxmlformats.org/drawingml/2006/table">
            <a:tbl>
              <a:tblPr firstRow="1" firstCol="1" bandRow="1"/>
              <a:tblGrid>
                <a:gridCol w="2125340">
                  <a:extLst>
                    <a:ext uri="{9D8B030D-6E8A-4147-A177-3AD203B41FA5}">
                      <a16:colId xmlns:a16="http://schemas.microsoft.com/office/drawing/2014/main" val="3979107295"/>
                    </a:ext>
                  </a:extLst>
                </a:gridCol>
                <a:gridCol w="10066660">
                  <a:extLst>
                    <a:ext uri="{9D8B030D-6E8A-4147-A177-3AD203B41FA5}">
                      <a16:colId xmlns:a16="http://schemas.microsoft.com/office/drawing/2014/main" val="2834414452"/>
                    </a:ext>
                  </a:extLst>
                </a:gridCol>
              </a:tblGrid>
              <a:tr h="1286549">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GB" sz="1800" b="1" u="none" dirty="0">
                        <a:solidFill>
                          <a:schemeClr val="tx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u="none" dirty="0">
                          <a:solidFill>
                            <a:schemeClr val="tx2"/>
                          </a:solidFill>
                          <a:latin typeface="Arial" panose="020B0604020202020204" pitchFamily="34" charset="0"/>
                          <a:cs typeface="Arial" panose="020B0604020202020204" pitchFamily="34" charset="0"/>
                        </a:rPr>
                        <a:t>The boys </a:t>
                      </a:r>
                      <a:r>
                        <a:rPr lang="en-GB" sz="1800" b="1" u="sng" dirty="0">
                          <a:solidFill>
                            <a:schemeClr val="tx2"/>
                          </a:solidFill>
                          <a:latin typeface="Arial" panose="020B0604020202020204" pitchFamily="34" charset="0"/>
                          <a:cs typeface="Arial" panose="020B0604020202020204" pitchFamily="34" charset="0"/>
                        </a:rPr>
                        <a:t>are playing</a:t>
                      </a:r>
                      <a:r>
                        <a:rPr lang="en-GB" sz="1800" b="1" u="none" dirty="0">
                          <a:solidFill>
                            <a:schemeClr val="tx2"/>
                          </a:solidFill>
                          <a:latin typeface="Arial" panose="020B0604020202020204" pitchFamily="34" charset="0"/>
                          <a:cs typeface="Arial" panose="020B0604020202020204" pitchFamily="34" charset="0"/>
                        </a:rPr>
                        <a:t> basketball </a:t>
                      </a:r>
                      <a:r>
                        <a:rPr lang="en-GB" sz="1800" b="1" u="sng" dirty="0">
                          <a:solidFill>
                            <a:schemeClr val="tx2"/>
                          </a:solidFill>
                          <a:latin typeface="Arial" panose="020B0604020202020204" pitchFamily="34" charset="0"/>
                          <a:cs typeface="Arial" panose="020B0604020202020204" pitchFamily="34" charset="0"/>
                        </a:rPr>
                        <a:t>tomorrow</a:t>
                      </a:r>
                      <a:r>
                        <a:rPr lang="en-GB" sz="1800" b="1" u="none" dirty="0">
                          <a:solidFill>
                            <a:schemeClr val="tx2"/>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u="none" dirty="0">
                          <a:solidFill>
                            <a:schemeClr val="tx2"/>
                          </a:solidFill>
                          <a:latin typeface="Arial" panose="020B0604020202020204" pitchFamily="34" charset="0"/>
                          <a:cs typeface="Arial" panose="020B0604020202020204" pitchFamily="34" charset="0"/>
                        </a:rPr>
                        <a:t>                     </a:t>
                      </a:r>
                      <a:endParaRPr lang="en-A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8059">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Are the boys playing basketball now?</a:t>
                      </a:r>
                    </a:p>
                    <a:p>
                      <a:pPr algn="l"/>
                      <a:r>
                        <a:rPr lang="en-US" sz="1800" dirty="0">
                          <a:latin typeface="Arial" panose="020B0604020202020204" pitchFamily="34" charset="0"/>
                          <a:cs typeface="Arial" panose="020B0604020202020204" pitchFamily="34" charset="0"/>
                        </a:rPr>
                        <a:t>When are they playing basketball?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Is it a future plan?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71043">
                <a:tc>
                  <a:txBody>
                    <a:bodyPr/>
                    <a:lstStyle/>
                    <a:p>
                      <a:pPr algn="ct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sz="1800" b="1" i="0" u="none"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continuous (future reference)</a:t>
                      </a:r>
                      <a:endParaRPr lang="en-US" sz="1800" b="1" i="0" u="none" strike="noStrike"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subject + ‘am / is / are’ + verb -</a:t>
                      </a:r>
                      <a:r>
                        <a:rPr lang="en-GB" sz="1800" b="0" i="0" u="none" strike="noStrike" kern="1200" dirty="0" err="1">
                          <a:solidFill>
                            <a:schemeClr val="tx1"/>
                          </a:solidFill>
                          <a:effectLst/>
                          <a:latin typeface="Arial" panose="020B0604020202020204" pitchFamily="34" charset="0"/>
                          <a:ea typeface="+mn-ea"/>
                          <a:cs typeface="Arial" panose="020B0604020202020204" pitchFamily="34" charset="0"/>
                        </a:rPr>
                        <a:t>ing</a:t>
                      </a: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 + a future time expression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57142">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the present continuous to talk about plans or arrangements in the near future. We use it when the plan is already decided, the time is already fixed or other people often know about it.</a:t>
                      </a:r>
                      <a:endParaRPr lang="en-GB" sz="18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8520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What </a:t>
                      </a:r>
                      <a:r>
                        <a:rPr lang="en-GB" sz="1800" b="0" u="sng" dirty="0">
                          <a:solidFill>
                            <a:schemeClr val="tx1"/>
                          </a:solidFill>
                          <a:latin typeface="Arial" panose="020B0604020202020204" pitchFamily="34" charset="0"/>
                          <a:cs typeface="Arial" panose="020B0604020202020204" pitchFamily="34" charset="0"/>
                        </a:rPr>
                        <a:t>are</a:t>
                      </a:r>
                      <a:r>
                        <a:rPr lang="en-GB" sz="1800" b="0" u="none" dirty="0">
                          <a:solidFill>
                            <a:schemeClr val="tx1"/>
                          </a:solidFill>
                          <a:latin typeface="Arial" panose="020B0604020202020204" pitchFamily="34" charset="0"/>
                          <a:cs typeface="Arial" panose="020B0604020202020204" pitchFamily="34" charset="0"/>
                        </a:rPr>
                        <a:t> you </a:t>
                      </a:r>
                      <a:r>
                        <a:rPr lang="en-GB" sz="1800" b="0" u="sng" dirty="0">
                          <a:solidFill>
                            <a:schemeClr val="tx1"/>
                          </a:solidFill>
                          <a:latin typeface="Arial" panose="020B0604020202020204" pitchFamily="34" charset="0"/>
                          <a:cs typeface="Arial" panose="020B0604020202020204" pitchFamily="34" charset="0"/>
                        </a:rPr>
                        <a:t>doing</a:t>
                      </a:r>
                      <a:r>
                        <a:rPr lang="en-GB" sz="1800" b="0" u="none" dirty="0">
                          <a:solidFill>
                            <a:schemeClr val="tx1"/>
                          </a:solidFill>
                          <a:latin typeface="Arial" panose="020B0604020202020204" pitchFamily="34" charset="0"/>
                          <a:cs typeface="Arial" panose="020B0604020202020204" pitchFamily="34" charset="0"/>
                        </a:rPr>
                        <a:t> on Sunday?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The sisters </a:t>
                      </a:r>
                      <a:r>
                        <a:rPr lang="en-GB" sz="1800" b="0" u="sng" dirty="0">
                          <a:solidFill>
                            <a:schemeClr val="tx1"/>
                          </a:solidFill>
                          <a:latin typeface="Arial" panose="020B0604020202020204" pitchFamily="34" charset="0"/>
                          <a:cs typeface="Arial" panose="020B0604020202020204" pitchFamily="34" charset="0"/>
                        </a:rPr>
                        <a:t>are meeting </a:t>
                      </a:r>
                      <a:r>
                        <a:rPr lang="en-GB" sz="1800" b="0" u="none" dirty="0">
                          <a:solidFill>
                            <a:schemeClr val="tx1"/>
                          </a:solidFill>
                          <a:latin typeface="Arial" panose="020B0604020202020204" pitchFamily="34" charset="0"/>
                          <a:cs typeface="Arial" panose="020B0604020202020204" pitchFamily="34" charset="0"/>
                        </a:rPr>
                        <a:t>at 4 o’clock.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She </a:t>
                      </a:r>
                      <a:r>
                        <a:rPr lang="en-GB" sz="1800" b="0" u="sng" dirty="0">
                          <a:solidFill>
                            <a:schemeClr val="tx1"/>
                          </a:solidFill>
                          <a:latin typeface="Arial" panose="020B0604020202020204" pitchFamily="34" charset="0"/>
                          <a:cs typeface="Arial" panose="020B0604020202020204" pitchFamily="34" charset="0"/>
                        </a:rPr>
                        <a:t>is flying </a:t>
                      </a:r>
                      <a:r>
                        <a:rPr lang="en-GB" sz="1800" b="0" u="none" dirty="0">
                          <a:solidFill>
                            <a:schemeClr val="tx1"/>
                          </a:solidFill>
                          <a:latin typeface="Arial" panose="020B0604020202020204" pitchFamily="34" charset="0"/>
                          <a:cs typeface="Arial" panose="020B0604020202020204" pitchFamily="34" charset="0"/>
                        </a:rPr>
                        <a:t>to Paris next week.</a:t>
                      </a:r>
                      <a:endParaRPr lang="en-AE" sz="1800" b="0" u="none"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pic>
        <p:nvPicPr>
          <p:cNvPr id="4" name="Picture 3">
            <a:extLst>
              <a:ext uri="{FF2B5EF4-FFF2-40B4-BE49-F238E27FC236}">
                <a16:creationId xmlns:a16="http://schemas.microsoft.com/office/drawing/2014/main" id="{9CD70FD7-7CE7-ABF0-F84A-D2EB8A653522}"/>
              </a:ext>
            </a:extLst>
          </p:cNvPr>
          <p:cNvPicPr>
            <a:picLocks noChangeAspect="1"/>
          </p:cNvPicPr>
          <p:nvPr/>
        </p:nvPicPr>
        <p:blipFill>
          <a:blip r:embed="rId3"/>
          <a:stretch>
            <a:fillRect/>
          </a:stretch>
        </p:blipFill>
        <p:spPr>
          <a:xfrm>
            <a:off x="5375920" y="260648"/>
            <a:ext cx="5962405" cy="768163"/>
          </a:xfrm>
          <a:prstGeom prst="rect">
            <a:avLst/>
          </a:prstGeom>
        </p:spPr>
      </p:pic>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7D5B3-BF6B-E392-F0AB-296AABE27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E7FDF7-BFE4-7DAD-C833-03AC6B68F5A2}"/>
              </a:ext>
            </a:extLst>
          </p:cNvPr>
          <p:cNvSpPr txBox="1">
            <a:spLocks/>
          </p:cNvSpPr>
          <p:nvPr/>
        </p:nvSpPr>
        <p:spPr>
          <a:xfrm>
            <a:off x="2048935" y="578858"/>
            <a:ext cx="8094130" cy="13633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4400" b="1" dirty="0">
                <a:solidFill>
                  <a:schemeClr val="tx2"/>
                </a:solidFill>
              </a:rPr>
              <a:t>Present continuous</a:t>
            </a:r>
          </a:p>
        </p:txBody>
      </p:sp>
      <p:sp>
        <p:nvSpPr>
          <p:cNvPr id="4" name="TextBox 3">
            <a:extLst>
              <a:ext uri="{FF2B5EF4-FFF2-40B4-BE49-F238E27FC236}">
                <a16:creationId xmlns:a16="http://schemas.microsoft.com/office/drawing/2014/main" id="{3E01E94D-C483-4F53-355B-50DAF04F9EE0}"/>
              </a:ext>
            </a:extLst>
          </p:cNvPr>
          <p:cNvSpPr txBox="1"/>
          <p:nvPr/>
        </p:nvSpPr>
        <p:spPr>
          <a:xfrm>
            <a:off x="3048762" y="5909810"/>
            <a:ext cx="6094476" cy="369332"/>
          </a:xfrm>
          <a:prstGeom prst="rect">
            <a:avLst/>
          </a:prstGeom>
          <a:noFill/>
        </p:spPr>
        <p:txBody>
          <a:bodyPr wrap="square">
            <a:spAutoFit/>
          </a:bodyPr>
          <a:lstStyle/>
          <a:p>
            <a:pPr algn="ctr"/>
            <a:r>
              <a:rPr lang="en-US" dirty="0">
                <a:solidFill>
                  <a:schemeClr val="tx2"/>
                </a:solidFill>
                <a:hlinkClick r:id="rId2">
                  <a:extLst>
                    <a:ext uri="{A12FA001-AC4F-418D-AE19-62706E023703}">
                      <ahyp:hlinkClr xmlns:ahyp="http://schemas.microsoft.com/office/drawing/2018/hyperlinkcolor" val="tx"/>
                    </a:ext>
                  </a:extLst>
                </a:hlinkClick>
              </a:rPr>
              <a:t>G.11.3 Phrasal Verbs (three-part phrasal verbs) - mauthor.com</a:t>
            </a:r>
            <a:endParaRPr lang="en-US" dirty="0">
              <a:solidFill>
                <a:schemeClr val="tx2"/>
              </a:solidFill>
            </a:endParaRPr>
          </a:p>
        </p:txBody>
      </p:sp>
      <p:pic>
        <p:nvPicPr>
          <p:cNvPr id="7" name="Picture 6">
            <a:extLst>
              <a:ext uri="{FF2B5EF4-FFF2-40B4-BE49-F238E27FC236}">
                <a16:creationId xmlns:a16="http://schemas.microsoft.com/office/drawing/2014/main" id="{7281E5A1-AEFE-495F-43FD-823FACA914AC}"/>
              </a:ext>
            </a:extLst>
          </p:cNvPr>
          <p:cNvPicPr>
            <a:picLocks noChangeAspect="1"/>
          </p:cNvPicPr>
          <p:nvPr/>
        </p:nvPicPr>
        <p:blipFill>
          <a:blip r:embed="rId3"/>
          <a:stretch>
            <a:fillRect/>
          </a:stretch>
        </p:blipFill>
        <p:spPr>
          <a:xfrm>
            <a:off x="2712697" y="1260551"/>
            <a:ext cx="6766605" cy="4505891"/>
          </a:xfrm>
          <a:prstGeom prst="rect">
            <a:avLst/>
          </a:prstGeom>
        </p:spPr>
      </p:pic>
    </p:spTree>
    <p:extLst>
      <p:ext uri="{BB962C8B-B14F-4D97-AF65-F5344CB8AC3E}">
        <p14:creationId xmlns:p14="http://schemas.microsoft.com/office/powerpoint/2010/main" val="3598293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809204908"/>
              </p:ext>
            </p:extLst>
          </p:nvPr>
        </p:nvGraphicFramePr>
        <p:xfrm>
          <a:off x="0" y="1"/>
          <a:ext cx="12192000" cy="6895401"/>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664596">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Faisal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was cycling</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home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when</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he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crashed</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73283">
                <a:tc>
                  <a:txBody>
                    <a:bodyPr/>
                    <a:lstStyle/>
                    <a:p>
                      <a:pPr algn="ctr"/>
                      <a:r>
                        <a:rPr lang="en-GB" sz="1800" b="1" dirty="0">
                          <a:solidFill>
                            <a:schemeClr val="tx1"/>
                          </a:solidFill>
                          <a:latin typeface="Arial" panose="020B0604020202020204" pitchFamily="34" charset="0"/>
                          <a:cs typeface="Arial" panose="020B0604020202020204" pitchFamily="34" charset="0"/>
                        </a:rPr>
                        <a:t>Checking questions</a:t>
                      </a:r>
                      <a:endParaRPr lang="en-AE" sz="18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What was Faisal doing before the crash?</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Did he stop cycling when he crashed?</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Which action was in progress?</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Which action interrupted the other?</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85679">
                <a:tc>
                  <a:txBody>
                    <a:bodyPr/>
                    <a:lstStyle/>
                    <a:p>
                      <a:pPr algn="ct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GB" sz="1800" b="1"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past continuous and past simple</a:t>
                      </a:r>
                      <a:endParaRPr lang="en-GB" sz="1800" b="1" dirty="0">
                        <a:solidFill>
                          <a:schemeClr val="tx2"/>
                        </a:solidFill>
                        <a:latin typeface="Arial" panose="020B0604020202020204" pitchFamily="34" charset="0"/>
                        <a:cs typeface="Arial" panose="020B0604020202020204" pitchFamily="34" charset="0"/>
                      </a:endParaRPr>
                    </a:p>
                    <a:p>
                      <a:r>
                        <a:rPr lang="en-GB" sz="1800" dirty="0">
                          <a:solidFill>
                            <a:schemeClr val="tx1"/>
                          </a:solidFill>
                          <a:latin typeface="Arial" panose="020B0604020202020204" pitchFamily="34" charset="0"/>
                          <a:cs typeface="Arial" panose="020B0604020202020204" pitchFamily="34" charset="0"/>
                        </a:rPr>
                        <a:t>subject + ‘was / were’ + verb - ing + ‘when’ + subject + verb in the past simple</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33661">
                <a:tc>
                  <a:txBody>
                    <a:bodyPr/>
                    <a:lstStyle/>
                    <a:p>
                      <a:pPr algn="ctr"/>
                      <a:r>
                        <a:rPr lang="en-AE" sz="180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latin typeface="Arial" panose="020B0604020202020204" pitchFamily="34" charset="0"/>
                          <a:cs typeface="Arial" panose="020B0604020202020204" pitchFamily="34" charset="0"/>
                        </a:rPr>
                        <a:t>The past continuous + past simple structure is used to describe two past actions. It shows an ongoing action (past continuous) and a sudden event or action (past simple) that happens during the ongoing action – ‘when’ indicates the moment it happened. The past simple action interrupts the past continuous action.</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700781">
                <a:tc>
                  <a:txBody>
                    <a:bodyPr/>
                    <a:lstStyle/>
                    <a:p>
                      <a:pPr algn="ctr"/>
                      <a:r>
                        <a:rPr lang="en-AE" sz="180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GB" sz="1800" dirty="0">
                          <a:solidFill>
                            <a:schemeClr val="tx1"/>
                          </a:solidFill>
                          <a:latin typeface="Arial" panose="020B0604020202020204" pitchFamily="34" charset="0"/>
                          <a:cs typeface="Arial" panose="020B0604020202020204" pitchFamily="34" charset="0"/>
                        </a:rPr>
                        <a:t>She </a:t>
                      </a:r>
                      <a:r>
                        <a:rPr lang="en-GB" sz="1800" u="sng" dirty="0">
                          <a:solidFill>
                            <a:schemeClr val="tx1"/>
                          </a:solidFill>
                          <a:latin typeface="Arial" panose="020B0604020202020204" pitchFamily="34" charset="0"/>
                          <a:cs typeface="Arial" panose="020B0604020202020204" pitchFamily="34" charset="0"/>
                        </a:rPr>
                        <a:t>was reading</a:t>
                      </a:r>
                      <a:r>
                        <a:rPr lang="en-GB" sz="1800" dirty="0">
                          <a:solidFill>
                            <a:schemeClr val="tx1"/>
                          </a:solidFill>
                          <a:latin typeface="Arial" panose="020B0604020202020204" pitchFamily="34" charset="0"/>
                          <a:cs typeface="Arial" panose="020B0604020202020204" pitchFamily="34" charset="0"/>
                        </a:rPr>
                        <a:t> a book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the phone </a:t>
                      </a:r>
                      <a:r>
                        <a:rPr lang="en-GB" sz="1800" u="sng" dirty="0">
                          <a:solidFill>
                            <a:schemeClr val="tx1"/>
                          </a:solidFill>
                          <a:latin typeface="Arial" panose="020B0604020202020204" pitchFamily="34" charset="0"/>
                          <a:cs typeface="Arial" panose="020B0604020202020204" pitchFamily="34" charset="0"/>
                        </a:rPr>
                        <a:t>rang</a:t>
                      </a:r>
                      <a:r>
                        <a:rPr lang="en-GB" sz="1800" dirty="0">
                          <a:solidFill>
                            <a:schemeClr val="tx1"/>
                          </a:solidFill>
                          <a:latin typeface="Arial" panose="020B0604020202020204" pitchFamily="34" charset="0"/>
                          <a:cs typeface="Arial" panose="020B0604020202020204" pitchFamily="34" charset="0"/>
                        </a:rPr>
                        <a:t>.</a:t>
                      </a:r>
                    </a:p>
                    <a:p>
                      <a:r>
                        <a:rPr lang="en-GB" sz="1800" dirty="0">
                          <a:solidFill>
                            <a:schemeClr val="tx1"/>
                          </a:solidFill>
                          <a:latin typeface="Arial" panose="020B0604020202020204" pitchFamily="34" charset="0"/>
                          <a:cs typeface="Arial" panose="020B0604020202020204" pitchFamily="34" charset="0"/>
                        </a:rPr>
                        <a:t>They </a:t>
                      </a:r>
                      <a:r>
                        <a:rPr lang="en-GB" sz="1800" u="sng" dirty="0">
                          <a:solidFill>
                            <a:schemeClr val="tx1"/>
                          </a:solidFill>
                          <a:latin typeface="Arial" panose="020B0604020202020204" pitchFamily="34" charset="0"/>
                          <a:cs typeface="Arial" panose="020B0604020202020204" pitchFamily="34" charset="0"/>
                        </a:rPr>
                        <a:t>were playing</a:t>
                      </a:r>
                      <a:r>
                        <a:rPr lang="en-GB" sz="1800" dirty="0">
                          <a:solidFill>
                            <a:schemeClr val="tx1"/>
                          </a:solidFill>
                          <a:latin typeface="Arial" panose="020B0604020202020204" pitchFamily="34" charset="0"/>
                          <a:cs typeface="Arial" panose="020B0604020202020204" pitchFamily="34" charset="0"/>
                        </a:rPr>
                        <a:t> football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it </a:t>
                      </a:r>
                      <a:r>
                        <a:rPr lang="en-GB" sz="1800" u="sng" dirty="0">
                          <a:solidFill>
                            <a:schemeClr val="tx1"/>
                          </a:solidFill>
                          <a:latin typeface="Arial" panose="020B0604020202020204" pitchFamily="34" charset="0"/>
                          <a:cs typeface="Arial" panose="020B0604020202020204" pitchFamily="34" charset="0"/>
                        </a:rPr>
                        <a:t>started </a:t>
                      </a:r>
                      <a:r>
                        <a:rPr lang="en-GB" sz="1800" dirty="0">
                          <a:solidFill>
                            <a:schemeClr val="tx1"/>
                          </a:solidFill>
                          <a:latin typeface="Arial" panose="020B0604020202020204" pitchFamily="34" charset="0"/>
                          <a:cs typeface="Arial" panose="020B0604020202020204" pitchFamily="34" charset="0"/>
                        </a:rPr>
                        <a:t>to rain.</a:t>
                      </a:r>
                    </a:p>
                    <a:p>
                      <a:r>
                        <a:rPr lang="en-GB" sz="1800" dirty="0">
                          <a:solidFill>
                            <a:schemeClr val="tx1"/>
                          </a:solidFill>
                          <a:latin typeface="Arial" panose="020B0604020202020204" pitchFamily="34" charset="0"/>
                          <a:cs typeface="Arial" panose="020B0604020202020204" pitchFamily="34" charset="0"/>
                        </a:rPr>
                        <a:t>I </a:t>
                      </a:r>
                      <a:r>
                        <a:rPr lang="en-GB" sz="1800" u="sng" dirty="0">
                          <a:solidFill>
                            <a:schemeClr val="tx1"/>
                          </a:solidFill>
                          <a:latin typeface="Arial" panose="020B0604020202020204" pitchFamily="34" charset="0"/>
                          <a:cs typeface="Arial" panose="020B0604020202020204" pitchFamily="34" charset="0"/>
                        </a:rPr>
                        <a:t>was cooking</a:t>
                      </a:r>
                      <a:r>
                        <a:rPr lang="en-GB" sz="1800" dirty="0">
                          <a:solidFill>
                            <a:schemeClr val="tx1"/>
                          </a:solidFill>
                          <a:latin typeface="Arial" panose="020B0604020202020204" pitchFamily="34" charset="0"/>
                          <a:cs typeface="Arial" panose="020B0604020202020204" pitchFamily="34" charset="0"/>
                        </a:rPr>
                        <a:t> dinner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my friend </a:t>
                      </a:r>
                      <a:r>
                        <a:rPr lang="en-GB" sz="1800" u="sng" dirty="0">
                          <a:solidFill>
                            <a:schemeClr val="tx1"/>
                          </a:solidFill>
                          <a:latin typeface="Arial" panose="020B0604020202020204" pitchFamily="34" charset="0"/>
                          <a:cs typeface="Arial" panose="020B0604020202020204" pitchFamily="34" charset="0"/>
                        </a:rPr>
                        <a:t>arrived</a:t>
                      </a:r>
                      <a:r>
                        <a:rPr lang="en-GB" sz="1800" dirty="0">
                          <a:solidFill>
                            <a:schemeClr val="tx1"/>
                          </a:solidFill>
                          <a:latin typeface="Arial" panose="020B0604020202020204" pitchFamily="34" charset="0"/>
                          <a:cs typeface="Arial" panose="020B0604020202020204" pitchFamily="34" charset="0"/>
                        </a:rPr>
                        <a:t>.</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pic>
        <p:nvPicPr>
          <p:cNvPr id="4" name="Picture 3">
            <a:extLst>
              <a:ext uri="{FF2B5EF4-FFF2-40B4-BE49-F238E27FC236}">
                <a16:creationId xmlns:a16="http://schemas.microsoft.com/office/drawing/2014/main" id="{DABBEE1C-C0A4-57A7-82C6-156D5EBC9C89}"/>
              </a:ext>
            </a:extLst>
          </p:cNvPr>
          <p:cNvPicPr>
            <a:picLocks noChangeAspect="1"/>
          </p:cNvPicPr>
          <p:nvPr/>
        </p:nvPicPr>
        <p:blipFill>
          <a:blip r:embed="rId3"/>
          <a:stretch>
            <a:fillRect/>
          </a:stretch>
        </p:blipFill>
        <p:spPr>
          <a:xfrm>
            <a:off x="7464152" y="32865"/>
            <a:ext cx="3791743" cy="1584176"/>
          </a:xfrm>
          <a:prstGeom prst="rect">
            <a:avLst/>
          </a:prstGeom>
        </p:spPr>
      </p:pic>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F0D1C-6F67-204D-6B85-1776452E77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A4916-D7B8-4E93-C910-4B49A77BB978}"/>
              </a:ext>
            </a:extLst>
          </p:cNvPr>
          <p:cNvSpPr txBox="1">
            <a:spLocks/>
          </p:cNvSpPr>
          <p:nvPr/>
        </p:nvSpPr>
        <p:spPr>
          <a:xfrm>
            <a:off x="2048935" y="578858"/>
            <a:ext cx="8094130" cy="13633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4400" b="1" dirty="0">
                <a:solidFill>
                  <a:schemeClr val="tx2"/>
                </a:solidFill>
              </a:rPr>
              <a:t>Past continuous</a:t>
            </a:r>
          </a:p>
        </p:txBody>
      </p:sp>
      <p:sp>
        <p:nvSpPr>
          <p:cNvPr id="4" name="TextBox 3">
            <a:extLst>
              <a:ext uri="{FF2B5EF4-FFF2-40B4-BE49-F238E27FC236}">
                <a16:creationId xmlns:a16="http://schemas.microsoft.com/office/drawing/2014/main" id="{FD3B5994-CAB8-2E3A-75AC-BACEA840B91D}"/>
              </a:ext>
            </a:extLst>
          </p:cNvPr>
          <p:cNvSpPr txBox="1"/>
          <p:nvPr/>
        </p:nvSpPr>
        <p:spPr>
          <a:xfrm>
            <a:off x="3048762" y="5909810"/>
            <a:ext cx="6094476" cy="646331"/>
          </a:xfrm>
          <a:prstGeom prst="rect">
            <a:avLst/>
          </a:prstGeom>
          <a:noFill/>
        </p:spPr>
        <p:txBody>
          <a:bodyPr wrap="square">
            <a:spAutoFit/>
          </a:bodyPr>
          <a:lstStyle/>
          <a:p>
            <a:pPr algn="ctr"/>
            <a:r>
              <a:rPr lang="en-US" dirty="0">
                <a:solidFill>
                  <a:schemeClr val="tx2"/>
                </a:solidFill>
                <a:hlinkClick r:id="rId2">
                  <a:extLst>
                    <a:ext uri="{A12FA001-AC4F-418D-AE19-62706E023703}">
                      <ahyp:hlinkClr xmlns:ahyp="http://schemas.microsoft.com/office/drawing/2018/hyperlinkcolor" val="tx"/>
                    </a:ext>
                  </a:extLst>
                </a:hlinkClick>
              </a:rPr>
              <a:t>https://quizizz.com/admin/quiz/682c5711b34532c67dad2f68</a:t>
            </a:r>
            <a:endParaRPr lang="en-US" dirty="0">
              <a:solidFill>
                <a:schemeClr val="tx2"/>
              </a:solidFill>
            </a:endParaRPr>
          </a:p>
          <a:p>
            <a:pPr algn="ctr"/>
            <a:endParaRPr lang="en-US" dirty="0">
              <a:solidFill>
                <a:schemeClr val="tx2"/>
              </a:solidFill>
            </a:endParaRPr>
          </a:p>
        </p:txBody>
      </p:sp>
      <p:pic>
        <p:nvPicPr>
          <p:cNvPr id="5" name="Picture 4">
            <a:extLst>
              <a:ext uri="{FF2B5EF4-FFF2-40B4-BE49-F238E27FC236}">
                <a16:creationId xmlns:a16="http://schemas.microsoft.com/office/drawing/2014/main" id="{3F69F258-C194-10A0-F43A-76A424C8A24C}"/>
              </a:ext>
            </a:extLst>
          </p:cNvPr>
          <p:cNvPicPr>
            <a:picLocks noChangeAspect="1"/>
          </p:cNvPicPr>
          <p:nvPr/>
        </p:nvPicPr>
        <p:blipFill>
          <a:blip r:embed="rId3"/>
          <a:stretch>
            <a:fillRect/>
          </a:stretch>
        </p:blipFill>
        <p:spPr>
          <a:xfrm>
            <a:off x="3174400" y="1260551"/>
            <a:ext cx="5843199" cy="4517208"/>
          </a:xfrm>
          <a:prstGeom prst="rect">
            <a:avLst/>
          </a:prstGeom>
        </p:spPr>
      </p:pic>
    </p:spTree>
    <p:extLst>
      <p:ext uri="{BB962C8B-B14F-4D97-AF65-F5344CB8AC3E}">
        <p14:creationId xmlns:p14="http://schemas.microsoft.com/office/powerpoint/2010/main" val="1308483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3047091335"/>
              </p:ext>
            </p:extLst>
          </p:nvPr>
        </p:nvGraphicFramePr>
        <p:xfrm>
          <a:off x="0" y="0"/>
          <a:ext cx="12191999" cy="6857999"/>
        </p:xfrm>
        <a:graphic>
          <a:graphicData uri="http://schemas.openxmlformats.org/drawingml/2006/table">
            <a:tbl>
              <a:tblPr firstRow="1" firstCol="1" bandRow="1"/>
              <a:tblGrid>
                <a:gridCol w="2736014">
                  <a:extLst>
                    <a:ext uri="{9D8B030D-6E8A-4147-A177-3AD203B41FA5}">
                      <a16:colId xmlns:a16="http://schemas.microsoft.com/office/drawing/2014/main" val="3979107295"/>
                    </a:ext>
                  </a:extLst>
                </a:gridCol>
                <a:gridCol w="9455985">
                  <a:extLst>
                    <a:ext uri="{9D8B030D-6E8A-4147-A177-3AD203B41FA5}">
                      <a16:colId xmlns:a16="http://schemas.microsoft.com/office/drawing/2014/main" val="2834414452"/>
                    </a:ext>
                  </a:extLst>
                </a:gridCol>
              </a:tblGrid>
              <a:tr h="1190096">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i="0" u="none" strike="noStrike" kern="1200" dirty="0">
                          <a:solidFill>
                            <a:srgbClr val="AC833B"/>
                          </a:solidFill>
                          <a:effectLst/>
                          <a:latin typeface="Arial" panose="020B0604020202020204" pitchFamily="34" charset="0"/>
                          <a:ea typeface="+mn-ea"/>
                          <a:cs typeface="Arial" panose="020B0604020202020204" pitchFamily="34" charset="0"/>
                        </a:rPr>
                        <a:t>The journey by train is </a:t>
                      </a:r>
                      <a:r>
                        <a:rPr lang="en-GB" sz="1800" b="1" i="0" u="sng" strike="noStrike" kern="1200" dirty="0">
                          <a:solidFill>
                            <a:srgbClr val="AC833B"/>
                          </a:solidFill>
                          <a:effectLst/>
                          <a:latin typeface="Arial" panose="020B0604020202020204" pitchFamily="34" charset="0"/>
                          <a:ea typeface="+mn-ea"/>
                          <a:cs typeface="Arial" panose="020B0604020202020204" pitchFamily="34" charset="0"/>
                        </a:rPr>
                        <a:t>quicker than</a:t>
                      </a:r>
                      <a:r>
                        <a:rPr lang="en-GB" sz="1800" b="1" i="0" u="none" strike="noStrike" kern="1200" dirty="0">
                          <a:solidFill>
                            <a:srgbClr val="AC833B"/>
                          </a:solidFill>
                          <a:effectLst/>
                          <a:latin typeface="Arial" panose="020B0604020202020204" pitchFamily="34" charset="0"/>
                          <a:ea typeface="+mn-ea"/>
                          <a:cs typeface="Arial" panose="020B0604020202020204" pitchFamily="34" charset="0"/>
                        </a:rPr>
                        <a:t> by car.</a:t>
                      </a:r>
                      <a:endParaRPr lang="x-none" sz="2000" b="1" u="none" dirty="0">
                        <a:solidFill>
                          <a:srgbClr val="AC833B"/>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46584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Which is faster, the train or car?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8650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1"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comparative form of short adjectives</a:t>
                      </a:r>
                      <a:endParaRPr lang="en-US" sz="1800" b="1" dirty="0">
                        <a:solidFill>
                          <a:schemeClr val="tx2"/>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short adjective + -er + (than)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5778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The comparative form of short adjectives is used to compare two things or people, showing that one has more or less of a quality than the other.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5778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effectLst/>
                          <a:latin typeface="Arial" panose="020B0604020202020204" pitchFamily="34" charset="0"/>
                          <a:cs typeface="Arial" panose="020B0604020202020204" pitchFamily="34" charset="0"/>
                        </a:rPr>
                        <a:t>This book is </a:t>
                      </a:r>
                      <a:r>
                        <a:rPr lang="en-US" sz="1800" b="0" u="sng" dirty="0">
                          <a:effectLst/>
                          <a:latin typeface="Arial" panose="020B0604020202020204" pitchFamily="34" charset="0"/>
                          <a:cs typeface="Arial" panose="020B0604020202020204" pitchFamily="34" charset="0"/>
                        </a:rPr>
                        <a:t>smaller than</a:t>
                      </a:r>
                      <a:r>
                        <a:rPr lang="en-US" sz="1800" b="0" dirty="0">
                          <a:effectLst/>
                          <a:latin typeface="Arial" panose="020B0604020202020204" pitchFamily="34" charset="0"/>
                          <a:cs typeface="Arial" panose="020B0604020202020204" pitchFamily="34" charset="0"/>
                        </a:rPr>
                        <a:t> that one.</a:t>
                      </a:r>
                    </a:p>
                    <a:p>
                      <a:pPr algn="l" rtl="0"/>
                      <a:r>
                        <a:rPr lang="en-US" sz="1800" b="0" dirty="0">
                          <a:effectLst/>
                          <a:latin typeface="Arial" panose="020B0604020202020204" pitchFamily="34" charset="0"/>
                          <a:cs typeface="Arial" panose="020B0604020202020204" pitchFamily="34" charset="0"/>
                        </a:rPr>
                        <a:t>She is </a:t>
                      </a:r>
                      <a:r>
                        <a:rPr lang="en-US" sz="1800" b="0" u="sng" dirty="0">
                          <a:effectLst/>
                          <a:latin typeface="Arial" panose="020B0604020202020204" pitchFamily="34" charset="0"/>
                          <a:cs typeface="Arial" panose="020B0604020202020204" pitchFamily="34" charset="0"/>
                        </a:rPr>
                        <a:t>taller than</a:t>
                      </a:r>
                      <a:r>
                        <a:rPr lang="en-US" sz="1800" b="0" dirty="0">
                          <a:effectLst/>
                          <a:latin typeface="Arial" panose="020B0604020202020204" pitchFamily="34" charset="0"/>
                          <a:cs typeface="Arial" panose="020B0604020202020204" pitchFamily="34" charset="0"/>
                        </a:rPr>
                        <a:t> her brother.</a:t>
                      </a:r>
                    </a:p>
                    <a:p>
                      <a:pPr algn="l" rtl="0"/>
                      <a:r>
                        <a:rPr lang="en-US" sz="1800" b="0" dirty="0">
                          <a:effectLst/>
                          <a:latin typeface="Arial" panose="020B0604020202020204" pitchFamily="34" charset="0"/>
                          <a:cs typeface="Arial" panose="020B0604020202020204" pitchFamily="34" charset="0"/>
                        </a:rPr>
                        <a:t>My cousin can run </a:t>
                      </a:r>
                      <a:r>
                        <a:rPr lang="en-US" sz="1800" b="0" u="sng" dirty="0">
                          <a:effectLst/>
                          <a:latin typeface="Arial" panose="020B0604020202020204" pitchFamily="34" charset="0"/>
                          <a:cs typeface="Arial" panose="020B0604020202020204" pitchFamily="34" charset="0"/>
                        </a:rPr>
                        <a:t>faster than</a:t>
                      </a:r>
                      <a:r>
                        <a:rPr lang="en-US" sz="1800" b="0" dirty="0">
                          <a:effectLst/>
                          <a:latin typeface="Arial" panose="020B0604020202020204" pitchFamily="34" charset="0"/>
                          <a:cs typeface="Arial" panose="020B0604020202020204" pitchFamily="34" charset="0"/>
                        </a:rPr>
                        <a:t> my uncle.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FD1A0C-EB07-6174-1760-CAD7BC84DA8F}"/>
              </a:ext>
            </a:extLst>
          </p:cNvPr>
          <p:cNvPicPr>
            <a:picLocks noChangeAspect="1"/>
          </p:cNvPicPr>
          <p:nvPr/>
        </p:nvPicPr>
        <p:blipFill>
          <a:blip r:embed="rId2"/>
          <a:stretch>
            <a:fillRect/>
          </a:stretch>
        </p:blipFill>
        <p:spPr>
          <a:xfrm>
            <a:off x="3244703" y="404664"/>
            <a:ext cx="5702593" cy="5226319"/>
          </a:xfrm>
          <a:prstGeom prst="rect">
            <a:avLst/>
          </a:prstGeom>
        </p:spPr>
      </p:pic>
      <p:sp>
        <p:nvSpPr>
          <p:cNvPr id="5" name="TextBox 4">
            <a:extLst>
              <a:ext uri="{FF2B5EF4-FFF2-40B4-BE49-F238E27FC236}">
                <a16:creationId xmlns:a16="http://schemas.microsoft.com/office/drawing/2014/main" id="{056C3785-775C-0D78-943F-317917E7794D}"/>
              </a:ext>
            </a:extLst>
          </p:cNvPr>
          <p:cNvSpPr txBox="1"/>
          <p:nvPr/>
        </p:nvSpPr>
        <p:spPr>
          <a:xfrm>
            <a:off x="3047999" y="5853171"/>
            <a:ext cx="6096000" cy="369332"/>
          </a:xfrm>
          <a:prstGeom prst="rect">
            <a:avLst/>
          </a:prstGeom>
          <a:noFill/>
        </p:spPr>
        <p:txBody>
          <a:bodyPr wrap="square">
            <a:spAutoFit/>
          </a:bodyPr>
          <a:lstStyle/>
          <a:p>
            <a:pPr algn="ctr"/>
            <a:r>
              <a:rPr lang="en-US" dirty="0">
                <a:solidFill>
                  <a:schemeClr val="tx2"/>
                </a:solidFill>
                <a:hlinkClick r:id="rId3">
                  <a:extLst>
                    <a:ext uri="{A12FA001-AC4F-418D-AE19-62706E023703}">
                      <ahyp:hlinkClr xmlns:ahyp="http://schemas.microsoft.com/office/drawing/2018/hyperlinkcolor" val="tx"/>
                    </a:ext>
                  </a:extLst>
                </a:hlinkClick>
              </a:rPr>
              <a:t>G.1.2 Adjectives (comparatives) - mauthor.com</a:t>
            </a:r>
            <a:endParaRPr lang="en-US" dirty="0">
              <a:solidFill>
                <a:schemeClr val="tx2"/>
              </a:solidFill>
            </a:endParaRPr>
          </a:p>
        </p:txBody>
      </p:sp>
    </p:spTree>
    <p:extLst>
      <p:ext uri="{BB962C8B-B14F-4D97-AF65-F5344CB8AC3E}">
        <p14:creationId xmlns:p14="http://schemas.microsoft.com/office/powerpoint/2010/main" val="1063522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6671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4400" b="1" dirty="0">
                <a:solidFill>
                  <a:schemeClr val="bg1"/>
                </a:solidFill>
                <a:latin typeface="Helvetica" pitchFamily="2" charset="0"/>
              </a:rPr>
              <a:t>Reading</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4A5E-A837-94A4-6C15-1E24E5DE66B4}"/>
              </a:ext>
            </a:extLst>
          </p:cNvPr>
          <p:cNvSpPr>
            <a:spLocks noGrp="1"/>
          </p:cNvSpPr>
          <p:nvPr>
            <p:ph type="title"/>
          </p:nvPr>
        </p:nvSpPr>
        <p:spPr>
          <a:xfrm>
            <a:off x="623392" y="1484784"/>
            <a:ext cx="12191999" cy="2727548"/>
          </a:xfrm>
        </p:spPr>
        <p:txBody>
          <a:bodyPr/>
          <a:lstStyle/>
          <a:p>
            <a:pPr algn="l"/>
            <a:r>
              <a:rPr lang="en-US" dirty="0">
                <a:solidFill>
                  <a:schemeClr val="tx2">
                    <a:lumMod val="50000"/>
                  </a:schemeClr>
                </a:solidFill>
              </a:rPr>
              <a:t>Reading practices: </a:t>
            </a:r>
            <a:br>
              <a:rPr lang="en-US" dirty="0">
                <a:solidFill>
                  <a:schemeClr val="tx2">
                    <a:lumMod val="50000"/>
                  </a:schemeClr>
                </a:solidFill>
              </a:rPr>
            </a:br>
            <a:r>
              <a:rPr lang="en-US" sz="1800" dirty="0">
                <a:solidFill>
                  <a:schemeClr val="tx2">
                    <a:lumMod val="50000"/>
                  </a:schemeClr>
                </a:solidFill>
                <a:hlinkClick r:id="rId2">
                  <a:extLst>
                    <a:ext uri="{A12FA001-AC4F-418D-AE19-62706E023703}">
                      <ahyp:hlinkClr xmlns:ahyp="http://schemas.microsoft.com/office/drawing/2018/hyperlinkcolor" val="tx"/>
                    </a:ext>
                  </a:extLst>
                </a:hlinkClick>
              </a:rPr>
              <a:t>https://learnenglishteens.britishcouncil.org/skills/reading</a:t>
            </a:r>
            <a:br>
              <a:rPr lang="en-US" sz="1800" dirty="0">
                <a:solidFill>
                  <a:schemeClr val="tx2">
                    <a:lumMod val="50000"/>
                  </a:schemeClr>
                </a:solidFill>
              </a:rPr>
            </a:br>
            <a:br>
              <a:rPr lang="en-US" sz="1800" dirty="0">
                <a:solidFill>
                  <a:schemeClr val="tx2">
                    <a:lumMod val="50000"/>
                  </a:schemeClr>
                </a:solidFill>
              </a:rPr>
            </a:br>
            <a:br>
              <a:rPr lang="en-US" sz="1800" dirty="0">
                <a:solidFill>
                  <a:schemeClr val="tx2">
                    <a:lumMod val="50000"/>
                  </a:schemeClr>
                </a:solidFill>
              </a:rPr>
            </a:br>
            <a:r>
              <a:rPr lang="en-US" sz="1800" dirty="0">
                <a:solidFill>
                  <a:schemeClr val="tx2">
                    <a:lumMod val="50000"/>
                  </a:schemeClr>
                </a:solidFill>
                <a:hlinkClick r:id="rId3">
                  <a:extLst>
                    <a:ext uri="{A12FA001-AC4F-418D-AE19-62706E023703}">
                      <ahyp:hlinkClr xmlns:ahyp="http://schemas.microsoft.com/office/drawing/2018/hyperlinkcolor" val="tx"/>
                    </a:ext>
                  </a:extLst>
                </a:hlinkClick>
              </a:rPr>
              <a:t>https://readtheory.org/</a:t>
            </a:r>
            <a:br>
              <a:rPr lang="en-US" sz="1800" dirty="0">
                <a:solidFill>
                  <a:schemeClr val="tx2">
                    <a:lumMod val="50000"/>
                  </a:schemeClr>
                </a:solidFill>
              </a:rPr>
            </a:br>
            <a:endParaRPr lang="en-US" dirty="0">
              <a:solidFill>
                <a:schemeClr val="tx2">
                  <a:lumMod val="50000"/>
                </a:schemeClr>
              </a:solidFill>
            </a:endParaRPr>
          </a:p>
        </p:txBody>
      </p:sp>
    </p:spTree>
    <p:extLst>
      <p:ext uri="{BB962C8B-B14F-4D97-AF65-F5344CB8AC3E}">
        <p14:creationId xmlns:p14="http://schemas.microsoft.com/office/powerpoint/2010/main" val="3270913707"/>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www.w3.org/2000/xmlns/"/>
  </ds:schemaRefs>
</ds:datastoreItem>
</file>

<file path=customXml/itemProps3.xml><?xml version="1.0" encoding="utf-8"?>
<ds:datastoreItem xmlns:ds="http://schemas.openxmlformats.org/officeDocument/2006/customXml" ds:itemID="{E044E4A2-6AAB-4983-9797-3B5246367943}">
  <ds:schemaRefs>
    <ds:schemaRef ds:uri="http://schemas.microsoft.com/office/2006/metadata/contentType"/>
    <ds:schemaRef ds:uri="http://schemas.microsoft.com/office/2006/metadata/properties/metaAttributes"/>
    <ds:schemaRef ds:uri="http://www.w3.org/2000/xmlns/"/>
    <ds:schemaRef ds:uri="http://www.w3.org/2001/XMLSchema"/>
    <ds:schemaRef ds:uri="9e9750b4-5bba-45f3-b196-96a2c6b5604b"/>
    <ds:schemaRef ds:uri="32e4c5a6-a30f-402c-a4de-1974d13e36c6"/>
  </ds:schemaRefs>
</ds:datastoreItem>
</file>

<file path=docProps/app.xml><?xml version="1.0" encoding="utf-8"?>
<Properties xmlns="http://schemas.openxmlformats.org/officeDocument/2006/extended-properties" xmlns:vt="http://schemas.openxmlformats.org/officeDocument/2006/docPropsVTypes">
  <Template>Office Theme</Template>
  <TotalTime>12197</TotalTime>
  <Words>2797</Words>
  <Application>Microsoft Office PowerPoint</Application>
  <PresentationFormat>Widescreen</PresentationFormat>
  <Paragraphs>251</Paragraphs>
  <Slides>33</Slides>
  <Notes>0</Notes>
  <HiddenSlides>0</HiddenSlides>
  <MMClips>1</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Reading practices:  https://learnenglishteens.britishcouncil.org/skills/reading   https://readtheory.org/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 Abu Ruka</dc:creator>
  <cp:lastModifiedBy>EIMAN MOHAMMED ALI MOHAMMED    ALDHUHOORI</cp:lastModifiedBy>
  <cp:revision>287</cp:revision>
  <dcterms:created xsi:type="dcterms:W3CDTF">2024-07-05T04:49:36Z</dcterms:created>
  <dcterms:modified xsi:type="dcterms:W3CDTF">2025-06-02T07:42:36Z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