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TITLE_DARK-image-1.jpe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731520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731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100" kern="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8  ·  ENGLISH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60020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Unit 3 Review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7432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i="1" dirty="0">
                <a:solidFill>
                  <a:srgbClr val="7FE0D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Scientific Wonders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5204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– 74  ·  Vocabulary · Language Focus · Speaking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31520" y="4572000"/>
            <a:ext cx="3931920" cy="1143000"/>
          </a:xfrm>
          <a:prstGeom prst="roundRect">
            <a:avLst>
              <a:gd name="adj" fmla="val 12800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4800600"/>
            <a:ext cx="685800" cy="6858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4946904"/>
            <a:ext cx="393192" cy="39319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783080" y="4754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783080" y="504748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Anas Abdullah</a:t>
            </a:r>
            <a:endParaRPr lang="en-US" sz="26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10332720" y="64008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MISSION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Review Map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· REVIEW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– 74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Six activities to check what we learned in Unit 3.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205740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2651760" y="2286000"/>
            <a:ext cx="685800" cy="6858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352" y="2450592"/>
            <a:ext cx="356616" cy="356616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3474720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32" name="Text 28"/>
          <p:cNvSpPr txBox="1"/>
          <p:nvPr/>
        </p:nvSpPr>
        <p:spPr>
          <a:xfrm>
            <a:off x="3474720" y="258775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Vocabulary</a:t>
            </a:r>
            <a:endParaRPr lang="en-US" sz="2100" dirty="0"/>
          </a:p>
        </p:txBody>
      </p:sp>
      <p:sp>
        <p:nvSpPr>
          <p:cNvPr id="33" name="Text 29"/>
          <p:cNvSpPr txBox="1"/>
          <p:nvPr/>
        </p:nvSpPr>
        <p:spPr>
          <a:xfrm>
            <a:off x="2651760" y="31546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Glossary words + example sentences</a:t>
            </a:r>
            <a:endParaRPr lang="en-US" sz="1500" dirty="0"/>
          </a:p>
        </p:txBody>
      </p:sp>
      <p:sp>
        <p:nvSpPr>
          <p:cNvPr id="34" name="Shape 30"/>
          <p:cNvSpPr/>
          <p:nvPr/>
        </p:nvSpPr>
        <p:spPr>
          <a:xfrm>
            <a:off x="5623560" y="205740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5852160" y="2286000"/>
            <a:ext cx="685800" cy="68580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52" y="2450592"/>
            <a:ext cx="356616" cy="356616"/>
          </a:xfrm>
          <a:prstGeom prst="rect">
            <a:avLst/>
          </a:prstGeom>
        </p:spPr>
      </p:pic>
      <p:sp>
        <p:nvSpPr>
          <p:cNvPr id="37" name="Text 32"/>
          <p:cNvSpPr txBox="1"/>
          <p:nvPr/>
        </p:nvSpPr>
        <p:spPr>
          <a:xfrm>
            <a:off x="6675120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6675120" y="258775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Newspaper</a:t>
            </a:r>
            <a:endParaRPr lang="en-US" sz="2100" dirty="0"/>
          </a:p>
        </p:txBody>
      </p:sp>
      <p:sp>
        <p:nvSpPr>
          <p:cNvPr id="39" name="Text 34"/>
          <p:cNvSpPr txBox="1"/>
          <p:nvPr/>
        </p:nvSpPr>
        <p:spPr>
          <a:xfrm>
            <a:off x="5852160" y="31546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Dubai Police Looking for Restaurant Criminal</a:t>
            </a:r>
            <a:endParaRPr lang="en-US" sz="1500" dirty="0"/>
          </a:p>
        </p:txBody>
      </p:sp>
      <p:sp>
        <p:nvSpPr>
          <p:cNvPr id="40" name="Shape 35"/>
          <p:cNvSpPr/>
          <p:nvPr/>
        </p:nvSpPr>
        <p:spPr>
          <a:xfrm>
            <a:off x="8823960" y="205740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1" name="Shape 36"/>
          <p:cNvSpPr/>
          <p:nvPr/>
        </p:nvSpPr>
        <p:spPr>
          <a:xfrm>
            <a:off x="9052560" y="2286000"/>
            <a:ext cx="685800" cy="6858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pic>
        <p:nvPicPr>
          <p:cNvPr id="4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152" y="2450592"/>
            <a:ext cx="356616" cy="356616"/>
          </a:xfrm>
          <a:prstGeom prst="rect">
            <a:avLst/>
          </a:prstGeom>
        </p:spPr>
      </p:pic>
      <p:sp>
        <p:nvSpPr>
          <p:cNvPr id="43" name="Text 37"/>
          <p:cNvSpPr txBox="1"/>
          <p:nvPr/>
        </p:nvSpPr>
        <p:spPr>
          <a:xfrm>
            <a:off x="9875520" y="23317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3</a:t>
            </a:r>
            <a:endParaRPr lang="en-US" sz="1200" dirty="0"/>
          </a:p>
        </p:txBody>
      </p:sp>
      <p:sp>
        <p:nvSpPr>
          <p:cNvPr id="44" name="Text 38"/>
          <p:cNvSpPr txBox="1"/>
          <p:nvPr/>
        </p:nvSpPr>
        <p:spPr>
          <a:xfrm>
            <a:off x="9875520" y="258775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Unscramble</a:t>
            </a:r>
            <a:endParaRPr lang="en-US" sz="2100" dirty="0"/>
          </a:p>
        </p:txBody>
      </p:sp>
      <p:sp>
        <p:nvSpPr>
          <p:cNvPr id="45" name="Text 39"/>
          <p:cNvSpPr txBox="1"/>
          <p:nvPr/>
        </p:nvSpPr>
        <p:spPr>
          <a:xfrm>
            <a:off x="9052560" y="315468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words in order</a:t>
            </a:r>
            <a:endParaRPr lang="en-US" sz="1500" dirty="0"/>
          </a:p>
        </p:txBody>
      </p:sp>
      <p:sp>
        <p:nvSpPr>
          <p:cNvPr id="46" name="Shape 40"/>
          <p:cNvSpPr/>
          <p:nvPr/>
        </p:nvSpPr>
        <p:spPr>
          <a:xfrm>
            <a:off x="2423160" y="4160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1"/>
          <p:cNvSpPr/>
          <p:nvPr/>
        </p:nvSpPr>
        <p:spPr>
          <a:xfrm>
            <a:off x="2651760" y="4389120"/>
            <a:ext cx="685800" cy="6858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4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352" y="4553712"/>
            <a:ext cx="356616" cy="356616"/>
          </a:xfrm>
          <a:prstGeom prst="rect">
            <a:avLst/>
          </a:prstGeom>
        </p:spPr>
      </p:pic>
      <p:sp>
        <p:nvSpPr>
          <p:cNvPr id="49" name="Text 42"/>
          <p:cNvSpPr txBox="1"/>
          <p:nvPr/>
        </p:nvSpPr>
        <p:spPr>
          <a:xfrm>
            <a:off x="347472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4</a:t>
            </a:r>
            <a:endParaRPr lang="en-US" sz="1200" dirty="0"/>
          </a:p>
        </p:txBody>
      </p:sp>
      <p:sp>
        <p:nvSpPr>
          <p:cNvPr id="50" name="Text 43"/>
          <p:cNvSpPr txBox="1"/>
          <p:nvPr/>
        </p:nvSpPr>
        <p:spPr>
          <a:xfrm>
            <a:off x="3474720" y="469087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Passive</a:t>
            </a:r>
            <a:endParaRPr lang="en-US" sz="2100" dirty="0"/>
          </a:p>
        </p:txBody>
      </p:sp>
      <p:sp>
        <p:nvSpPr>
          <p:cNvPr id="51" name="Text 44"/>
          <p:cNvSpPr txBox="1"/>
          <p:nvPr/>
        </p:nvSpPr>
        <p:spPr>
          <a:xfrm>
            <a:off x="2651760" y="525780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simple passive</a:t>
            </a:r>
            <a:endParaRPr lang="en-US" sz="1500" dirty="0"/>
          </a:p>
        </p:txBody>
      </p:sp>
      <p:sp>
        <p:nvSpPr>
          <p:cNvPr id="52" name="Shape 45"/>
          <p:cNvSpPr/>
          <p:nvPr/>
        </p:nvSpPr>
        <p:spPr>
          <a:xfrm>
            <a:off x="5623560" y="4160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3" name="Shape 46"/>
          <p:cNvSpPr/>
          <p:nvPr/>
        </p:nvSpPr>
        <p:spPr>
          <a:xfrm>
            <a:off x="5852160" y="4389120"/>
            <a:ext cx="685800" cy="68580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pic>
        <p:nvPicPr>
          <p:cNvPr id="5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52" y="4553712"/>
            <a:ext cx="356616" cy="356616"/>
          </a:xfrm>
          <a:prstGeom prst="rect">
            <a:avLst/>
          </a:prstGeom>
        </p:spPr>
      </p:pic>
      <p:sp>
        <p:nvSpPr>
          <p:cNvPr id="55" name="Text 47"/>
          <p:cNvSpPr txBox="1"/>
          <p:nvPr/>
        </p:nvSpPr>
        <p:spPr>
          <a:xfrm>
            <a:off x="667512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5</a:t>
            </a:r>
            <a:endParaRPr lang="en-US" sz="1200" dirty="0"/>
          </a:p>
        </p:txBody>
      </p:sp>
      <p:sp>
        <p:nvSpPr>
          <p:cNvPr id="56" name="Text 48"/>
          <p:cNvSpPr txBox="1"/>
          <p:nvPr/>
        </p:nvSpPr>
        <p:spPr>
          <a:xfrm>
            <a:off x="6675120" y="469087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Linking words</a:t>
            </a:r>
            <a:endParaRPr lang="en-US" sz="2100" dirty="0"/>
          </a:p>
        </p:txBody>
      </p:sp>
      <p:sp>
        <p:nvSpPr>
          <p:cNvPr id="57" name="Text 49"/>
          <p:cNvSpPr txBox="1"/>
          <p:nvPr/>
        </p:nvSpPr>
        <p:spPr>
          <a:xfrm>
            <a:off x="5852160" y="525780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 · therefore · because</a:t>
            </a:r>
            <a:endParaRPr lang="en-US" sz="1500" dirty="0"/>
          </a:p>
        </p:txBody>
      </p:sp>
      <p:sp>
        <p:nvSpPr>
          <p:cNvPr id="58" name="Shape 50"/>
          <p:cNvSpPr/>
          <p:nvPr/>
        </p:nvSpPr>
        <p:spPr>
          <a:xfrm>
            <a:off x="8823960" y="4160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9" name="Shape 51"/>
          <p:cNvSpPr/>
          <p:nvPr/>
        </p:nvSpPr>
        <p:spPr>
          <a:xfrm>
            <a:off x="9052560" y="4389120"/>
            <a:ext cx="685800" cy="6858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pic>
        <p:nvPicPr>
          <p:cNvPr id="6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7152" y="4553712"/>
            <a:ext cx="356616" cy="356616"/>
          </a:xfrm>
          <a:prstGeom prst="rect">
            <a:avLst/>
          </a:prstGeom>
        </p:spPr>
      </p:pic>
      <p:sp>
        <p:nvSpPr>
          <p:cNvPr id="61" name="Text 52"/>
          <p:cNvSpPr txBox="1"/>
          <p:nvPr/>
        </p:nvSpPr>
        <p:spPr>
          <a:xfrm>
            <a:off x="9875520" y="4434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6</a:t>
            </a:r>
            <a:endParaRPr lang="en-US" sz="1200" dirty="0"/>
          </a:p>
        </p:txBody>
      </p:sp>
      <p:sp>
        <p:nvSpPr>
          <p:cNvPr id="62" name="Text 53"/>
          <p:cNvSpPr txBox="1"/>
          <p:nvPr/>
        </p:nvSpPr>
        <p:spPr>
          <a:xfrm>
            <a:off x="9875520" y="4690872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Speaking</a:t>
            </a:r>
            <a:endParaRPr lang="en-US" sz="2100" dirty="0"/>
          </a:p>
        </p:txBody>
      </p:sp>
      <p:sp>
        <p:nvSpPr>
          <p:cNvPr id="63" name="Text 54"/>
          <p:cNvSpPr txBox="1"/>
          <p:nvPr/>
        </p:nvSpPr>
        <p:spPr>
          <a:xfrm>
            <a:off x="9052560" y="525780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 great discovery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365760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512064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 · PART A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Vocabulary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VOCABULARY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1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2588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Write the vocabulary word for each glossary entry. Then write a sample sentence using the key word.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2011680"/>
            <a:ext cx="9418320" cy="566928"/>
          </a:xfrm>
          <a:prstGeom prst="roundRect">
            <a:avLst>
              <a:gd name="adj" fmla="val 1935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606040" y="20116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BOX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840480" y="2103120"/>
            <a:ext cx="170992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840480" y="2103120"/>
            <a:ext cx="1709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wonder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5660136" y="2103120"/>
            <a:ext cx="84582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660136" y="2103120"/>
            <a:ext cx="8458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6615684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615684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7475220" y="2103120"/>
            <a:ext cx="1037844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7475220" y="2103120"/>
            <a:ext cx="103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erosion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8622792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8622792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tide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9482328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9482328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rock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2423160" y="278892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3" name="Shape 40"/>
          <p:cNvSpPr/>
          <p:nvPr/>
        </p:nvSpPr>
        <p:spPr>
          <a:xfrm>
            <a:off x="2606040" y="292608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260604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45" name="Shape 42"/>
          <p:cNvSpPr/>
          <p:nvPr/>
        </p:nvSpPr>
        <p:spPr>
          <a:xfrm>
            <a:off x="3246120" y="290779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46" name="ANS1_1"/>
          <p:cNvSpPr/>
          <p:nvPr/>
        </p:nvSpPr>
        <p:spPr>
          <a:xfrm>
            <a:off x="3246120" y="290779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erosion</a:t>
            </a:r>
            <a:endParaRPr lang="en-US" sz="2000" dirty="0"/>
          </a:p>
        </p:txBody>
      </p:sp>
      <p:sp>
        <p:nvSpPr>
          <p:cNvPr id="47" name="Text 44"/>
          <p:cNvSpPr txBox="1"/>
          <p:nvPr/>
        </p:nvSpPr>
        <p:spPr>
          <a:xfrm>
            <a:off x="5623560" y="290779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the force that wears down rocks over time</a:t>
            </a:r>
            <a:endParaRPr lang="en-US" sz="1900" dirty="0"/>
          </a:p>
        </p:txBody>
      </p:sp>
      <p:sp>
        <p:nvSpPr>
          <p:cNvPr id="48" name="Text 45"/>
          <p:cNvSpPr txBox="1"/>
          <p:nvPr/>
        </p:nvSpPr>
        <p:spPr>
          <a:xfrm>
            <a:off x="3246120" y="339242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49" name="ANS1_2"/>
          <p:cNvSpPr txBox="1"/>
          <p:nvPr/>
        </p:nvSpPr>
        <p:spPr>
          <a:xfrm>
            <a:off x="4251960" y="339242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Erosion from wind and water slowly changed the shape of the mountain.</a:t>
            </a:r>
            <a:endParaRPr lang="en-US" sz="1700" dirty="0"/>
          </a:p>
        </p:txBody>
      </p:sp>
      <p:sp>
        <p:nvSpPr>
          <p:cNvPr id="50" name="Shape 47"/>
          <p:cNvSpPr/>
          <p:nvPr/>
        </p:nvSpPr>
        <p:spPr>
          <a:xfrm>
            <a:off x="2423160" y="397764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1" name="Shape 48"/>
          <p:cNvSpPr/>
          <p:nvPr/>
        </p:nvSpPr>
        <p:spPr>
          <a:xfrm>
            <a:off x="2606040" y="411480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26060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53" name="Shape 50"/>
          <p:cNvSpPr/>
          <p:nvPr/>
        </p:nvSpPr>
        <p:spPr>
          <a:xfrm>
            <a:off x="3246120" y="409651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54" name="ANS2_1"/>
          <p:cNvSpPr/>
          <p:nvPr/>
        </p:nvSpPr>
        <p:spPr>
          <a:xfrm>
            <a:off x="3246120" y="409651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wonder</a:t>
            </a:r>
            <a:endParaRPr lang="en-US" sz="2000" dirty="0"/>
          </a:p>
        </p:txBody>
      </p:sp>
      <p:sp>
        <p:nvSpPr>
          <p:cNvPr id="55" name="Text 52"/>
          <p:cNvSpPr txBox="1"/>
          <p:nvPr/>
        </p:nvSpPr>
        <p:spPr>
          <a:xfrm>
            <a:off x="5623560" y="409651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an interesting or amazing place in nature</a:t>
            </a:r>
            <a:endParaRPr lang="en-US" sz="1900" dirty="0"/>
          </a:p>
        </p:txBody>
      </p:sp>
      <p:sp>
        <p:nvSpPr>
          <p:cNvPr id="56" name="Text 53"/>
          <p:cNvSpPr txBox="1"/>
          <p:nvPr/>
        </p:nvSpPr>
        <p:spPr>
          <a:xfrm>
            <a:off x="3246120" y="45811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57" name="ANS2_2"/>
          <p:cNvSpPr txBox="1"/>
          <p:nvPr/>
        </p:nvSpPr>
        <p:spPr>
          <a:xfrm>
            <a:off x="4251960" y="458114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Grand Canyon is a famous natural wonder.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2423160" y="516636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9" name="Shape 56"/>
          <p:cNvSpPr/>
          <p:nvPr/>
        </p:nvSpPr>
        <p:spPr>
          <a:xfrm>
            <a:off x="2606040" y="530352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260604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61" name="Shape 58"/>
          <p:cNvSpPr/>
          <p:nvPr/>
        </p:nvSpPr>
        <p:spPr>
          <a:xfrm>
            <a:off x="3246120" y="528523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62" name="ANS3_1"/>
          <p:cNvSpPr/>
          <p:nvPr/>
        </p:nvSpPr>
        <p:spPr>
          <a:xfrm>
            <a:off x="3246120" y="528523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tide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5623560" y="528523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the force of ocean water rising and falling</a:t>
            </a:r>
            <a:endParaRPr lang="en-US" sz="1900" dirty="0"/>
          </a:p>
        </p:txBody>
      </p:sp>
      <p:sp>
        <p:nvSpPr>
          <p:cNvPr id="64" name="Text 61"/>
          <p:cNvSpPr txBox="1"/>
          <p:nvPr/>
        </p:nvSpPr>
        <p:spPr>
          <a:xfrm>
            <a:off x="3246120" y="57698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65" name="ANS3_2"/>
          <p:cNvSpPr txBox="1"/>
          <p:nvPr/>
        </p:nvSpPr>
        <p:spPr>
          <a:xfrm>
            <a:off x="4251960" y="576986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tide came in and covered the rocks on the beach.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4" grpId="0" animBg="1"/>
      <p:bldP spid="57" grpId="0" animBg="1"/>
      <p:bldP spid="62" grpId="0" animBg="1"/>
      <p:bldP spid="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365760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512064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 · PART B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Vocabulary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VOCABULARY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1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2588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Write the vocabulary word for each glossary entry. Then write a sample sentence using the key word.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2011680"/>
            <a:ext cx="9418320" cy="566928"/>
          </a:xfrm>
          <a:prstGeom prst="roundRect">
            <a:avLst>
              <a:gd name="adj" fmla="val 1935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606040" y="20116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BOX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840480" y="2103120"/>
            <a:ext cx="170992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3840480" y="2103120"/>
            <a:ext cx="1709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wonder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5660136" y="2103120"/>
            <a:ext cx="84582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660136" y="2103120"/>
            <a:ext cx="8458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6615684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615684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7475220" y="2103120"/>
            <a:ext cx="1037844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7475220" y="2103120"/>
            <a:ext cx="103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erosion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8622792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8622792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tide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9482328" y="2103120"/>
            <a:ext cx="749808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9482328" y="2103120"/>
            <a:ext cx="749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rock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2423160" y="278892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3" name="Shape 40"/>
          <p:cNvSpPr/>
          <p:nvPr/>
        </p:nvSpPr>
        <p:spPr>
          <a:xfrm>
            <a:off x="2606040" y="292608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260604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45" name="Shape 42"/>
          <p:cNvSpPr/>
          <p:nvPr/>
        </p:nvSpPr>
        <p:spPr>
          <a:xfrm>
            <a:off x="3246120" y="290779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46" name="ANS1_1"/>
          <p:cNvSpPr/>
          <p:nvPr/>
        </p:nvSpPr>
        <p:spPr>
          <a:xfrm>
            <a:off x="3246120" y="290779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</a:t>
            </a:r>
            <a:endParaRPr lang="en-US" sz="2000" dirty="0"/>
          </a:p>
        </p:txBody>
      </p:sp>
      <p:sp>
        <p:nvSpPr>
          <p:cNvPr id="47" name="Text 44"/>
          <p:cNvSpPr txBox="1"/>
          <p:nvPr/>
        </p:nvSpPr>
        <p:spPr>
          <a:xfrm>
            <a:off x="5623560" y="290779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describes something far down</a:t>
            </a:r>
            <a:endParaRPr lang="en-US" sz="1900" dirty="0"/>
          </a:p>
        </p:txBody>
      </p:sp>
      <p:sp>
        <p:nvSpPr>
          <p:cNvPr id="48" name="Text 45"/>
          <p:cNvSpPr txBox="1"/>
          <p:nvPr/>
        </p:nvSpPr>
        <p:spPr>
          <a:xfrm>
            <a:off x="3246120" y="339242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49" name="ANS1_2"/>
          <p:cNvSpPr txBox="1"/>
          <p:nvPr/>
        </p:nvSpPr>
        <p:spPr>
          <a:xfrm>
            <a:off x="4251960" y="339242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strange fish live in the deep parts of the ocean.</a:t>
            </a:r>
            <a:endParaRPr lang="en-US" sz="1700" dirty="0"/>
          </a:p>
        </p:txBody>
      </p:sp>
      <p:sp>
        <p:nvSpPr>
          <p:cNvPr id="50" name="Shape 47"/>
          <p:cNvSpPr/>
          <p:nvPr/>
        </p:nvSpPr>
        <p:spPr>
          <a:xfrm>
            <a:off x="2423160" y="397764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1" name="Shape 48"/>
          <p:cNvSpPr/>
          <p:nvPr/>
        </p:nvSpPr>
        <p:spPr>
          <a:xfrm>
            <a:off x="2606040" y="411480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260604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53" name="Shape 50"/>
          <p:cNvSpPr/>
          <p:nvPr/>
        </p:nvSpPr>
        <p:spPr>
          <a:xfrm>
            <a:off x="3246120" y="409651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54" name="ANS2_1"/>
          <p:cNvSpPr/>
          <p:nvPr/>
        </p:nvSpPr>
        <p:spPr>
          <a:xfrm>
            <a:off x="3246120" y="409651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shape</a:t>
            </a:r>
            <a:endParaRPr lang="en-US" sz="2000" dirty="0"/>
          </a:p>
        </p:txBody>
      </p:sp>
      <p:sp>
        <p:nvSpPr>
          <p:cNvPr id="55" name="Text 52"/>
          <p:cNvSpPr txBox="1"/>
          <p:nvPr/>
        </p:nvSpPr>
        <p:spPr>
          <a:xfrm>
            <a:off x="5623560" y="409651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how something looks. What form something is</a:t>
            </a:r>
            <a:endParaRPr lang="en-US" sz="1900" dirty="0"/>
          </a:p>
        </p:txBody>
      </p:sp>
      <p:sp>
        <p:nvSpPr>
          <p:cNvPr id="56" name="Text 53"/>
          <p:cNvSpPr txBox="1"/>
          <p:nvPr/>
        </p:nvSpPr>
        <p:spPr>
          <a:xfrm>
            <a:off x="3246120" y="45811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57" name="ANS2_2"/>
          <p:cNvSpPr txBox="1"/>
          <p:nvPr/>
        </p:nvSpPr>
        <p:spPr>
          <a:xfrm>
            <a:off x="4251960" y="458114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rock has the shape of a mushroom.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2423160" y="5166360"/>
            <a:ext cx="941832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9" name="Shape 56"/>
          <p:cNvSpPr/>
          <p:nvPr/>
        </p:nvSpPr>
        <p:spPr>
          <a:xfrm>
            <a:off x="2606040" y="530352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60" name="Text 57"/>
          <p:cNvSpPr txBox="1"/>
          <p:nvPr/>
        </p:nvSpPr>
        <p:spPr>
          <a:xfrm>
            <a:off x="260604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61" name="Shape 58"/>
          <p:cNvSpPr/>
          <p:nvPr/>
        </p:nvSpPr>
        <p:spPr>
          <a:xfrm>
            <a:off x="3246120" y="5285232"/>
            <a:ext cx="2286000" cy="457200"/>
          </a:xfrm>
          <a:prstGeom prst="roundRect">
            <a:avLst>
              <a:gd name="adj" fmla="val 20000"/>
            </a:avLst>
          </a:prstGeom>
          <a:solidFill>
            <a:srgbClr val="F3F6FA"/>
          </a:solidFill>
          <a:ln w="12700">
            <a:solidFill>
              <a:srgbClr val="5A6B85"/>
            </a:solidFill>
            <a:prstDash val="dash"/>
          </a:ln>
        </p:spPr>
      </p:sp>
      <p:sp>
        <p:nvSpPr>
          <p:cNvPr id="62" name="ANS3_1"/>
          <p:cNvSpPr/>
          <p:nvPr/>
        </p:nvSpPr>
        <p:spPr>
          <a:xfrm>
            <a:off x="3246120" y="5285232"/>
            <a:ext cx="2286000" cy="457200"/>
          </a:xfrm>
          <a:prstGeom prst="roundRect">
            <a:avLst>
              <a:gd name="adj" fmla="val 24000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rock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5623560" y="528523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a hard, solid mineral found under the Earth</a:t>
            </a:r>
            <a:endParaRPr lang="en-US" sz="1900" dirty="0"/>
          </a:p>
        </p:txBody>
      </p:sp>
      <p:sp>
        <p:nvSpPr>
          <p:cNvPr id="64" name="Text 61"/>
          <p:cNvSpPr txBox="1"/>
          <p:nvPr/>
        </p:nvSpPr>
        <p:spPr>
          <a:xfrm>
            <a:off x="3246120" y="576986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</a:t>
            </a:r>
            <a:endParaRPr lang="en-US" sz="1700" dirty="0"/>
          </a:p>
        </p:txBody>
      </p:sp>
      <p:sp>
        <p:nvSpPr>
          <p:cNvPr id="65" name="ANS3_2"/>
          <p:cNvSpPr txBox="1"/>
          <p:nvPr/>
        </p:nvSpPr>
        <p:spPr>
          <a:xfrm>
            <a:off x="4251960" y="5769864"/>
            <a:ext cx="7452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Granite is a very hard rock.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4" grpId="0" animBg="1"/>
      <p:bldP spid="57" grpId="0" animBg="1"/>
      <p:bldP spid="62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365760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12064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 · SECTION 1 OF 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Newspaper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VOCABULARY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2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Choose the correct word for each section of this newspaper article.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920240"/>
            <a:ext cx="617220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Text 26"/>
          <p:cNvSpPr txBox="1"/>
          <p:nvPr/>
        </p:nvSpPr>
        <p:spPr>
          <a:xfrm>
            <a:off x="2697480" y="210312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 TIMES  ·  LOCAL NEWS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2697480" y="2423160"/>
            <a:ext cx="5623560" cy="0"/>
          </a:xfrm>
          <a:prstGeom prst="line">
            <a:avLst/>
          </a:prstGeom>
          <a:noFill/>
          <a:ln w="12700">
            <a:solidFill>
              <a:srgbClr val="14213D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697480" y="2514600"/>
            <a:ext cx="5623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Dubai Police Looking for Restaurant Criminal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2697480" y="3474720"/>
            <a:ext cx="5623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Dubai Police were called after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were stolen from a local business. The police are confident that they will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this crime because the criminal left his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the crime scene.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2697480" y="5623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from: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3977640" y="5623560"/>
            <a:ext cx="845820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3977640" y="5623560"/>
            <a:ext cx="8458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4933188" y="5623560"/>
            <a:ext cx="1229868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4933188" y="5623560"/>
            <a:ext cx="12298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valuables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6272784" y="5623560"/>
            <a:ext cx="1517904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6272784" y="5623560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fingerprints</a:t>
            </a:r>
            <a:endParaRPr lang="en-US" sz="1500" dirty="0"/>
          </a:p>
        </p:txBody>
      </p:sp>
      <p:pic>
        <p:nvPicPr>
          <p:cNvPr id="40" name="Image 1" descr="polic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0" y="1920240"/>
            <a:ext cx="3017520" cy="1929384"/>
          </a:xfrm>
          <a:prstGeom prst="rect">
            <a:avLst/>
          </a:prstGeom>
        </p:spPr>
      </p:pic>
      <p:sp>
        <p:nvSpPr>
          <p:cNvPr id="41" name="Shape 37"/>
          <p:cNvSpPr/>
          <p:nvPr/>
        </p:nvSpPr>
        <p:spPr>
          <a:xfrm>
            <a:off x="8823960" y="1920240"/>
            <a:ext cx="3017520" cy="1929384"/>
          </a:xfrm>
          <a:prstGeom prst="rect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8823960" y="411480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3" name="Text 39"/>
          <p:cNvSpPr txBox="1"/>
          <p:nvPr/>
        </p:nvSpPr>
        <p:spPr>
          <a:xfrm>
            <a:off x="88239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800" dirty="0"/>
          </a:p>
        </p:txBody>
      </p:sp>
      <p:sp>
        <p:nvSpPr>
          <p:cNvPr id="44" name="ANS1_1"/>
          <p:cNvSpPr/>
          <p:nvPr/>
        </p:nvSpPr>
        <p:spPr>
          <a:xfrm>
            <a:off x="9418320" y="4041648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valuables</a:t>
            </a:r>
            <a:endParaRPr lang="en-US" sz="2100" dirty="0"/>
          </a:p>
        </p:txBody>
      </p:sp>
      <p:sp>
        <p:nvSpPr>
          <p:cNvPr id="45" name="Shape 41"/>
          <p:cNvSpPr/>
          <p:nvPr/>
        </p:nvSpPr>
        <p:spPr>
          <a:xfrm>
            <a:off x="8823960" y="4864608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6" name="Text 42"/>
          <p:cNvSpPr txBox="1"/>
          <p:nvPr/>
        </p:nvSpPr>
        <p:spPr>
          <a:xfrm>
            <a:off x="8823960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800" dirty="0"/>
          </a:p>
        </p:txBody>
      </p:sp>
      <p:sp>
        <p:nvSpPr>
          <p:cNvPr id="47" name="ANS2_1"/>
          <p:cNvSpPr/>
          <p:nvPr/>
        </p:nvSpPr>
        <p:spPr>
          <a:xfrm>
            <a:off x="9418320" y="4791456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</a:t>
            </a:r>
            <a:endParaRPr lang="en-US" sz="2100" dirty="0"/>
          </a:p>
        </p:txBody>
      </p:sp>
      <p:sp>
        <p:nvSpPr>
          <p:cNvPr id="48" name="Shape 44"/>
          <p:cNvSpPr/>
          <p:nvPr/>
        </p:nvSpPr>
        <p:spPr>
          <a:xfrm>
            <a:off x="8823960" y="5614416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9" name="Text 45"/>
          <p:cNvSpPr txBox="1"/>
          <p:nvPr/>
        </p:nvSpPr>
        <p:spPr>
          <a:xfrm>
            <a:off x="8823960" y="5614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800" dirty="0"/>
          </a:p>
        </p:txBody>
      </p:sp>
      <p:sp>
        <p:nvSpPr>
          <p:cNvPr id="50" name="ANS3_1"/>
          <p:cNvSpPr/>
          <p:nvPr/>
        </p:nvSpPr>
        <p:spPr>
          <a:xfrm>
            <a:off x="9418320" y="5541264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fingerprints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7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365760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12064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 · SECTION 2 OF 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Newspaper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VOCABULARY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2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Choose the correct word for each section of this newspaper article.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920240"/>
            <a:ext cx="617220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Text 26"/>
          <p:cNvSpPr txBox="1"/>
          <p:nvPr/>
        </p:nvSpPr>
        <p:spPr>
          <a:xfrm>
            <a:off x="2697480" y="210312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 TIMES  ·  LOCAL NEWS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2697480" y="2423160"/>
            <a:ext cx="5623560" cy="0"/>
          </a:xfrm>
          <a:prstGeom prst="line">
            <a:avLst/>
          </a:prstGeom>
          <a:noFill/>
          <a:ln w="12700">
            <a:solidFill>
              <a:srgbClr val="14213D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697480" y="2514600"/>
            <a:ext cx="5623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Dubai Police Looking for Restaurant Criminal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2697480" y="3474720"/>
            <a:ext cx="5623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was done at a local restaurant. The police are analyzing the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fingerprints. Police are confident that the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will be caught.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2697480" y="5623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from: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3977640" y="5623560"/>
            <a:ext cx="1421892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3977640" y="5623560"/>
            <a:ext cx="14218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 scene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5509260" y="56235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509260" y="5623560"/>
            <a:ext cx="11338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6752844" y="5623560"/>
            <a:ext cx="845820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6752844" y="5623560"/>
            <a:ext cx="8458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</a:t>
            </a:r>
            <a:endParaRPr lang="en-US" sz="1500" dirty="0"/>
          </a:p>
        </p:txBody>
      </p:sp>
      <p:pic>
        <p:nvPicPr>
          <p:cNvPr id="40" name="Image 1" descr="polic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0" y="1920240"/>
            <a:ext cx="3017520" cy="1929384"/>
          </a:xfrm>
          <a:prstGeom prst="rect">
            <a:avLst/>
          </a:prstGeom>
        </p:spPr>
      </p:pic>
      <p:sp>
        <p:nvSpPr>
          <p:cNvPr id="41" name="Shape 37"/>
          <p:cNvSpPr/>
          <p:nvPr/>
        </p:nvSpPr>
        <p:spPr>
          <a:xfrm>
            <a:off x="8823960" y="1920240"/>
            <a:ext cx="3017520" cy="1929384"/>
          </a:xfrm>
          <a:prstGeom prst="rect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8823960" y="411480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3" name="Text 39"/>
          <p:cNvSpPr txBox="1"/>
          <p:nvPr/>
        </p:nvSpPr>
        <p:spPr>
          <a:xfrm>
            <a:off x="88239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800" dirty="0"/>
          </a:p>
        </p:txBody>
      </p:sp>
      <p:sp>
        <p:nvSpPr>
          <p:cNvPr id="44" name="ANS1_1"/>
          <p:cNvSpPr/>
          <p:nvPr/>
        </p:nvSpPr>
        <p:spPr>
          <a:xfrm>
            <a:off x="9418320" y="4041648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</a:t>
            </a:r>
            <a:endParaRPr lang="en-US" sz="2100" dirty="0"/>
          </a:p>
        </p:txBody>
      </p:sp>
      <p:sp>
        <p:nvSpPr>
          <p:cNvPr id="45" name="Shape 41"/>
          <p:cNvSpPr/>
          <p:nvPr/>
        </p:nvSpPr>
        <p:spPr>
          <a:xfrm>
            <a:off x="8823960" y="4864608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6" name="Text 42"/>
          <p:cNvSpPr txBox="1"/>
          <p:nvPr/>
        </p:nvSpPr>
        <p:spPr>
          <a:xfrm>
            <a:off x="8823960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800" dirty="0"/>
          </a:p>
        </p:txBody>
      </p:sp>
      <p:sp>
        <p:nvSpPr>
          <p:cNvPr id="47" name="ANS2_1"/>
          <p:cNvSpPr/>
          <p:nvPr/>
        </p:nvSpPr>
        <p:spPr>
          <a:xfrm>
            <a:off x="9418320" y="4791456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crime scene</a:t>
            </a:r>
            <a:endParaRPr lang="en-US" sz="2100" dirty="0"/>
          </a:p>
        </p:txBody>
      </p:sp>
      <p:sp>
        <p:nvSpPr>
          <p:cNvPr id="48" name="Shape 44"/>
          <p:cNvSpPr/>
          <p:nvPr/>
        </p:nvSpPr>
        <p:spPr>
          <a:xfrm>
            <a:off x="8823960" y="5614416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9" name="Text 45"/>
          <p:cNvSpPr txBox="1"/>
          <p:nvPr/>
        </p:nvSpPr>
        <p:spPr>
          <a:xfrm>
            <a:off x="8823960" y="5614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800" dirty="0"/>
          </a:p>
        </p:txBody>
      </p:sp>
      <p:sp>
        <p:nvSpPr>
          <p:cNvPr id="50" name="ANS3_1"/>
          <p:cNvSpPr/>
          <p:nvPr/>
        </p:nvSpPr>
        <p:spPr>
          <a:xfrm>
            <a:off x="9418320" y="5541264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7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365760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12064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 · SECTION 3 OF 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Newspaper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VOCABULARY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2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Choose the correct word for each section of this newspaper article.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920240"/>
            <a:ext cx="617220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Text 26"/>
          <p:cNvSpPr txBox="1"/>
          <p:nvPr/>
        </p:nvSpPr>
        <p:spPr>
          <a:xfrm>
            <a:off x="2697480" y="210312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 TIMES  ·  LOCAL NEWS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2697480" y="2423160"/>
            <a:ext cx="5623560" cy="0"/>
          </a:xfrm>
          <a:prstGeom prst="line">
            <a:avLst/>
          </a:prstGeom>
          <a:noFill/>
          <a:ln w="12700">
            <a:solidFill>
              <a:srgbClr val="14213D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697480" y="2514600"/>
            <a:ext cx="5623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Dubai Police Looking for Restaurant Criminal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2697480" y="3474720"/>
            <a:ext cx="5623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police are studying fingerprints to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criminal. Once the police have </a:t>
            </a:r>
            <a:pPr indent="0" marL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__________</a:t>
            </a:r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they will arrest the criminal.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2697480" y="562356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from: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3977640" y="5623560"/>
            <a:ext cx="1709928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3977640" y="5623560"/>
            <a:ext cx="1709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5797296" y="5623560"/>
            <a:ext cx="1133856" cy="384048"/>
          </a:xfrm>
          <a:prstGeom prst="roundRect">
            <a:avLst>
              <a:gd name="adj" fmla="val 50000"/>
            </a:avLst>
          </a:prstGeom>
          <a:solidFill>
            <a:srgbClr val="E3F4F3"/>
          </a:solidFill>
          <a:ln w="12700">
            <a:solidFill>
              <a:srgbClr val="E3F4F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797296" y="5623560"/>
            <a:ext cx="11338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6B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1500" dirty="0"/>
          </a:p>
        </p:txBody>
      </p:sp>
      <p:pic>
        <p:nvPicPr>
          <p:cNvPr id="38" name="Image 1" descr="polic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0" y="1920240"/>
            <a:ext cx="3017520" cy="1929384"/>
          </a:xfrm>
          <a:prstGeom prst="rect">
            <a:avLst/>
          </a:prstGeom>
        </p:spPr>
      </p:pic>
      <p:sp>
        <p:nvSpPr>
          <p:cNvPr id="39" name="Shape 35"/>
          <p:cNvSpPr/>
          <p:nvPr/>
        </p:nvSpPr>
        <p:spPr>
          <a:xfrm>
            <a:off x="8823960" y="1920240"/>
            <a:ext cx="3017520" cy="1929384"/>
          </a:xfrm>
          <a:prstGeom prst="rect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40" name="Shape 36"/>
          <p:cNvSpPr/>
          <p:nvPr/>
        </p:nvSpPr>
        <p:spPr>
          <a:xfrm>
            <a:off x="8823960" y="4114800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1" name="Text 37"/>
          <p:cNvSpPr txBox="1"/>
          <p:nvPr/>
        </p:nvSpPr>
        <p:spPr>
          <a:xfrm>
            <a:off x="88239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800" dirty="0"/>
          </a:p>
        </p:txBody>
      </p:sp>
      <p:sp>
        <p:nvSpPr>
          <p:cNvPr id="42" name="ANS1_1"/>
          <p:cNvSpPr/>
          <p:nvPr/>
        </p:nvSpPr>
        <p:spPr>
          <a:xfrm>
            <a:off x="9418320" y="4041648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2100" dirty="0"/>
          </a:p>
        </p:txBody>
      </p:sp>
      <p:sp>
        <p:nvSpPr>
          <p:cNvPr id="43" name="Shape 39"/>
          <p:cNvSpPr/>
          <p:nvPr/>
        </p:nvSpPr>
        <p:spPr>
          <a:xfrm>
            <a:off x="8823960" y="4864608"/>
            <a:ext cx="457200" cy="45720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4" name="Text 40"/>
          <p:cNvSpPr txBox="1"/>
          <p:nvPr/>
        </p:nvSpPr>
        <p:spPr>
          <a:xfrm>
            <a:off x="8823960" y="4864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800" dirty="0"/>
          </a:p>
        </p:txBody>
      </p:sp>
      <p:sp>
        <p:nvSpPr>
          <p:cNvPr id="45" name="ANS2_1"/>
          <p:cNvSpPr/>
          <p:nvPr/>
        </p:nvSpPr>
        <p:spPr>
          <a:xfrm>
            <a:off x="9418320" y="4791456"/>
            <a:ext cx="2423160" cy="603504"/>
          </a:xfrm>
          <a:prstGeom prst="roundRect">
            <a:avLst>
              <a:gd name="adj" fmla="val 18182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365760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12064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3 · LANGUAGE FOCUS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Unscramble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GRAMMAR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73 · Act. 3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Unscramble the following sentences.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965960"/>
            <a:ext cx="9418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2606040" y="2148840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60604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3291840" y="2121408"/>
            <a:ext cx="160020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3291840" y="2121408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discovered</a:t>
            </a:r>
            <a:endParaRPr lang="en-US" sz="1900" dirty="0"/>
          </a:p>
        </p:txBody>
      </p:sp>
      <p:sp>
        <p:nvSpPr>
          <p:cNvPr id="33" name="Shape 30"/>
          <p:cNvSpPr/>
          <p:nvPr/>
        </p:nvSpPr>
        <p:spPr>
          <a:xfrm>
            <a:off x="5010912" y="2121408"/>
            <a:ext cx="1362456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5010912" y="2121408"/>
            <a:ext cx="1362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Al-Nafis</a:t>
            </a:r>
            <a:endParaRPr lang="en-US" sz="1900" dirty="0"/>
          </a:p>
        </p:txBody>
      </p:sp>
      <p:sp>
        <p:nvSpPr>
          <p:cNvPr id="35" name="Shape 32"/>
          <p:cNvSpPr/>
          <p:nvPr/>
        </p:nvSpPr>
        <p:spPr>
          <a:xfrm>
            <a:off x="6492240" y="2121408"/>
            <a:ext cx="768096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6492240" y="2121408"/>
            <a:ext cx="768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900" dirty="0"/>
          </a:p>
        </p:txBody>
      </p:sp>
      <p:sp>
        <p:nvSpPr>
          <p:cNvPr id="37" name="Shape 34"/>
          <p:cNvSpPr/>
          <p:nvPr/>
        </p:nvSpPr>
        <p:spPr>
          <a:xfrm>
            <a:off x="7379208" y="2121408"/>
            <a:ext cx="1243584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7379208" y="2121408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pumped.</a:t>
            </a:r>
            <a:endParaRPr lang="en-US" sz="1900" dirty="0"/>
          </a:p>
        </p:txBody>
      </p:sp>
      <p:sp>
        <p:nvSpPr>
          <p:cNvPr id="39" name="Shape 36"/>
          <p:cNvSpPr/>
          <p:nvPr/>
        </p:nvSpPr>
        <p:spPr>
          <a:xfrm>
            <a:off x="8741664" y="2121408"/>
            <a:ext cx="100584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8741664" y="212140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</a:t>
            </a:r>
            <a:endParaRPr lang="en-US" sz="1900" dirty="0"/>
          </a:p>
        </p:txBody>
      </p:sp>
      <p:sp>
        <p:nvSpPr>
          <p:cNvPr id="41" name="Shape 38"/>
          <p:cNvSpPr/>
          <p:nvPr/>
        </p:nvSpPr>
        <p:spPr>
          <a:xfrm>
            <a:off x="9866376" y="2121408"/>
            <a:ext cx="649224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9866376" y="2121408"/>
            <a:ext cx="649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</a:t>
            </a:r>
            <a:endParaRPr lang="en-US" sz="1900" dirty="0"/>
          </a:p>
        </p:txBody>
      </p:sp>
      <p:pic>
        <p:nvPicPr>
          <p:cNvPr id="43" name="ANS1_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2770632"/>
            <a:ext cx="347472" cy="347472"/>
          </a:xfrm>
          <a:prstGeom prst="rect">
            <a:avLst/>
          </a:prstGeom>
        </p:spPr>
      </p:pic>
      <p:sp>
        <p:nvSpPr>
          <p:cNvPr id="44" name="ANS1_2"/>
          <p:cNvSpPr txBox="1"/>
          <p:nvPr/>
        </p:nvSpPr>
        <p:spPr>
          <a:xfrm>
            <a:off x="3749040" y="271576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Al-Nafis discovered how blood is pumped.</a:t>
            </a:r>
            <a:endParaRPr lang="en-US" sz="2200" dirty="0"/>
          </a:p>
        </p:txBody>
      </p:sp>
      <p:sp>
        <p:nvSpPr>
          <p:cNvPr id="45" name="Shape 41"/>
          <p:cNvSpPr/>
          <p:nvPr/>
        </p:nvSpPr>
        <p:spPr>
          <a:xfrm>
            <a:off x="2423160" y="3429000"/>
            <a:ext cx="9418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6" name="Shape 42"/>
          <p:cNvSpPr/>
          <p:nvPr/>
        </p:nvSpPr>
        <p:spPr>
          <a:xfrm>
            <a:off x="2606040" y="3611880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47" name="Text 43"/>
          <p:cNvSpPr txBox="1"/>
          <p:nvPr/>
        </p:nvSpPr>
        <p:spPr>
          <a:xfrm>
            <a:off x="2606040" y="3611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48" name="Shape 44"/>
          <p:cNvSpPr/>
          <p:nvPr/>
        </p:nvSpPr>
        <p:spPr>
          <a:xfrm>
            <a:off x="3291840" y="3584448"/>
            <a:ext cx="100584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49" name="Text 45"/>
          <p:cNvSpPr txBox="1"/>
          <p:nvPr/>
        </p:nvSpPr>
        <p:spPr>
          <a:xfrm>
            <a:off x="3291840" y="358444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</a:t>
            </a:r>
            <a:endParaRPr lang="en-US" sz="1900" dirty="0"/>
          </a:p>
        </p:txBody>
      </p:sp>
      <p:sp>
        <p:nvSpPr>
          <p:cNvPr id="50" name="Shape 46"/>
          <p:cNvSpPr/>
          <p:nvPr/>
        </p:nvSpPr>
        <p:spPr>
          <a:xfrm>
            <a:off x="4416552" y="3584448"/>
            <a:ext cx="768096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51" name="Text 47"/>
          <p:cNvSpPr txBox="1"/>
          <p:nvPr/>
        </p:nvSpPr>
        <p:spPr>
          <a:xfrm>
            <a:off x="4416552" y="3584448"/>
            <a:ext cx="768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endParaRPr lang="en-US" sz="1900" dirty="0"/>
          </a:p>
        </p:txBody>
      </p:sp>
      <p:sp>
        <p:nvSpPr>
          <p:cNvPr id="52" name="Shape 48"/>
          <p:cNvSpPr/>
          <p:nvPr/>
        </p:nvSpPr>
        <p:spPr>
          <a:xfrm>
            <a:off x="5303520" y="3584448"/>
            <a:ext cx="100584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53" name="Text 49"/>
          <p:cNvSpPr txBox="1"/>
          <p:nvPr/>
        </p:nvSpPr>
        <p:spPr>
          <a:xfrm>
            <a:off x="5303520" y="358444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pumps</a:t>
            </a:r>
            <a:endParaRPr lang="en-US" sz="1900" dirty="0"/>
          </a:p>
        </p:txBody>
      </p:sp>
      <p:sp>
        <p:nvSpPr>
          <p:cNvPr id="54" name="Shape 50"/>
          <p:cNvSpPr/>
          <p:nvPr/>
        </p:nvSpPr>
        <p:spPr>
          <a:xfrm>
            <a:off x="6428232" y="3584448"/>
            <a:ext cx="100584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55" name="Text 51"/>
          <p:cNvSpPr txBox="1"/>
          <p:nvPr/>
        </p:nvSpPr>
        <p:spPr>
          <a:xfrm>
            <a:off x="6428232" y="358444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</a:t>
            </a:r>
            <a:endParaRPr lang="en-US" sz="1900" dirty="0"/>
          </a:p>
        </p:txBody>
      </p:sp>
      <p:sp>
        <p:nvSpPr>
          <p:cNvPr id="56" name="Shape 52"/>
          <p:cNvSpPr/>
          <p:nvPr/>
        </p:nvSpPr>
        <p:spPr>
          <a:xfrm>
            <a:off x="7552944" y="3584448"/>
            <a:ext cx="100584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57" name="Text 53"/>
          <p:cNvSpPr txBox="1"/>
          <p:nvPr/>
        </p:nvSpPr>
        <p:spPr>
          <a:xfrm>
            <a:off x="7552944" y="358444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body.</a:t>
            </a:r>
            <a:endParaRPr lang="en-US" sz="1900" dirty="0"/>
          </a:p>
        </p:txBody>
      </p:sp>
      <p:sp>
        <p:nvSpPr>
          <p:cNvPr id="58" name="Shape 54"/>
          <p:cNvSpPr/>
          <p:nvPr/>
        </p:nvSpPr>
        <p:spPr>
          <a:xfrm>
            <a:off x="8677656" y="3584448"/>
            <a:ext cx="1243584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59" name="Text 55"/>
          <p:cNvSpPr txBox="1"/>
          <p:nvPr/>
        </p:nvSpPr>
        <p:spPr>
          <a:xfrm>
            <a:off x="8677656" y="3584448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</a:t>
            </a:r>
            <a:endParaRPr lang="en-US" sz="1900" dirty="0"/>
          </a:p>
        </p:txBody>
      </p:sp>
      <p:sp>
        <p:nvSpPr>
          <p:cNvPr id="60" name="Shape 56"/>
          <p:cNvSpPr/>
          <p:nvPr/>
        </p:nvSpPr>
        <p:spPr>
          <a:xfrm>
            <a:off x="10040112" y="3584448"/>
            <a:ext cx="768096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61" name="Text 57"/>
          <p:cNvSpPr txBox="1"/>
          <p:nvPr/>
        </p:nvSpPr>
        <p:spPr>
          <a:xfrm>
            <a:off x="10040112" y="3584448"/>
            <a:ext cx="768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endParaRPr lang="en-US" sz="1900" dirty="0"/>
          </a:p>
        </p:txBody>
      </p:sp>
      <p:pic>
        <p:nvPicPr>
          <p:cNvPr id="62" name="ANS2_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4233672"/>
            <a:ext cx="347472" cy="347472"/>
          </a:xfrm>
          <a:prstGeom prst="rect">
            <a:avLst/>
          </a:prstGeom>
        </p:spPr>
      </p:pic>
      <p:sp>
        <p:nvSpPr>
          <p:cNvPr id="63" name="ANS2_2"/>
          <p:cNvSpPr txBox="1"/>
          <p:nvPr/>
        </p:nvSpPr>
        <p:spPr>
          <a:xfrm>
            <a:off x="3749040" y="417880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pumps blood through the body.</a:t>
            </a:r>
            <a:endParaRPr lang="en-US" sz="2200" dirty="0"/>
          </a:p>
        </p:txBody>
      </p:sp>
      <p:sp>
        <p:nvSpPr>
          <p:cNvPr id="64" name="Shape 59"/>
          <p:cNvSpPr/>
          <p:nvPr/>
        </p:nvSpPr>
        <p:spPr>
          <a:xfrm>
            <a:off x="2423160" y="4892040"/>
            <a:ext cx="9418320" cy="1298448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5" name="Shape 60"/>
          <p:cNvSpPr/>
          <p:nvPr/>
        </p:nvSpPr>
        <p:spPr>
          <a:xfrm>
            <a:off x="2606040" y="5074920"/>
            <a:ext cx="457200" cy="457200"/>
          </a:xfrm>
          <a:prstGeom prst="ellipse">
            <a:avLst/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sp>
        <p:nvSpPr>
          <p:cNvPr id="66" name="Text 61"/>
          <p:cNvSpPr txBox="1"/>
          <p:nvPr/>
        </p:nvSpPr>
        <p:spPr>
          <a:xfrm>
            <a:off x="2606040" y="5074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67" name="Shape 62"/>
          <p:cNvSpPr/>
          <p:nvPr/>
        </p:nvSpPr>
        <p:spPr>
          <a:xfrm>
            <a:off x="3291840" y="5047488"/>
            <a:ext cx="768096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68" name="Text 63"/>
          <p:cNvSpPr txBox="1"/>
          <p:nvPr/>
        </p:nvSpPr>
        <p:spPr>
          <a:xfrm>
            <a:off x="3291840" y="5047488"/>
            <a:ext cx="768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</a:t>
            </a:r>
            <a:endParaRPr lang="en-US" sz="1900" dirty="0"/>
          </a:p>
        </p:txBody>
      </p:sp>
      <p:sp>
        <p:nvSpPr>
          <p:cNvPr id="69" name="Shape 64"/>
          <p:cNvSpPr/>
          <p:nvPr/>
        </p:nvSpPr>
        <p:spPr>
          <a:xfrm>
            <a:off x="4178808" y="5047488"/>
            <a:ext cx="886968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70" name="Text 65"/>
          <p:cNvSpPr txBox="1"/>
          <p:nvPr/>
        </p:nvSpPr>
        <p:spPr>
          <a:xfrm>
            <a:off x="4178808" y="5047488"/>
            <a:ext cx="886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</a:t>
            </a:r>
            <a:endParaRPr lang="en-US" sz="1900" dirty="0"/>
          </a:p>
        </p:txBody>
      </p:sp>
      <p:sp>
        <p:nvSpPr>
          <p:cNvPr id="71" name="Shape 66"/>
          <p:cNvSpPr/>
          <p:nvPr/>
        </p:nvSpPr>
        <p:spPr>
          <a:xfrm>
            <a:off x="5184648" y="5047488"/>
            <a:ext cx="649224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72" name="Text 67"/>
          <p:cNvSpPr txBox="1"/>
          <p:nvPr/>
        </p:nvSpPr>
        <p:spPr>
          <a:xfrm>
            <a:off x="5184648" y="5047488"/>
            <a:ext cx="649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</a:t>
            </a:r>
            <a:endParaRPr lang="en-US" sz="1900" dirty="0"/>
          </a:p>
        </p:txBody>
      </p:sp>
      <p:sp>
        <p:nvSpPr>
          <p:cNvPr id="73" name="Shape 68"/>
          <p:cNvSpPr/>
          <p:nvPr/>
        </p:nvSpPr>
        <p:spPr>
          <a:xfrm>
            <a:off x="5952744" y="5047488"/>
            <a:ext cx="1600200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74" name="Text 69"/>
          <p:cNvSpPr txBox="1"/>
          <p:nvPr/>
        </p:nvSpPr>
        <p:spPr>
          <a:xfrm>
            <a:off x="5952744" y="5047488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discovery.</a:t>
            </a:r>
            <a:endParaRPr lang="en-US" sz="1900" dirty="0"/>
          </a:p>
        </p:txBody>
      </p:sp>
      <p:sp>
        <p:nvSpPr>
          <p:cNvPr id="75" name="Shape 70"/>
          <p:cNvSpPr/>
          <p:nvPr/>
        </p:nvSpPr>
        <p:spPr>
          <a:xfrm>
            <a:off x="7671816" y="5047488"/>
            <a:ext cx="1481328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76" name="Text 71"/>
          <p:cNvSpPr txBox="1"/>
          <p:nvPr/>
        </p:nvSpPr>
        <p:spPr>
          <a:xfrm>
            <a:off x="7671816" y="504748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</a:t>
            </a:r>
            <a:endParaRPr lang="en-US" sz="1900" dirty="0"/>
          </a:p>
        </p:txBody>
      </p:sp>
      <p:sp>
        <p:nvSpPr>
          <p:cNvPr id="77" name="Shape 72"/>
          <p:cNvSpPr/>
          <p:nvPr/>
        </p:nvSpPr>
        <p:spPr>
          <a:xfrm>
            <a:off x="9272016" y="5047488"/>
            <a:ext cx="1243584" cy="502920"/>
          </a:xfrm>
          <a:prstGeom prst="roundRect">
            <a:avLst>
              <a:gd name="adj" fmla="val 14545"/>
            </a:avLst>
          </a:prstGeom>
          <a:solidFill>
            <a:srgbClr val="EFEAFB"/>
          </a:solidFill>
          <a:ln w="15875">
            <a:solidFill>
              <a:srgbClr val="5B4BB7"/>
            </a:solidFill>
            <a:prstDash val="solid"/>
          </a:ln>
        </p:spPr>
      </p:sp>
      <p:sp>
        <p:nvSpPr>
          <p:cNvPr id="78" name="Text 73"/>
          <p:cNvSpPr txBox="1"/>
          <p:nvPr/>
        </p:nvSpPr>
        <p:spPr>
          <a:xfrm>
            <a:off x="9272016" y="5047488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</a:t>
            </a:r>
            <a:endParaRPr lang="en-US" sz="1900" dirty="0"/>
          </a:p>
        </p:txBody>
      </p:sp>
      <p:pic>
        <p:nvPicPr>
          <p:cNvPr id="79" name="ANS3_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5696712"/>
            <a:ext cx="347472" cy="347472"/>
          </a:xfrm>
          <a:prstGeom prst="rect">
            <a:avLst/>
          </a:prstGeom>
        </p:spPr>
      </p:pic>
      <p:sp>
        <p:nvSpPr>
          <p:cNvPr id="80" name="ANS3_2"/>
          <p:cNvSpPr txBox="1"/>
          <p:nvPr/>
        </p:nvSpPr>
        <p:spPr>
          <a:xfrm>
            <a:off x="3749040" y="5641848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was an important medical discovery.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63" grpId="0" animBg="1"/>
      <p:bldP spid="8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365760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512064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4 · PART A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Passive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GRAMMAR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74 · Act. 4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Change the following sentences into the past simple passive form.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828800"/>
            <a:ext cx="9418320" cy="548640"/>
          </a:xfrm>
          <a:prstGeom prst="roundRect">
            <a:avLst>
              <a:gd name="adj" fmla="val 20000"/>
            </a:avLst>
          </a:prstGeom>
          <a:solidFill>
            <a:srgbClr val="FFF4E2"/>
          </a:solidFill>
          <a:ln w="15875">
            <a:solidFill>
              <a:srgbClr val="F2A33A"/>
            </a:solidFill>
            <a:prstDash val="solid"/>
          </a:ln>
        </p:spPr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1929384"/>
            <a:ext cx="347472" cy="347472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3063240" y="1828800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  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 + </a:t>
            </a:r>
            <a:pPr indent="0" marL="0">
              <a:buNone/>
            </a:pPr>
            <a:r>
              <a:rPr lang="en-US" sz="1800" b="1" dirty="0">
                <a:solidFill>
                  <a:srgbClr val="B26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past participle (+ </a:t>
            </a:r>
            <a:pPr indent="0" marL="0">
              <a:buNone/>
            </a:pPr>
            <a:r>
              <a:rPr lang="en-US" sz="1800" b="1" dirty="0">
                <a:solidFill>
                  <a:srgbClr val="B26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doer)</a:t>
            </a:r>
            <a:endParaRPr lang="en-US" sz="1800" dirty="0"/>
          </a:p>
        </p:txBody>
      </p:sp>
      <p:sp>
        <p:nvSpPr>
          <p:cNvPr id="31" name="Shape 27"/>
          <p:cNvSpPr/>
          <p:nvPr/>
        </p:nvSpPr>
        <p:spPr>
          <a:xfrm>
            <a:off x="2423160" y="2560320"/>
            <a:ext cx="941832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2606040" y="2670048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2606040" y="2670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34" name="Text 30"/>
          <p:cNvSpPr txBox="1"/>
          <p:nvPr/>
        </p:nvSpPr>
        <p:spPr>
          <a:xfrm>
            <a:off x="3200400" y="2633472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erosion shaped these rocks.</a:t>
            </a:r>
            <a:endParaRPr lang="en-US" sz="1900" dirty="0"/>
          </a:p>
        </p:txBody>
      </p:sp>
      <p:sp>
        <p:nvSpPr>
          <p:cNvPr id="35" name="Shape 31"/>
          <p:cNvSpPr/>
          <p:nvPr/>
        </p:nvSpPr>
        <p:spPr>
          <a:xfrm>
            <a:off x="10561320" y="2679192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10561320" y="2679192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300" dirty="0"/>
          </a:p>
        </p:txBody>
      </p:sp>
      <p:pic>
        <p:nvPicPr>
          <p:cNvPr id="37" name="exArrow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108960"/>
            <a:ext cx="274320" cy="274320"/>
          </a:xfrm>
          <a:prstGeom prst="rect">
            <a:avLst/>
          </a:prstGeom>
        </p:spPr>
      </p:pic>
      <p:sp>
        <p:nvSpPr>
          <p:cNvPr id="38" name="exAnswer"/>
          <p:cNvSpPr txBox="1"/>
          <p:nvPr/>
        </p:nvSpPr>
        <p:spPr>
          <a:xfrm>
            <a:off x="3611880" y="303580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rocks were shaped by wind erosion.</a:t>
            </a:r>
            <a:endParaRPr lang="en-US" sz="2000" dirty="0"/>
          </a:p>
        </p:txBody>
      </p:sp>
      <p:sp>
        <p:nvSpPr>
          <p:cNvPr id="39" name="Shape 34"/>
          <p:cNvSpPr/>
          <p:nvPr/>
        </p:nvSpPr>
        <p:spPr>
          <a:xfrm>
            <a:off x="2423160" y="3547872"/>
            <a:ext cx="941832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0" name="Shape 35"/>
          <p:cNvSpPr/>
          <p:nvPr/>
        </p:nvSpPr>
        <p:spPr>
          <a:xfrm>
            <a:off x="2606040" y="3657600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1" name="Text 36"/>
          <p:cNvSpPr txBox="1"/>
          <p:nvPr/>
        </p:nvSpPr>
        <p:spPr>
          <a:xfrm>
            <a:off x="2606040" y="3657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42" name="Text 37"/>
          <p:cNvSpPr txBox="1"/>
          <p:nvPr/>
        </p:nvSpPr>
        <p:spPr>
          <a:xfrm>
            <a:off x="3200400" y="3621024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Isaac Newton discovered gravity.</a:t>
            </a:r>
            <a:endParaRPr lang="en-US" sz="1900" dirty="0"/>
          </a:p>
        </p:txBody>
      </p:sp>
      <p:pic>
        <p:nvPicPr>
          <p:cNvPr id="43" name="ANS1_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4096512"/>
            <a:ext cx="274320" cy="274320"/>
          </a:xfrm>
          <a:prstGeom prst="rect">
            <a:avLst/>
          </a:prstGeom>
        </p:spPr>
      </p:pic>
      <p:sp>
        <p:nvSpPr>
          <p:cNvPr id="44" name="ANS1_1"/>
          <p:cNvSpPr txBox="1"/>
          <p:nvPr/>
        </p:nvSpPr>
        <p:spPr>
          <a:xfrm>
            <a:off x="3611880" y="4023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Gravity was discovered by Isaac Newton.</a:t>
            </a:r>
            <a:endParaRPr lang="en-US" sz="2000" dirty="0"/>
          </a:p>
        </p:txBody>
      </p:sp>
      <p:sp>
        <p:nvSpPr>
          <p:cNvPr id="45" name="Shape 39"/>
          <p:cNvSpPr/>
          <p:nvPr/>
        </p:nvSpPr>
        <p:spPr>
          <a:xfrm>
            <a:off x="2423160" y="4535424"/>
            <a:ext cx="941832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6" name="Shape 40"/>
          <p:cNvSpPr/>
          <p:nvPr/>
        </p:nvSpPr>
        <p:spPr>
          <a:xfrm>
            <a:off x="2606040" y="4645152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7" name="Text 41"/>
          <p:cNvSpPr txBox="1"/>
          <p:nvPr/>
        </p:nvSpPr>
        <p:spPr>
          <a:xfrm>
            <a:off x="2606040" y="46451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48" name="Text 42"/>
          <p:cNvSpPr txBox="1"/>
          <p:nvPr/>
        </p:nvSpPr>
        <p:spPr>
          <a:xfrm>
            <a:off x="3200400" y="4608576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police found the missing valuables.</a:t>
            </a:r>
            <a:endParaRPr lang="en-US" sz="1900" dirty="0"/>
          </a:p>
        </p:txBody>
      </p:sp>
      <p:pic>
        <p:nvPicPr>
          <p:cNvPr id="49" name="ANS2_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5084064"/>
            <a:ext cx="274320" cy="274320"/>
          </a:xfrm>
          <a:prstGeom prst="rect">
            <a:avLst/>
          </a:prstGeom>
        </p:spPr>
      </p:pic>
      <p:sp>
        <p:nvSpPr>
          <p:cNvPr id="50" name="ANS2_1"/>
          <p:cNvSpPr txBox="1"/>
          <p:nvPr/>
        </p:nvSpPr>
        <p:spPr>
          <a:xfrm>
            <a:off x="3611880" y="5010912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missing valuables were found by the police.</a:t>
            </a:r>
            <a:endParaRPr lang="en-US" sz="2000" dirty="0"/>
          </a:p>
        </p:txBody>
      </p:sp>
      <p:sp>
        <p:nvSpPr>
          <p:cNvPr id="51" name="Shape 44"/>
          <p:cNvSpPr/>
          <p:nvPr/>
        </p:nvSpPr>
        <p:spPr>
          <a:xfrm>
            <a:off x="2423160" y="5522976"/>
            <a:ext cx="9418320" cy="896112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2" name="Shape 45"/>
          <p:cNvSpPr/>
          <p:nvPr/>
        </p:nvSpPr>
        <p:spPr>
          <a:xfrm>
            <a:off x="2606040" y="5632704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53" name="Text 46"/>
          <p:cNvSpPr txBox="1"/>
          <p:nvPr/>
        </p:nvSpPr>
        <p:spPr>
          <a:xfrm>
            <a:off x="2606040" y="56327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54" name="Text 47"/>
          <p:cNvSpPr txBox="1"/>
          <p:nvPr/>
        </p:nvSpPr>
        <p:spPr>
          <a:xfrm>
            <a:off x="3200400" y="5596128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pumps blood through the body.</a:t>
            </a:r>
            <a:endParaRPr lang="en-US" sz="1900" dirty="0"/>
          </a:p>
        </p:txBody>
      </p:sp>
      <p:pic>
        <p:nvPicPr>
          <p:cNvPr id="55" name="ANS3_2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6071616"/>
            <a:ext cx="274320" cy="274320"/>
          </a:xfrm>
          <a:prstGeom prst="rect">
            <a:avLst/>
          </a:prstGeom>
        </p:spPr>
      </p:pic>
      <p:sp>
        <p:nvSpPr>
          <p:cNvPr id="56" name="ANS3_1"/>
          <p:cNvSpPr txBox="1"/>
          <p:nvPr/>
        </p:nvSpPr>
        <p:spPr>
          <a:xfrm>
            <a:off x="3611880" y="5998464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was pumped through the body by the heart.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0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365760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512064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4 · PART B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Passive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GRAMMAR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74 · Act. 4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Change the following sentences into the past simple passive form.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828800"/>
            <a:ext cx="9418320" cy="548640"/>
          </a:xfrm>
          <a:prstGeom prst="roundRect">
            <a:avLst>
              <a:gd name="adj" fmla="val 20000"/>
            </a:avLst>
          </a:prstGeom>
          <a:solidFill>
            <a:srgbClr val="FFF4E2"/>
          </a:solidFill>
          <a:ln w="15875">
            <a:solidFill>
              <a:srgbClr val="F2A33A"/>
            </a:solidFill>
            <a:prstDash val="solid"/>
          </a:ln>
        </p:spPr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040" y="1929384"/>
            <a:ext cx="347472" cy="347472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3063240" y="1828800"/>
            <a:ext cx="8595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Remember:  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 + </a:t>
            </a:r>
            <a:pPr indent="0" marL="0">
              <a:buNone/>
            </a:pPr>
            <a:r>
              <a:rPr lang="en-US" sz="1800" b="1" dirty="0">
                <a:solidFill>
                  <a:srgbClr val="B26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/ were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past participle (+ </a:t>
            </a:r>
            <a:pPr indent="0" marL="0">
              <a:buNone/>
            </a:pPr>
            <a:r>
              <a:rPr lang="en-US" sz="1800" b="1" dirty="0">
                <a:solidFill>
                  <a:srgbClr val="B26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doer)</a:t>
            </a:r>
            <a:endParaRPr lang="en-US" sz="1800" dirty="0"/>
          </a:p>
        </p:txBody>
      </p:sp>
      <p:sp>
        <p:nvSpPr>
          <p:cNvPr id="31" name="Shape 27"/>
          <p:cNvSpPr/>
          <p:nvPr/>
        </p:nvSpPr>
        <p:spPr>
          <a:xfrm>
            <a:off x="2423160" y="2560320"/>
            <a:ext cx="9418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2606040" y="2670048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33" name="Text 29"/>
          <p:cNvSpPr txBox="1"/>
          <p:nvPr/>
        </p:nvSpPr>
        <p:spPr>
          <a:xfrm>
            <a:off x="2606040" y="26700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34" name="Text 30"/>
          <p:cNvSpPr txBox="1"/>
          <p:nvPr/>
        </p:nvSpPr>
        <p:spPr>
          <a:xfrm>
            <a:off x="3200400" y="2633472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tides pushed ocean water onto the beach.</a:t>
            </a:r>
            <a:endParaRPr lang="en-US" sz="1900" dirty="0"/>
          </a:p>
        </p:txBody>
      </p:sp>
      <p:pic>
        <p:nvPicPr>
          <p:cNvPr id="35" name="ANS1_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108960"/>
            <a:ext cx="274320" cy="274320"/>
          </a:xfrm>
          <a:prstGeom prst="rect">
            <a:avLst/>
          </a:prstGeom>
        </p:spPr>
      </p:pic>
      <p:sp>
        <p:nvSpPr>
          <p:cNvPr id="36" name="ANS1_1"/>
          <p:cNvSpPr txBox="1"/>
          <p:nvPr/>
        </p:nvSpPr>
        <p:spPr>
          <a:xfrm>
            <a:off x="3611880" y="303580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Ocean water was pushed onto the beach by the tides.</a:t>
            </a:r>
            <a:endParaRPr lang="en-US" sz="2000" dirty="0"/>
          </a:p>
        </p:txBody>
      </p:sp>
      <p:sp>
        <p:nvSpPr>
          <p:cNvPr id="37" name="Shape 32"/>
          <p:cNvSpPr/>
          <p:nvPr/>
        </p:nvSpPr>
        <p:spPr>
          <a:xfrm>
            <a:off x="2423160" y="3721608"/>
            <a:ext cx="94183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8" name="Shape 33"/>
          <p:cNvSpPr/>
          <p:nvPr/>
        </p:nvSpPr>
        <p:spPr>
          <a:xfrm>
            <a:off x="2606040" y="3831336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2606040" y="38313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40" name="Text 35"/>
          <p:cNvSpPr txBox="1"/>
          <p:nvPr/>
        </p:nvSpPr>
        <p:spPr>
          <a:xfrm>
            <a:off x="3200400" y="3794760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Scientists identified new species of deep sea fish.</a:t>
            </a:r>
            <a:endParaRPr lang="en-US" sz="1900" dirty="0"/>
          </a:p>
        </p:txBody>
      </p:sp>
      <p:pic>
        <p:nvPicPr>
          <p:cNvPr id="41" name="ANS2_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4270248"/>
            <a:ext cx="274320" cy="274320"/>
          </a:xfrm>
          <a:prstGeom prst="rect">
            <a:avLst/>
          </a:prstGeom>
        </p:spPr>
      </p:pic>
      <p:sp>
        <p:nvSpPr>
          <p:cNvPr id="42" name="ANS2_1"/>
          <p:cNvSpPr txBox="1"/>
          <p:nvPr/>
        </p:nvSpPr>
        <p:spPr>
          <a:xfrm>
            <a:off x="3611880" y="4197096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species of deep sea fish were identified by scientists.</a:t>
            </a:r>
            <a:endParaRPr lang="en-US" sz="2000" dirty="0"/>
          </a:p>
        </p:txBody>
      </p:sp>
      <p:sp>
        <p:nvSpPr>
          <p:cNvPr id="43" name="Shape 37"/>
          <p:cNvSpPr/>
          <p:nvPr/>
        </p:nvSpPr>
        <p:spPr>
          <a:xfrm>
            <a:off x="2423160" y="4882896"/>
            <a:ext cx="94183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4" name="Shape 38"/>
          <p:cNvSpPr/>
          <p:nvPr/>
        </p:nvSpPr>
        <p:spPr>
          <a:xfrm>
            <a:off x="2606040" y="4992624"/>
            <a:ext cx="411480" cy="4114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5" name="Text 39"/>
          <p:cNvSpPr txBox="1"/>
          <p:nvPr/>
        </p:nvSpPr>
        <p:spPr>
          <a:xfrm>
            <a:off x="2606040" y="499262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46" name="Text 40"/>
          <p:cNvSpPr txBox="1"/>
          <p:nvPr/>
        </p:nvSpPr>
        <p:spPr>
          <a:xfrm>
            <a:off x="3200400" y="4956048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Alexander Fleming saved many lives when he discovered penicillin.</a:t>
            </a:r>
            <a:endParaRPr lang="en-US" sz="1900" dirty="0"/>
          </a:p>
        </p:txBody>
      </p:sp>
      <p:pic>
        <p:nvPicPr>
          <p:cNvPr id="47" name="ANS3_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5431536"/>
            <a:ext cx="274320" cy="274320"/>
          </a:xfrm>
          <a:prstGeom prst="rect">
            <a:avLst/>
          </a:prstGeom>
        </p:spPr>
      </p:pic>
      <p:sp>
        <p:nvSpPr>
          <p:cNvPr id="48" name="ANS3_1"/>
          <p:cNvSpPr txBox="1"/>
          <p:nvPr/>
        </p:nvSpPr>
        <p:spPr>
          <a:xfrm>
            <a:off x="3611880" y="5358384"/>
            <a:ext cx="80467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lives were saved when penicillin was discovered by Alexander Fleming.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2" grpId="0" animBg="1"/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365760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512064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5 · LANGUAGE FOCUS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Linking words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GRAMMAR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74 · Act. 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Link the two sentences using however, therefore or because.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2423160" y="1874520"/>
            <a:ext cx="3063240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1FA5A0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560320" y="18745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</a:t>
            </a:r>
            <a:pPr algn="ctr"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gives a reason</a:t>
            </a:r>
            <a:endParaRPr lang="en-US" sz="1700" dirty="0"/>
          </a:p>
        </p:txBody>
      </p:sp>
      <p:sp>
        <p:nvSpPr>
          <p:cNvPr id="30" name="Shape 27"/>
          <p:cNvSpPr/>
          <p:nvPr/>
        </p:nvSpPr>
        <p:spPr>
          <a:xfrm>
            <a:off x="5596128" y="1874520"/>
            <a:ext cx="3063240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F2A33A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733288" y="18745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26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</a:t>
            </a:r>
            <a:pPr algn="ctr"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gives a contrast</a:t>
            </a:r>
            <a:endParaRPr lang="en-US" sz="1700" dirty="0"/>
          </a:p>
        </p:txBody>
      </p:sp>
      <p:sp>
        <p:nvSpPr>
          <p:cNvPr id="32" name="Shape 29"/>
          <p:cNvSpPr/>
          <p:nvPr/>
        </p:nvSpPr>
        <p:spPr>
          <a:xfrm>
            <a:off x="8769096" y="1874520"/>
            <a:ext cx="3063240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5B4BB7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906256" y="18745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B4B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</a:t>
            </a:r>
            <a:pPr algn="ctr"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 gives a result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2423160" y="260604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2578608" y="2724912"/>
            <a:ext cx="420624" cy="420624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2578608" y="27249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3154680" y="260604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slept too late last night. </a:t>
            </a:r>
            <a:pPr indent="0" marL="0">
              <a:buNone/>
            </a:pPr>
            <a:r>
              <a:rPr lang="en-US" sz="18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we were late for school.</a:t>
            </a:r>
            <a:endParaRPr lang="en-US" sz="1800" dirty="0"/>
          </a:p>
        </p:txBody>
      </p:sp>
      <p:sp>
        <p:nvSpPr>
          <p:cNvPr id="38" name="ANS1_1"/>
          <p:cNvSpPr/>
          <p:nvPr/>
        </p:nvSpPr>
        <p:spPr>
          <a:xfrm>
            <a:off x="9646920" y="2697480"/>
            <a:ext cx="2011680" cy="475488"/>
          </a:xfrm>
          <a:prstGeom prst="roundRect">
            <a:avLst>
              <a:gd name="adj" fmla="val 23077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</a:t>
            </a:r>
            <a:endParaRPr lang="en-US" sz="2000" dirty="0"/>
          </a:p>
        </p:txBody>
      </p:sp>
      <p:sp>
        <p:nvSpPr>
          <p:cNvPr id="39" name="Shape 36"/>
          <p:cNvSpPr/>
          <p:nvPr/>
        </p:nvSpPr>
        <p:spPr>
          <a:xfrm>
            <a:off x="2423160" y="3374136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2578608" y="3493008"/>
            <a:ext cx="420624" cy="420624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2578608" y="34930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3154680" y="3374136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went to the mall to see a movie. </a:t>
            </a:r>
            <a:pPr indent="0" marL="0">
              <a:buNone/>
            </a:pPr>
            <a:r>
              <a:rPr lang="en-US" sz="18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decided to go shopping instead.</a:t>
            </a:r>
            <a:endParaRPr lang="en-US" sz="1800" dirty="0"/>
          </a:p>
        </p:txBody>
      </p:sp>
      <p:sp>
        <p:nvSpPr>
          <p:cNvPr id="43" name="ANS2_1"/>
          <p:cNvSpPr/>
          <p:nvPr/>
        </p:nvSpPr>
        <p:spPr>
          <a:xfrm>
            <a:off x="9646920" y="3465576"/>
            <a:ext cx="2011680" cy="475488"/>
          </a:xfrm>
          <a:prstGeom prst="roundRect">
            <a:avLst>
              <a:gd name="adj" fmla="val 23077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</a:t>
            </a:r>
            <a:endParaRPr lang="en-US" sz="2000" dirty="0"/>
          </a:p>
        </p:txBody>
      </p:sp>
      <p:sp>
        <p:nvSpPr>
          <p:cNvPr id="44" name="Shape 41"/>
          <p:cNvSpPr/>
          <p:nvPr/>
        </p:nvSpPr>
        <p:spPr>
          <a:xfrm>
            <a:off x="2423160" y="4142232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2578608" y="4261104"/>
            <a:ext cx="420624" cy="420624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46" name="Text 43"/>
          <p:cNvSpPr txBox="1"/>
          <p:nvPr/>
        </p:nvSpPr>
        <p:spPr>
          <a:xfrm>
            <a:off x="2578608" y="42611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47" name="Text 44"/>
          <p:cNvSpPr txBox="1"/>
          <p:nvPr/>
        </p:nvSpPr>
        <p:spPr>
          <a:xfrm>
            <a:off x="3154680" y="4142232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car didn't start </a:t>
            </a:r>
            <a:pPr indent="0" marL="0">
              <a:buNone/>
            </a:pPr>
            <a:r>
              <a:rPr lang="en-US" sz="18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forgot to fill it with gasoline.</a:t>
            </a:r>
            <a:endParaRPr lang="en-US" sz="1800" dirty="0"/>
          </a:p>
        </p:txBody>
      </p:sp>
      <p:sp>
        <p:nvSpPr>
          <p:cNvPr id="48" name="ANS3_1"/>
          <p:cNvSpPr/>
          <p:nvPr/>
        </p:nvSpPr>
        <p:spPr>
          <a:xfrm>
            <a:off x="9646920" y="4233672"/>
            <a:ext cx="2011680" cy="475488"/>
          </a:xfrm>
          <a:prstGeom prst="roundRect">
            <a:avLst>
              <a:gd name="adj" fmla="val 23077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</a:t>
            </a:r>
            <a:endParaRPr lang="en-US" sz="2000" dirty="0"/>
          </a:p>
        </p:txBody>
      </p:sp>
      <p:sp>
        <p:nvSpPr>
          <p:cNvPr id="49" name="Shape 46"/>
          <p:cNvSpPr/>
          <p:nvPr/>
        </p:nvSpPr>
        <p:spPr>
          <a:xfrm>
            <a:off x="2423160" y="4910328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0" name="Shape 47"/>
          <p:cNvSpPr/>
          <p:nvPr/>
        </p:nvSpPr>
        <p:spPr>
          <a:xfrm>
            <a:off x="2578608" y="5029200"/>
            <a:ext cx="420624" cy="420624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2578608" y="50292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52" name="Text 49"/>
          <p:cNvSpPr txBox="1"/>
          <p:nvPr/>
        </p:nvSpPr>
        <p:spPr>
          <a:xfrm>
            <a:off x="3154680" y="4910328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friends couldn't come today. </a:t>
            </a:r>
            <a:pPr indent="0" marL="0">
              <a:buNone/>
            </a:pPr>
            <a:r>
              <a:rPr lang="en-US" sz="18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went camping by myself.</a:t>
            </a:r>
            <a:endParaRPr lang="en-US" sz="1800" dirty="0"/>
          </a:p>
        </p:txBody>
      </p:sp>
      <p:sp>
        <p:nvSpPr>
          <p:cNvPr id="53" name="ANS4_1"/>
          <p:cNvSpPr/>
          <p:nvPr/>
        </p:nvSpPr>
        <p:spPr>
          <a:xfrm>
            <a:off x="9646920" y="5001768"/>
            <a:ext cx="2011680" cy="475488"/>
          </a:xfrm>
          <a:prstGeom prst="roundRect">
            <a:avLst>
              <a:gd name="adj" fmla="val 23077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</a:t>
            </a:r>
            <a:endParaRPr lang="en-US" sz="2000" dirty="0"/>
          </a:p>
        </p:txBody>
      </p:sp>
      <p:sp>
        <p:nvSpPr>
          <p:cNvPr id="54" name="Shape 51"/>
          <p:cNvSpPr/>
          <p:nvPr/>
        </p:nvSpPr>
        <p:spPr>
          <a:xfrm>
            <a:off x="2423160" y="5678424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5" name="Shape 52"/>
          <p:cNvSpPr/>
          <p:nvPr/>
        </p:nvSpPr>
        <p:spPr>
          <a:xfrm>
            <a:off x="2578608" y="5797296"/>
            <a:ext cx="420624" cy="420624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sp>
        <p:nvSpPr>
          <p:cNvPr id="56" name="Text 53"/>
          <p:cNvSpPr txBox="1"/>
          <p:nvPr/>
        </p:nvSpPr>
        <p:spPr>
          <a:xfrm>
            <a:off x="2578608" y="5797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57" name="Text 54"/>
          <p:cNvSpPr txBox="1"/>
          <p:nvPr/>
        </p:nvSpPr>
        <p:spPr>
          <a:xfrm>
            <a:off x="3154680" y="5678424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thought that I would fail the exam. </a:t>
            </a:r>
            <a:pPr indent="0" marL="0">
              <a:buNone/>
            </a:pPr>
            <a:r>
              <a:rPr lang="en-US" sz="18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</a:t>
            </a:r>
            <a:pPr indent="0" marL="0">
              <a:buNone/>
            </a:pPr>
            <a:r>
              <a:rPr lang="en-US" sz="18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 did very well.</a:t>
            </a:r>
            <a:endParaRPr lang="en-US" sz="1800" dirty="0"/>
          </a:p>
        </p:txBody>
      </p:sp>
      <p:sp>
        <p:nvSpPr>
          <p:cNvPr id="58" name="ANS5_1"/>
          <p:cNvSpPr/>
          <p:nvPr/>
        </p:nvSpPr>
        <p:spPr>
          <a:xfrm>
            <a:off x="9646920" y="5769864"/>
            <a:ext cx="2011680" cy="475488"/>
          </a:xfrm>
          <a:prstGeom prst="roundRect">
            <a:avLst>
              <a:gd name="adj" fmla="val 23077"/>
            </a:avLst>
          </a:prstGeom>
          <a:solidFill>
            <a:srgbClr val="FDECEE"/>
          </a:solidFill>
          <a:ln w="22225">
            <a:solidFill>
              <a:srgbClr val="D90429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However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3" grpId="0" animBg="1"/>
      <p:bldP spid="48" grpId="0" animBg="1"/>
      <p:bldP spid="53" grpId="0" animBg="1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365760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512064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256032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02336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6 · SPEAKING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Speaking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SPEAKING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74 · Act. 6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9738360" y="896112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5B4BB7"/>
          </a:solidFill>
          <a:ln w="12700">
            <a:solidFill>
              <a:srgbClr val="5B4BB7"/>
            </a:solidFill>
            <a:prstDash val="solid"/>
          </a:ln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952" y="978408"/>
            <a:ext cx="237744" cy="237744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10195560" y="896112"/>
            <a:ext cx="1554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Work</a:t>
            </a:r>
            <a:endParaRPr lang="en-US" sz="1300" dirty="0"/>
          </a:p>
        </p:txBody>
      </p:sp>
      <p:sp>
        <p:nvSpPr>
          <p:cNvPr id="29" name="Text 25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pic>
        <p:nvPicPr>
          <p:cNvPr id="30" name="Image 2" descr="future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160" y="1463040"/>
            <a:ext cx="2788920" cy="4379872"/>
          </a:xfrm>
          <a:prstGeom prst="rect">
            <a:avLst/>
          </a:prstGeom>
        </p:spPr>
      </p:pic>
      <p:sp>
        <p:nvSpPr>
          <p:cNvPr id="31" name="Shape 26"/>
          <p:cNvSpPr/>
          <p:nvPr/>
        </p:nvSpPr>
        <p:spPr>
          <a:xfrm>
            <a:off x="2423160" y="1463040"/>
            <a:ext cx="2788920" cy="4379872"/>
          </a:xfrm>
          <a:prstGeom prst="rect">
            <a:avLst/>
          </a:prstGeom>
          <a:ln w="50800">
            <a:solidFill>
              <a:srgbClr val="FFFFFF"/>
            </a:solidFill>
            <a:prstDash val="solid"/>
          </a:ln>
        </p:spPr>
      </p:sp>
      <p:sp>
        <p:nvSpPr>
          <p:cNvPr id="32" name="Text 27"/>
          <p:cNvSpPr txBox="1"/>
          <p:nvPr/>
        </p:nvSpPr>
        <p:spPr>
          <a:xfrm>
            <a:off x="5486400" y="146304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What do you think the next great discovery will be?</a:t>
            </a:r>
            <a:endParaRPr lang="en-US" sz="2100" dirty="0"/>
          </a:p>
        </p:txBody>
      </p:sp>
      <p:sp>
        <p:nvSpPr>
          <p:cNvPr id="33" name="Text 28"/>
          <p:cNvSpPr txBox="1"/>
          <p:nvPr/>
        </p:nvSpPr>
        <p:spPr>
          <a:xfrm>
            <a:off x="5486400" y="2286000"/>
            <a:ext cx="6355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future scientists discover that will help people and the planet?</a:t>
            </a:r>
            <a:endParaRPr lang="en-US" sz="1700" dirty="0"/>
          </a:p>
        </p:txBody>
      </p:sp>
      <p:sp>
        <p:nvSpPr>
          <p:cNvPr id="34" name="Text 29"/>
          <p:cNvSpPr txBox="1"/>
          <p:nvPr/>
        </p:nvSpPr>
        <p:spPr>
          <a:xfrm>
            <a:off x="5486400" y="2633472"/>
            <a:ext cx="6355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groups, make a list of </a:t>
            </a:r>
            <a:pPr indent="0" marL="0">
              <a:buNone/>
            </a:pPr>
            <a:r>
              <a:rPr lang="en-US" sz="17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future discoveries</a:t>
            </a:r>
            <a:pPr indent="0" marL="0">
              <a:buNone/>
            </a:pPr>
            <a:r>
              <a:rPr lang="en-US" sz="17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will change the world!</a:t>
            </a:r>
            <a:endParaRPr lang="en-US" sz="1700" dirty="0"/>
          </a:p>
        </p:txBody>
      </p:sp>
      <p:sp>
        <p:nvSpPr>
          <p:cNvPr id="35" name="Text 30"/>
          <p:cNvSpPr txBox="1"/>
          <p:nvPr/>
        </p:nvSpPr>
        <p:spPr>
          <a:xfrm>
            <a:off x="5486400" y="33101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TO HELP</a:t>
            </a:r>
            <a:endParaRPr lang="en-US" sz="1200" dirty="0"/>
          </a:p>
        </p:txBody>
      </p:sp>
      <p:sp>
        <p:nvSpPr>
          <p:cNvPr id="36" name="Shape 31"/>
          <p:cNvSpPr/>
          <p:nvPr/>
        </p:nvSpPr>
        <p:spPr>
          <a:xfrm>
            <a:off x="5486400" y="3611880"/>
            <a:ext cx="6355080" cy="475488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7" name="Shape 32"/>
          <p:cNvSpPr/>
          <p:nvPr/>
        </p:nvSpPr>
        <p:spPr>
          <a:xfrm>
            <a:off x="5577840" y="3666744"/>
            <a:ext cx="365760" cy="3657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38" name="Text 33"/>
          <p:cNvSpPr txBox="1"/>
          <p:nvPr/>
        </p:nvSpPr>
        <p:spPr>
          <a:xfrm>
            <a:off x="5577840" y="36667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39" name="ANS1_1"/>
          <p:cNvSpPr txBox="1"/>
          <p:nvPr/>
        </p:nvSpPr>
        <p:spPr>
          <a:xfrm>
            <a:off x="6080760" y="361188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cure for cancer and other serious diseases</a:t>
            </a:r>
            <a:endParaRPr lang="en-US" sz="1800" dirty="0"/>
          </a:p>
        </p:txBody>
      </p:sp>
      <p:sp>
        <p:nvSpPr>
          <p:cNvPr id="40" name="Shape 35"/>
          <p:cNvSpPr/>
          <p:nvPr/>
        </p:nvSpPr>
        <p:spPr>
          <a:xfrm>
            <a:off x="5486400" y="4160520"/>
            <a:ext cx="6355080" cy="475488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1" name="Shape 36"/>
          <p:cNvSpPr/>
          <p:nvPr/>
        </p:nvSpPr>
        <p:spPr>
          <a:xfrm>
            <a:off x="5577840" y="4215384"/>
            <a:ext cx="365760" cy="3657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42" name="Text 37"/>
          <p:cNvSpPr txBox="1"/>
          <p:nvPr/>
        </p:nvSpPr>
        <p:spPr>
          <a:xfrm>
            <a:off x="5577840" y="4215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43" name="ANS2_1"/>
          <p:cNvSpPr txBox="1"/>
          <p:nvPr/>
        </p:nvSpPr>
        <p:spPr>
          <a:xfrm>
            <a:off x="6080760" y="416052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Cheap, clean energy for every home</a:t>
            </a:r>
            <a:endParaRPr lang="en-US" sz="1800" dirty="0"/>
          </a:p>
        </p:txBody>
      </p:sp>
      <p:sp>
        <p:nvSpPr>
          <p:cNvPr id="44" name="Shape 39"/>
          <p:cNvSpPr/>
          <p:nvPr/>
        </p:nvSpPr>
        <p:spPr>
          <a:xfrm>
            <a:off x="5486400" y="4709160"/>
            <a:ext cx="6355080" cy="475488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5" name="Shape 40"/>
          <p:cNvSpPr/>
          <p:nvPr/>
        </p:nvSpPr>
        <p:spPr>
          <a:xfrm>
            <a:off x="5577840" y="4764024"/>
            <a:ext cx="365760" cy="3657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46" name="Text 41"/>
          <p:cNvSpPr txBox="1"/>
          <p:nvPr/>
        </p:nvSpPr>
        <p:spPr>
          <a:xfrm>
            <a:off x="5577840" y="4764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47" name="ANS3_1"/>
          <p:cNvSpPr txBox="1"/>
          <p:nvPr/>
        </p:nvSpPr>
        <p:spPr>
          <a:xfrm>
            <a:off x="6080760" y="470916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 that clean plastic from the oceans</a:t>
            </a:r>
            <a:endParaRPr lang="en-US" sz="1800" dirty="0"/>
          </a:p>
        </p:txBody>
      </p:sp>
      <p:sp>
        <p:nvSpPr>
          <p:cNvPr id="48" name="Shape 43"/>
          <p:cNvSpPr/>
          <p:nvPr/>
        </p:nvSpPr>
        <p:spPr>
          <a:xfrm>
            <a:off x="5486400" y="5257800"/>
            <a:ext cx="6355080" cy="475488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9" name="Shape 44"/>
          <p:cNvSpPr/>
          <p:nvPr/>
        </p:nvSpPr>
        <p:spPr>
          <a:xfrm>
            <a:off x="5577840" y="5312664"/>
            <a:ext cx="365760" cy="3657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50" name="Text 45"/>
          <p:cNvSpPr txBox="1"/>
          <p:nvPr/>
        </p:nvSpPr>
        <p:spPr>
          <a:xfrm>
            <a:off x="5577840" y="5312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51" name="ANS4_1"/>
          <p:cNvSpPr txBox="1"/>
          <p:nvPr/>
        </p:nvSpPr>
        <p:spPr>
          <a:xfrm>
            <a:off x="6080760" y="525780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Flying cars for everyday travel</a:t>
            </a:r>
            <a:endParaRPr lang="en-US" sz="1800" dirty="0"/>
          </a:p>
        </p:txBody>
      </p:sp>
      <p:sp>
        <p:nvSpPr>
          <p:cNvPr id="52" name="Shape 47"/>
          <p:cNvSpPr/>
          <p:nvPr/>
        </p:nvSpPr>
        <p:spPr>
          <a:xfrm>
            <a:off x="5486400" y="5806440"/>
            <a:ext cx="6355080" cy="475488"/>
          </a:xfrm>
          <a:prstGeom prst="roundRect">
            <a:avLst>
              <a:gd name="adj" fmla="val 2307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3" name="Shape 48"/>
          <p:cNvSpPr/>
          <p:nvPr/>
        </p:nvSpPr>
        <p:spPr>
          <a:xfrm>
            <a:off x="5577840" y="5861304"/>
            <a:ext cx="365760" cy="36576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54" name="Text 49"/>
          <p:cNvSpPr txBox="1"/>
          <p:nvPr/>
        </p:nvSpPr>
        <p:spPr>
          <a:xfrm>
            <a:off x="5577840" y="58613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55" name="ANS5_1"/>
          <p:cNvSpPr txBox="1"/>
          <p:nvPr/>
        </p:nvSpPr>
        <p:spPr>
          <a:xfrm>
            <a:off x="6080760" y="580644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04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way for people to live on Mars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3" grpId="0" animBg="1"/>
      <p:bldP spid="47" grpId="0" animBg="1"/>
      <p:bldP spid="51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56032" y="18288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MAP</a:t>
            </a:r>
            <a:endParaRPr lang="en-US" sz="1100" dirty="0"/>
          </a:p>
        </p:txBody>
      </p:sp>
      <p:sp>
        <p:nvSpPr>
          <p:cNvPr id="3" name="nav0"/>
          <p:cNvSpPr/>
          <p:nvPr/>
        </p:nvSpPr>
        <p:spPr>
          <a:xfrm>
            <a:off x="256032" y="50292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02336" y="50292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5" name="nav1"/>
          <p:cNvSpPr/>
          <p:nvPr/>
        </p:nvSpPr>
        <p:spPr>
          <a:xfrm>
            <a:off x="256032" y="121615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02336" y="121615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Newspaper</a:t>
            </a:r>
            <a:endParaRPr lang="en-US" sz="1500" dirty="0"/>
          </a:p>
        </p:txBody>
      </p:sp>
      <p:sp>
        <p:nvSpPr>
          <p:cNvPr id="7" name="nav2"/>
          <p:cNvSpPr/>
          <p:nvPr/>
        </p:nvSpPr>
        <p:spPr>
          <a:xfrm>
            <a:off x="256032" y="1929384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02336" y="1929384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Unscramble</a:t>
            </a:r>
            <a:endParaRPr lang="en-US" sz="1500" dirty="0"/>
          </a:p>
        </p:txBody>
      </p:sp>
      <p:sp>
        <p:nvSpPr>
          <p:cNvPr id="9" name="nav3"/>
          <p:cNvSpPr/>
          <p:nvPr/>
        </p:nvSpPr>
        <p:spPr>
          <a:xfrm>
            <a:off x="256032" y="2642616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02336" y="264261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</a:t>
            </a:r>
            <a:endParaRPr lang="en-US" sz="1500" dirty="0"/>
          </a:p>
        </p:txBody>
      </p:sp>
      <p:sp>
        <p:nvSpPr>
          <p:cNvPr id="11" name="nav4"/>
          <p:cNvSpPr/>
          <p:nvPr/>
        </p:nvSpPr>
        <p:spPr>
          <a:xfrm>
            <a:off x="256032" y="3355848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2336" y="3355848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words</a:t>
            </a:r>
            <a:endParaRPr lang="en-US" sz="1500" dirty="0"/>
          </a:p>
        </p:txBody>
      </p:sp>
      <p:sp>
        <p:nvSpPr>
          <p:cNvPr id="13" name="nav5"/>
          <p:cNvSpPr/>
          <p:nvPr/>
        </p:nvSpPr>
        <p:spPr>
          <a:xfrm>
            <a:off x="256032" y="4069080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5875">
            <a:solidFill>
              <a:srgbClr val="D5DFE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02336" y="4069080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A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pPr indent="0" marL="0">
              <a:buNone/>
            </a:pPr>
            <a:r>
              <a:rPr lang="en-US" sz="1500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</a:t>
            </a:r>
            <a:endParaRPr lang="en-US" sz="1500" dirty="0"/>
          </a:p>
        </p:txBody>
      </p:sp>
      <p:sp>
        <p:nvSpPr>
          <p:cNvPr id="15" name="nav6"/>
          <p:cNvSpPr/>
          <p:nvPr/>
        </p:nvSpPr>
        <p:spPr>
          <a:xfrm>
            <a:off x="365760" y="4782312"/>
            <a:ext cx="1783080" cy="566928"/>
          </a:xfrm>
          <a:prstGeom prst="roundRect">
            <a:avLst>
              <a:gd name="adj" fmla="val 19355"/>
            </a:avLst>
          </a:prstGeom>
          <a:solidFill>
            <a:srgbClr val="F2A33A"/>
          </a:solidFill>
          <a:ln w="15875">
            <a:solidFill>
              <a:srgbClr val="F2A33A"/>
            </a:solidFill>
            <a:prstDash val="solid"/>
          </a:ln>
          <a:effectLst>
            <a:outerShdw sx="100000" sy="100000" kx="0" ky="0" algn="bl" rotWithShape="0" blurRad="50800" dist="25400" dir="54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512064" y="4782312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pPr indent="0" marL="0">
              <a:buNone/>
            </a:pPr>
            <a:r>
              <a:rPr lang="en-US" sz="15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Self-check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423160" y="274320"/>
            <a:ext cx="4206240" cy="914400"/>
          </a:xfrm>
          <a:prstGeom prst="roundRect">
            <a:avLst>
              <a:gd name="adj" fmla="val 18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578608" y="411480"/>
            <a:ext cx="640080" cy="640080"/>
          </a:xfrm>
          <a:prstGeom prst="ellipse">
            <a:avLst/>
          </a:prstGeom>
          <a:solidFill>
            <a:srgbClr val="1FA5A0"/>
          </a:solidFill>
          <a:ln w="12700">
            <a:solidFill>
              <a:srgbClr val="1FA5A0"/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12" y="557784"/>
            <a:ext cx="347472" cy="34747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3383280" y="3474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2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DID I DO?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3383280" y="60350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Self-assessment</a:t>
            </a:r>
            <a:endParaRPr lang="en-US" sz="2600" dirty="0"/>
          </a:p>
        </p:txBody>
      </p:sp>
      <p:sp>
        <p:nvSpPr>
          <p:cNvPr id="22" name="Shape 19"/>
          <p:cNvSpPr/>
          <p:nvPr/>
        </p:nvSpPr>
        <p:spPr>
          <a:xfrm>
            <a:off x="9738360" y="384048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0B1D3A"/>
          </a:solidFill>
          <a:ln w="12700">
            <a:solidFill>
              <a:srgbClr val="0B1D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38360" y="384048"/>
            <a:ext cx="2103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· REFLECT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84048"/>
            <a:ext cx="1783080" cy="402336"/>
          </a:xfrm>
          <a:prstGeom prst="roundRect">
            <a:avLst>
              <a:gd name="adj" fmla="val 50000"/>
            </a:avLst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818120" y="384048"/>
            <a:ext cx="1783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74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2423160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 ·  Scientific Wonders  ·  Teacher: Anas Abdullah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423160" y="137160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D3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Read the statements and tick the best description.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9144000" y="192024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10040112" y="192024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Maybe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10936224" y="192024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2423160" y="237744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2" name="Text 29"/>
          <p:cNvSpPr txBox="1"/>
          <p:nvPr/>
        </p:nvSpPr>
        <p:spPr>
          <a:xfrm>
            <a:off x="2697480" y="237744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listen to a webcast for gist and specific information.</a:t>
            </a:r>
            <a:endParaRPr lang="en-US" sz="1900" dirty="0"/>
          </a:p>
        </p:txBody>
      </p:sp>
      <p:sp>
        <p:nvSpPr>
          <p:cNvPr id="33" name="Shape 30"/>
          <p:cNvSpPr/>
          <p:nvPr/>
        </p:nvSpPr>
        <p:spPr>
          <a:xfrm>
            <a:off x="9144000" y="249631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418320" y="256946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10040112" y="249631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E8B931"/>
          </a:solidFill>
          <a:ln w="12700">
            <a:solidFill>
              <a:srgbClr val="E8B931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0314432" y="256946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10936224" y="249631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D9452B"/>
          </a:solidFill>
          <a:ln w="12700">
            <a:solidFill>
              <a:srgbClr val="D9452B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11210544" y="256946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2423160" y="315468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0" name="Text 37"/>
          <p:cNvSpPr txBox="1"/>
          <p:nvPr/>
        </p:nvSpPr>
        <p:spPr>
          <a:xfrm>
            <a:off x="2697480" y="315468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complete a mini-presentation for a chosen natural wonder.</a:t>
            </a:r>
            <a:endParaRPr lang="en-US" sz="1900" dirty="0"/>
          </a:p>
        </p:txBody>
      </p:sp>
      <p:sp>
        <p:nvSpPr>
          <p:cNvPr id="41" name="Shape 38"/>
          <p:cNvSpPr/>
          <p:nvPr/>
        </p:nvSpPr>
        <p:spPr>
          <a:xfrm>
            <a:off x="9144000" y="327355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418320" y="33467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10040112" y="327355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E8B931"/>
          </a:solidFill>
          <a:ln w="12700">
            <a:solidFill>
              <a:srgbClr val="E8B931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10314432" y="33467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0936224" y="327355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D9452B"/>
          </a:solidFill>
          <a:ln w="12700">
            <a:solidFill>
              <a:srgbClr val="D9452B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11210544" y="33467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2423160" y="393192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8" name="Text 45"/>
          <p:cNvSpPr txBox="1"/>
          <p:nvPr/>
        </p:nvSpPr>
        <p:spPr>
          <a:xfrm>
            <a:off x="2697480" y="393192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the simple past passive.</a:t>
            </a:r>
            <a:endParaRPr lang="en-US" sz="1900" dirty="0"/>
          </a:p>
        </p:txBody>
      </p:sp>
      <p:sp>
        <p:nvSpPr>
          <p:cNvPr id="49" name="Shape 46"/>
          <p:cNvSpPr/>
          <p:nvPr/>
        </p:nvSpPr>
        <p:spPr>
          <a:xfrm>
            <a:off x="9144000" y="405079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9418320" y="412394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10040112" y="405079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E8B931"/>
          </a:solidFill>
          <a:ln w="12700">
            <a:solidFill>
              <a:srgbClr val="E8B931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10314432" y="412394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10936224" y="405079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D9452B"/>
          </a:solidFill>
          <a:ln w="12700">
            <a:solidFill>
              <a:srgbClr val="D9452B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1210544" y="412394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2423160" y="470916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6" name="Text 53"/>
          <p:cNvSpPr txBox="1"/>
          <p:nvPr/>
        </p:nvSpPr>
        <p:spPr>
          <a:xfrm>
            <a:off x="2697480" y="470916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read for key details and genre recognition.</a:t>
            </a:r>
            <a:endParaRPr lang="en-US" sz="1900" dirty="0"/>
          </a:p>
        </p:txBody>
      </p:sp>
      <p:sp>
        <p:nvSpPr>
          <p:cNvPr id="57" name="Shape 54"/>
          <p:cNvSpPr/>
          <p:nvPr/>
        </p:nvSpPr>
        <p:spPr>
          <a:xfrm>
            <a:off x="9144000" y="482803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9418320" y="490118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10040112" y="482803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E8B931"/>
          </a:solidFill>
          <a:ln w="12700">
            <a:solidFill>
              <a:srgbClr val="E8B931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10314432" y="490118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10936224" y="482803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D9452B"/>
          </a:solidFill>
          <a:ln w="12700">
            <a:solidFill>
              <a:srgbClr val="D9452B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11210544" y="490118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2423160" y="5486400"/>
            <a:ext cx="941832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5DFE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64" name="Text 61"/>
          <p:cNvSpPr txBox="1"/>
          <p:nvPr/>
        </p:nvSpPr>
        <p:spPr>
          <a:xfrm>
            <a:off x="2697480" y="5486400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write an essay.</a:t>
            </a:r>
            <a:endParaRPr lang="en-US" sz="1900" dirty="0"/>
          </a:p>
        </p:txBody>
      </p:sp>
      <p:sp>
        <p:nvSpPr>
          <p:cNvPr id="65" name="Shape 62"/>
          <p:cNvSpPr/>
          <p:nvPr/>
        </p:nvSpPr>
        <p:spPr>
          <a:xfrm>
            <a:off x="9144000" y="560527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2E9E5B"/>
          </a:solidFill>
          <a:ln w="12700">
            <a:solidFill>
              <a:srgbClr val="2E9E5B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9418320" y="567842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10040112" y="560527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E8B931"/>
          </a:solidFill>
          <a:ln w="12700">
            <a:solidFill>
              <a:srgbClr val="E8B931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10314432" y="567842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10936224" y="5605272"/>
            <a:ext cx="822960" cy="420624"/>
          </a:xfrm>
          <a:prstGeom prst="roundRect">
            <a:avLst>
              <a:gd name="adj" fmla="val 17391"/>
            </a:avLst>
          </a:prstGeom>
          <a:solidFill>
            <a:srgbClr val="D9452B"/>
          </a:solidFill>
          <a:ln w="12700">
            <a:solidFill>
              <a:srgbClr val="D9452B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11210544" y="567842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188720"/>
            <a:ext cx="914400" cy="914400"/>
          </a:xfrm>
          <a:prstGeom prst="ellipse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417320"/>
            <a:ext cx="457200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2377440"/>
            <a:ext cx="7315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Great work,</a:t>
            </a:r>
            <a:endParaRPr lang="en-US" sz="5400" dirty="0"/>
          </a:p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young scientists!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343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7FE0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3 Review complete  ·  Scientific Wonders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9377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Teacher: Anas Abdullah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entific Wonders">
  <a:themeElements>
    <a:clrScheme name="Scientific Wonders">
      <a:dk1>
        <a:srgbClr val="14213D"/>
      </a:dk1>
      <a:lt1>
        <a:srgbClr val="FFFFFF"/>
      </a:lt1>
      <a:dk2>
        <a:srgbClr val="0B1D3A"/>
      </a:dk2>
      <a:lt2>
        <a:srgbClr val="EEF4F8"/>
      </a:lt2>
      <a:accent1>
        <a:srgbClr val="1FA5A0"/>
      </a:accent1>
      <a:accent2>
        <a:srgbClr val="F2A33A"/>
      </a:accent2>
      <a:accent3>
        <a:srgbClr val="D90429"/>
      </a:accent3>
      <a:accent4>
        <a:srgbClr val="5B4BB7"/>
      </a:accent4>
      <a:accent5>
        <a:srgbClr val="2E9E5B"/>
      </a:accent5>
      <a:accent6>
        <a:srgbClr val="E8C547"/>
      </a:accent6>
      <a:hlink>
        <a:srgbClr val="1FA5A0"/>
      </a:hlink>
      <a:folHlink>
        <a:srgbClr val="5B4BB7"/>
      </a:folHlink>
    </a:clrScheme>
    <a:fontScheme name="Scientific Wonders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 Review</dc:title>
  <dc:subject>PptxGenJS Presentation</dc:subject>
  <dc:creator>Anas Abdullah</dc:creator>
  <cp:lastModifiedBy>Anas Abdullah</cp:lastModifiedBy>
  <cp:revision>1</cp:revision>
  <dcterms:created xsi:type="dcterms:W3CDTF">2026-10-30T17:20:57Z</dcterms:created>
  <dcterms:modified xsi:type="dcterms:W3CDTF">2026-10-30T17:20:57Z</dcterms:modified>
</cp:coreProperties>
</file>