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8" r:id="rId7"/>
    <p:sldId id="270" r:id="rId8"/>
    <p:sldId id="267" r:id="rId9"/>
    <p:sldId id="271" r:id="rId10"/>
    <p:sldId id="260" r:id="rId11"/>
    <p:sldId id="276" r:id="rId12"/>
    <p:sldId id="274" r:id="rId13"/>
    <p:sldId id="275" r:id="rId14"/>
    <p:sldId id="273" r:id="rId15"/>
    <p:sldId id="277" r:id="rId16"/>
    <p:sldId id="278" r:id="rId17"/>
    <p:sldId id="279" r:id="rId18"/>
    <p:sldId id="281" r:id="rId19"/>
    <p:sldId id="282" r:id="rId20"/>
    <p:sldId id="283" r:id="rId21"/>
    <p:sldId id="284" r:id="rId22"/>
    <p:sldId id="285" r:id="rId23"/>
    <p:sldId id="286" r:id="rId24"/>
    <p:sldId id="289" r:id="rId25"/>
    <p:sldId id="288" r:id="rId26"/>
    <p:sldId id="287" r:id="rId27"/>
    <p:sldId id="299" r:id="rId28"/>
    <p:sldId id="290" r:id="rId29"/>
    <p:sldId id="291" r:id="rId30"/>
    <p:sldId id="302" r:id="rId31"/>
    <p:sldId id="292" r:id="rId32"/>
    <p:sldId id="300" r:id="rId33"/>
    <p:sldId id="304" r:id="rId34"/>
    <p:sldId id="303" r:id="rId35"/>
    <p:sldId id="293" r:id="rId36"/>
    <p:sldId id="294" r:id="rId37"/>
    <p:sldId id="295" r:id="rId38"/>
    <p:sldId id="296" r:id="rId39"/>
    <p:sldId id="297" r:id="rId40"/>
    <p:sldId id="298" r:id="rId41"/>
    <p:sldId id="305" r:id="rId42"/>
    <p:sldId id="306" r:id="rId43"/>
    <p:sldId id="307" r:id="rId44"/>
    <p:sldId id="265" r:id="rId45"/>
    <p:sldId id="308" r:id="rId46"/>
    <p:sldId id="310" r:id="rId47"/>
    <p:sldId id="311" r:id="rId48"/>
    <p:sldId id="312" r:id="rId49"/>
    <p:sldId id="264" r:id="rId50"/>
    <p:sldId id="313" r:id="rId51"/>
    <p:sldId id="314" r:id="rId52"/>
    <p:sldId id="315" r:id="rId53"/>
    <p:sldId id="316" r:id="rId54"/>
    <p:sldId id="321" r:id="rId55"/>
    <p:sldId id="317" r:id="rId56"/>
    <p:sldId id="318" r:id="rId57"/>
    <p:sldId id="335" r:id="rId58"/>
    <p:sldId id="324" r:id="rId59"/>
    <p:sldId id="319" r:id="rId60"/>
    <p:sldId id="325" r:id="rId61"/>
    <p:sldId id="326" r:id="rId62"/>
    <p:sldId id="327" r:id="rId63"/>
    <p:sldId id="323" r:id="rId64"/>
    <p:sldId id="331" r:id="rId65"/>
    <p:sldId id="329" r:id="rId66"/>
    <p:sldId id="330" r:id="rId67"/>
    <p:sldId id="334" r:id="rId68"/>
    <p:sldId id="332" r:id="rId69"/>
    <p:sldId id="333" r:id="rId70"/>
    <p:sldId id="336" r:id="rId71"/>
    <p:sldId id="339" r:id="rId72"/>
    <p:sldId id="340" r:id="rId73"/>
    <p:sldId id="337" r:id="rId74"/>
    <p:sldId id="338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24FA9-8544-0F4F-F2DC-960756136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49BE7-28D6-820B-7885-C2235146B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27887-C675-E18F-F5D5-614334C5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D65EA-5523-7EAC-05F2-26AE414D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73778-1BF3-09D1-B269-1CB20A57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3824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47FB-C4ED-F3D9-1037-8D8F9E4F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5064C-B611-FBDD-D796-4337A9CEF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20877-C926-F4CE-3B35-B3729DEF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F21F6-8BDC-C05A-7C5E-530F25C7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FBD2D-4F51-9CF6-B849-92A0819A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1206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4A9D-F19A-E305-ED00-1978D083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DE558-E78C-C36D-F7E2-4802CABA9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2C22B-8E86-578F-1BF8-84CD3226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231D0-500D-D4EC-2D05-E42657BBC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D8120-1C67-055D-76BC-4E92DEB9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2483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28956-6376-B603-004E-1390D4CB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34CF7-DD41-9F0B-75E5-2307DE91F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87903-D24C-EF59-3120-4BBAFEFFB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09DD4-B4A3-5442-A265-EA2DD01FB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5281C-5BE2-AED7-C995-8963F75D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A3850-A78C-15B0-D33E-730FC8F1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5542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D832-BDCA-A05A-DA36-049445E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155D2-922C-B0D4-F262-AADAD7D16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8A196-1FD2-A5EC-783D-2BFBB6354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654C8-9090-882B-021D-AA93C9AC3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FB608-FB5E-D99B-DD68-EE9BEED68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B90AA9-C73A-A77D-2628-E80BC6F9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B51F5C-33F2-577A-711E-61F65E1DF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45FC6-3DD5-9041-ECD3-1241C5F7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22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259B7-174F-38EB-9416-B649C5EF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1DB84-25A9-8193-B931-99C8F7893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7491E-C05C-34FF-AE4C-67D49C54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192D0-B293-DBBA-A0A3-931E762DA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9927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E33B9-B870-88DF-C50C-5C2152EE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AA4DDF-8986-427C-2003-CFF5E81F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DA347-A6D5-061E-E02A-2E92033E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7340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FAC67-1747-BF0D-175E-F0546E7D7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BBD79-8E0F-1CC1-47AE-25B9250C4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6E6A7-DEF3-27CE-430E-20875FB56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889B6-7C2F-44C1-B7BB-51C5B0E8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93F8F-5D0B-BAB9-2CC3-B0490AE4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62B3A-55F6-C6A8-3E86-25AD8FD2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1798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9C25-620E-ED4C-CB3E-0FFDBFF0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0FA293-44D1-9A07-2A36-757B62F8B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EBFBB-625C-EC0C-B314-C5B7DC754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06BA9B-84D1-34AE-6EDF-24DE87B3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D2B0A-6790-6308-8EAA-C8503E326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0CD9A-B1C0-0607-843E-977EC0E5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156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46F4B-2674-DA16-DEEC-E595FB49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510820-5BFA-AE39-4A82-367B06AEA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E6E21-EB1E-01BD-ED52-07C33601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47F61-7FFA-DF4D-0319-3ABB734E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906C8-FEF7-CF6F-2307-FA5D83BD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0132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3827A-45BB-FA89-BCB4-CA0DFDFA9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5531F-5667-15D6-BA94-C8ED00871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5933D-81F1-AD3C-6C00-A82B16A2A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DD05C-D3BB-4ED5-E4B7-5D62570E0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3FB12-F6B6-1835-7349-5F9505C3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5407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A0F476-1B4E-FE19-9857-F6B5EFD6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EDC91-AD97-1762-1EBC-7FC10D52A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3CAFC-9EDA-4B80-3337-69DE204F4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07533-A958-4FA4-9831-DF63411A0C5F}" type="datetimeFigureOut">
              <a:rPr lang="en-AE" smtClean="0"/>
              <a:t>23/05/2025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294D8-65F6-04D6-CFA7-AF9A06778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CC93E-13BE-CB63-E642-63CF03E7E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D9A0DB-864A-4AC3-82F7-68D0C27ACE6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857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510B1-2B9A-921A-4CC0-9F12136BE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Practical questions 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88CA3-B4A9-434E-B4DA-1968DDA7E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34046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15442-FD47-33B9-73D2-A928D5205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7" y="1825624"/>
            <a:ext cx="12140783" cy="50323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E" sz="2400" dirty="0"/>
              <a:t>In a chemical reaction, </a:t>
            </a:r>
            <a:r>
              <a:rPr lang="en-AE" sz="2400" b="1" dirty="0"/>
              <a:t>atoms are rearranged</a:t>
            </a:r>
            <a:r>
              <a:rPr lang="en-AE" sz="2400" dirty="0"/>
              <a:t> to form new substances. </a:t>
            </a:r>
          </a:p>
          <a:p>
            <a:pPr>
              <a:buNone/>
            </a:pPr>
            <a:r>
              <a:rPr lang="en-AE" sz="2400" dirty="0"/>
              <a:t>The atoms themselves do </a:t>
            </a:r>
            <a:r>
              <a:rPr lang="en-AE" sz="2400" b="1" dirty="0"/>
              <a:t>not change</a:t>
            </a:r>
            <a:r>
              <a:rPr lang="en-AE" sz="2400" dirty="0"/>
              <a:t>, and </a:t>
            </a:r>
            <a:r>
              <a:rPr lang="en-AE" sz="2400" b="1" dirty="0"/>
              <a:t>no atoms are created or destroyed</a:t>
            </a:r>
            <a:r>
              <a:rPr lang="en-AE" sz="2400" dirty="0"/>
              <a:t>. Instead, the </a:t>
            </a:r>
            <a:r>
              <a:rPr lang="en-AE" sz="2400" b="1" dirty="0"/>
              <a:t>bonds between atoms are broken and new bonds are formed</a:t>
            </a:r>
            <a:r>
              <a:rPr lang="en-AE" sz="2400" dirty="0"/>
              <a:t>, resulting in the production of one or more </a:t>
            </a:r>
            <a:r>
              <a:rPr lang="en-AE" sz="2400" b="1" dirty="0"/>
              <a:t>new substances</a:t>
            </a:r>
            <a:r>
              <a:rPr lang="en-AE" sz="2400" dirty="0"/>
              <a:t> with different properties from the original reactants.</a:t>
            </a:r>
          </a:p>
          <a:p>
            <a:pPr>
              <a:buNone/>
            </a:pPr>
            <a:r>
              <a:rPr lang="en-AE" sz="2400" dirty="0">
                <a:highlight>
                  <a:srgbClr val="FFFF00"/>
                </a:highlight>
              </a:rPr>
              <a:t>This follows the </a:t>
            </a:r>
            <a:r>
              <a:rPr lang="en-AE" sz="2400" b="1" dirty="0">
                <a:highlight>
                  <a:srgbClr val="FFFF00"/>
                </a:highlight>
              </a:rPr>
              <a:t>Law of Conservation of Mass</a:t>
            </a:r>
            <a:r>
              <a:rPr lang="en-AE" sz="2400" dirty="0">
                <a:highlight>
                  <a:srgbClr val="FFFF00"/>
                </a:highlight>
              </a:rPr>
              <a:t>, which states that the total mass of the reactants equals the total mass of the products</a:t>
            </a:r>
            <a:r>
              <a:rPr lang="en-AE" sz="2400" dirty="0"/>
              <a:t>.</a:t>
            </a:r>
          </a:p>
          <a:p>
            <a:pPr>
              <a:buNone/>
            </a:pPr>
            <a:r>
              <a:rPr lang="en-AE" sz="2400" b="1" dirty="0"/>
              <a:t>Example:</a:t>
            </a:r>
            <a:br>
              <a:rPr lang="en-AE" sz="2400" dirty="0"/>
            </a:br>
            <a:r>
              <a:rPr lang="en-AE" sz="2400" dirty="0"/>
              <a:t>In the reaction between hydrogen and oxygen to form water:</a:t>
            </a:r>
          </a:p>
          <a:p>
            <a:r>
              <a:rPr lang="en-AE" sz="2400" dirty="0"/>
              <a:t>The hydrogen and oxygen atoms rearrange to form water molecules, but </a:t>
            </a:r>
            <a:r>
              <a:rPr lang="en-AE" sz="2400" b="1" dirty="0"/>
              <a:t>the number of atoms remains the same</a:t>
            </a:r>
            <a:r>
              <a:rPr lang="en-AE" sz="2400" dirty="0"/>
              <a:t>.</a:t>
            </a:r>
          </a:p>
          <a:p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0818C-F6F8-56D0-C7E2-807A686E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2" y="-1"/>
            <a:ext cx="11302583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8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7AD80-F253-2E66-485D-DE023DE5A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020529"/>
            <a:ext cx="11044084" cy="415643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AE" dirty="0"/>
              <a:t>Typical </a:t>
            </a:r>
            <a:r>
              <a:rPr lang="en-AE" b="1" dirty="0"/>
              <a:t>evidence of a chemical reaction</a:t>
            </a:r>
            <a:r>
              <a:rPr lang="en-AE" dirty="0"/>
              <a:t>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 err="1"/>
              <a:t>Color</a:t>
            </a:r>
            <a:r>
              <a:rPr lang="en-AE" b="1" dirty="0"/>
              <a:t> change</a:t>
            </a: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Temperature change (energy transfer)</a:t>
            </a: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Formation of a gas (bubbling/fizzing)</a:t>
            </a: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Formation of a precipitate (solid)</a:t>
            </a: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Change in </a:t>
            </a:r>
            <a:r>
              <a:rPr lang="en-AE" b="1" dirty="0" err="1"/>
              <a:t>odor</a:t>
            </a:r>
            <a:endParaRPr lang="en-AE" b="1" dirty="0"/>
          </a:p>
          <a:p>
            <a:pPr>
              <a:buNone/>
            </a:pPr>
            <a:r>
              <a:rPr lang="en-AE" dirty="0"/>
              <a:t>So, an example of something that is </a:t>
            </a:r>
            <a:r>
              <a:rPr lang="en-AE" b="1" dirty="0"/>
              <a:t>not</a:t>
            </a:r>
            <a:r>
              <a:rPr lang="en-AE" dirty="0"/>
              <a:t> evidence of a chemical reaction would be:</a:t>
            </a:r>
          </a:p>
          <a:p>
            <a:pPr>
              <a:buNone/>
            </a:pPr>
            <a:r>
              <a:rPr lang="en-AE" b="1" dirty="0"/>
              <a:t>✅ Change in state (e.g., melting, freezing, boiling)</a:t>
            </a:r>
          </a:p>
          <a:p>
            <a:r>
              <a:rPr lang="en-AE" dirty="0"/>
              <a:t>This is a </a:t>
            </a:r>
            <a:r>
              <a:rPr lang="en-AE" b="1" dirty="0"/>
              <a:t>physical change</a:t>
            </a:r>
            <a:r>
              <a:rPr lang="en-AE" dirty="0"/>
              <a:t>, not a chemical one, because the </a:t>
            </a:r>
            <a:r>
              <a:rPr lang="en-AE" b="1" dirty="0"/>
              <a:t>substance itself does not change</a:t>
            </a:r>
            <a:r>
              <a:rPr lang="en-AE" dirty="0"/>
              <a:t>—only its </a:t>
            </a:r>
            <a:r>
              <a:rPr lang="en-AE" b="1" dirty="0"/>
              <a:t>form or state</a:t>
            </a:r>
            <a:r>
              <a:rPr lang="en-A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AE" dirty="0"/>
          </a:p>
          <a:p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94BA94-1313-1592-000F-B8AE26145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7" y="0"/>
            <a:ext cx="11302583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5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D5F04C-F59A-D8ED-E600-80FE0F4B6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032"/>
            <a:ext cx="12192000" cy="1573967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22946079-BC7A-D7FA-A4E3-CFEAFBE83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303"/>
            <a:ext cx="11719560" cy="37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can tell whether a reaction is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exothermic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or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endothermic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observing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energy changes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especially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🔥 Exothermic Reaction: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Releases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the surroundings, usually as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heat or light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 increases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container may feel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warm or hot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Examples: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Combustion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rusting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condensation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❄️ Endothermic Reaction: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Absorbs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from the surroundings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 decreases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container may feel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Examples: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Photosynthesis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melting ice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evaporation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C948A93-C981-520A-AEB4-8B3E08C61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" y="22179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🔎 How to identify: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thermometer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observe temperature change.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temperature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Exothermic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temperature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drops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Endothermic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59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7DD7E-6E36-DB70-6AF6-63A168D98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800" dirty="0"/>
              <a:t>An </a:t>
            </a:r>
            <a:r>
              <a:rPr lang="en-US" sz="2800" b="1" dirty="0"/>
              <a:t>endothermic reaction </a:t>
            </a:r>
            <a:r>
              <a:rPr lang="en-US" sz="2800" dirty="0"/>
              <a:t>absorbs thermal energy.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When the energy of an exergonic reaction is given off mostly in the form of thermal energy, the reaction is called an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exothermic reaction.</a:t>
            </a:r>
          </a:p>
          <a:p>
            <a:r>
              <a:rPr lang="en-US" sz="2800" dirty="0"/>
              <a:t>A reaction that releases thermal energy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is called an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exothermic reaction.</a:t>
            </a:r>
          </a:p>
          <a:p>
            <a:endParaRPr lang="en-US" sz="2800" b="1" dirty="0">
              <a:solidFill>
                <a:prstClr val="black"/>
              </a:solidFill>
              <a:latin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0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8D76D6-0684-2044-ADE5-DF8539E40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2528887"/>
            <a:ext cx="8562975" cy="1800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E7DC83-49D2-5095-F344-0EFD1C199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72" y="238280"/>
            <a:ext cx="9863528" cy="193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92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75B9A7-0DD1-36A6-E98C-EA84D0DC7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81" y="2295525"/>
            <a:ext cx="9848638" cy="1133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6EBD16-E69E-5000-9D9A-4DC141139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51" y="538474"/>
            <a:ext cx="10298242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35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D5B85B-30BF-7217-82C1-55F4DEAAC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529" y="653478"/>
            <a:ext cx="10038942" cy="5142756"/>
          </a:xfrm>
        </p:spPr>
      </p:pic>
    </p:spTree>
    <p:extLst>
      <p:ext uri="{BB962C8B-B14F-4D97-AF65-F5344CB8AC3E}">
        <p14:creationId xmlns:p14="http://schemas.microsoft.com/office/powerpoint/2010/main" val="2585142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733B81-1675-E3C0-DB7A-9C589CB36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2657475"/>
            <a:ext cx="8248650" cy="1543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1CF0C7-5FB5-A92C-9575-A66228E54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5" y="480621"/>
            <a:ext cx="8248650" cy="124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53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BAF549-24FA-59DD-F465-ED7C22B83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99" y="131507"/>
            <a:ext cx="11176359" cy="1905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127B69-FDA5-1A9F-5908-8F4EC4536895}"/>
              </a:ext>
            </a:extLst>
          </p:cNvPr>
          <p:cNvSpPr txBox="1"/>
          <p:nvPr/>
        </p:nvSpPr>
        <p:spPr>
          <a:xfrm>
            <a:off x="176981" y="2713703"/>
            <a:ext cx="120150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Fe+Cl2​→FeCl3​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AE" b="1" dirty="0"/>
              <a:t>Balance the elements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Fe (Iron):</a:t>
            </a:r>
            <a:r>
              <a:rPr lang="en-AE" dirty="0"/>
              <a:t> 1 atom on both sides → balanced 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b="1" dirty="0"/>
              <a:t>Cl (Chlorine):</a:t>
            </a:r>
            <a:endParaRPr lang="en-A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E" dirty="0"/>
              <a:t>Left: Cl₂ → 2 atoms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E" dirty="0"/>
              <a:t>Right: </a:t>
            </a:r>
            <a:r>
              <a:rPr lang="en-AE" dirty="0" err="1"/>
              <a:t>FeCl</a:t>
            </a:r>
            <a:r>
              <a:rPr lang="en-AE" dirty="0"/>
              <a:t>₃ → 3 atoms</a:t>
            </a:r>
          </a:p>
          <a:p>
            <a:pPr>
              <a:buNone/>
            </a:pPr>
            <a:r>
              <a:rPr lang="en-AE" dirty="0"/>
              <a:t>We need a </a:t>
            </a:r>
            <a:r>
              <a:rPr lang="en-AE" b="1" dirty="0"/>
              <a:t>common multiple of 2 and 3</a:t>
            </a:r>
            <a:r>
              <a:rPr lang="en-AE" dirty="0"/>
              <a:t>, which is </a:t>
            </a:r>
            <a:r>
              <a:rPr lang="en-AE" b="1" dirty="0"/>
              <a:t>6</a:t>
            </a:r>
            <a:r>
              <a:rPr lang="en-AE" dirty="0"/>
              <a:t>. So:</a:t>
            </a:r>
          </a:p>
          <a:p>
            <a:pPr>
              <a:buNone/>
            </a:pP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Put </a:t>
            </a:r>
            <a:r>
              <a:rPr lang="en-AE" b="1" dirty="0"/>
              <a:t>2 </a:t>
            </a:r>
            <a:r>
              <a:rPr lang="en-AE" b="1" dirty="0" err="1"/>
              <a:t>FeCl</a:t>
            </a:r>
            <a:r>
              <a:rPr lang="en-AE" b="1" dirty="0"/>
              <a:t>₃</a:t>
            </a:r>
            <a:r>
              <a:rPr lang="en-AE" dirty="0"/>
              <a:t> on the right side → gives 6 Cl atoms.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Put </a:t>
            </a:r>
            <a:r>
              <a:rPr lang="en-AE" b="1" dirty="0"/>
              <a:t>3 Cl₂</a:t>
            </a:r>
            <a:r>
              <a:rPr lang="en-AE" dirty="0"/>
              <a:t> on the left side → gives 6 Cl atoms.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Now, balance Fe by placing </a:t>
            </a:r>
            <a:r>
              <a:rPr lang="en-AE" b="1" dirty="0"/>
              <a:t>2 Fe</a:t>
            </a:r>
            <a:r>
              <a:rPr lang="en-AE" dirty="0"/>
              <a:t> on the left.</a:t>
            </a:r>
          </a:p>
          <a:p>
            <a:pPr>
              <a:buFont typeface="Arial" panose="020B0604020202020204" pitchFamily="34" charset="0"/>
              <a:buChar char="•"/>
            </a:pPr>
            <a:endParaRPr lang="en-AE" dirty="0"/>
          </a:p>
          <a:p>
            <a:pPr algn="ctr">
              <a:buNone/>
            </a:pPr>
            <a:r>
              <a:rPr lang="en-US" b="1" dirty="0"/>
              <a:t>Final Balanced Equation:</a:t>
            </a:r>
          </a:p>
          <a:p>
            <a:pPr algn="ctr">
              <a:buNone/>
            </a:pPr>
            <a:r>
              <a:rPr lang="en-US" dirty="0"/>
              <a:t>2Fe+3Cl2→2FeCl3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3154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F3799-7D81-34F2-0268-8C24A63C7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1353800" cy="481114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400" b="1" dirty="0"/>
              <a:t>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AgNO3+NaCl→4AgCl+2NaNO3</a:t>
            </a:r>
            <a:r>
              <a:rPr lang="en-AE" sz="2400" dirty="0"/>
              <a:t>❌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Right: 4 Ag, 2 Na → </a:t>
            </a:r>
            <a:r>
              <a:rPr lang="en-US" sz="2400" b="1" dirty="0"/>
              <a:t>not balanced</a:t>
            </a:r>
          </a:p>
          <a:p>
            <a:pPr marL="0" indent="0">
              <a:buNone/>
            </a:pPr>
            <a:r>
              <a:rPr lang="en-US" sz="2400" b="1" dirty="0">
                <a:highlight>
                  <a:srgbClr val="FFFF00"/>
                </a:highlight>
              </a:rPr>
              <a:t>B: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dirty="0">
                <a:highlight>
                  <a:srgbClr val="FFFF00"/>
                </a:highlight>
              </a:rPr>
              <a:t>AgNO3​+NaCl→AgCl+NaNO3​</a:t>
            </a:r>
            <a:r>
              <a:rPr lang="en-AE" sz="2400" dirty="0">
                <a:highlight>
                  <a:srgbClr val="FFFF00"/>
                </a:highlight>
              </a:rPr>
              <a:t>✅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Ag: 1 each 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Na: 1 each 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Cl: 1 each 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NO₃: 1 each side →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balanced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2400" b="1" dirty="0"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2400" b="1" dirty="0"/>
              <a:t>C: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2AgNO3+2NaCl→3AgCl+2NaNO3</a:t>
            </a:r>
            <a:r>
              <a:rPr lang="en-AE" sz="2400" dirty="0"/>
              <a:t>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Left: 2 Ag, 2 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Right: 3 Ag, 2 Na → </a:t>
            </a:r>
            <a:r>
              <a:rPr lang="en-US" sz="2400" b="1" dirty="0"/>
              <a:t>Ag is not balanced</a:t>
            </a:r>
            <a:endParaRPr lang="en-US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AE" sz="2400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AE" sz="2400" b="1" dirty="0"/>
              <a:t>D: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AE" sz="2400" dirty="0"/>
              <a:t> </a:t>
            </a:r>
            <a:r>
              <a:rPr lang="en-US" sz="2400" dirty="0"/>
              <a:t>AgNO3​+2NaCl→AgCl+3NaNO3​</a:t>
            </a:r>
            <a:r>
              <a:rPr lang="en-AE" sz="2400" dirty="0"/>
              <a:t>❌   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AE" sz="2400" dirty="0"/>
              <a:t>Left  1Ag, 2 Na Right: 1 Ag, 3 Na → </a:t>
            </a:r>
            <a:r>
              <a:rPr lang="en-AE" sz="2400" b="1" dirty="0"/>
              <a:t>Na not balanced</a:t>
            </a:r>
            <a:endParaRPr lang="en-AE" sz="2400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AE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AE" sz="2400" dirty="0"/>
          </a:p>
          <a:p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D18345-ABA2-87AE-6FD1-2EC6CE81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15" y="-3175"/>
            <a:ext cx="1127260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94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81066F-BED7-498B-D390-A172CF2B3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74" y="2433637"/>
            <a:ext cx="10074852" cy="633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E76B78-7789-03FF-1ADC-E36A245BF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075" y="422940"/>
            <a:ext cx="6419850" cy="889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9392C-5F24-9563-DEA6-8FAB9C312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659" y="3935866"/>
            <a:ext cx="5383160" cy="6334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63F380-31D9-6260-DC58-391DB9375CD9}"/>
              </a:ext>
            </a:extLst>
          </p:cNvPr>
          <p:cNvSpPr txBox="1"/>
          <p:nvPr/>
        </p:nvSpPr>
        <p:spPr>
          <a:xfrm>
            <a:off x="2088105" y="5438096"/>
            <a:ext cx="81767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E" sz="3200" dirty="0"/>
              <a:t>2 NaOH + CaBr₂ → Ca(OH)₂ + 2 NaBr</a:t>
            </a:r>
          </a:p>
        </p:txBody>
      </p:sp>
    </p:spTree>
    <p:extLst>
      <p:ext uri="{BB962C8B-B14F-4D97-AF65-F5344CB8AC3E}">
        <p14:creationId xmlns:p14="http://schemas.microsoft.com/office/powerpoint/2010/main" val="311062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F3EF1-79AD-5258-127E-330AFC4F8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48" y="3874254"/>
            <a:ext cx="8801100" cy="2257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C3A9DA-93BF-F2F5-93C6-58DB7C45C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50" y="493660"/>
            <a:ext cx="11077730" cy="190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9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FAA3B-9283-005B-5832-40D58C20D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194" y="2324099"/>
            <a:ext cx="8001612" cy="1895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B1A205-39C2-93AC-4DEA-B5184A1F4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208" y="206036"/>
            <a:ext cx="9184598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2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77677-EA83-CF0A-F490-1FD0AF014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37" y="219382"/>
            <a:ext cx="10296525" cy="1257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3ECDE2-3C1B-4B3E-AB5B-5606494D2A0E}"/>
              </a:ext>
            </a:extLst>
          </p:cNvPr>
          <p:cNvSpPr txBox="1"/>
          <p:nvPr/>
        </p:nvSpPr>
        <p:spPr>
          <a:xfrm>
            <a:off x="528482" y="1755058"/>
            <a:ext cx="111350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/>
              <a:t>A</a:t>
            </a:r>
            <a:r>
              <a:rPr lang="en-AE" sz="2400" dirty="0"/>
              <a:t> </a:t>
            </a:r>
            <a:r>
              <a:rPr lang="en-AE" sz="2400" b="1" dirty="0"/>
              <a:t>synthesis</a:t>
            </a:r>
            <a:r>
              <a:rPr lang="en-AE" sz="2400" dirty="0"/>
              <a:t> reaction involves bringing elements or compounds together to form new compounds,</a:t>
            </a:r>
            <a:br>
              <a:rPr lang="en-AE" sz="2400" dirty="0"/>
            </a:br>
            <a:r>
              <a:rPr lang="en-AE" sz="2400" dirty="0"/>
              <a:t>whereas a </a:t>
            </a:r>
            <a:r>
              <a:rPr lang="en-AE" sz="2400" b="1" dirty="0"/>
              <a:t>decomposition</a:t>
            </a:r>
            <a:r>
              <a:rPr lang="en-AE" sz="2400" dirty="0"/>
              <a:t> reaction involves breaking down compounds into smaller compounds or elements.</a:t>
            </a:r>
          </a:p>
          <a:p>
            <a:endParaRPr lang="en-AE" sz="2400" dirty="0"/>
          </a:p>
          <a:p>
            <a:endParaRPr lang="en-AE" sz="2400" dirty="0"/>
          </a:p>
          <a:p>
            <a:endParaRPr lang="en-AE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C0B181-4C6B-4206-B5B9-712CB739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82" y="3828073"/>
            <a:ext cx="10204475" cy="26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69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F2E77A-3B02-B4BC-C464-3ACEA4343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848032"/>
            <a:ext cx="11734801" cy="1903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23E903-C2FC-4A13-9D1C-9C07FF8E7EB9}"/>
              </a:ext>
            </a:extLst>
          </p:cNvPr>
          <p:cNvSpPr txBox="1"/>
          <p:nvPr/>
        </p:nvSpPr>
        <p:spPr>
          <a:xfrm>
            <a:off x="265470" y="2928854"/>
            <a:ext cx="115479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Breaking chemical bonds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always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requires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this energy is absorbed from the surroundings.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process is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endothermic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the bond-breaking stage.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Forming new bonds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on the other hand,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releases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AE" dirty="0"/>
              <a:t>So even in an </a:t>
            </a:r>
            <a:r>
              <a:rPr lang="en-AE" b="1" dirty="0"/>
              <a:t>exothermic reaction</a:t>
            </a:r>
            <a:r>
              <a:rPr lang="en-AE" dirty="0"/>
              <a:t> overall (which releases energy), the bond-breaking step still </a:t>
            </a:r>
            <a:r>
              <a:rPr lang="en-AE" b="1" dirty="0"/>
              <a:t>absorbs energy</a:t>
            </a:r>
            <a:r>
              <a:rPr lang="en-AE" dirty="0"/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AE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AE" altLang="en-US" dirty="0"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AE" dirty="0"/>
              <a:t>✅ </a:t>
            </a:r>
            <a:r>
              <a:rPr lang="en-US" b="1" dirty="0"/>
              <a:t>C. absorb energy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221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64C20CE7-883F-5EF6-88DC-11AE4CBB0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352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Energy is released when chemical bonds are formed.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6E3D89-2A98-00C3-CD8A-EB99F3AB7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606"/>
            <a:ext cx="1196340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💡 Explanation (Inspire Science):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During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chemical reaction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when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atoms join together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form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new chemical bonds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energy is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released to the surroundings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release of energy usually makes the surroundings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warmer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is part of why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exothermic reactions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(like combustion) feel hot —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formation of new bonds releases more energy than is absorbed to break old ones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64D10E-C29F-88B9-2E3A-253D4DC6B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269" y="4561204"/>
            <a:ext cx="7324411" cy="2154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06F38F-D80B-0C70-A8AB-445B00727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731" y="-17343"/>
            <a:ext cx="836295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92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7DD7E-6E36-DB70-6AF6-63A168D98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30" y="1577871"/>
            <a:ext cx="12466617" cy="938213"/>
          </a:xfrm>
        </p:spPr>
        <p:txBody>
          <a:bodyPr/>
          <a:lstStyle/>
          <a:p>
            <a:r>
              <a:rPr lang="en-US" sz="1600" dirty="0">
                <a:latin typeface="+mj-lt"/>
              </a:rPr>
              <a:t>A </a:t>
            </a:r>
            <a:r>
              <a:rPr lang="en-US" sz="1600" b="1" dirty="0">
                <a:latin typeface="+mj-lt"/>
              </a:rPr>
              <a:t>chemical reaction </a:t>
            </a:r>
            <a:r>
              <a:rPr lang="en-US" sz="1600" dirty="0">
                <a:latin typeface="+mj-lt"/>
              </a:rPr>
              <a:t>is a change in which one or more substances are converted into new substances.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2677C-5A59-7362-6C97-3E766A03A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231" y="137252"/>
            <a:ext cx="8182755" cy="13467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F2EA69-B681-8B06-C3AA-1AC31749E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46977"/>
            <a:ext cx="9787531" cy="938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A8B77B-3827-0A24-64BF-E274164A3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0" y="2913167"/>
            <a:ext cx="6619875" cy="1428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1EC1D9-F016-14F1-EA30-6F60C43EE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30" y="4489554"/>
            <a:ext cx="4410075" cy="1581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B95D5F-0C75-F96D-47D0-E227DD897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3" y="4388059"/>
            <a:ext cx="50292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62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85F38-FD2A-4296-DEF9-84C1C65EA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7729"/>
            <a:ext cx="10515600" cy="766916"/>
          </a:xfrm>
        </p:spPr>
        <p:txBody>
          <a:bodyPr/>
          <a:lstStyle/>
          <a:p>
            <a:r>
              <a:rPr lang="en-AE" b="1" dirty="0"/>
              <a:t>Catalysts</a:t>
            </a:r>
            <a:r>
              <a:rPr lang="en-AE" dirty="0"/>
              <a:t>: Speed up reactions without being used 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FB9BBB-6BDF-8E87-6AC6-25B5E67D7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106681"/>
            <a:ext cx="10027920" cy="17189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437BD-07FA-52FC-C77F-08A574F3F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89" y="3896749"/>
            <a:ext cx="7561572" cy="194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1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39224-7464-9B9B-C97E-E46E6AC36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42488"/>
            <a:ext cx="11975689" cy="235663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AE" b="1" dirty="0"/>
              <a:t>Match the term to the description:</a:t>
            </a:r>
          </a:p>
          <a:p>
            <a:pPr>
              <a:buNone/>
            </a:pPr>
            <a:r>
              <a:rPr lang="en-AE" b="1" dirty="0"/>
              <a:t>1.</a:t>
            </a:r>
            <a:r>
              <a:rPr lang="en-AE" dirty="0"/>
              <a:t> Products are produced at the same rate as reactants in a chemical reaction.</a:t>
            </a:r>
            <a:br>
              <a:rPr lang="en-AE" dirty="0"/>
            </a:br>
            <a:r>
              <a:rPr lang="en-AE" dirty="0"/>
              <a:t>✅ </a:t>
            </a:r>
            <a:r>
              <a:rPr lang="en-AE" b="1" dirty="0"/>
              <a:t>Chemical equilibrium</a:t>
            </a:r>
            <a:endParaRPr lang="en-AE" dirty="0"/>
          </a:p>
          <a:p>
            <a:r>
              <a:rPr lang="en-AE" b="1" dirty="0"/>
              <a:t>2.</a:t>
            </a:r>
            <a:r>
              <a:rPr lang="en-AE" dirty="0"/>
              <a:t> A physical change (such as a change in state) occurs in two directions at the same rate.</a:t>
            </a:r>
            <a:br>
              <a:rPr lang="en-AE" dirty="0"/>
            </a:br>
            <a:r>
              <a:rPr lang="en-AE" dirty="0"/>
              <a:t>✅ </a:t>
            </a:r>
            <a:r>
              <a:rPr lang="en-AE" b="1" dirty="0"/>
              <a:t>Physical equilibrium</a:t>
            </a:r>
            <a:endParaRPr lang="en-AE" dirty="0"/>
          </a:p>
          <a:p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7A0EF8-3046-DD65-11A0-D54C10C1C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57220" cy="1651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23B93A-E1CF-FF84-9FFF-11061C768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9" y="4815512"/>
            <a:ext cx="1125930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15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F9141F-117A-C9D1-7D11-A3A454097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43" y="202368"/>
            <a:ext cx="10822897" cy="23636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1BC64F-7D16-02F5-A5AB-9E5BBAAFC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43" y="2940413"/>
            <a:ext cx="9916150" cy="371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92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FBC0-7D78-3D0C-C427-D793430BD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36" y="2799985"/>
            <a:ext cx="10515600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The equation shows that:</a:t>
            </a:r>
            <a:br>
              <a:rPr lang="en-AE" dirty="0"/>
            </a:br>
            <a:r>
              <a:rPr lang="en-AE" b="1" dirty="0"/>
              <a:t>Chemical energy of reactants = Chemical energy of products + Energy released</a:t>
            </a:r>
            <a:endParaRPr lang="en-AE" dirty="0"/>
          </a:p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This means that </a:t>
            </a:r>
            <a:r>
              <a:rPr lang="en-AE" b="1" dirty="0"/>
              <a:t>energy is not created or destroyed</a:t>
            </a:r>
            <a:r>
              <a:rPr lang="en-AE" dirty="0"/>
              <a:t> in a chemical reaction; it is simply transformed or transferred.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E" dirty="0"/>
              <a:t>This is the definition of the </a:t>
            </a:r>
            <a:r>
              <a:rPr lang="en-AE" b="1" dirty="0"/>
              <a:t>Law of Conservation of Energy</a:t>
            </a:r>
            <a:r>
              <a:rPr lang="en-AE" dirty="0"/>
              <a:t> — the </a:t>
            </a:r>
            <a:r>
              <a:rPr lang="en-AE" b="1" dirty="0"/>
              <a:t>total energy in a closed system remains constant</a:t>
            </a:r>
            <a:r>
              <a:rPr lang="en-AE" dirty="0"/>
              <a:t>.</a:t>
            </a:r>
          </a:p>
          <a:p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0DD3B-57BD-AE24-1E8C-B65DCE37F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49" y="6961"/>
            <a:ext cx="103060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90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2866C-C0B1-A97E-2A5B-FD3F8138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A8F147-0B83-28CA-930E-90A96A132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9734550" cy="1466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A97764-9C8C-D086-9859-F995C4824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12" y="2491543"/>
            <a:ext cx="11672576" cy="26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8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B2B410-01F8-E84C-4FDF-CAFE47A33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22308" cy="2398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BB6F10-C247-C2E8-AE61-92D05B1F9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67" y="2398425"/>
            <a:ext cx="11722308" cy="2061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3C3820-3A71-CFF0-3DAD-EE88A552A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641798"/>
            <a:ext cx="12007121" cy="206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65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64F4C8-87F5-E8C8-F434-EAF9BBAA8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593" y="2588418"/>
            <a:ext cx="9322813" cy="1681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A5B9B3-6A29-1EBE-D1C4-100DF188E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71" y="341364"/>
            <a:ext cx="10323871" cy="14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7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35619D-4538-E634-ECDF-38E254BE8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1946194" cy="16618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046BA-9C79-8350-5E2A-4C0B74B8A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6676"/>
            <a:ext cx="6931742" cy="1661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1BE6FA-B282-7630-B0FE-DB01F6F83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704454"/>
            <a:ext cx="6725265" cy="14722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229AE5-5142-2954-E0CE-EEC7281CC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412657"/>
            <a:ext cx="5589639" cy="11651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D43968-FBA8-34CC-902B-B44445930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742" y="2962283"/>
            <a:ext cx="5220930" cy="295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29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845BE4-B980-07D8-A2B6-E3D004C89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2705100"/>
            <a:ext cx="8239125" cy="144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6EEBDF-F074-B51A-467D-049CA3241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703" y="152094"/>
            <a:ext cx="8239125" cy="195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47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10A656-E50D-F815-0EFE-69192FF07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25" y="26233"/>
            <a:ext cx="7477125" cy="14877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1A2EB1-3CAA-A8F6-5779-CA8CE686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43" y="3429000"/>
            <a:ext cx="2964072" cy="1857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A79D8E-F870-3BC4-FACE-ED44EA7FD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590" y="1903751"/>
            <a:ext cx="8010525" cy="463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71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E0079-2C0E-509D-9D44-BF66EAAD6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26" y="1655967"/>
            <a:ext cx="8299347" cy="272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56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4D3C45-0DB0-D6AE-40E9-5BFB9DB2A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471" y="2950759"/>
            <a:ext cx="9655057" cy="11953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B72B27-E1F4-AD70-8298-1B6F85B4C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048" y="474454"/>
            <a:ext cx="7633116" cy="153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96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48758E-8772-4BF4-4227-42CD28F8F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91" y="1843548"/>
            <a:ext cx="8941364" cy="4173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81BD3E-C476-2B82-8764-2CB5D21F3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198" y="202484"/>
            <a:ext cx="7448550" cy="133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84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A992AE-14A8-6919-6255-7EFBBBD43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925" y="2857500"/>
            <a:ext cx="5010150" cy="114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2D93BA-8E46-5272-AF2A-B4D42A9D0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592" y="316322"/>
            <a:ext cx="52959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16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1EFB56-0EF9-D6E1-A97F-847BD9C73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98" y="2185987"/>
            <a:ext cx="10210603" cy="20335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F0A473-0721-B9A5-41DE-CEE83E2D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46" y="782586"/>
            <a:ext cx="10210603" cy="106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50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8AE0AA-F712-2787-BC65-79622908B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17" y="148181"/>
            <a:ext cx="11057843" cy="4048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F8B4D6-9DF6-2465-493F-5841A578476C}"/>
              </a:ext>
            </a:extLst>
          </p:cNvPr>
          <p:cNvSpPr txBox="1"/>
          <p:nvPr/>
        </p:nvSpPr>
        <p:spPr>
          <a:xfrm>
            <a:off x="260556" y="4960383"/>
            <a:ext cx="11931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E" dirty="0"/>
              <a:t>If </a:t>
            </a:r>
            <a:r>
              <a:rPr lang="en-AE" b="1" dirty="0"/>
              <a:t>25 g of sodium chlorate (</a:t>
            </a:r>
            <a:r>
              <a:rPr lang="en-AE" b="1" dirty="0" err="1"/>
              <a:t>NaClO</a:t>
            </a:r>
            <a:r>
              <a:rPr lang="en-AE" b="1" dirty="0"/>
              <a:t>₃)</a:t>
            </a:r>
            <a:r>
              <a:rPr lang="en-AE" dirty="0"/>
              <a:t> are dissolved in </a:t>
            </a:r>
            <a:r>
              <a:rPr lang="en-AE" b="1" dirty="0"/>
              <a:t>100 g of water at 70°C</a:t>
            </a:r>
            <a:r>
              <a:rPr lang="en-AE" dirty="0"/>
              <a:t>, how would you describe the solution?</a:t>
            </a:r>
          </a:p>
        </p:txBody>
      </p:sp>
    </p:spTree>
    <p:extLst>
      <p:ext uri="{BB962C8B-B14F-4D97-AF65-F5344CB8AC3E}">
        <p14:creationId xmlns:p14="http://schemas.microsoft.com/office/powerpoint/2010/main" val="3197254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E7A48D-2879-0ECB-889D-FF6A9DFA8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29" y="-1"/>
            <a:ext cx="10441857" cy="2418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0DB3AA-D7E1-1D39-086C-3F9364601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58" y="2715241"/>
            <a:ext cx="10250128" cy="396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29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4E21-E7C0-A060-4156-D2265364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7CDE7-713B-E1D9-BE96-C416766E0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9E903-3182-7CA7-7848-D72715EDB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69951" cy="2705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8CBDB8-69C4-0039-4C58-707E05026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32" y="2840036"/>
            <a:ext cx="9069951" cy="38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6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11888E-466D-0857-F87D-1CA6254A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2374" cy="5014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4F4E5E-F22C-9D8F-93BD-017FC29D1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058" y="264088"/>
            <a:ext cx="5864942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2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50456-F439-0C06-84FA-3056E59F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103" y="648929"/>
            <a:ext cx="8745794" cy="421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156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9C9EF2-F282-9F82-5060-86CA4F2DE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166" y="95864"/>
            <a:ext cx="7216724" cy="1113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A44F8C-5ACE-0DEF-9B9D-55812B541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2" y="1209367"/>
            <a:ext cx="4399935" cy="3111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FE4A54-5059-CAB5-B221-E41617E9C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68" y="1209367"/>
            <a:ext cx="5236138" cy="32593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E69CE4-139A-3732-3E56-E34AF0B95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87" y="4321277"/>
            <a:ext cx="6905625" cy="253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72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96342D-9D72-E8FA-948F-8B0A01FD4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20613"/>
            <a:ext cx="10905066" cy="381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99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C590B38-3E47-3AA2-67F5-99CA89503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850" y="1704975"/>
            <a:ext cx="5241640" cy="477077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64F721-AA87-7D38-92FE-173A9B252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715" y="216576"/>
            <a:ext cx="7534275" cy="1238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4D076A-06ED-7D1A-38D8-66426299F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711" y="1704974"/>
            <a:ext cx="5411450" cy="477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086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6619C1-255D-0B44-8030-330B38539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124" y="2968677"/>
            <a:ext cx="8019035" cy="3162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569534-37EE-2DAF-AA7C-D2EA1158A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125" y="216575"/>
            <a:ext cx="8753866" cy="18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636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DCE281-2347-A8A2-FE80-83B7F0545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332" y="201587"/>
            <a:ext cx="9518754" cy="446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51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86AFE-C140-B1AE-E50A-993D3C157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29325" cy="4351338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In a </a:t>
            </a:r>
            <a:r>
              <a:rPr lang="en-US" sz="2800" b="1" dirty="0">
                <a:latin typeface="+mj-lt"/>
              </a:rPr>
              <a:t>synthesis reaction, </a:t>
            </a:r>
            <a:r>
              <a:rPr lang="en-US" sz="2800" dirty="0">
                <a:latin typeface="+mj-lt"/>
              </a:rPr>
              <a:t>two or more substances combine to form another substance.</a:t>
            </a:r>
          </a:p>
          <a:p>
            <a:endParaRPr lang="en-US" dirty="0">
              <a:latin typeface="+mj-lt"/>
            </a:endParaRPr>
          </a:p>
          <a:p>
            <a:r>
              <a:rPr lang="en-US" sz="2800" dirty="0">
                <a:latin typeface="+mj-lt"/>
              </a:rPr>
              <a:t>In a </a:t>
            </a:r>
            <a:r>
              <a:rPr lang="en-US" sz="2800" b="1" dirty="0">
                <a:latin typeface="+mj-lt"/>
              </a:rPr>
              <a:t>decomposition reaction, </a:t>
            </a:r>
            <a:r>
              <a:rPr lang="en-US" sz="2800" dirty="0">
                <a:latin typeface="+mj-lt"/>
              </a:rPr>
              <a:t>one substance breaks down into two or more substances.</a:t>
            </a:r>
          </a:p>
          <a:p>
            <a:endParaRPr lang="en-US" sz="2800" dirty="0">
              <a:latin typeface="+mj-lt"/>
            </a:endParaRPr>
          </a:p>
          <a:p>
            <a:endParaRPr lang="en-US" dirty="0"/>
          </a:p>
        </p:txBody>
      </p:sp>
      <p:pic>
        <p:nvPicPr>
          <p:cNvPr id="7" name="Picture 2" descr="Synthesis (Combination) Reaction: Definition, Examples, and Applications">
            <a:extLst>
              <a:ext uri="{FF2B5EF4-FFF2-40B4-BE49-F238E27FC236}">
                <a16:creationId xmlns:a16="http://schemas.microsoft.com/office/drawing/2014/main" id="{E04CA1CA-28C3-E808-C7AD-61D2E972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1352550"/>
            <a:ext cx="3957910" cy="27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Decomposition Reaction: Definition, Examples, &amp; Applications">
            <a:extLst>
              <a:ext uri="{FF2B5EF4-FFF2-40B4-BE49-F238E27FC236}">
                <a16:creationId xmlns:a16="http://schemas.microsoft.com/office/drawing/2014/main" id="{C205BCD7-C55B-F6B3-6B5C-BFD7AA298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4125714"/>
            <a:ext cx="3957910" cy="27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3899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86AFE-C140-B1AE-E50A-993D3C157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6" y="0"/>
            <a:ext cx="7236068" cy="4351338"/>
          </a:xfrm>
        </p:spPr>
        <p:txBody>
          <a:bodyPr>
            <a:normAutofit fontScale="92500"/>
          </a:bodyPr>
          <a:lstStyle/>
          <a:p>
            <a:pPr marL="457200" indent="-457200" defTabSz="45720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In a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single-displacement reaction,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one element replaces another element in a compound.</a:t>
            </a:r>
          </a:p>
          <a:p>
            <a:pPr marL="457200" indent="-457200" defTabSz="457200">
              <a:buFont typeface="Arial"/>
              <a:buChar char="•"/>
            </a:pPr>
            <a:r>
              <a:rPr lang="en-US" sz="2800" dirty="0"/>
              <a:t>The general formula for a single-displacement reaction is A + BC → AC + B.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endParaRPr lang="en-US" sz="2800" dirty="0">
              <a:latin typeface="+mj-lt"/>
            </a:endParaRPr>
          </a:p>
          <a:p>
            <a:pPr marL="457200" indent="-457200" defTabSz="457200"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In a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double-displacement reaction,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the positive ion of one compound replaces the positive ion of the other, forming two new compounds.</a:t>
            </a:r>
          </a:p>
          <a:p>
            <a:pPr marL="457200" indent="-457200" defTabSz="457200">
              <a:buFont typeface="Arial"/>
              <a:buChar char="•"/>
            </a:pPr>
            <a:r>
              <a:rPr lang="en-US" sz="2800" dirty="0"/>
              <a:t>The general formula for a double displacement reaction is  AB + CD → AD + CB.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endParaRPr lang="en-US" dirty="0"/>
          </a:p>
        </p:txBody>
      </p:sp>
      <p:pic>
        <p:nvPicPr>
          <p:cNvPr id="5" name="Picture 4" descr="Is it necessary that all precipitation reaction is a double displacement  reaction? - Quora">
            <a:extLst>
              <a:ext uri="{FF2B5EF4-FFF2-40B4-BE49-F238E27FC236}">
                <a16:creationId xmlns:a16="http://schemas.microsoft.com/office/drawing/2014/main" id="{35881FFC-6D21-2A3F-3EC9-8C69E3A6B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571" y="0"/>
            <a:ext cx="4615543" cy="197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hat is double displacement reaction? - Chemistry Question">
            <a:extLst>
              <a:ext uri="{FF2B5EF4-FFF2-40B4-BE49-F238E27FC236}">
                <a16:creationId xmlns:a16="http://schemas.microsoft.com/office/drawing/2014/main" id="{79EC7D8C-EE41-93A6-ACF2-CEFBDEF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101" y="2291838"/>
            <a:ext cx="4490481" cy="161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143551-2F1F-BAEA-AAFC-519354EC0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2039" y="4615187"/>
            <a:ext cx="4615543" cy="1970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5C8E21-0778-F045-DBB3-2861DE710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6" y="4749365"/>
            <a:ext cx="3962556" cy="197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73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04FCED3-4DD6-FB57-2677-90A05891BE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 defTabSz="457200">
                  <a:buFont typeface="Arial"/>
                  <a:buChar char="•"/>
                </a:pPr>
                <a:r>
                  <a:rPr lang="en-US" sz="2800" b="1" dirty="0">
                    <a:solidFill>
                      <a:prstClr val="black"/>
                    </a:solidFill>
                    <a:latin typeface="Calibri"/>
                  </a:rPr>
                  <a:t>Oxidation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 is the loss of electrons. </a:t>
                </a:r>
              </a:p>
              <a:p>
                <a:pPr marL="457200" indent="-457200" defTabSz="457200">
                  <a:buFont typeface="Arial"/>
                  <a:buChar char="•"/>
                </a:pPr>
                <a:r>
                  <a:rPr lang="en-US" sz="2800" b="1" dirty="0">
                    <a:solidFill>
                      <a:prstClr val="black"/>
                    </a:solidFill>
                    <a:latin typeface="Calibri"/>
                  </a:rPr>
                  <a:t>Reduction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 is the gain of electrons.</a:t>
                </a:r>
              </a:p>
              <a:p>
                <a:r>
                  <a:rPr lang="en-US" dirty="0"/>
                  <a:t>Rust is a common form of corrosion. Oxygen(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from the air pulls electrons from iron (Fe) to form iron (III) oxide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04FCED3-4DD6-FB57-2677-90A05891B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8661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58CB45-4772-28C0-6A4D-F280456B0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883" y="142260"/>
            <a:ext cx="7011169" cy="243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066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782F2E-B905-9CFD-1EA7-4140845D6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06" y="0"/>
            <a:ext cx="5106931" cy="3762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2D5679-F150-DAE5-AF09-6FF90264A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57175"/>
            <a:ext cx="5521377" cy="350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041CD8-B467-334F-07FF-0D237667A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018" y="4047344"/>
            <a:ext cx="6134100" cy="281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1730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18AF30-E43D-3CA5-F557-0752C01CD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262" y="16507"/>
            <a:ext cx="7991475" cy="177832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036E15-58DE-D472-FE48-0C1C3836F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3291" y="2073275"/>
            <a:ext cx="47227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217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386247-55FA-0308-C54D-9F9CD037B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98" y="0"/>
            <a:ext cx="10539426" cy="1566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C9C6E-AB92-C718-CFD8-1AA318F61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97" y="2248199"/>
            <a:ext cx="5143500" cy="41347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0B8359-C410-9E36-3B05-396F1A2A4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429000"/>
            <a:ext cx="5800725" cy="319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4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0AC89-083B-A4E1-8059-6697ABE0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4125"/>
            <a:ext cx="12192000" cy="157396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AE" b="1" dirty="0">
                <a:highlight>
                  <a:srgbClr val="FFFF00"/>
                </a:highlight>
              </a:rPr>
              <a:t>Correct answer: d. arrow</a:t>
            </a:r>
            <a:endParaRPr lang="en-AE" dirty="0">
              <a:highlight>
                <a:srgbClr val="FFFF00"/>
              </a:highlight>
            </a:endParaRPr>
          </a:p>
          <a:p>
            <a:r>
              <a:rPr lang="en-AE" dirty="0">
                <a:highlight>
                  <a:srgbClr val="FFFF00"/>
                </a:highlight>
              </a:rPr>
              <a:t>In a chemical equation, the </a:t>
            </a:r>
            <a:r>
              <a:rPr lang="en-AE" b="1" dirty="0">
                <a:highlight>
                  <a:srgbClr val="FFFF00"/>
                </a:highlight>
              </a:rPr>
              <a:t>arrow (→)</a:t>
            </a:r>
            <a:r>
              <a:rPr lang="en-AE" dirty="0">
                <a:highlight>
                  <a:srgbClr val="FFFF00"/>
                </a:highlight>
              </a:rPr>
              <a:t> replaces the words </a:t>
            </a:r>
            <a:r>
              <a:rPr lang="en-AE" b="1" dirty="0">
                <a:highlight>
                  <a:srgbClr val="FFFF00"/>
                </a:highlight>
              </a:rPr>
              <a:t>“reacts to form”</a:t>
            </a:r>
            <a:r>
              <a:rPr lang="en-AE" dirty="0">
                <a:highlight>
                  <a:srgbClr val="FFFF00"/>
                </a:highlight>
              </a:rPr>
              <a:t>. It points from the reactants to the products, showing the direction of the chemical reaction.</a:t>
            </a:r>
          </a:p>
          <a:p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4FD47-7B07-E736-295D-3B9646B13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42230" cy="1334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042592-8CD9-BAB7-2597-045CED0D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87446"/>
            <a:ext cx="6268065" cy="4070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4A5A89-ED7A-B9D9-AB6A-BDEED38EC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225" y="2630696"/>
            <a:ext cx="5071239" cy="40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88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31BC-1C0F-542A-870B-2B729A48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5233" y="-254307"/>
            <a:ext cx="10515600" cy="1325563"/>
          </a:xfrm>
        </p:spPr>
        <p:txBody>
          <a:bodyPr/>
          <a:lstStyle/>
          <a:p>
            <a:r>
              <a:rPr lang="en-US" dirty="0"/>
              <a:t>Answer</a:t>
            </a:r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62972-5025-820A-0026-EB354249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7" y="1071256"/>
            <a:ext cx="5939073" cy="55802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38F09E-0CAF-3EF4-FE57-BBF9B939B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0" y="1254568"/>
            <a:ext cx="4351163" cy="53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951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83C0FB-5867-EED3-CDEA-C6B7B24D3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1" y="0"/>
            <a:ext cx="7649497" cy="13126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6B0370-53D8-5778-9D52-1C524E0A3670}"/>
              </a:ext>
            </a:extLst>
          </p:cNvPr>
          <p:cNvSpPr txBox="1"/>
          <p:nvPr/>
        </p:nvSpPr>
        <p:spPr>
          <a:xfrm>
            <a:off x="8289823" y="496371"/>
            <a:ext cx="6127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E" dirty="0"/>
              <a:t>✅ </a:t>
            </a:r>
            <a:r>
              <a:rPr lang="en-US" b="1" dirty="0"/>
              <a:t>Correct Answer: b. solid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7A807F-BBB7-F754-469C-6A16608C9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" y="2353351"/>
            <a:ext cx="10805159" cy="400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755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B085C-902F-ED4A-349E-B9D54153B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8112"/>
            <a:ext cx="10820400" cy="1552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7FAA3B-9283-005B-5832-40D58C20D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115" y="1746900"/>
            <a:ext cx="8001612" cy="1895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B089EE-FF96-5933-3C5F-D84291DA4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126" y="4894683"/>
            <a:ext cx="7603869" cy="1895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311683-121A-DEE6-3222-0627EFAFC340}"/>
              </a:ext>
            </a:extLst>
          </p:cNvPr>
          <p:cNvSpPr txBox="1"/>
          <p:nvPr/>
        </p:nvSpPr>
        <p:spPr>
          <a:xfrm>
            <a:off x="1098428" y="3782423"/>
            <a:ext cx="4997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00FFFF"/>
                </a:highlight>
              </a:rPr>
              <a:t>Try to answer this </a:t>
            </a:r>
            <a:endParaRPr lang="en-AE" sz="32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451197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FF8304-B9C1-C171-0779-5E6410383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18" y="0"/>
            <a:ext cx="10238281" cy="16489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EE427B-569D-B1A5-ED53-94C7B5269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085665"/>
            <a:ext cx="5791200" cy="44650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9FB8FB-06C0-D392-9A49-D0BDB32E0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624" y="2085664"/>
            <a:ext cx="5500376" cy="459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444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2044B9-1BE0-3904-917C-91C2DC061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755" y="1"/>
            <a:ext cx="5265530" cy="1825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32A493-4339-5C00-2E7B-6893BFCF6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6164"/>
            <a:ext cx="4629150" cy="3660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ACB72-8EA0-E030-1739-9B9B153AD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332" y="2036164"/>
            <a:ext cx="4467225" cy="398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899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09089D-BC0A-3E47-FC63-44DD734E3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63" y="355344"/>
            <a:ext cx="9654355" cy="29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876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79BDA2-300E-E359-0207-E9AAFF87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796117" cy="6858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58057-BE94-EB65-D6B5-08B9396C2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787" y="-1"/>
            <a:ext cx="5673213" cy="2990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AA8CA4-2E17-DB28-236D-7DCA988F8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787" y="3200398"/>
            <a:ext cx="5715000" cy="365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489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0ED494-1ECE-F3E5-51A6-93E4A7DD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432" y="0"/>
            <a:ext cx="4944568" cy="2772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21BAE5-3660-58A6-CCF5-4EC851E99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3276753"/>
            <a:ext cx="5010150" cy="1838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E24C9E-070B-6C44-5C07-590203784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5973097" cy="5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981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4828D-A44E-13C0-315E-49737ED0B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82D371-8335-AD66-EB12-D01C219F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262" y="16507"/>
            <a:ext cx="7991475" cy="177832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F42D65-99FA-29DE-6347-82A11A5EE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3291" y="2073275"/>
            <a:ext cx="47227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034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629FE4-2592-8C0A-993B-AFB5DCE10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52400"/>
            <a:ext cx="10096500" cy="1752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64F4C8-87F5-E8C8-F434-EAF9BBAA8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93" y="2588418"/>
            <a:ext cx="9322813" cy="16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744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E45687-B9E9-ACB3-E02F-2083E4D39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71437"/>
            <a:ext cx="9258300" cy="1019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EF8293-08F2-FB18-9BFF-278850409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887" y="1943100"/>
            <a:ext cx="86582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319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89495E-7216-16BE-0F62-EB99766C1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1148" cy="4881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E2A5C9-7FCA-DAF4-0726-8868FE913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348" y="0"/>
            <a:ext cx="6233652" cy="3156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DCD790-80F5-295A-BA33-7D73EA638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350" y="3156154"/>
            <a:ext cx="6343650" cy="370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191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7DC728-1BFE-1C7E-C2C6-D4F77F0A9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85737"/>
            <a:ext cx="10096500" cy="1190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11ABA0-D17B-2AC4-535D-15E005C2E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95966"/>
            <a:ext cx="12192000" cy="14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091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C23EB4-97A6-4454-5B6B-7289C319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928852" cy="6725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4BD3DD-7295-C0A5-2344-38236479B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149" y="0"/>
            <a:ext cx="5928851" cy="4144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D21562-E62D-29AD-002C-CF79927E9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149" y="4424516"/>
            <a:ext cx="6057900" cy="243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43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ECCD1-2E0C-4BCB-70F1-19916BBEA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0"/>
            <a:ext cx="7305675" cy="1952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5A2B80-3602-4AEC-8E23-72BEF5378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037" y="2619375"/>
            <a:ext cx="8543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57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8053B-AC44-8227-2B75-8ADCAD0B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0"/>
            <a:ext cx="9886950" cy="1304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75E44B-9D76-19BD-2354-DD118EED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37" y="2809875"/>
            <a:ext cx="90011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95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DC402-0879-B7B0-677F-C68389918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6243" cy="6355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0BBCA-19E4-2DB6-9287-A23698467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243" y="173479"/>
            <a:ext cx="6280878" cy="2299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41402E-3968-9978-D879-8D04EAE8E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243" y="2756004"/>
            <a:ext cx="6465757" cy="2095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5939-EC8D-3DBC-009B-8DDDF1E78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856" y="5279505"/>
            <a:ext cx="35052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417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3BBB1-EB25-56F9-15C0-AA82AEA47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53" y="326036"/>
            <a:ext cx="6760564" cy="6205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EA7F72-BAA6-5F2A-BF17-9D67A7EBB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427" y="2698230"/>
            <a:ext cx="6426720" cy="284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633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4FBB17-6838-73AD-3C69-A2DF011EF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64477" cy="6745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717C9A-2FA7-AEA3-8268-1CB76DE88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181" y="400987"/>
            <a:ext cx="470473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965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23622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68860D-9B2D-661D-E4D9-A3CC12203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91728"/>
            <a:ext cx="11049000" cy="46165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6320B-2C46-1F1E-82B1-054C0C110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808281"/>
            <a:ext cx="11310938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74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D4DF25-DB26-E48A-0350-59618D92C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1066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E54E32-8192-E3D8-0A86-169CBE920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102" y="1533751"/>
            <a:ext cx="4382125" cy="32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899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96EEE-4627-5026-1944-11079B94B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852"/>
            <a:ext cx="6655633" cy="60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8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4821</TotalTime>
  <Words>1125</Words>
  <Application>Microsoft Office PowerPoint</Application>
  <PresentationFormat>Widescreen</PresentationFormat>
  <Paragraphs>108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Aptos</vt:lpstr>
      <vt:lpstr>Aptos Display</vt:lpstr>
      <vt:lpstr>Arial</vt:lpstr>
      <vt:lpstr>Calibri</vt:lpstr>
      <vt:lpstr>Cambria Math</vt:lpstr>
      <vt:lpstr>Office Theme</vt:lpstr>
      <vt:lpstr>Practical questions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Answer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Rawan Fathi Saleh  Othman</dc:creator>
  <cp:lastModifiedBy>Rawan Fathi Saleh  Othman</cp:lastModifiedBy>
  <cp:revision>39</cp:revision>
  <dcterms:created xsi:type="dcterms:W3CDTF">2025-05-21T07:02:08Z</dcterms:created>
  <dcterms:modified xsi:type="dcterms:W3CDTF">2025-05-25T13:20:24Z</dcterms:modified>
</cp:coreProperties>
</file>