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ar-AE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70" d="100"/>
          <a:sy n="70" d="100"/>
        </p:scale>
        <p:origin x="138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AE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AE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A81D4-C5A7-4670-920F-152C9241B194}" type="datetimeFigureOut">
              <a:rPr lang="ar-AE" smtClean="0"/>
              <a:pPr/>
              <a:t>14/08/1438</a:t>
            </a:fld>
            <a:endParaRPr lang="ar-AE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7AE69-939D-4796-8BA7-939E12275356}" type="slidenum">
              <a:rPr lang="ar-AE" smtClean="0"/>
              <a:pPr/>
              <a:t>‹#›</a:t>
            </a:fld>
            <a:endParaRPr lang="ar-AE"/>
          </a:p>
        </p:txBody>
      </p:sp>
    </p:spTree>
  </p:cSld>
  <p:clrMapOvr>
    <a:masterClrMapping/>
  </p:clrMapOvr>
  <p:transition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AE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A81D4-C5A7-4670-920F-152C9241B194}" type="datetimeFigureOut">
              <a:rPr lang="ar-AE" smtClean="0"/>
              <a:pPr/>
              <a:t>14/08/1438</a:t>
            </a:fld>
            <a:endParaRPr lang="ar-AE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7AE69-939D-4796-8BA7-939E12275356}" type="slidenum">
              <a:rPr lang="ar-AE" smtClean="0"/>
              <a:pPr/>
              <a:t>‹#›</a:t>
            </a:fld>
            <a:endParaRPr lang="ar-AE"/>
          </a:p>
        </p:txBody>
      </p:sp>
    </p:spTree>
  </p:cSld>
  <p:clrMapOvr>
    <a:masterClrMapping/>
  </p:clrMapOvr>
  <p:transition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A81D4-C5A7-4670-920F-152C9241B194}" type="datetimeFigureOut">
              <a:rPr lang="ar-AE" smtClean="0"/>
              <a:pPr/>
              <a:t>14/08/1438</a:t>
            </a:fld>
            <a:endParaRPr lang="ar-AE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7AE69-939D-4796-8BA7-939E12275356}" type="slidenum">
              <a:rPr lang="ar-AE" smtClean="0"/>
              <a:pPr/>
              <a:t>‹#›</a:t>
            </a:fld>
            <a:endParaRPr lang="ar-AE"/>
          </a:p>
        </p:txBody>
      </p:sp>
    </p:spTree>
  </p:cSld>
  <p:clrMapOvr>
    <a:masterClrMapping/>
  </p:clrMapOvr>
  <p:transition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AE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AE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A81D4-C5A7-4670-920F-152C9241B194}" type="datetimeFigureOut">
              <a:rPr lang="ar-AE" smtClean="0"/>
              <a:pPr/>
              <a:t>14/08/1438</a:t>
            </a:fld>
            <a:endParaRPr lang="ar-AE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7AE69-939D-4796-8BA7-939E12275356}" type="slidenum">
              <a:rPr lang="ar-AE" smtClean="0"/>
              <a:pPr/>
              <a:t>‹#›</a:t>
            </a:fld>
            <a:endParaRPr lang="ar-AE"/>
          </a:p>
        </p:txBody>
      </p:sp>
    </p:spTree>
  </p:cSld>
  <p:clrMapOvr>
    <a:masterClrMapping/>
  </p:clrMapOvr>
  <p:transition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AE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AE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A81D4-C5A7-4670-920F-152C9241B194}" type="datetimeFigureOut">
              <a:rPr lang="ar-AE" smtClean="0"/>
              <a:pPr/>
              <a:t>14/08/1438</a:t>
            </a:fld>
            <a:endParaRPr lang="ar-AE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7AE69-939D-4796-8BA7-939E12275356}" type="slidenum">
              <a:rPr lang="ar-AE" smtClean="0"/>
              <a:pPr/>
              <a:t>‹#›</a:t>
            </a:fld>
            <a:endParaRPr lang="ar-AE"/>
          </a:p>
        </p:txBody>
      </p:sp>
    </p:spTree>
  </p:cSld>
  <p:clrMapOvr>
    <a:masterClrMapping/>
  </p:clrMapOvr>
  <p:transition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A81D4-C5A7-4670-920F-152C9241B194}" type="datetimeFigureOut">
              <a:rPr lang="ar-AE" smtClean="0"/>
              <a:pPr/>
              <a:t>14/08/1438</a:t>
            </a:fld>
            <a:endParaRPr lang="ar-AE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7AE69-939D-4796-8BA7-939E12275356}" type="slidenum">
              <a:rPr lang="ar-AE" smtClean="0"/>
              <a:pPr/>
              <a:t>‹#›</a:t>
            </a:fld>
            <a:endParaRPr lang="ar-AE"/>
          </a:p>
        </p:txBody>
      </p:sp>
    </p:spTree>
  </p:cSld>
  <p:clrMapOvr>
    <a:masterClrMapping/>
  </p:clrMapOvr>
  <p:transition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A81D4-C5A7-4670-920F-152C9241B194}" type="datetimeFigureOut">
              <a:rPr lang="ar-AE" smtClean="0"/>
              <a:pPr/>
              <a:t>14/08/1438</a:t>
            </a:fld>
            <a:endParaRPr lang="ar-AE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7AE69-939D-4796-8BA7-939E12275356}" type="slidenum">
              <a:rPr lang="ar-AE" smtClean="0"/>
              <a:pPr/>
              <a:t>‹#›</a:t>
            </a:fld>
            <a:endParaRPr lang="ar-AE"/>
          </a:p>
        </p:txBody>
      </p:sp>
    </p:spTree>
  </p:cSld>
  <p:clrMapOvr>
    <a:masterClrMapping/>
  </p:clrMapOvr>
  <p:transition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AE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A81D4-C5A7-4670-920F-152C9241B194}" type="datetimeFigureOut">
              <a:rPr lang="ar-AE" smtClean="0"/>
              <a:pPr/>
              <a:t>14/08/1438</a:t>
            </a:fld>
            <a:endParaRPr lang="ar-AE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7AE69-939D-4796-8BA7-939E12275356}" type="slidenum">
              <a:rPr lang="ar-AE" smtClean="0"/>
              <a:pPr/>
              <a:t>‹#›</a:t>
            </a:fld>
            <a:endParaRPr lang="ar-AE"/>
          </a:p>
        </p:txBody>
      </p:sp>
    </p:spTree>
  </p:cSld>
  <p:clrMapOvr>
    <a:masterClrMapping/>
  </p:clrMapOvr>
  <p:transition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AE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A81D4-C5A7-4670-920F-152C9241B194}" type="datetimeFigureOut">
              <a:rPr lang="ar-AE" smtClean="0"/>
              <a:pPr/>
              <a:t>14/08/1438</a:t>
            </a:fld>
            <a:endParaRPr lang="ar-AE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7AE69-939D-4796-8BA7-939E12275356}" type="slidenum">
              <a:rPr lang="ar-AE" smtClean="0"/>
              <a:pPr/>
              <a:t>‹#›</a:t>
            </a:fld>
            <a:endParaRPr lang="ar-AE"/>
          </a:p>
        </p:txBody>
      </p:sp>
    </p:spTree>
  </p:cSld>
  <p:clrMapOvr>
    <a:masterClrMapping/>
  </p:clrMapOvr>
  <p:transition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AE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A81D4-C5A7-4670-920F-152C9241B194}" type="datetimeFigureOut">
              <a:rPr lang="ar-AE" smtClean="0"/>
              <a:pPr/>
              <a:t>14/08/1438</a:t>
            </a:fld>
            <a:endParaRPr lang="ar-AE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7AE69-939D-4796-8BA7-939E12275356}" type="slidenum">
              <a:rPr lang="ar-AE" smtClean="0"/>
              <a:pPr/>
              <a:t>‹#›</a:t>
            </a:fld>
            <a:endParaRPr lang="ar-AE"/>
          </a:p>
        </p:txBody>
      </p:sp>
    </p:spTree>
  </p:cSld>
  <p:clrMapOvr>
    <a:masterClrMapping/>
  </p:clrMapOvr>
  <p:transition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AE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A81D4-C5A7-4670-920F-152C9241B194}" type="datetimeFigureOut">
              <a:rPr lang="ar-AE" smtClean="0"/>
              <a:pPr/>
              <a:t>14/08/1438</a:t>
            </a:fld>
            <a:endParaRPr lang="ar-AE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7AE69-939D-4796-8BA7-939E12275356}" type="slidenum">
              <a:rPr lang="ar-AE" smtClean="0"/>
              <a:pPr/>
              <a:t>‹#›</a:t>
            </a:fld>
            <a:endParaRPr lang="ar-AE"/>
          </a:p>
        </p:txBody>
      </p:sp>
    </p:spTree>
  </p:cSld>
  <p:clrMapOvr>
    <a:masterClrMapping/>
  </p:clrMapOvr>
  <p:transition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AE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8A81D4-C5A7-4670-920F-152C9241B194}" type="datetimeFigureOut">
              <a:rPr lang="ar-AE" smtClean="0"/>
              <a:pPr/>
              <a:t>14/08/1438</a:t>
            </a:fld>
            <a:endParaRPr lang="ar-AE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AE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97AE69-939D-4796-8BA7-939E12275356}" type="slidenum">
              <a:rPr lang="ar-AE" smtClean="0"/>
              <a:pPr/>
              <a:t>‹#›</a:t>
            </a:fld>
            <a:endParaRPr lang="ar-A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edge/>
  </p:transition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AE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6250" y="523875"/>
            <a:ext cx="8191500" cy="581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488" y="476672"/>
            <a:ext cx="8201025" cy="6048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2557351" y="4888851"/>
            <a:ext cx="348845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8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PT Bold Heading" panose="02010400000000000000" pitchFamily="2" charset="-78"/>
              </a:rPr>
              <a:t>زيادة المحبة والألفة والمودة</a:t>
            </a:r>
            <a:endParaRPr lang="ar-AE" sz="2800" dirty="0">
              <a:cs typeface="PT Bold Heading" panose="02010400000000000000" pitchFamily="2" charset="-78"/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503285" y="3867911"/>
            <a:ext cx="5868915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2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PT Bold Heading" panose="02010400000000000000" pitchFamily="2" charset="-78"/>
              </a:rPr>
              <a:t>صلتهم وزيارتهم والسؤال عنهم ومساعدتهم عند المحن</a:t>
            </a:r>
            <a:endParaRPr lang="ar-AE" sz="2200" dirty="0">
              <a:cs typeface="PT Bold Heading" panose="02010400000000000000" pitchFamily="2" charset="-78"/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0" y="2852936"/>
            <a:ext cx="6372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0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PT Bold Heading" panose="02010400000000000000" pitchFamily="2" charset="-78"/>
              </a:rPr>
              <a:t>دلالة على مكانة الوالدين وذي القربى عند الله تعالى في حياة المسلم</a:t>
            </a:r>
            <a:endParaRPr lang="ar-AE" sz="2000" dirty="0">
              <a:cs typeface="PT Bold Heading" panose="02010400000000000000" pitchFamily="2" charset="-78"/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755576" y="1942093"/>
            <a:ext cx="70920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PT Bold Heading" panose="02010400000000000000" pitchFamily="2" charset="-78"/>
              </a:rPr>
              <a:t>عبادة الله والإحسان للوالدين ولذي القربى واليتامى والمساكين</a:t>
            </a:r>
            <a:endParaRPr lang="ar-AE" sz="2400" dirty="0">
              <a:cs typeface="PT Bold Heading" panose="02010400000000000000" pitchFamily="2" charset="-78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4825" y="332656"/>
            <a:ext cx="8134350" cy="6120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9588" y="338138"/>
            <a:ext cx="8124825" cy="618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" y="476672"/>
            <a:ext cx="8153400" cy="6048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827584" y="5229200"/>
            <a:ext cx="68804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PT Bold Heading" panose="02010400000000000000" pitchFamily="2" charset="-78"/>
              </a:rPr>
              <a:t>صلة الرحم سبب لدخول الجنة بعد أداء الصلاة وإيتاء الزكاة.</a:t>
            </a:r>
            <a:endParaRPr lang="ar-AE" sz="2400" dirty="0">
              <a:cs typeface="PT Bold Heading" panose="02010400000000000000" pitchFamily="2" charset="-78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9113" y="185738"/>
            <a:ext cx="8105775" cy="648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1567618" y="5373216"/>
            <a:ext cx="556594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PT Bold Heading" panose="02010400000000000000" pitchFamily="2" charset="-78"/>
              </a:rPr>
              <a:t>عمل جيد ويؤجر عليه لأنه من أشكال صلة الرحم</a:t>
            </a:r>
            <a:endParaRPr lang="ar-AE" sz="2400" dirty="0">
              <a:cs typeface="PT Bold Heading" panose="02010400000000000000" pitchFamily="2" charset="-78"/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3896781" y="4293096"/>
            <a:ext cx="32367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PT Bold Heading" panose="02010400000000000000" pitchFamily="2" charset="-78"/>
              </a:rPr>
              <a:t>تصرف خطأ لأنه قطيعة رحم</a:t>
            </a:r>
            <a:endParaRPr lang="ar-AE" sz="2400" dirty="0">
              <a:cs typeface="PT Bold Heading" panose="02010400000000000000" pitchFamily="2" charset="-78"/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611560" y="3212976"/>
            <a:ext cx="712879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0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PT Bold Heading" panose="02010400000000000000" pitchFamily="2" charset="-78"/>
              </a:rPr>
              <a:t>لا بأس بذلك وإن استطاع الاتصال هاتفياً فأحسن لما للصوت من أثر في القلب</a:t>
            </a:r>
            <a:endParaRPr lang="ar-AE" sz="2000" dirty="0">
              <a:cs typeface="PT Bold Heading" panose="02010400000000000000" pitchFamily="2" charset="-78"/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827584" y="2132856"/>
            <a:ext cx="67687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PT Bold Heading" panose="02010400000000000000" pitchFamily="2" charset="-78"/>
              </a:rPr>
              <a:t>تصرف خطأ فلابد من تعزيز الزيارة لهم لزيادة الألفة والود</a:t>
            </a:r>
            <a:endParaRPr lang="ar-AE" sz="2400" dirty="0">
              <a:cs typeface="PT Bold Heading" panose="02010400000000000000" pitchFamily="2" charset="-78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" y="404664"/>
            <a:ext cx="8153400" cy="6120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مستطيل 3"/>
          <p:cNvSpPr/>
          <p:nvPr/>
        </p:nvSpPr>
        <p:spPr>
          <a:xfrm>
            <a:off x="5325311" y="4437112"/>
            <a:ext cx="16642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PT Bold Heading" panose="02010400000000000000" pitchFamily="2" charset="-78"/>
              </a:rPr>
              <a:t>الأجر مضاعف</a:t>
            </a:r>
            <a:endParaRPr lang="ar-AE" sz="2400" dirty="0">
              <a:cs typeface="PT Bold Heading" panose="02010400000000000000" pitchFamily="2" charset="-78"/>
            </a:endParaRPr>
          </a:p>
        </p:txBody>
      </p:sp>
      <p:sp>
        <p:nvSpPr>
          <p:cNvPr id="8" name="مستطيل 7"/>
          <p:cNvSpPr/>
          <p:nvPr/>
        </p:nvSpPr>
        <p:spPr>
          <a:xfrm>
            <a:off x="2267744" y="4437112"/>
            <a:ext cx="21602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PT Bold Heading" panose="02010400000000000000" pitchFamily="2" charset="-78"/>
              </a:rPr>
              <a:t>جزاء على الصدقة وصلة على الرحم</a:t>
            </a:r>
            <a:endParaRPr lang="ar-AE" sz="2400" dirty="0">
              <a:cs typeface="PT Bold Heading" panose="02010400000000000000" pitchFamily="2" charset="-78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350" y="332656"/>
            <a:ext cx="8115300" cy="6120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1018932" y="4437112"/>
            <a:ext cx="571330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8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PT Bold Heading" panose="02010400000000000000" pitchFamily="2" charset="-78"/>
              </a:rPr>
              <a:t>لأن صلة من قطعك برهان على امتثالك لأمر الله تعالى</a:t>
            </a:r>
            <a:endParaRPr lang="ar-AE" sz="2800" dirty="0">
              <a:cs typeface="PT Bold Heading" panose="02010400000000000000" pitchFamily="2" charset="-78"/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2715153" y="3363913"/>
            <a:ext cx="371369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8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PT Bold Heading" panose="02010400000000000000" pitchFamily="2" charset="-78"/>
              </a:rPr>
              <a:t>يجب أن يكون مع الكل</a:t>
            </a:r>
            <a:endParaRPr lang="ar-AE" sz="2800" dirty="0">
              <a:cs typeface="PT Bold Heading" panose="02010400000000000000" pitchFamily="2" charset="-78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4825" y="476672"/>
            <a:ext cx="8134350" cy="5904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5202846" y="5445224"/>
            <a:ext cx="214674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0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PT Bold Heading" panose="02010400000000000000" pitchFamily="2" charset="-78"/>
              </a:rPr>
              <a:t>الشعور بالعزة والقوة</a:t>
            </a:r>
            <a:endParaRPr lang="ar-AE" sz="2000" dirty="0">
              <a:cs typeface="PT Bold Heading" panose="02010400000000000000" pitchFamily="2" charset="-78"/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5767103" y="4797152"/>
            <a:ext cx="158248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0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PT Bold Heading" panose="02010400000000000000" pitchFamily="2" charset="-78"/>
              </a:rPr>
              <a:t>الراحة النفسية</a:t>
            </a:r>
            <a:endParaRPr lang="ar-AE" sz="2000" dirty="0">
              <a:cs typeface="PT Bold Heading" panose="02010400000000000000" pitchFamily="2" charset="-78"/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5661306" y="4221088"/>
            <a:ext cx="168828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PT Bold Heading" panose="02010400000000000000" pitchFamily="2" charset="-78"/>
              </a:rPr>
              <a:t>الأجر والثواب</a:t>
            </a:r>
            <a:endParaRPr lang="ar-AE" sz="2400" dirty="0">
              <a:cs typeface="PT Bold Heading" panose="02010400000000000000" pitchFamily="2" charset="-78"/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3421169" y="5445224"/>
            <a:ext cx="162416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000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PT Bold Heading" panose="02010400000000000000" pitchFamily="2" charset="-78"/>
              </a:rPr>
              <a:t>التلاحم الأسري</a:t>
            </a:r>
            <a:endParaRPr lang="ar-AE" sz="2000" dirty="0">
              <a:solidFill>
                <a:srgbClr val="002060"/>
              </a:solidFill>
              <a:cs typeface="PT Bold Heading" panose="02010400000000000000" pitchFamily="2" charset="-78"/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3059832" y="4797152"/>
            <a:ext cx="198550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000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PT Bold Heading" panose="02010400000000000000" pitchFamily="2" charset="-78"/>
              </a:rPr>
              <a:t>زيادة الألفة والمحبة</a:t>
            </a:r>
            <a:endParaRPr lang="ar-AE" sz="2000" dirty="0">
              <a:solidFill>
                <a:srgbClr val="002060"/>
              </a:solidFill>
              <a:cs typeface="PT Bold Heading" panose="02010400000000000000" pitchFamily="2" charset="-78"/>
            </a:endParaRPr>
          </a:p>
        </p:txBody>
      </p:sp>
      <p:sp>
        <p:nvSpPr>
          <p:cNvPr id="8" name="مستطيل 7"/>
          <p:cNvSpPr/>
          <p:nvPr/>
        </p:nvSpPr>
        <p:spPr>
          <a:xfrm>
            <a:off x="3070112" y="4221088"/>
            <a:ext cx="22939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000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PT Bold Heading" panose="02010400000000000000" pitchFamily="2" charset="-78"/>
              </a:rPr>
              <a:t>عموم الخير بين الأهل</a:t>
            </a:r>
            <a:endParaRPr lang="ar-AE" sz="2000" dirty="0">
              <a:solidFill>
                <a:srgbClr val="002060"/>
              </a:solidFill>
              <a:cs typeface="PT Bold Heading" panose="02010400000000000000" pitchFamily="2" charset="-78"/>
            </a:endParaRPr>
          </a:p>
        </p:txBody>
      </p:sp>
      <p:sp>
        <p:nvSpPr>
          <p:cNvPr id="9" name="مستطيل 8"/>
          <p:cNvSpPr/>
          <p:nvPr/>
        </p:nvSpPr>
        <p:spPr>
          <a:xfrm>
            <a:off x="1374743" y="5373216"/>
            <a:ext cx="151035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0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PT Bold Heading" panose="02010400000000000000" pitchFamily="2" charset="-78"/>
              </a:rPr>
              <a:t>تلاحم المجتمع</a:t>
            </a:r>
            <a:endParaRPr lang="ar-AE" sz="2000" dirty="0">
              <a:cs typeface="PT Bold Heading" panose="02010400000000000000" pitchFamily="2" charset="-78"/>
            </a:endParaRPr>
          </a:p>
        </p:txBody>
      </p:sp>
      <p:sp>
        <p:nvSpPr>
          <p:cNvPr id="10" name="مستطيل 9"/>
          <p:cNvSpPr/>
          <p:nvPr/>
        </p:nvSpPr>
        <p:spPr>
          <a:xfrm>
            <a:off x="780030" y="4797152"/>
            <a:ext cx="210506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0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PT Bold Heading" panose="02010400000000000000" pitchFamily="2" charset="-78"/>
              </a:rPr>
              <a:t>قوة المجتمع وتماسكه</a:t>
            </a:r>
            <a:endParaRPr lang="ar-AE" sz="2000" dirty="0">
              <a:cs typeface="PT Bold Heading" panose="02010400000000000000" pitchFamily="2" charset="-78"/>
            </a:endParaRPr>
          </a:p>
        </p:txBody>
      </p:sp>
      <p:sp>
        <p:nvSpPr>
          <p:cNvPr id="11" name="مستطيل 10"/>
          <p:cNvSpPr/>
          <p:nvPr/>
        </p:nvSpPr>
        <p:spPr>
          <a:xfrm>
            <a:off x="1033303" y="4221088"/>
            <a:ext cx="18517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0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PT Bold Heading" panose="02010400000000000000" pitchFamily="2" charset="-78"/>
              </a:rPr>
              <a:t>علو المجتمع ورقيه</a:t>
            </a:r>
            <a:endParaRPr lang="ar-AE" sz="2000" dirty="0">
              <a:cs typeface="PT Bold Heading" panose="02010400000000000000" pitchFamily="2" charset="-78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" y="157163"/>
            <a:ext cx="8153400" cy="654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مستطيل 3"/>
          <p:cNvSpPr/>
          <p:nvPr/>
        </p:nvSpPr>
        <p:spPr>
          <a:xfrm>
            <a:off x="4148756" y="4293096"/>
            <a:ext cx="190468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0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الإحسان إلى الأقربين</a:t>
            </a:r>
            <a:endParaRPr lang="ar-AE" sz="2000" dirty="0"/>
          </a:p>
        </p:txBody>
      </p:sp>
      <p:sp>
        <p:nvSpPr>
          <p:cNvPr id="5" name="مستطيل 4"/>
          <p:cNvSpPr/>
          <p:nvPr/>
        </p:nvSpPr>
        <p:spPr>
          <a:xfrm>
            <a:off x="3635896" y="4653136"/>
            <a:ext cx="24482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000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واجبة على كل مسلم</a:t>
            </a:r>
            <a:endParaRPr lang="ar-AE" sz="2000" dirty="0">
              <a:solidFill>
                <a:srgbClr val="002060"/>
              </a:solidFill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3667856" y="5085184"/>
            <a:ext cx="238558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0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رضا الله والبركة في الرزق</a:t>
            </a:r>
            <a:endParaRPr lang="ar-AE" sz="2000" dirty="0"/>
          </a:p>
        </p:txBody>
      </p:sp>
      <p:sp>
        <p:nvSpPr>
          <p:cNvPr id="7" name="مستطيل 6"/>
          <p:cNvSpPr/>
          <p:nvPr/>
        </p:nvSpPr>
        <p:spPr>
          <a:xfrm>
            <a:off x="4087842" y="5517232"/>
            <a:ext cx="19656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000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قوة المجتمع وتماسكه</a:t>
            </a:r>
            <a:endParaRPr lang="ar-AE" sz="2000" dirty="0">
              <a:solidFill>
                <a:srgbClr val="002060"/>
              </a:solidFill>
            </a:endParaRPr>
          </a:p>
        </p:txBody>
      </p:sp>
      <p:sp>
        <p:nvSpPr>
          <p:cNvPr id="8" name="مستطيل 7"/>
          <p:cNvSpPr/>
          <p:nvPr/>
        </p:nvSpPr>
        <p:spPr>
          <a:xfrm>
            <a:off x="1237344" y="4293096"/>
            <a:ext cx="229582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000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عدم الإحسان إلى الأقربين</a:t>
            </a:r>
            <a:endParaRPr lang="ar-AE" sz="2000" dirty="0">
              <a:solidFill>
                <a:srgbClr val="002060"/>
              </a:solidFill>
            </a:endParaRPr>
          </a:p>
        </p:txBody>
      </p:sp>
      <p:sp>
        <p:nvSpPr>
          <p:cNvPr id="9" name="مستطيل 8"/>
          <p:cNvSpPr/>
          <p:nvPr/>
        </p:nvSpPr>
        <p:spPr>
          <a:xfrm>
            <a:off x="1607638" y="4653136"/>
            <a:ext cx="19255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0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محرمة على كل مسلم</a:t>
            </a:r>
            <a:endParaRPr lang="ar-AE" sz="2000" dirty="0">
              <a:solidFill>
                <a:srgbClr val="FF0000"/>
              </a:solidFill>
            </a:endParaRPr>
          </a:p>
        </p:txBody>
      </p:sp>
      <p:sp>
        <p:nvSpPr>
          <p:cNvPr id="10" name="مستطيل 9"/>
          <p:cNvSpPr/>
          <p:nvPr/>
        </p:nvSpPr>
        <p:spPr>
          <a:xfrm>
            <a:off x="902317" y="5085184"/>
            <a:ext cx="263084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000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غضب الله وحرمانه من البركة</a:t>
            </a:r>
            <a:endParaRPr lang="ar-AE" sz="2000" dirty="0">
              <a:solidFill>
                <a:srgbClr val="002060"/>
              </a:solidFill>
            </a:endParaRPr>
          </a:p>
        </p:txBody>
      </p:sp>
      <p:sp>
        <p:nvSpPr>
          <p:cNvPr id="11" name="مستطيل 10"/>
          <p:cNvSpPr/>
          <p:nvPr/>
        </p:nvSpPr>
        <p:spPr>
          <a:xfrm>
            <a:off x="1570768" y="5517232"/>
            <a:ext cx="196239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0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تفكك المجتمع وضعفه</a:t>
            </a:r>
            <a:endParaRPr lang="ar-AE" sz="2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61925"/>
            <a:ext cx="8640959" cy="653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1526520" y="2996952"/>
            <a:ext cx="16466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تقوى الله تعالى</a:t>
            </a:r>
            <a:endParaRPr lang="ar-AE" sz="2400" dirty="0"/>
          </a:p>
        </p:txBody>
      </p:sp>
      <p:sp>
        <p:nvSpPr>
          <p:cNvPr id="4" name="مستطيل 3"/>
          <p:cNvSpPr/>
          <p:nvPr/>
        </p:nvSpPr>
        <p:spPr>
          <a:xfrm>
            <a:off x="1545756" y="3933056"/>
            <a:ext cx="162736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لزوم الاستغفار</a:t>
            </a:r>
            <a:endParaRPr lang="ar-AE" sz="2400" dirty="0"/>
          </a:p>
        </p:txBody>
      </p:sp>
      <p:sp>
        <p:nvSpPr>
          <p:cNvPr id="5" name="مستطيل 4"/>
          <p:cNvSpPr/>
          <p:nvPr/>
        </p:nvSpPr>
        <p:spPr>
          <a:xfrm>
            <a:off x="2288074" y="5013176"/>
            <a:ext cx="8130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الدعاء</a:t>
            </a:r>
            <a:endParaRPr lang="ar-AE" sz="2400" dirty="0"/>
          </a:p>
        </p:txBody>
      </p:sp>
      <p:sp>
        <p:nvSpPr>
          <p:cNvPr id="6" name="مستطيل 5"/>
          <p:cNvSpPr/>
          <p:nvPr/>
        </p:nvSpPr>
        <p:spPr>
          <a:xfrm>
            <a:off x="755576" y="6021288"/>
            <a:ext cx="25202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دوام الشكر لله تعالى</a:t>
            </a:r>
            <a:endParaRPr lang="ar-AE" sz="24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9588" y="476672"/>
            <a:ext cx="8124825" cy="5904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971600" y="4869160"/>
            <a:ext cx="58019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ارتكاب المعاصي وكثرة الذنوب</a:t>
            </a:r>
            <a:endParaRPr lang="ar-AE" sz="24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0538" y="414338"/>
            <a:ext cx="8162925" cy="602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1515758" y="4221088"/>
            <a:ext cx="230543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الدلالة على فعل الخير</a:t>
            </a:r>
            <a:endParaRPr lang="ar-AE" sz="2400" dirty="0"/>
          </a:p>
        </p:txBody>
      </p:sp>
      <p:sp>
        <p:nvSpPr>
          <p:cNvPr id="4" name="مستطيل 3"/>
          <p:cNvSpPr/>
          <p:nvPr/>
        </p:nvSpPr>
        <p:spPr>
          <a:xfrm>
            <a:off x="2402219" y="3429000"/>
            <a:ext cx="141897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الولد الصالح</a:t>
            </a:r>
            <a:endParaRPr lang="ar-AE" sz="2400" dirty="0"/>
          </a:p>
        </p:txBody>
      </p:sp>
      <p:sp>
        <p:nvSpPr>
          <p:cNvPr id="5" name="مستطيل 4"/>
          <p:cNvSpPr/>
          <p:nvPr/>
        </p:nvSpPr>
        <p:spPr>
          <a:xfrm>
            <a:off x="2512953" y="2924944"/>
            <a:ext cx="12362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العلم النافع</a:t>
            </a:r>
            <a:endParaRPr lang="ar-AE" sz="2400" dirty="0"/>
          </a:p>
        </p:txBody>
      </p:sp>
      <p:sp>
        <p:nvSpPr>
          <p:cNvPr id="6" name="مستطيل 5"/>
          <p:cNvSpPr/>
          <p:nvPr/>
        </p:nvSpPr>
        <p:spPr>
          <a:xfrm>
            <a:off x="1691680" y="2420888"/>
            <a:ext cx="212951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الصدقة الجارية</a:t>
            </a:r>
            <a:endParaRPr lang="ar-AE" sz="24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488" y="90488"/>
            <a:ext cx="8201025" cy="667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755576" y="5157192"/>
            <a:ext cx="205751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صلة الله له وبركة في الرزق والعمر ودخول الجنة</a:t>
            </a:r>
            <a:endParaRPr lang="ar-AE" sz="2400" dirty="0">
              <a:solidFill>
                <a:srgbClr val="002060"/>
              </a:solidFill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2771801" y="5157192"/>
            <a:ext cx="165618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المودة والمحبة وقوة المجتمع وتماسكه</a:t>
            </a:r>
            <a:endParaRPr lang="ar-AE" sz="2400" dirty="0"/>
          </a:p>
        </p:txBody>
      </p:sp>
      <p:sp>
        <p:nvSpPr>
          <p:cNvPr id="5" name="مستطيل 4"/>
          <p:cNvSpPr/>
          <p:nvPr/>
        </p:nvSpPr>
        <p:spPr>
          <a:xfrm>
            <a:off x="4283968" y="5157192"/>
            <a:ext cx="22322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الإحسان للأقربين بزيارتهم ومساعدتهم والتواصل معهم </a:t>
            </a:r>
            <a:endParaRPr lang="ar-AE" sz="2400" dirty="0">
              <a:solidFill>
                <a:srgbClr val="002060"/>
              </a:solidFill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6156176" y="5157192"/>
            <a:ext cx="20882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زيارة الأرحام والإحسان إليهم</a:t>
            </a:r>
            <a:endParaRPr lang="ar-AE" sz="24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404664"/>
            <a:ext cx="8077200" cy="5976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14325"/>
            <a:ext cx="8220075" cy="654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43906" y="6444527"/>
            <a:ext cx="864371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0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PT Bold Heading" panose="02010400000000000000" pitchFamily="2" charset="-78"/>
              </a:rPr>
              <a:t>لأن صلة الرحم فيها المساعدة والتكاتف المعنوي والمادي والنفسي لإدخال السرور على الأرحام</a:t>
            </a:r>
            <a:endParaRPr lang="ar-AE" sz="2000" dirty="0">
              <a:cs typeface="PT Bold Heading" panose="02010400000000000000" pitchFamily="2" charset="-78"/>
            </a:endParaRPr>
          </a:p>
        </p:txBody>
      </p:sp>
      <p:sp>
        <p:nvSpPr>
          <p:cNvPr id="4" name="شكل بيضاوي 3"/>
          <p:cNvSpPr/>
          <p:nvPr/>
        </p:nvSpPr>
        <p:spPr>
          <a:xfrm>
            <a:off x="2699792" y="3573016"/>
            <a:ext cx="720080" cy="5760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5" name="شكل بيضاوي 4"/>
          <p:cNvSpPr/>
          <p:nvPr/>
        </p:nvSpPr>
        <p:spPr>
          <a:xfrm>
            <a:off x="2267744" y="5445224"/>
            <a:ext cx="1080120" cy="64807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775" y="476672"/>
            <a:ext cx="8172450" cy="6048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755576" y="5301208"/>
            <a:ext cx="24895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صدق إيمان المؤمن</a:t>
            </a:r>
            <a:endParaRPr lang="ar-AE" sz="2400" dirty="0"/>
          </a:p>
        </p:txBody>
      </p:sp>
      <p:sp>
        <p:nvSpPr>
          <p:cNvPr id="4" name="مستطيل 3"/>
          <p:cNvSpPr/>
          <p:nvPr/>
        </p:nvSpPr>
        <p:spPr>
          <a:xfrm>
            <a:off x="1915923" y="4077072"/>
            <a:ext cx="13292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دخول الجنة</a:t>
            </a:r>
            <a:endParaRPr lang="ar-AE" sz="2400" dirty="0"/>
          </a:p>
        </p:txBody>
      </p:sp>
      <p:sp>
        <p:nvSpPr>
          <p:cNvPr id="5" name="مستطيل 4"/>
          <p:cNvSpPr/>
          <p:nvPr/>
        </p:nvSpPr>
        <p:spPr>
          <a:xfrm>
            <a:off x="755576" y="2996952"/>
            <a:ext cx="24895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صلة الله تعالى للموصل</a:t>
            </a:r>
            <a:endParaRPr lang="ar-AE" sz="2400" dirty="0"/>
          </a:p>
        </p:txBody>
      </p:sp>
      <p:sp>
        <p:nvSpPr>
          <p:cNvPr id="6" name="مستطيل 5"/>
          <p:cNvSpPr/>
          <p:nvPr/>
        </p:nvSpPr>
        <p:spPr>
          <a:xfrm>
            <a:off x="539552" y="1196752"/>
            <a:ext cx="673802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0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البركة في الرزق والعمر من خلال البركة في الوقت لأداء الطاعات وإحسان العمل</a:t>
            </a:r>
            <a:endParaRPr lang="ar-AE" sz="20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763"/>
            <a:ext cx="8568951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</TotalTime>
  <Words>241</Words>
  <Application>Microsoft Office PowerPoint</Application>
  <PresentationFormat>عرض على الشاشة (3:4)‏</PresentationFormat>
  <Paragraphs>48</Paragraphs>
  <Slides>18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18</vt:i4>
      </vt:variant>
    </vt:vector>
  </HeadingPairs>
  <TitlesOfParts>
    <vt:vector size="23" baseType="lpstr">
      <vt:lpstr>Arial</vt:lpstr>
      <vt:lpstr>Calibri</vt:lpstr>
      <vt:lpstr>PT Bold Heading</vt:lpstr>
      <vt:lpstr>Times New Roman</vt:lpstr>
      <vt:lpstr>سمة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>MOE UAE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admin</dc:creator>
  <cp:lastModifiedBy>lenovo</cp:lastModifiedBy>
  <cp:revision>67</cp:revision>
  <dcterms:created xsi:type="dcterms:W3CDTF">2017-02-13T03:59:06Z</dcterms:created>
  <dcterms:modified xsi:type="dcterms:W3CDTF">2017-05-10T08:32:54Z</dcterms:modified>
</cp:coreProperties>
</file>