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37" r:id="rId2"/>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5" d="100"/>
          <a:sy n="75" d="100"/>
        </p:scale>
        <p:origin x="3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5544516-BB2B-42E8-BC8B-C52F4B913521}"/>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AE"/>
          </a:p>
        </p:txBody>
      </p:sp>
      <p:sp>
        <p:nvSpPr>
          <p:cNvPr id="3" name="عنوان فرعي 2">
            <a:extLst>
              <a:ext uri="{FF2B5EF4-FFF2-40B4-BE49-F238E27FC236}">
                <a16:creationId xmlns:a16="http://schemas.microsoft.com/office/drawing/2014/main" id="{85D0C3E9-80F0-43FB-8BEE-9CEEB60EF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AE"/>
          </a:p>
        </p:txBody>
      </p:sp>
      <p:sp>
        <p:nvSpPr>
          <p:cNvPr id="4" name="عنصر نائب للتاريخ 3">
            <a:extLst>
              <a:ext uri="{FF2B5EF4-FFF2-40B4-BE49-F238E27FC236}">
                <a16:creationId xmlns:a16="http://schemas.microsoft.com/office/drawing/2014/main" id="{8CAD915D-2C4B-4738-A1A8-3DDC07E2E17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01B75A28-85E5-4B4F-B5F4-36ADCEC2A91D}"/>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AC6A9413-86B1-41C4-B831-BFE352019FF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777146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F005C93-DDF6-4E00-B3A0-1CEF6AA3C5C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86BCC831-038B-457C-BD68-06404AAFD48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B7C0039C-0F40-4889-8326-E67ECE5BABD8}"/>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68CA024-EAD3-43A5-BCD1-AE435786451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ED6AA7B9-EC99-4473-BB88-1E2BDA9B1CFB}"/>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575255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6C26C56D-AFDB-49D8-866C-0D53A577D44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9C2C6819-6A57-432C-A1CD-E775918D64E9}"/>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3EB558AF-9A66-4D9D-B42F-E190AE3FFA61}"/>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9D2CCEB-5953-41B0-B36B-A03A18FE1AE6}"/>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80D1DC79-A836-4E50-9E19-01C12D41F9F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01112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CE1BED3-D285-4622-8CE7-05A1BA77AA0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A59943A2-75E9-46E7-A4F3-D15741A918A8}"/>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CAFE5E5E-2DE0-4356-BE42-578DA071DF4F}"/>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571899E3-9FDA-4481-8794-1056EA48CFCC}"/>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38DD7EA-A8BC-4F28-877D-4BACC9F103CD}"/>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14479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424A09-CD0B-4AC7-82A2-CB35C917FB4C}"/>
              </a:ext>
            </a:extLst>
          </p:cNvPr>
          <p:cNvSpPr>
            <a:spLocks noGrp="1"/>
          </p:cNvSpPr>
          <p:nvPr>
            <p:ph type="title"/>
          </p:nvPr>
        </p:nvSpPr>
        <p:spPr>
          <a:xfrm>
            <a:off x="831850" y="1709740"/>
            <a:ext cx="10515600" cy="2852737"/>
          </a:xfrm>
        </p:spPr>
        <p:txBody>
          <a:bodyPr anchor="b"/>
          <a:lstStyle>
            <a:lvl1pPr>
              <a:defRPr sz="6000"/>
            </a:lvl1p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2BFF1EA4-CE12-4652-BC6A-84168A19A2DE}"/>
              </a:ext>
            </a:extLst>
          </p:cNvPr>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1F90BE17-3294-44DC-9AF5-9B4AB70DF2D5}"/>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11FFCAA2-D9BF-432A-9DC4-FFFA1553AE84}"/>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E329A3C-1C0B-4988-9605-C8B0FE1E1941}"/>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1088712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ED177AF-73F6-4283-AF00-D47F7C6443AC}"/>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C34010B0-5CEE-44E2-8195-B1751F5F4D1B}"/>
              </a:ext>
            </a:extLst>
          </p:cNvPr>
          <p:cNvSpPr>
            <a:spLocks noGrp="1"/>
          </p:cNvSpPr>
          <p:nvPr>
            <p:ph sz="half" idx="1"/>
          </p:nvPr>
        </p:nvSpPr>
        <p:spPr>
          <a:xfrm>
            <a:off x="838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محتوى 3">
            <a:extLst>
              <a:ext uri="{FF2B5EF4-FFF2-40B4-BE49-F238E27FC236}">
                <a16:creationId xmlns:a16="http://schemas.microsoft.com/office/drawing/2014/main" id="{DAE0FA29-7E51-4AAC-BC50-81DCF63F4415}"/>
              </a:ext>
            </a:extLst>
          </p:cNvPr>
          <p:cNvSpPr>
            <a:spLocks noGrp="1"/>
          </p:cNvSpPr>
          <p:nvPr>
            <p:ph sz="half" idx="2"/>
          </p:nvPr>
        </p:nvSpPr>
        <p:spPr>
          <a:xfrm>
            <a:off x="6172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تاريخ 4">
            <a:extLst>
              <a:ext uri="{FF2B5EF4-FFF2-40B4-BE49-F238E27FC236}">
                <a16:creationId xmlns:a16="http://schemas.microsoft.com/office/drawing/2014/main" id="{D03818E4-6699-42C1-8738-7230B19D6CE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C2BC8DE6-DC7B-4570-A668-D5B87250533D}"/>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025B2E04-12DD-418D-B8B3-4C8B71AA075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16351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615A23-1C34-46CA-98D1-C4C05807E76A}"/>
              </a:ext>
            </a:extLst>
          </p:cNvPr>
          <p:cNvSpPr>
            <a:spLocks noGrp="1"/>
          </p:cNvSpPr>
          <p:nvPr>
            <p:ph type="title"/>
          </p:nvPr>
        </p:nvSpPr>
        <p:spPr>
          <a:xfrm>
            <a:off x="839789" y="365127"/>
            <a:ext cx="10515600" cy="1325563"/>
          </a:xfrm>
        </p:spPr>
        <p:txBody>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A9D921BF-2A8C-46D4-BF97-432944946D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BB3D131D-A612-4D8F-990D-6FFF2B6991F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نص 4">
            <a:extLst>
              <a:ext uri="{FF2B5EF4-FFF2-40B4-BE49-F238E27FC236}">
                <a16:creationId xmlns:a16="http://schemas.microsoft.com/office/drawing/2014/main" id="{DBB2C64F-EC99-4BBA-A615-3B36A5667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2B91C9A1-61A9-4521-84A1-8DAB95C59D5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7" name="عنصر نائب للتاريخ 6">
            <a:extLst>
              <a:ext uri="{FF2B5EF4-FFF2-40B4-BE49-F238E27FC236}">
                <a16:creationId xmlns:a16="http://schemas.microsoft.com/office/drawing/2014/main" id="{46540786-819E-46B6-9B6F-728EA944F584}"/>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8" name="عنصر نائب للتذييل 7">
            <a:extLst>
              <a:ext uri="{FF2B5EF4-FFF2-40B4-BE49-F238E27FC236}">
                <a16:creationId xmlns:a16="http://schemas.microsoft.com/office/drawing/2014/main" id="{63DDD272-62D3-466E-89EC-44222976E14E}"/>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12799B2D-B6BF-40C7-A3FD-5D1E1E531482}"/>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800672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BA53EB-8109-4935-BD92-6535DA393604}"/>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تاريخ 2">
            <a:extLst>
              <a:ext uri="{FF2B5EF4-FFF2-40B4-BE49-F238E27FC236}">
                <a16:creationId xmlns:a16="http://schemas.microsoft.com/office/drawing/2014/main" id="{D98C6C5B-4BBB-4BA5-B0BE-551D480E952B}"/>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4" name="عنصر نائب للتذييل 3">
            <a:extLst>
              <a:ext uri="{FF2B5EF4-FFF2-40B4-BE49-F238E27FC236}">
                <a16:creationId xmlns:a16="http://schemas.microsoft.com/office/drawing/2014/main" id="{38DBAC26-5D50-436A-9BAE-34E4915487B0}"/>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2E619C4E-A194-431B-A902-F702FECC10B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86312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3DE73569-D22F-4E0F-B555-CBEB12130B9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3" name="عنصر نائب للتذييل 2">
            <a:extLst>
              <a:ext uri="{FF2B5EF4-FFF2-40B4-BE49-F238E27FC236}">
                <a16:creationId xmlns:a16="http://schemas.microsoft.com/office/drawing/2014/main" id="{413A9FF0-4600-443B-839B-878E1FF860FA}"/>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468862E9-5F5B-4CCC-8FFB-AE2B9B7C7E17}"/>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95973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C59F21-55A8-459D-A0B5-AB6B33A33F32}"/>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5A546FE3-BBDE-42BA-AAA5-82DB6AA10B0F}"/>
              </a:ext>
            </a:extLst>
          </p:cNvPr>
          <p:cNvSpPr>
            <a:spLocks noGrp="1"/>
          </p:cNvSpPr>
          <p:nvPr>
            <p:ph idx="1"/>
          </p:nvPr>
        </p:nvSpPr>
        <p:spPr>
          <a:xfrm>
            <a:off x="5183188" y="987427"/>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نص 3">
            <a:extLst>
              <a:ext uri="{FF2B5EF4-FFF2-40B4-BE49-F238E27FC236}">
                <a16:creationId xmlns:a16="http://schemas.microsoft.com/office/drawing/2014/main" id="{D1908AB6-47F8-4D30-BB43-CF1269744FCA}"/>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9926FEB-86E7-4541-8319-0B2C1685C87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4C6F522F-73B0-4ED6-9E5E-7303754EB5E9}"/>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D4F3BEA0-B188-4CAF-8FF8-6F12E53CB5C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660780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6E843AE-BC41-4D20-B66C-27EA96800B29}"/>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صورة 2">
            <a:extLst>
              <a:ext uri="{FF2B5EF4-FFF2-40B4-BE49-F238E27FC236}">
                <a16:creationId xmlns:a16="http://schemas.microsoft.com/office/drawing/2014/main" id="{AA5131F7-276F-4899-AE07-FF13BEFCBB52}"/>
              </a:ext>
            </a:extLst>
          </p:cNvPr>
          <p:cNvSpPr>
            <a:spLocks noGrp="1"/>
          </p:cNvSpPr>
          <p:nvPr>
            <p:ph type="pic" idx="1"/>
          </p:nvPr>
        </p:nvSpPr>
        <p:spPr>
          <a:xfrm>
            <a:off x="5183188" y="987427"/>
            <a:ext cx="617220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عنصر نائب للنص 3">
            <a:extLst>
              <a:ext uri="{FF2B5EF4-FFF2-40B4-BE49-F238E27FC236}">
                <a16:creationId xmlns:a16="http://schemas.microsoft.com/office/drawing/2014/main" id="{83052005-2BCA-46FA-8EAF-AA6FB0447487}"/>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B4FFDBA-A6BE-42EB-AD9B-E9E67F3A89B0}"/>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DA913C1D-74CD-4EB6-BC7F-7F42F5CFDCE0}"/>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53A62183-FC5B-4D9E-B4C0-455534D94F1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626221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9D7AACC-CBF3-48B5-A405-A3CB9DD77172}"/>
              </a:ext>
            </a:extLst>
          </p:cNvPr>
          <p:cNvSpPr>
            <a:spLocks noGrp="1"/>
          </p:cNvSpPr>
          <p:nvPr>
            <p:ph type="title"/>
          </p:nvPr>
        </p:nvSpPr>
        <p:spPr>
          <a:xfrm>
            <a:off x="838201" y="365127"/>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56F988CA-F0A0-4D93-9579-994CAA6337B5}"/>
              </a:ext>
            </a:extLst>
          </p:cNvPr>
          <p:cNvSpPr>
            <a:spLocks noGrp="1"/>
          </p:cNvSpPr>
          <p:nvPr>
            <p:ph type="body" idx="1"/>
          </p:nvPr>
        </p:nvSpPr>
        <p:spPr>
          <a:xfrm>
            <a:off x="838201"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D3E82A7D-54FD-4A0B-936D-F4CDDE2B1A9F}"/>
              </a:ext>
            </a:extLst>
          </p:cNvPr>
          <p:cNvSpPr>
            <a:spLocks noGrp="1"/>
          </p:cNvSpPr>
          <p:nvPr>
            <p:ph type="dt" sz="half" idx="2"/>
          </p:nvPr>
        </p:nvSpPr>
        <p:spPr>
          <a:xfrm>
            <a:off x="8610601" y="6356352"/>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91D30A3A-A6B5-4B1D-86B9-EC6463BA4304}"/>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C2217C0F-6CE9-43EB-A7F8-E2D855DB5440}"/>
              </a:ext>
            </a:extLst>
          </p:cNvPr>
          <p:cNvSpPr>
            <a:spLocks noGrp="1"/>
          </p:cNvSpPr>
          <p:nvPr>
            <p:ph type="sldNum" sz="quarter" idx="4"/>
          </p:nvPr>
        </p:nvSpPr>
        <p:spPr>
          <a:xfrm>
            <a:off x="838201" y="6356352"/>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2F378E8-543A-4B37-BF35-36E8B801D29D}" type="slidenum">
              <a:rPr lang="en-US" smtClean="0"/>
              <a:t>‹#›</a:t>
            </a:fld>
            <a:endParaRPr lang="en-US"/>
          </a:p>
        </p:txBody>
      </p:sp>
    </p:spTree>
    <p:extLst>
      <p:ext uri="{BB962C8B-B14F-4D97-AF65-F5344CB8AC3E}">
        <p14:creationId xmlns:p14="http://schemas.microsoft.com/office/powerpoint/2010/main" val="2797053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a:extLst>
              <a:ext uri="{FF2B5EF4-FFF2-40B4-BE49-F238E27FC236}">
                <a16:creationId xmlns:a16="http://schemas.microsoft.com/office/drawing/2014/main" id="{7213574A-B4D0-4288-BBC9-CE462BD04B28}"/>
              </a:ext>
            </a:extLst>
          </p:cNvPr>
          <p:cNvGrpSpPr/>
          <p:nvPr/>
        </p:nvGrpSpPr>
        <p:grpSpPr>
          <a:xfrm>
            <a:off x="6251097" y="601671"/>
            <a:ext cx="2799666" cy="1040609"/>
            <a:chOff x="9993401" y="230962"/>
            <a:chExt cx="3973263" cy="1428222"/>
          </a:xfrm>
        </p:grpSpPr>
        <p:pic>
          <p:nvPicPr>
            <p:cNvPr id="3" name="صورة 2">
              <a:extLst>
                <a:ext uri="{FF2B5EF4-FFF2-40B4-BE49-F238E27FC236}">
                  <a16:creationId xmlns:a16="http://schemas.microsoft.com/office/drawing/2014/main" id="{41DD78D3-83AC-4CAB-B465-44B72D46CD9E}"/>
                </a:ext>
              </a:extLst>
            </p:cNvPr>
            <p:cNvPicPr>
              <a:picLocks noChangeAspect="1"/>
            </p:cNvPicPr>
            <p:nvPr/>
          </p:nvPicPr>
          <p:blipFill rotWithShape="1">
            <a:blip r:embed="rId2">
              <a:clrChange>
                <a:clrFrom>
                  <a:srgbClr val="FFFFFF"/>
                </a:clrFrom>
                <a:clrTo>
                  <a:srgbClr val="FFFFFF">
                    <a:alpha val="0"/>
                  </a:srgbClr>
                </a:clrTo>
              </a:clrChange>
            </a:blip>
            <a:srcRect t="5710" b="15312"/>
            <a:stretch/>
          </p:blipFill>
          <p:spPr>
            <a:xfrm>
              <a:off x="9993401" y="230962"/>
              <a:ext cx="3973263" cy="1428222"/>
            </a:xfrm>
            <a:prstGeom prst="rect">
              <a:avLst/>
            </a:prstGeom>
          </p:spPr>
        </p:pic>
        <p:sp>
          <p:nvSpPr>
            <p:cNvPr id="4" name="TextBox 7">
              <a:extLst>
                <a:ext uri="{FF2B5EF4-FFF2-40B4-BE49-F238E27FC236}">
                  <a16:creationId xmlns:a16="http://schemas.microsoft.com/office/drawing/2014/main" id="{5668D5F7-632E-407D-A08A-DC1B45D2BDD8}"/>
                </a:ext>
              </a:extLst>
            </p:cNvPr>
            <p:cNvSpPr txBox="1"/>
            <p:nvPr/>
          </p:nvSpPr>
          <p:spPr>
            <a:xfrm>
              <a:off x="10762216" y="532721"/>
              <a:ext cx="2302930" cy="802596"/>
            </a:xfrm>
            <a:prstGeom prst="rect">
              <a:avLst/>
            </a:prstGeom>
            <a:noFill/>
          </p:spPr>
          <p:txBody>
            <a:bodyPr wrap="square" rtlCol="0">
              <a:spAutoFit/>
            </a:bodyPr>
            <a:lstStyle/>
            <a:p>
              <a:pPr marL="0" marR="0" lvl="0" indent="0" algn="ctr" defTabSz="380969"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سيرة الشاعر</a:t>
              </a:r>
            </a:p>
            <a:p>
              <a:pPr marL="0" marR="0" lvl="0" indent="0" algn="ctr" defTabSz="380969"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راشد الخضر</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مربع نص 4">
            <a:extLst>
              <a:ext uri="{FF2B5EF4-FFF2-40B4-BE49-F238E27FC236}">
                <a16:creationId xmlns:a16="http://schemas.microsoft.com/office/drawing/2014/main" id="{1DAF8C0E-5413-4E3A-AEFD-FA98F11C02A1}"/>
              </a:ext>
            </a:extLst>
          </p:cNvPr>
          <p:cNvSpPr txBox="1"/>
          <p:nvPr/>
        </p:nvSpPr>
        <p:spPr>
          <a:xfrm>
            <a:off x="382704" y="317488"/>
            <a:ext cx="4570145" cy="1569660"/>
          </a:xfrm>
          <a:prstGeom prst="rect">
            <a:avLst/>
          </a:prstGeom>
          <a:noFill/>
          <a:ln w="76200">
            <a:solidFill>
              <a:srgbClr val="0630E5"/>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فتَناقَلَها النّاسُ</a:t>
            </a:r>
            <a:r>
              <a:rPr kumimoji="0" lang="ar-AE" sz="1600" b="1" i="0" u="none" strike="noStrike" kern="1200" cap="none" spc="0" normalizeH="0" baseline="0" noProof="0" dirty="0">
                <a:ln>
                  <a:noFill/>
                </a:ln>
                <a:solidFill>
                  <a:srgbClr val="D81A1A"/>
                </a:solidFill>
                <a:effectLst/>
                <a:uLnTx/>
                <a:uFillTx/>
                <a:latin typeface="abdo"/>
                <a:ea typeface="+mn-ea"/>
                <a:cs typeface="Arial" panose="020B0604020202020204" pitchFamily="34" charset="0"/>
              </a:rPr>
              <a:t> </a:t>
            </a:r>
            <a:r>
              <a:rPr kumimoji="0" lang="ar-AE" sz="1600" b="1" i="0" u="none" strike="noStrike" kern="1200" cap="none" spc="0" normalizeH="0" baseline="0" noProof="0" dirty="0" err="1">
                <a:ln>
                  <a:noFill/>
                </a:ln>
                <a:solidFill>
                  <a:srgbClr val="D81A1A"/>
                </a:solidFill>
                <a:effectLst/>
                <a:uLnTx/>
                <a:uFillTx/>
                <a:latin typeface="abdo"/>
                <a:ea typeface="+mn-ea"/>
                <a:cs typeface="Arial" panose="020B0604020202020204" pitchFamily="34" charset="0"/>
              </a:rPr>
              <a:t>شَفاهَةً</a:t>
            </a:r>
            <a:r>
              <a:rPr kumimoji="0" lang="ar-AE" sz="1600" b="1" i="0" u="none" strike="noStrike" kern="1200" cap="none" spc="0" normalizeH="0" baseline="0" noProof="0" dirty="0">
                <a:ln>
                  <a:noFill/>
                </a:ln>
                <a:solidFill>
                  <a:srgbClr val="D81A1A"/>
                </a:solidFill>
                <a:effectLst/>
                <a:uLnTx/>
                <a:uFillTx/>
                <a:latin typeface="abdo"/>
                <a:ea typeface="+mn-ea"/>
                <a:cs typeface="Arial" panose="020B0604020202020204" pitchFamily="34" charset="0"/>
              </a:rPr>
              <a:t> وَكِتابَةً </a:t>
            </a: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في المَخْطوطاتِ.</a:t>
            </a:r>
            <a:endParaRPr kumimoji="0" lang="ar-AE" sz="16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2B00E0"/>
                </a:solidFill>
                <a:effectLst/>
                <a:uLnTx/>
                <a:uFillTx/>
                <a:latin typeface="abdo"/>
                <a:ea typeface="+mn-ea"/>
                <a:cs typeface="Arial" panose="020B0604020202020204" pitchFamily="34" charset="0"/>
              </a:rPr>
              <a:t>العلاقةُ الّتي تربطُ بينَ الكلمتَيْنِ المُلوّنَتَيْنِ في الجُملةِ السّابقةِ هي:</a:t>
            </a:r>
            <a:endParaRPr kumimoji="0" lang="ar-AE" sz="16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تضـادٌّ</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جنـاسٌ</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تـرادفٌ</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6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مقابلـةٌ</a:t>
            </a:r>
          </a:p>
        </p:txBody>
      </p:sp>
      <p:sp>
        <p:nvSpPr>
          <p:cNvPr id="17" name="مربع نص 16">
            <a:extLst>
              <a:ext uri="{FF2B5EF4-FFF2-40B4-BE49-F238E27FC236}">
                <a16:creationId xmlns:a16="http://schemas.microsoft.com/office/drawing/2014/main" id="{B21C087F-D739-4ED2-A2FD-189365517886}"/>
              </a:ext>
            </a:extLst>
          </p:cNvPr>
          <p:cNvSpPr txBox="1"/>
          <p:nvPr/>
        </p:nvSpPr>
        <p:spPr>
          <a:xfrm>
            <a:off x="5000045" y="599616"/>
            <a:ext cx="1136417" cy="908864"/>
          </a:xfrm>
          <a:prstGeom prst="ellipse">
            <a:avLst/>
          </a:prstGeom>
          <a:noFill/>
          <a:ln w="57150">
            <a:solidFill>
              <a:srgbClr val="0630E5"/>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0630E5"/>
                </a:solidFill>
                <a:effectLst/>
                <a:uLnTx/>
                <a:uFillTx/>
                <a:latin typeface="Calibri" panose="020F0502020204030204"/>
                <a:ea typeface="+mn-ea"/>
                <a:cs typeface="Arial" panose="020B0604020202020204" pitchFamily="34" charset="0"/>
              </a:rPr>
              <a:t>اللون الأزرق </a:t>
            </a:r>
          </a:p>
        </p:txBody>
      </p:sp>
      <p:sp>
        <p:nvSpPr>
          <p:cNvPr id="7" name="مربع نص 6">
            <a:extLst>
              <a:ext uri="{FF2B5EF4-FFF2-40B4-BE49-F238E27FC236}">
                <a16:creationId xmlns:a16="http://schemas.microsoft.com/office/drawing/2014/main" id="{B9BB77FB-41F8-4FAF-9AD2-B2CD1D941C8D}"/>
              </a:ext>
            </a:extLst>
          </p:cNvPr>
          <p:cNvSpPr txBox="1"/>
          <p:nvPr/>
        </p:nvSpPr>
        <p:spPr>
          <a:xfrm>
            <a:off x="242934" y="2143645"/>
            <a:ext cx="4722052" cy="1015663"/>
          </a:xfrm>
          <a:prstGeom prst="rect">
            <a:avLst/>
          </a:prstGeom>
          <a:noFill/>
          <a:ln w="76200">
            <a:solidFill>
              <a:srgbClr val="92D050"/>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بَعْدَ قراءتي لسيرةِ الشّاعرِ راشدٍ الخَضْرِ،  وتعرُّفي على حياتهِ والظّروفِ الّتي عاشَها، سأكْتُبُ موضّحًا:</a:t>
            </a:r>
            <a:endParaRPr kumimoji="0" lang="ar-AE" sz="12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D81A1A"/>
                </a:solidFill>
                <a:effectLst/>
                <a:uLnTx/>
                <a:uFillTx/>
                <a:latin typeface="abdo"/>
                <a:ea typeface="+mn-ea"/>
                <a:cs typeface="Arial" panose="020B0604020202020204" pitchFamily="34" charset="0"/>
              </a:rPr>
              <a:t>كَيْفَ أَثّرتِ المعاناةُ والتّجاربُ الشّخصيَّةُ على إنتاجهِ الشّعريِّ وعلى أفكارِهِ؟</a:t>
            </a:r>
            <a:endParaRPr kumimoji="0" lang="ar-AE" sz="12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prstClr val="black"/>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prstClr val="black"/>
              </a:solidFill>
              <a:effectLst/>
              <a:uLnTx/>
              <a:uFillTx/>
              <a:latin typeface="abdo"/>
              <a:ea typeface="+mn-ea"/>
              <a:cs typeface="Arial" panose="020B0604020202020204" pitchFamily="34" charset="0"/>
            </a:endParaRPr>
          </a:p>
        </p:txBody>
      </p:sp>
      <p:sp>
        <p:nvSpPr>
          <p:cNvPr id="19" name="مربع نص 18">
            <a:extLst>
              <a:ext uri="{FF2B5EF4-FFF2-40B4-BE49-F238E27FC236}">
                <a16:creationId xmlns:a16="http://schemas.microsoft.com/office/drawing/2014/main" id="{EF4E3244-C0A4-4EA7-AE3F-BD1D086FD3FC}"/>
              </a:ext>
            </a:extLst>
          </p:cNvPr>
          <p:cNvSpPr txBox="1"/>
          <p:nvPr/>
        </p:nvSpPr>
        <p:spPr>
          <a:xfrm>
            <a:off x="5036667" y="3875558"/>
            <a:ext cx="1170559" cy="908864"/>
          </a:xfrm>
          <a:prstGeom prst="ellipse">
            <a:avLst/>
          </a:prstGeom>
          <a:noFill/>
          <a:ln w="57150">
            <a:solidFill>
              <a:srgbClr val="92D05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92D050"/>
                </a:solidFill>
                <a:effectLst/>
                <a:uLnTx/>
                <a:uFillTx/>
                <a:latin typeface="Calibri" panose="020F0502020204030204"/>
                <a:ea typeface="+mn-ea"/>
                <a:cs typeface="Arial" panose="020B0604020202020204" pitchFamily="34" charset="0"/>
              </a:rPr>
              <a:t>اللون الأخضر</a:t>
            </a:r>
          </a:p>
        </p:txBody>
      </p:sp>
      <p:sp>
        <p:nvSpPr>
          <p:cNvPr id="9" name="مربع نص 8">
            <a:extLst>
              <a:ext uri="{FF2B5EF4-FFF2-40B4-BE49-F238E27FC236}">
                <a16:creationId xmlns:a16="http://schemas.microsoft.com/office/drawing/2014/main" id="{98065C91-FB6D-457E-BA8C-A1B793717C3C}"/>
              </a:ext>
            </a:extLst>
          </p:cNvPr>
          <p:cNvSpPr txBox="1"/>
          <p:nvPr/>
        </p:nvSpPr>
        <p:spPr>
          <a:xfrm>
            <a:off x="5393635" y="1776080"/>
            <a:ext cx="4946070" cy="1815882"/>
          </a:xfrm>
          <a:prstGeom prst="rect">
            <a:avLst/>
          </a:prstGeom>
          <a:noFill/>
          <a:ln w="76200">
            <a:solidFill>
              <a:srgbClr val="E2007E"/>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400" b="1" i="0" u="none" strike="noStrike" kern="1200" cap="none" spc="0" normalizeH="0" baseline="0" noProof="0" dirty="0">
                <a:ln>
                  <a:noFill/>
                </a:ln>
                <a:solidFill>
                  <a:srgbClr val="D81A1A"/>
                </a:solidFill>
                <a:effectLst/>
                <a:uLnTx/>
                <a:uFillTx/>
                <a:latin typeface="abdo"/>
                <a:ea typeface="+mn-ea"/>
                <a:cs typeface="Arial" panose="020B0604020202020204" pitchFamily="34" charset="0"/>
              </a:rPr>
              <a:t>سأحـدّدُ السّياقَ المناسبَ للفقـرةِ الآتيــةِ:</a:t>
            </a:r>
            <a:endParaRPr kumimoji="0" lang="ar-AE" sz="14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 "فُصولُ الحُزْنِ في حَياةِ الشّاعرِ أَكْمَلَتْ دَوْرَتَها حينَ تُوُفِّي ابْنُ عَمِّهِ، فَبَقِيَ وَحيدًا يَمْتَهِنُ صِناعَةَ </a:t>
            </a:r>
            <a:r>
              <a:rPr kumimoji="0" lang="ar-AE" sz="1400" b="1" i="0" u="none" strike="noStrike" kern="1200" cap="none" spc="0" normalizeH="0" baseline="0" noProof="0" dirty="0" err="1">
                <a:ln>
                  <a:noFill/>
                </a:ln>
                <a:solidFill>
                  <a:srgbClr val="444444"/>
                </a:solidFill>
                <a:effectLst/>
                <a:uLnTx/>
                <a:uFillTx/>
                <a:latin typeface="abdo"/>
                <a:ea typeface="+mn-ea"/>
                <a:cs typeface="Arial" panose="020B0604020202020204" pitchFamily="34" charset="0"/>
              </a:rPr>
              <a:t>البُشوتِ</a:t>
            </a: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 الَّتي كانَتْ تُعَدُّ مِنَ المِهَنِ الرّاقِيَةِ في تِلْكَ الفَتْرَةِ ، فَأَتْقَنَها كَيْ تَكونَ مَصْدَرَ لُقْمَةِ عَيْشٍ لَهُ".</a:t>
            </a:r>
            <a:endParaRPr kumimoji="0" lang="ar-AE" sz="14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السّياق الدّينيُّ</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السّياق الاجتماعيُّ</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السّياق الأدبـيّ</a:t>
            </a:r>
          </a:p>
          <a:p>
            <a:pPr marL="285750" marR="0" lvl="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السّياقُ السّياسيّ</a:t>
            </a:r>
          </a:p>
        </p:txBody>
      </p:sp>
      <p:sp>
        <p:nvSpPr>
          <p:cNvPr id="21" name="مربع نص 20">
            <a:extLst>
              <a:ext uri="{FF2B5EF4-FFF2-40B4-BE49-F238E27FC236}">
                <a16:creationId xmlns:a16="http://schemas.microsoft.com/office/drawing/2014/main" id="{0D8F1461-6AD6-4759-9FC3-9908714E52F1}"/>
              </a:ext>
            </a:extLst>
          </p:cNvPr>
          <p:cNvSpPr txBox="1"/>
          <p:nvPr/>
        </p:nvSpPr>
        <p:spPr>
          <a:xfrm>
            <a:off x="10366209" y="2077415"/>
            <a:ext cx="1304301" cy="908864"/>
          </a:xfrm>
          <a:prstGeom prst="ellipse">
            <a:avLst/>
          </a:prstGeom>
          <a:noFill/>
          <a:ln w="57150">
            <a:solidFill>
              <a:srgbClr val="E2007E"/>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E2007E"/>
                </a:solidFill>
                <a:effectLst/>
                <a:uLnTx/>
                <a:uFillTx/>
                <a:latin typeface="Calibri" panose="020F0502020204030204"/>
                <a:ea typeface="+mn-ea"/>
                <a:cs typeface="Arial" panose="020B0604020202020204" pitchFamily="34" charset="0"/>
              </a:rPr>
              <a:t>اللون الوردي </a:t>
            </a:r>
          </a:p>
        </p:txBody>
      </p:sp>
      <p:sp>
        <p:nvSpPr>
          <p:cNvPr id="11" name="مربع نص 10">
            <a:extLst>
              <a:ext uri="{FF2B5EF4-FFF2-40B4-BE49-F238E27FC236}">
                <a16:creationId xmlns:a16="http://schemas.microsoft.com/office/drawing/2014/main" id="{B1034F00-9234-4CD6-974D-CAC95F4A8C84}"/>
              </a:ext>
            </a:extLst>
          </p:cNvPr>
          <p:cNvSpPr txBox="1"/>
          <p:nvPr/>
        </p:nvSpPr>
        <p:spPr>
          <a:xfrm>
            <a:off x="6543550" y="4068061"/>
            <a:ext cx="5327152" cy="2246769"/>
          </a:xfrm>
          <a:prstGeom prst="rect">
            <a:avLst/>
          </a:prstGeom>
          <a:noFill/>
          <a:ln w="76200">
            <a:solidFill>
              <a:srgbClr val="FF6600"/>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400" b="1" i="0" u="none" strike="noStrike" kern="1200" cap="none" spc="0" normalizeH="0" baseline="0" noProof="0" dirty="0">
                <a:ln>
                  <a:noFill/>
                </a:ln>
                <a:solidFill>
                  <a:srgbClr val="D81A1A"/>
                </a:solidFill>
                <a:effectLst/>
                <a:uLnTx/>
                <a:uFillTx/>
                <a:latin typeface="abdo"/>
                <a:ea typeface="+mn-ea"/>
                <a:cs typeface="Arial" panose="020B0604020202020204" pitchFamily="34" charset="0"/>
              </a:rPr>
              <a:t>سأقرأُ الفقرةَ الآتيـةَ ثمَّ أوضّحُ الدّلالـةَ التي تدلُّ عليها: </a:t>
            </a:r>
            <a:endParaRPr kumimoji="0" lang="ar-AE" sz="1400" b="0"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4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"حُبُّ الخَضْرِ لِلشِّعْرِ الفَصيحِ لم يَتَوَقَّـفْ عِنْدَ مُحاوَلَتِهِ نَظْمَهُ، بلْ تَجاوَزَها إلى اتِّخاذِهِ أصْدِقاءَ يَكْتُبونَ الفُصْحى، كصَديقِهِ مُحَمَّدِ بِنِ رِضا ومُجاراتِهِ لَهُ كما يُجاري التِّلْميذُ أُسْتاذَهُ؛ ولذلكَ نَجِدُ أنَّهُ يُعَبِّرُ صَراحَةً في بعضِ أَبْياتِهِ عَنْ إِعْجابِهِ بِتَجْرِبَةِ صَديقِهِ اِبْنِ رضا".</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400" b="1" i="0" u="none" strike="noStrike" kern="1200" cap="none" spc="0" normalizeH="0" baseline="0" noProof="0" dirty="0">
                <a:ln>
                  <a:noFill/>
                </a:ln>
                <a:solidFill>
                  <a:srgbClr val="444444"/>
                </a:solidFill>
                <a:effectLst/>
                <a:uLnTx/>
                <a:uFillTx/>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23" name="مربع نص 22">
            <a:extLst>
              <a:ext uri="{FF2B5EF4-FFF2-40B4-BE49-F238E27FC236}">
                <a16:creationId xmlns:a16="http://schemas.microsoft.com/office/drawing/2014/main" id="{2E3DC129-AB21-4938-BE53-582E482A94C6}"/>
              </a:ext>
            </a:extLst>
          </p:cNvPr>
          <p:cNvSpPr txBox="1"/>
          <p:nvPr/>
        </p:nvSpPr>
        <p:spPr>
          <a:xfrm>
            <a:off x="10536076" y="3214166"/>
            <a:ext cx="1145962" cy="822305"/>
          </a:xfrm>
          <a:prstGeom prst="ellipse">
            <a:avLst/>
          </a:prstGeom>
          <a:noFill/>
          <a:ln w="57150">
            <a:solidFill>
              <a:srgbClr val="FF660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FF6600"/>
                </a:solidFill>
                <a:effectLst/>
                <a:uLnTx/>
                <a:uFillTx/>
                <a:latin typeface="Calibri" panose="020F0502020204030204"/>
                <a:ea typeface="+mn-ea"/>
                <a:cs typeface="Arial" panose="020B0604020202020204" pitchFamily="34" charset="0"/>
              </a:rPr>
              <a:t>اللون البرتقالي </a:t>
            </a:r>
          </a:p>
        </p:txBody>
      </p:sp>
      <p:sp>
        <p:nvSpPr>
          <p:cNvPr id="30" name="مربع نص 29">
            <a:extLst>
              <a:ext uri="{FF2B5EF4-FFF2-40B4-BE49-F238E27FC236}">
                <a16:creationId xmlns:a16="http://schemas.microsoft.com/office/drawing/2014/main" id="{13AA88A7-EEEF-48DC-9FFA-82643353CA98}"/>
              </a:ext>
            </a:extLst>
          </p:cNvPr>
          <p:cNvSpPr txBox="1"/>
          <p:nvPr/>
        </p:nvSpPr>
        <p:spPr>
          <a:xfrm>
            <a:off x="949302" y="6206750"/>
            <a:ext cx="3214997" cy="369332"/>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معلمتك المحبة لك عائشة الظاهري</a:t>
            </a:r>
          </a:p>
        </p:txBody>
      </p:sp>
      <p:graphicFrame>
        <p:nvGraphicFramePr>
          <p:cNvPr id="6" name="جدول 5">
            <a:extLst>
              <a:ext uri="{FF2B5EF4-FFF2-40B4-BE49-F238E27FC236}">
                <a16:creationId xmlns:a16="http://schemas.microsoft.com/office/drawing/2014/main" id="{3BC8F737-840F-0F3C-DF80-4BE1BD32F952}"/>
              </a:ext>
            </a:extLst>
          </p:cNvPr>
          <p:cNvGraphicFramePr>
            <a:graphicFrameLocks noGrp="1"/>
          </p:cNvGraphicFramePr>
          <p:nvPr/>
        </p:nvGraphicFramePr>
        <p:xfrm>
          <a:off x="154167" y="3241895"/>
          <a:ext cx="4845878" cy="2931160"/>
        </p:xfrm>
        <a:graphic>
          <a:graphicData uri="http://schemas.openxmlformats.org/drawingml/2006/table">
            <a:tbl>
              <a:tblPr rtl="1" firstRow="1" bandRow="1">
                <a:tableStyleId>{93296810-A885-4BE3-A3E7-6D5BEEA58F35}</a:tableStyleId>
              </a:tblPr>
              <a:tblGrid>
                <a:gridCol w="2422939">
                  <a:extLst>
                    <a:ext uri="{9D8B030D-6E8A-4147-A177-3AD203B41FA5}">
                      <a16:colId xmlns:a16="http://schemas.microsoft.com/office/drawing/2014/main" val="828263467"/>
                    </a:ext>
                  </a:extLst>
                </a:gridCol>
                <a:gridCol w="2422939">
                  <a:extLst>
                    <a:ext uri="{9D8B030D-6E8A-4147-A177-3AD203B41FA5}">
                      <a16:colId xmlns:a16="http://schemas.microsoft.com/office/drawing/2014/main" val="67073089"/>
                    </a:ext>
                  </a:extLst>
                </a:gridCol>
              </a:tblGrid>
              <a:tr h="370840">
                <a:tc>
                  <a:txBody>
                    <a:bodyPr/>
                    <a:lstStyle/>
                    <a:p>
                      <a:pPr algn="ctr" rtl="1"/>
                      <a:r>
                        <a:rPr lang="ar-AE" b="1" dirty="0"/>
                        <a:t>إنتاجه الشعري</a:t>
                      </a:r>
                    </a:p>
                  </a:txBody>
                  <a:tcPr/>
                </a:tc>
                <a:tc>
                  <a:txBody>
                    <a:bodyPr/>
                    <a:lstStyle/>
                    <a:p>
                      <a:pPr algn="ctr" rtl="1"/>
                      <a:r>
                        <a:rPr lang="ar-AE" b="1" dirty="0"/>
                        <a:t>أفكاره</a:t>
                      </a:r>
                    </a:p>
                  </a:txBody>
                  <a:tcPr/>
                </a:tc>
                <a:extLst>
                  <a:ext uri="{0D108BD9-81ED-4DB2-BD59-A6C34878D82A}">
                    <a16:rowId xmlns:a16="http://schemas.microsoft.com/office/drawing/2014/main" val="4170962"/>
                  </a:ext>
                </a:extLst>
              </a:tr>
              <a:tr h="370840">
                <a:tc>
                  <a:txBody>
                    <a:bodyPr/>
                    <a:lstStyle/>
                    <a:p>
                      <a:pPr algn="ctr" rtl="1"/>
                      <a:endParaRPr lang="ar-AE" b="1" dirty="0"/>
                    </a:p>
                    <a:p>
                      <a:pPr algn="ctr" rtl="1"/>
                      <a:endParaRPr lang="ar-AE" b="1" dirty="0"/>
                    </a:p>
                    <a:p>
                      <a:pPr algn="ctr" rtl="1"/>
                      <a:endParaRPr lang="ar-AE" b="1" dirty="0"/>
                    </a:p>
                    <a:p>
                      <a:pPr algn="ctr" rtl="1"/>
                      <a:endParaRPr lang="ar-AE" b="1" dirty="0"/>
                    </a:p>
                    <a:p>
                      <a:pPr algn="ctr" rtl="1"/>
                      <a:endParaRPr lang="ar-AE" b="1" dirty="0"/>
                    </a:p>
                    <a:p>
                      <a:pPr algn="ctr" rtl="1"/>
                      <a:endParaRPr lang="ar-AE" b="1" dirty="0"/>
                    </a:p>
                    <a:p>
                      <a:pPr algn="ctr" rtl="1"/>
                      <a:endParaRPr lang="ar-AE" b="1" dirty="0"/>
                    </a:p>
                    <a:p>
                      <a:pPr algn="ctr" rtl="1"/>
                      <a:endParaRPr lang="ar-AE" b="1" dirty="0"/>
                    </a:p>
                    <a:p>
                      <a:pPr algn="ctr" rtl="1"/>
                      <a:endParaRPr lang="ar-AE" b="1" dirty="0"/>
                    </a:p>
                  </a:txBody>
                  <a:tcPr/>
                </a:tc>
                <a:tc>
                  <a:txBody>
                    <a:bodyPr/>
                    <a:lstStyle/>
                    <a:p>
                      <a:pPr algn="ctr" rtl="1"/>
                      <a:endParaRPr lang="ar-AE" b="1" dirty="0"/>
                    </a:p>
                  </a:txBody>
                  <a:tcPr/>
                </a:tc>
                <a:extLst>
                  <a:ext uri="{0D108BD9-81ED-4DB2-BD59-A6C34878D82A}">
                    <a16:rowId xmlns:a16="http://schemas.microsoft.com/office/drawing/2014/main" val="1571113750"/>
                  </a:ext>
                </a:extLst>
              </a:tr>
            </a:tbl>
          </a:graphicData>
        </a:graphic>
      </p:graphicFrame>
      <p:pic>
        <p:nvPicPr>
          <p:cNvPr id="8" name="Picture 7">
            <a:extLst>
              <a:ext uri="{FF2B5EF4-FFF2-40B4-BE49-F238E27FC236}">
                <a16:creationId xmlns:a16="http://schemas.microsoft.com/office/drawing/2014/main" id="{1FF9A710-C710-936E-EFCC-F1D70D6B45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4543" y="274699"/>
            <a:ext cx="3141980" cy="456565"/>
          </a:xfrm>
          <a:prstGeom prst="rect">
            <a:avLst/>
          </a:prstGeom>
        </p:spPr>
      </p:pic>
    </p:spTree>
    <p:extLst>
      <p:ext uri="{BB962C8B-B14F-4D97-AF65-F5344CB8AC3E}">
        <p14:creationId xmlns:p14="http://schemas.microsoft.com/office/powerpoint/2010/main" val="1299248037"/>
      </p:ext>
    </p:extLst>
  </p:cSld>
  <p:clrMapOvr>
    <a:masterClrMapping/>
  </p:clrMapOvr>
</p:sld>
</file>

<file path=ppt/theme/theme1.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178</Words>
  <Application>Microsoft Office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abdo</vt:lpstr>
      <vt:lpstr>Arial</vt:lpstr>
      <vt:lpstr>Calibri</vt:lpstr>
      <vt:lpstr>Calibri Light</vt:lpstr>
      <vt:lpstr>Wingdings</vt:lpstr>
      <vt:lpstr>1_نسق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Aysha Ali Saeed Ibrahim Aldhaheri</dc:creator>
  <cp:lastModifiedBy>Aysha Ali Saeed Ibrahim Aldhaheri</cp:lastModifiedBy>
  <cp:revision>2</cp:revision>
  <dcterms:created xsi:type="dcterms:W3CDTF">2024-01-05T03:12:47Z</dcterms:created>
  <dcterms:modified xsi:type="dcterms:W3CDTF">2025-11-20T10:13:27Z</dcterms:modified>
</cp:coreProperties>
</file>