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61" r:id="rId7"/>
    <p:sldId id="276" r:id="rId8"/>
    <p:sldId id="272" r:id="rId9"/>
    <p:sldId id="274" r:id="rId10"/>
    <p:sldId id="277" r:id="rId11"/>
    <p:sldId id="263" r:id="rId12"/>
    <p:sldId id="278" r:id="rId13"/>
    <p:sldId id="279" r:id="rId14"/>
    <p:sldId id="27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151D04-74D8-4DD6-A5FF-43BA42CAAA2A}" v="1" dt="2023-05-09T19:54:32.9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ai Samhar" userId="6766c4cc2cd3c67d" providerId="LiveId" clId="{56151D04-74D8-4DD6-A5FF-43BA42CAAA2A}"/>
    <pc:docChg chg="modSld">
      <pc:chgData name="Odai Samhar" userId="6766c4cc2cd3c67d" providerId="LiveId" clId="{56151D04-74D8-4DD6-A5FF-43BA42CAAA2A}" dt="2023-05-09T19:57:02.082" v="9" actId="207"/>
      <pc:docMkLst>
        <pc:docMk/>
      </pc:docMkLst>
      <pc:sldChg chg="addSp modSp mod modAnim">
        <pc:chgData name="Odai Samhar" userId="6766c4cc2cd3c67d" providerId="LiveId" clId="{56151D04-74D8-4DD6-A5FF-43BA42CAAA2A}" dt="2023-05-09T19:57:02.082" v="9" actId="207"/>
        <pc:sldMkLst>
          <pc:docMk/>
          <pc:sldMk cId="1813190238" sldId="261"/>
        </pc:sldMkLst>
        <pc:spChg chg="mod">
          <ac:chgData name="Odai Samhar" userId="6766c4cc2cd3c67d" providerId="LiveId" clId="{56151D04-74D8-4DD6-A5FF-43BA42CAAA2A}" dt="2023-05-09T19:55:00.720" v="1" actId="1035"/>
          <ac:spMkLst>
            <pc:docMk/>
            <pc:sldMk cId="1813190238" sldId="261"/>
            <ac:spMk id="3" creationId="{00000000-0000-0000-0000-000000000000}"/>
          </ac:spMkLst>
        </pc:spChg>
        <pc:spChg chg="add mod">
          <ac:chgData name="Odai Samhar" userId="6766c4cc2cd3c67d" providerId="LiveId" clId="{56151D04-74D8-4DD6-A5FF-43BA42CAAA2A}" dt="2023-05-09T19:57:02.082" v="9" actId="207"/>
          <ac:spMkLst>
            <pc:docMk/>
            <pc:sldMk cId="1813190238" sldId="261"/>
            <ac:spMk id="6" creationId="{41812F9C-AECF-5818-71FE-EAC1F74EE453}"/>
          </ac:spMkLst>
        </pc:spChg>
        <pc:picChg chg="add mod">
          <ac:chgData name="Odai Samhar" userId="6766c4cc2cd3c67d" providerId="LiveId" clId="{56151D04-74D8-4DD6-A5FF-43BA42CAAA2A}" dt="2023-05-09T19:54:32.976" v="0"/>
          <ac:picMkLst>
            <pc:docMk/>
            <pc:sldMk cId="1813190238" sldId="261"/>
            <ac:picMk id="4" creationId="{DDE9BF71-FA8B-39AA-370E-CFD08D2429D6}"/>
          </ac:picMkLst>
        </pc:picChg>
      </pc:sldChg>
      <pc:sldChg chg="addSp modSp mod">
        <pc:chgData name="Odai Samhar" userId="6766c4cc2cd3c67d" providerId="LiveId" clId="{56151D04-74D8-4DD6-A5FF-43BA42CAAA2A}" dt="2023-05-09T19:56:44.978" v="5" actId="207"/>
        <pc:sldMkLst>
          <pc:docMk/>
          <pc:sldMk cId="454851582" sldId="272"/>
        </pc:sldMkLst>
        <pc:spChg chg="add mod">
          <ac:chgData name="Odai Samhar" userId="6766c4cc2cd3c67d" providerId="LiveId" clId="{56151D04-74D8-4DD6-A5FF-43BA42CAAA2A}" dt="2023-05-09T19:56:44.978" v="5" actId="207"/>
          <ac:spMkLst>
            <pc:docMk/>
            <pc:sldMk cId="454851582" sldId="272"/>
            <ac:spMk id="5" creationId="{AB86CEEF-57B7-C94B-B00A-B837FD36BAF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58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15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30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983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514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011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94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24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885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130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24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5C217-196A-4650-A751-B3D9254C7B6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198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2708" y="661182"/>
            <a:ext cx="10972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en-US" sz="5400" dirty="0">
                <a:latin typeface="Baskerville Old Face" panose="02020602080505020303" pitchFamily="18" charset="0"/>
              </a:rPr>
              <a:t>Unit 10</a:t>
            </a:r>
          </a:p>
          <a:p>
            <a:pPr algn="ctr"/>
            <a:r>
              <a:rPr lang="en-US" sz="5400" dirty="0">
                <a:latin typeface="Baskerville Old Face" panose="02020602080505020303" pitchFamily="18" charset="0"/>
              </a:rPr>
              <a:t>Lesson 5 – 6: The travels of </a:t>
            </a:r>
            <a:r>
              <a:rPr lang="en-US" sz="5400" dirty="0" err="1">
                <a:latin typeface="Baskerville Old Face" panose="02020602080505020303" pitchFamily="18" charset="0"/>
              </a:rPr>
              <a:t>Ibn</a:t>
            </a:r>
            <a:r>
              <a:rPr lang="en-US" sz="5400" dirty="0">
                <a:latin typeface="Baskerville Old Face" panose="02020602080505020303" pitchFamily="18" charset="0"/>
              </a:rPr>
              <a:t> </a:t>
            </a:r>
            <a:r>
              <a:rPr lang="en-US" sz="5400" dirty="0" err="1">
                <a:latin typeface="Baskerville Old Face" panose="02020602080505020303" pitchFamily="18" charset="0"/>
              </a:rPr>
              <a:t>Jubayr</a:t>
            </a:r>
            <a:endParaRPr lang="en-US" sz="5400" dirty="0">
              <a:latin typeface="Baskerville Old Face" panose="02020602080505020303" pitchFamily="18" charset="0"/>
            </a:endParaRPr>
          </a:p>
          <a:p>
            <a:pPr algn="ctr"/>
            <a:endParaRPr lang="en-US" sz="5400" dirty="0">
              <a:latin typeface="Baskerville Old Face" panose="02020602080505020303" pitchFamily="18" charset="0"/>
            </a:endParaRPr>
          </a:p>
          <a:p>
            <a:pPr algn="ctr"/>
            <a:r>
              <a:rPr lang="en-US" sz="2400" dirty="0">
                <a:latin typeface="Baskerville Old Face" panose="02020602080505020303" pitchFamily="18" charset="0"/>
              </a:rPr>
              <a:t>Grade 8</a:t>
            </a:r>
          </a:p>
        </p:txBody>
      </p:sp>
    </p:spTree>
    <p:extLst>
      <p:ext uri="{BB962C8B-B14F-4D97-AF65-F5344CB8AC3E}">
        <p14:creationId xmlns:p14="http://schemas.microsoft.com/office/powerpoint/2010/main" val="943674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nstantia" panose="02030602050306030303" pitchFamily="18" charset="0"/>
              </a:rPr>
              <a:t>Learning Objectives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350" y="1583245"/>
            <a:ext cx="6118707" cy="22558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6350" y="4136599"/>
            <a:ext cx="6118707" cy="228179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38200" y="1690688"/>
            <a:ext cx="26292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Lesson 5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4136599"/>
            <a:ext cx="26292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Lesson 6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8264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3261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nstantia" panose="02030602050306030303" pitchFamily="18" charset="0"/>
              </a:rPr>
              <a:t>Lesson 5 - Key 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19564"/>
            <a:ext cx="450701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u="sng" dirty="0"/>
              <a:t>Lighthouse</a:t>
            </a:r>
          </a:p>
          <a:p>
            <a:pPr>
              <a:lnSpc>
                <a:spcPct val="150000"/>
              </a:lnSpc>
            </a:pPr>
            <a:r>
              <a:rPr lang="en-US" u="sng" dirty="0"/>
              <a:t>Caravan</a:t>
            </a:r>
          </a:p>
          <a:p>
            <a:pPr>
              <a:lnSpc>
                <a:spcPct val="150000"/>
              </a:lnSpc>
            </a:pPr>
            <a:r>
              <a:rPr lang="en-US" u="sng" dirty="0"/>
              <a:t>pilgrims/pilgrimage</a:t>
            </a:r>
          </a:p>
          <a:p>
            <a:pPr>
              <a:lnSpc>
                <a:spcPct val="150000"/>
              </a:lnSpc>
            </a:pPr>
            <a:r>
              <a:rPr lang="en-US" u="sng" dirty="0"/>
              <a:t>Thieves</a:t>
            </a:r>
          </a:p>
          <a:p>
            <a:pPr>
              <a:lnSpc>
                <a:spcPct val="150000"/>
              </a:lnSpc>
            </a:pPr>
            <a:r>
              <a:rPr lang="en-US" u="sng" dirty="0"/>
              <a:t>Storm</a:t>
            </a:r>
          </a:p>
          <a:p>
            <a:pPr>
              <a:lnSpc>
                <a:spcPct val="150000"/>
              </a:lnSpc>
            </a:pPr>
            <a:r>
              <a:rPr lang="en-US" u="sng" dirty="0"/>
              <a:t>pirates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896979" y="1978025"/>
            <a:ext cx="45070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u="sng" dirty="0"/>
              <a:t>volcano</a:t>
            </a:r>
          </a:p>
          <a:p>
            <a:pPr>
              <a:lnSpc>
                <a:spcPct val="150000"/>
              </a:lnSpc>
            </a:pPr>
            <a:r>
              <a:rPr lang="en-US" u="sng" dirty="0"/>
              <a:t>adventurous</a:t>
            </a:r>
          </a:p>
          <a:p>
            <a:pPr>
              <a:lnSpc>
                <a:spcPct val="150000"/>
              </a:lnSpc>
            </a:pPr>
            <a:r>
              <a:rPr lang="en-US" u="sng" dirty="0"/>
              <a:t>paradise </a:t>
            </a:r>
          </a:p>
        </p:txBody>
      </p:sp>
    </p:spTree>
    <p:extLst>
      <p:ext uri="{BB962C8B-B14F-4D97-AF65-F5344CB8AC3E}">
        <p14:creationId xmlns:p14="http://schemas.microsoft.com/office/powerpoint/2010/main" val="3550931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996" y="570701"/>
            <a:ext cx="10025808" cy="540509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795501" y="874621"/>
            <a:ext cx="17947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Valencia, Spain</a:t>
            </a:r>
          </a:p>
        </p:txBody>
      </p:sp>
      <p:sp>
        <p:nvSpPr>
          <p:cNvPr id="6" name="Rectangle 5"/>
          <p:cNvSpPr/>
          <p:nvPr/>
        </p:nvSpPr>
        <p:spPr>
          <a:xfrm>
            <a:off x="6795501" y="1209059"/>
            <a:ext cx="4100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February 1183 to April 1185</a:t>
            </a:r>
          </a:p>
        </p:txBody>
      </p:sp>
      <p:sp>
        <p:nvSpPr>
          <p:cNvPr id="7" name="Rectangle 6"/>
          <p:cNvSpPr/>
          <p:nvPr/>
        </p:nvSpPr>
        <p:spPr>
          <a:xfrm>
            <a:off x="6795501" y="1578391"/>
            <a:ext cx="43576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Egypt, Arabia, Iraq, Syria, and Sicily</a:t>
            </a:r>
          </a:p>
        </p:txBody>
      </p:sp>
      <p:sp>
        <p:nvSpPr>
          <p:cNvPr id="9" name="Rectangle 8"/>
          <p:cNvSpPr/>
          <p:nvPr/>
        </p:nvSpPr>
        <p:spPr>
          <a:xfrm>
            <a:off x="8016846" y="1882311"/>
            <a:ext cx="43576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 a literary genre, the </a:t>
            </a:r>
            <a:r>
              <a:rPr lang="en-US" b="1" dirty="0" err="1">
                <a:solidFill>
                  <a:srgbClr val="FF0000"/>
                </a:solidFill>
              </a:rPr>
              <a:t>rihla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875180" y="2136533"/>
            <a:ext cx="33809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some very good accurate maps,  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 the first of certain areas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8333" y="2713920"/>
            <a:ext cx="33809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still use his descriptions as an 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  important source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114507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5312" y="246196"/>
            <a:ext cx="9053847" cy="6220495"/>
          </a:xfrm>
          <a:prstGeom prst="rect">
            <a:avLst/>
          </a:prstGeom>
        </p:spPr>
      </p:pic>
      <p:pic>
        <p:nvPicPr>
          <p:cNvPr id="5" name="CB Track 03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7979" y="343122"/>
            <a:ext cx="609600" cy="6096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419054" y="1320736"/>
            <a:ext cx="31450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436068" y="1271640"/>
            <a:ext cx="31450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90312" y="1271640"/>
            <a:ext cx="31450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13052" y="1262265"/>
            <a:ext cx="31450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516053" y="1262265"/>
            <a:ext cx="31450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892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481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63" y="1601674"/>
            <a:ext cx="10703989" cy="4000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6563" y="385390"/>
            <a:ext cx="4649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Lesson 5- Homework</a:t>
            </a:r>
          </a:p>
        </p:txBody>
      </p:sp>
      <p:pic>
        <p:nvPicPr>
          <p:cNvPr id="4" name="CB Track 037">
            <a:hlinkClick r:id="" action="ppaction://media"/>
            <a:extLst>
              <a:ext uri="{FF2B5EF4-FFF2-40B4-BE49-F238E27FC236}">
                <a16:creationId xmlns:a16="http://schemas.microsoft.com/office/drawing/2014/main" id="{DDE9BF71-FA8B-39AA-370E-CFD08D2429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7979" y="34312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19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1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63" y="1601674"/>
            <a:ext cx="10703989" cy="4000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6563" y="385390"/>
            <a:ext cx="4649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Lesson 5- Homework</a:t>
            </a:r>
          </a:p>
        </p:txBody>
      </p:sp>
      <p:pic>
        <p:nvPicPr>
          <p:cNvPr id="4" name="CB Track 037">
            <a:hlinkClick r:id="" action="ppaction://media"/>
            <a:extLst>
              <a:ext uri="{FF2B5EF4-FFF2-40B4-BE49-F238E27FC236}">
                <a16:creationId xmlns:a16="http://schemas.microsoft.com/office/drawing/2014/main" id="{DDE9BF71-FA8B-39AA-370E-CFD08D2429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7979" y="343122"/>
            <a:ext cx="60960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812F9C-AECF-5818-71FE-EAC1F74EE453}"/>
              </a:ext>
            </a:extLst>
          </p:cNvPr>
          <p:cNvSpPr txBox="1"/>
          <p:nvPr/>
        </p:nvSpPr>
        <p:spPr>
          <a:xfrm>
            <a:off x="5527964" y="560230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u="none" strike="noStrike" baseline="0" dirty="0">
                <a:solidFill>
                  <a:srgbClr val="FF0000"/>
                </a:solidFill>
                <a:latin typeface="HelveticaNeueLTStd-Roman"/>
              </a:rPr>
              <a:t>1c; 2a; 3b; 4b; 5c; 6b</a:t>
            </a:r>
            <a:endParaRPr lang="en-A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41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1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6563" y="399245"/>
            <a:ext cx="4649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Lesson 5- Homework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563" y="1558343"/>
            <a:ext cx="11061917" cy="31038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86CEEF-57B7-C94B-B00A-B837FD36BAF9}"/>
              </a:ext>
            </a:extLst>
          </p:cNvPr>
          <p:cNvSpPr txBox="1"/>
          <p:nvPr/>
        </p:nvSpPr>
        <p:spPr>
          <a:xfrm>
            <a:off x="3001200" y="511336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u="none" strike="noStrike" baseline="0" dirty="0">
                <a:solidFill>
                  <a:srgbClr val="FF0000"/>
                </a:solidFill>
                <a:latin typeface="HelveticaNeueLTStd-Roman"/>
              </a:rPr>
              <a:t>1c; 2e; 3d; 4b; 5a</a:t>
            </a:r>
            <a:endParaRPr lang="en-A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851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6563" y="390919"/>
            <a:ext cx="4649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Lesson 5- Workbook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63" y="1313645"/>
            <a:ext cx="11034536" cy="3412901"/>
          </a:xfrm>
          <a:prstGeom prst="rect">
            <a:avLst/>
          </a:prstGeom>
        </p:spPr>
      </p:pic>
      <p:pic>
        <p:nvPicPr>
          <p:cNvPr id="4" name="BtS Book 8 Track 28">
            <a:hlinkClick r:id="" action="ppaction://media"/>
            <a:extLst>
              <a:ext uri="{FF2B5EF4-FFF2-40B4-BE49-F238E27FC236}">
                <a16:creationId xmlns:a16="http://schemas.microsoft.com/office/drawing/2014/main" id="{12B627EA-E291-6741-81A5-1D679AD270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425" y="98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74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1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6563" y="390919"/>
            <a:ext cx="4649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Lesson 5- Workbook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563" y="1313645"/>
            <a:ext cx="11034536" cy="34129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120544" y="1804826"/>
            <a:ext cx="17947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dangerous</a:t>
            </a:r>
          </a:p>
        </p:txBody>
      </p:sp>
      <p:sp>
        <p:nvSpPr>
          <p:cNvPr id="7" name="Rectangle 6"/>
          <p:cNvSpPr/>
          <p:nvPr/>
        </p:nvSpPr>
        <p:spPr>
          <a:xfrm>
            <a:off x="4616825" y="2340960"/>
            <a:ext cx="17947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storm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9224" y="2721216"/>
            <a:ext cx="17947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Muslim</a:t>
            </a:r>
          </a:p>
        </p:txBody>
      </p:sp>
      <p:sp>
        <p:nvSpPr>
          <p:cNvPr id="9" name="Rectangle 8"/>
          <p:cNvSpPr/>
          <p:nvPr/>
        </p:nvSpPr>
        <p:spPr>
          <a:xfrm>
            <a:off x="1384902" y="3191486"/>
            <a:ext cx="17947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problems 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25837" y="3481728"/>
            <a:ext cx="17947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volcanoes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47901" y="3928786"/>
            <a:ext cx="17947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 (April) 1185 </a:t>
            </a:r>
          </a:p>
        </p:txBody>
      </p:sp>
    </p:spTree>
    <p:extLst>
      <p:ext uri="{BB962C8B-B14F-4D97-AF65-F5344CB8AC3E}">
        <p14:creationId xmlns:p14="http://schemas.microsoft.com/office/powerpoint/2010/main" val="429342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9063"/>
            <a:ext cx="2548138" cy="729579"/>
          </a:xfrm>
        </p:spPr>
        <p:txBody>
          <a:bodyPr>
            <a:normAutofit/>
          </a:bodyPr>
          <a:lstStyle/>
          <a:p>
            <a: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nstantia" panose="02030602050306030303" pitchFamily="18" charset="0"/>
              </a:rPr>
              <a:t>Lesson 6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138" y="107533"/>
            <a:ext cx="9405364" cy="664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002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9063"/>
            <a:ext cx="2548138" cy="729579"/>
          </a:xfrm>
        </p:spPr>
        <p:txBody>
          <a:bodyPr>
            <a:normAutofit/>
          </a:bodyPr>
          <a:lstStyle/>
          <a:p>
            <a: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nstantia" panose="02030602050306030303" pitchFamily="18" charset="0"/>
              </a:rPr>
              <a:t>Lesson 6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138" y="107533"/>
            <a:ext cx="9405364" cy="66405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35639" y="3644721"/>
            <a:ext cx="1287888" cy="373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Alex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69297" y="3753268"/>
            <a:ext cx="3798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He found a lot of mosques there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2608" y="4225661"/>
            <a:ext cx="1287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69297" y="4273648"/>
            <a:ext cx="4751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23527" y="4882207"/>
            <a:ext cx="6000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397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9063"/>
            <a:ext cx="2548138" cy="729579"/>
          </a:xfrm>
        </p:spPr>
        <p:txBody>
          <a:bodyPr>
            <a:normAutofit/>
          </a:bodyPr>
          <a:lstStyle/>
          <a:p>
            <a: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nstantia" panose="02030602050306030303" pitchFamily="18" charset="0"/>
              </a:rPr>
              <a:t>Lesson 6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138" y="113213"/>
            <a:ext cx="9405364" cy="66405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35639" y="3644721"/>
            <a:ext cx="1287888" cy="373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Alex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69297" y="3753268"/>
            <a:ext cx="3798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 found a lot of mosques there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2608" y="4225661"/>
            <a:ext cx="1287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Jeddah, Mecca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69297" y="4273648"/>
            <a:ext cx="4751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His experience in travelling in the desert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2608" y="4935683"/>
            <a:ext cx="1287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Baghdad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23527" y="4882207"/>
            <a:ext cx="6000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city was beautiful, but the people were proud and cold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32608" y="5534109"/>
            <a:ext cx="1287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Damascus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94896" y="5353493"/>
            <a:ext cx="5384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city was like paradise, and the people were the kindest he’d ever met.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32608" y="6132535"/>
            <a:ext cx="1287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Palermo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3527" y="5999824"/>
            <a:ext cx="57330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Very rich city with beautiful gardens;</a:t>
            </a:r>
          </a:p>
          <a:p>
            <a:r>
              <a:rPr lang="en-US" b="1" dirty="0"/>
              <a:t>Wrote about things that made him sad and the dangers of volcanoes in Sicily.</a:t>
            </a:r>
          </a:p>
        </p:txBody>
      </p:sp>
    </p:spTree>
    <p:extLst>
      <p:ext uri="{BB962C8B-B14F-4D97-AF65-F5344CB8AC3E}">
        <p14:creationId xmlns:p14="http://schemas.microsoft.com/office/powerpoint/2010/main" val="3307022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6563" y="399245"/>
            <a:ext cx="4649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Lesson 6- Homework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563" y="1300766"/>
            <a:ext cx="10756891" cy="318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684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234</Words>
  <Application>Microsoft Office PowerPoint</Application>
  <PresentationFormat>Widescreen</PresentationFormat>
  <Paragraphs>61</Paragraphs>
  <Slides>14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Baskerville Old Face</vt:lpstr>
      <vt:lpstr>Calibri</vt:lpstr>
      <vt:lpstr>Calibri Light</vt:lpstr>
      <vt:lpstr>Constantia</vt:lpstr>
      <vt:lpstr>HelveticaNeueLTStd-Roman</vt:lpstr>
      <vt:lpstr>Office Theme</vt:lpstr>
      <vt:lpstr>PowerPoint Presentation</vt:lpstr>
      <vt:lpstr>Learning Objectives</vt:lpstr>
      <vt:lpstr>Lesson 5 - Key Words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Lesson 6</vt:lpstr>
      <vt:lpstr>Lesson 6</vt:lpstr>
      <vt:lpstr>Lesson 6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ASAAD SAEED</cp:lastModifiedBy>
  <cp:revision>33</cp:revision>
  <dcterms:created xsi:type="dcterms:W3CDTF">2020-04-11T07:20:22Z</dcterms:created>
  <dcterms:modified xsi:type="dcterms:W3CDTF">2024-04-25T05:15:20Z</dcterms:modified>
</cp:coreProperties>
</file>