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51097" y="551358"/>
            <a:ext cx="2799666" cy="1040607"/>
            <a:chOff x="9993401" y="230962"/>
            <a:chExt cx="3973263" cy="1428222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732792"/>
              <a:ext cx="2302930" cy="7181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الأساطير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785104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  </a:t>
            </a:r>
            <a:r>
              <a:rPr lang="ar-AE" sz="1600" b="0" i="0" dirty="0">
                <a:solidFill>
                  <a:srgbClr val="444444"/>
                </a:solidFill>
                <a:effectLst/>
                <a:latin typeface="abdo"/>
              </a:rPr>
              <a:t>استَعِن بِمُحرِّكاتِ البحثِ على الشَّبَكَـةِ العنكبوتيَّـةِ لِتَجِدَ مِثالًا على </a:t>
            </a:r>
            <a:r>
              <a:rPr lang="ar-AE" sz="1600" b="0" i="0" dirty="0">
                <a:solidFill>
                  <a:srgbClr val="FFA500"/>
                </a:solidFill>
                <a:effectLst/>
                <a:latin typeface="abdo"/>
              </a:rPr>
              <a:t>توظيفِ الأسطورَةِ في الشِّعرِ العربيِّ</a:t>
            </a:r>
            <a:r>
              <a:rPr lang="ar-AE" sz="1600" b="0" i="0" dirty="0">
                <a:solidFill>
                  <a:srgbClr val="444444"/>
                </a:solidFill>
                <a:effectLst/>
                <a:latin typeface="abdo"/>
              </a:rPr>
              <a:t>. شارِك ما توصَّلتَ إليـهِ مَعَ زُملائِكَ.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600" b="1" dirty="0">
                <a:solidFill>
                  <a:srgbClr val="D81A1A"/>
                </a:solidFill>
                <a:latin typeface="abdo"/>
              </a:rPr>
              <a:t> </a:t>
            </a:r>
            <a:r>
              <a:rPr lang="ar-AE" sz="1600" b="1" dirty="0">
                <a:latin typeface="abdo"/>
              </a:rPr>
              <a:t>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674" y="2423459"/>
            <a:ext cx="4722052" cy="3354765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ar-AE" sz="1200" dirty="0"/>
            </a:b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هَلْ يُمكِنُ للباحِثينَ في مَجالِ التَّاريخِ الاعتِمادُ على الأَساطيرِ فقطْ في تَفسيرِ الأحداثِ التَّاريخيَّةِ؟ 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6E339D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وَضِّحْ إِجابَتَكَ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.</a:t>
            </a:r>
          </a:p>
          <a:p>
            <a:pPr algn="r" rtl="1"/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60257" y="3538092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6136461" y="1776080"/>
            <a:ext cx="4415275" cy="1754326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لَخِّص بِلُغَتِكَ وكَلِماتِكَ</a:t>
            </a:r>
            <a:r>
              <a:rPr lang="ar-AE" sz="1600" b="1" i="0" dirty="0">
                <a:solidFill>
                  <a:srgbClr val="00B056"/>
                </a:solidFill>
                <a:effectLst/>
                <a:latin typeface="abdo"/>
              </a:rPr>
              <a:t> تعريفَ الأسطورَةِ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 كما فَهمتَـهُ من قِراءَةِ النَّصِّ.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608129" y="2212574"/>
            <a:ext cx="1145962" cy="822305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144574" y="4443717"/>
            <a:ext cx="5751222" cy="1815882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r" rtl="1"/>
            <a:endParaRPr lang="ar-AE" sz="1600" b="1" i="0" dirty="0">
              <a:solidFill>
                <a:srgbClr val="D81A1A"/>
              </a:solidFill>
              <a:effectLst/>
              <a:latin typeface="abdo"/>
            </a:endParaRPr>
          </a:p>
          <a:p>
            <a:pPr algn="r" rtl="1"/>
            <a:r>
              <a:rPr lang="ar-AE" sz="1600" b="1" i="0" dirty="0">
                <a:solidFill>
                  <a:srgbClr val="D81A1A"/>
                </a:solidFill>
                <a:effectLst/>
                <a:latin typeface="abdo"/>
              </a:rPr>
              <a:t>استخدِم التَّراكيبَ الآتيَـةَ في جُمَلٍ من إنشائِكَ:</a:t>
            </a: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600" b="1" i="0" dirty="0">
                <a:solidFill>
                  <a:srgbClr val="6E339D"/>
                </a:solidFill>
                <a:effectLst/>
                <a:latin typeface="abdo"/>
              </a:rPr>
              <a:t>الفِكرُ الإنسانيُّ : ----------------------------------------------------------------</a:t>
            </a: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600" b="1" i="0" dirty="0">
                <a:solidFill>
                  <a:srgbClr val="6E339D"/>
                </a:solidFill>
                <a:effectLst/>
                <a:latin typeface="abdo"/>
              </a:rPr>
              <a:t>الخيالُ العلميُّ : -----------------------------------------------------------------</a:t>
            </a: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600" b="1" i="0" dirty="0">
                <a:solidFill>
                  <a:srgbClr val="6E339D"/>
                </a:solidFill>
                <a:effectLst/>
                <a:latin typeface="abdo"/>
              </a:rPr>
              <a:t>البِذرَةُ الأولى : -----------------------------------------------------------------</a:t>
            </a: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  <a:p>
            <a:endParaRPr lang="ar-AE" sz="1600" b="1" dirty="0">
              <a:latin typeface="abdo"/>
            </a:endParaRPr>
          </a:p>
          <a:p>
            <a:endParaRPr lang="ar-AE" sz="1600" b="1" i="0" dirty="0">
              <a:effectLst/>
              <a:latin typeface="abdo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696829" y="3572478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34069" y="6158858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98B199-C71B-FC64-946B-631646E1F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97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56</cp:revision>
  <dcterms:created xsi:type="dcterms:W3CDTF">2022-10-17T09:24:34Z</dcterms:created>
  <dcterms:modified xsi:type="dcterms:W3CDTF">2025-11-20T10:15:05Z</dcterms:modified>
</cp:coreProperties>
</file>