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AD KHALIFA    BUTY" userId="50df80d9-e1df-4b02-9011-d5b8700caae5" providerId="ADAL" clId="{80915964-DEAB-4201-93D0-5329E9146F13}"/>
    <pc:docChg chg="modSld">
      <pc:chgData name="SUAD KHALIFA    BUTY" userId="50df80d9-e1df-4b02-9011-d5b8700caae5" providerId="ADAL" clId="{80915964-DEAB-4201-93D0-5329E9146F13}" dt="2026-01-15T05:39:16.262" v="1" actId="1076"/>
      <pc:docMkLst>
        <pc:docMk/>
      </pc:docMkLst>
      <pc:sldChg chg="modSp mod">
        <pc:chgData name="SUAD KHALIFA    BUTY" userId="50df80d9-e1df-4b02-9011-d5b8700caae5" providerId="ADAL" clId="{80915964-DEAB-4201-93D0-5329E9146F13}" dt="2026-01-15T05:39:16.262" v="1" actId="1076"/>
        <pc:sldMkLst>
          <pc:docMk/>
          <pc:sldMk cId="0" sldId="269"/>
        </pc:sldMkLst>
        <pc:spChg chg="mod">
          <ac:chgData name="SUAD KHALIFA    BUTY" userId="50df80d9-e1df-4b02-9011-d5b8700caae5" providerId="ADAL" clId="{80915964-DEAB-4201-93D0-5329E9146F13}" dt="2026-01-15T05:39:16.262" v="1" actId="1076"/>
          <ac:spMkLst>
            <pc:docMk/>
            <pc:sldMk cId="0" sldId="269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59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29.png"/><Relationship Id="rId4" Type="http://schemas.openxmlformats.org/officeDocument/2006/relationships/image" Target="../media/image1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990795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29532" b="29532"/>
          <a:stretch/>
        </p:blipFill>
        <p:spPr>
          <a:xfrm>
            <a:off x="0" y="0"/>
            <a:ext cx="12191695" cy="499079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2191695" cy="4990795"/>
          </a:xfrm>
          <a:prstGeom prst="rect">
            <a:avLst/>
          </a:prstGeom>
          <a:solidFill>
            <a:srgbClr val="000000">
              <a:alpha val="6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0" y="0"/>
            <a:ext cx="12191695" cy="4990795"/>
          </a:xfrm>
          <a:prstGeom prst="rect">
            <a:avLst/>
          </a:prstGeom>
          <a:solidFill>
            <a:srgbClr val="1B5E20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190195" y="190195"/>
            <a:ext cx="11811305" cy="4610405"/>
          </a:xfrm>
          <a:prstGeom prst="rect">
            <a:avLst/>
          </a:prstGeom>
          <a:noFill/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228600" y="228600"/>
            <a:ext cx="11697005" cy="4496105"/>
          </a:xfrm>
          <a:prstGeom prst="rect">
            <a:avLst/>
          </a:prstGeom>
          <a:noFill/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11239805" y="190195"/>
            <a:ext cx="761695" cy="761695"/>
          </a:xfrm>
          <a:prstGeom prst="rect">
            <a:avLst/>
          </a:prstGeom>
          <a:noFill/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190195" y="190195"/>
            <a:ext cx="761695" cy="761695"/>
          </a:xfrm>
          <a:prstGeom prst="rect">
            <a:avLst/>
          </a:prstGeom>
          <a:noFill/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11239805" y="4038905"/>
            <a:ext cx="761695" cy="761695"/>
          </a:xfrm>
          <a:prstGeom prst="rect">
            <a:avLst/>
          </a:prstGeom>
          <a:noFill/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190195" y="4038905"/>
            <a:ext cx="761695" cy="761695"/>
          </a:xfrm>
          <a:prstGeom prst="rect">
            <a:avLst/>
          </a:prstGeom>
          <a:noFill/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9774936" y="457200"/>
            <a:ext cx="1809598" cy="418795"/>
          </a:xfrm>
          <a:prstGeom prst="roundRect">
            <a:avLst>
              <a:gd name="adj" fmla="val 39698"/>
            </a:avLst>
          </a:prstGeom>
          <a:solidFill>
            <a:srgbClr val="1565C0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11546129" y="457200"/>
            <a:ext cx="38405" cy="41879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 l="-1648" r="-1648"/>
          <a:stretch/>
        </p:blipFill>
        <p:spPr>
          <a:xfrm>
            <a:off x="11144707" y="571500"/>
            <a:ext cx="171907" cy="190195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10003536" y="533095"/>
            <a:ext cx="12097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الصف الثامن</a:t>
            </a:r>
            <a:endParaRPr lang="en-US" sz="1500" dirty="0"/>
          </a:p>
        </p:txBody>
      </p:sp>
      <p:sp>
        <p:nvSpPr>
          <p:cNvPr id="16" name="Shape 12"/>
          <p:cNvSpPr/>
          <p:nvPr/>
        </p:nvSpPr>
        <p:spPr>
          <a:xfrm>
            <a:off x="609905" y="457200"/>
            <a:ext cx="2104949" cy="437998"/>
          </a:xfrm>
          <a:prstGeom prst="roundRect">
            <a:avLst>
              <a:gd name="adj" fmla="val 36307"/>
            </a:avLst>
          </a:prstGeom>
          <a:solidFill>
            <a:srgbClr val="1F2937">
              <a:alpha val="80000"/>
            </a:srgbClr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 txBox="1"/>
          <p:nvPr/>
        </p:nvSpPr>
        <p:spPr>
          <a:xfrm>
            <a:off x="771754" y="580644"/>
            <a:ext cx="19101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D4AF37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SST-T2-G8-U3-L2</a:t>
            </a:r>
            <a:endParaRPr lang="en-US" sz="1300" dirty="0"/>
          </a:p>
        </p:txBody>
      </p:sp>
      <p:sp>
        <p:nvSpPr>
          <p:cNvPr id="18" name="Shape 14"/>
          <p:cNvSpPr/>
          <p:nvPr/>
        </p:nvSpPr>
        <p:spPr>
          <a:xfrm>
            <a:off x="8156448" y="3181198"/>
            <a:ext cx="914400" cy="384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3121762" y="3181198"/>
            <a:ext cx="914400" cy="384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 txBox="1"/>
          <p:nvPr/>
        </p:nvSpPr>
        <p:spPr>
          <a:xfrm>
            <a:off x="3349447" y="1037844"/>
            <a:ext cx="6410858" cy="21433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الدولة العباسية</a:t>
            </a:r>
            <a:endParaRPr lang="en-US" sz="9600" dirty="0"/>
          </a:p>
        </p:txBody>
      </p:sp>
      <p:sp>
        <p:nvSpPr>
          <p:cNvPr id="21" name="Text 17"/>
          <p:cNvSpPr txBox="1"/>
          <p:nvPr/>
        </p:nvSpPr>
        <p:spPr>
          <a:xfrm>
            <a:off x="4187952" y="2933395"/>
            <a:ext cx="4034333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العصر الذهبي للحضارة الإسلامية</a:t>
            </a:r>
            <a:endParaRPr lang="en-US" sz="2200" dirty="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rcRect/>
          <a:stretch/>
        </p:blipFill>
        <p:spPr>
          <a:xfrm>
            <a:off x="5982005" y="923544"/>
            <a:ext cx="228600" cy="228600"/>
          </a:xfrm>
          <a:prstGeom prst="rect">
            <a:avLst/>
          </a:prstGeom>
        </p:spPr>
      </p:pic>
      <p:sp>
        <p:nvSpPr>
          <p:cNvPr id="23" name="Shape 18"/>
          <p:cNvSpPr/>
          <p:nvPr/>
        </p:nvSpPr>
        <p:spPr>
          <a:xfrm>
            <a:off x="3485693" y="3372307"/>
            <a:ext cx="5229454" cy="1009498"/>
          </a:xfrm>
          <a:prstGeom prst="roundRect">
            <a:avLst>
              <a:gd name="adj" fmla="val 13672"/>
            </a:avLst>
          </a:prstGeom>
          <a:solidFill>
            <a:srgbClr val="1B5E20"/>
          </a:solidFill>
          <a:ln w="12700">
            <a:solidFill>
              <a:srgbClr val="D4AF37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Text 19"/>
          <p:cNvSpPr txBox="1"/>
          <p:nvPr/>
        </p:nvSpPr>
        <p:spPr>
          <a:xfrm>
            <a:off x="7109460" y="3581705"/>
            <a:ext cx="90068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الوحدة الثالثة</a:t>
            </a:r>
            <a:endParaRPr lang="en-US" sz="1000" dirty="0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011058" y="3866998"/>
            <a:ext cx="228600" cy="228600"/>
          </a:xfrm>
          <a:prstGeom prst="rect">
            <a:avLst/>
          </a:prstGeom>
        </p:spPr>
      </p:pic>
      <p:sp>
        <p:nvSpPr>
          <p:cNvPr id="26" name="Text 20"/>
          <p:cNvSpPr txBox="1"/>
          <p:nvPr/>
        </p:nvSpPr>
        <p:spPr>
          <a:xfrm>
            <a:off x="6773875" y="3771900"/>
            <a:ext cx="13341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تاريخنا حاضر</a:t>
            </a:r>
            <a:endParaRPr lang="en-US" sz="1800" dirty="0"/>
          </a:p>
        </p:txBody>
      </p:sp>
      <p:sp>
        <p:nvSpPr>
          <p:cNvPr id="27" name="Text 21"/>
          <p:cNvSpPr txBox="1"/>
          <p:nvPr/>
        </p:nvSpPr>
        <p:spPr>
          <a:xfrm>
            <a:off x="4525366" y="3581705"/>
            <a:ext cx="85313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الدرس الثاني</a:t>
            </a:r>
            <a:endParaRPr lang="en-US" sz="1000" dirty="0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5592470" y="3866998"/>
            <a:ext cx="256946" cy="228600"/>
          </a:xfrm>
          <a:prstGeom prst="rect">
            <a:avLst/>
          </a:prstGeom>
        </p:spPr>
      </p:pic>
      <p:sp>
        <p:nvSpPr>
          <p:cNvPr id="29" name="Text 22"/>
          <p:cNvSpPr txBox="1"/>
          <p:nvPr/>
        </p:nvSpPr>
        <p:spPr>
          <a:xfrm>
            <a:off x="3952037" y="3771900"/>
            <a:ext cx="174376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العباسية</a:t>
            </a:r>
            <a:endParaRPr lang="en-US" sz="1800" dirty="0"/>
          </a:p>
        </p:txBody>
      </p:sp>
      <p:sp>
        <p:nvSpPr>
          <p:cNvPr id="30" name="Shape 23"/>
          <p:cNvSpPr/>
          <p:nvPr/>
        </p:nvSpPr>
        <p:spPr>
          <a:xfrm>
            <a:off x="6307531" y="3648456"/>
            <a:ext cx="9144" cy="457200"/>
          </a:xfrm>
          <a:prstGeom prst="rect">
            <a:avLst/>
          </a:prstGeom>
          <a:solidFill>
            <a:srgbClr val="D4AF3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" y="104698"/>
            <a:ext cx="12191695" cy="6753301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0972800" y="0"/>
            <a:ext cx="1218895" cy="1218895"/>
          </a:xfrm>
          <a:prstGeom prst="rect">
            <a:avLst/>
          </a:prstGeom>
          <a:noFill/>
          <a:ln w="1016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4507992"/>
            <a:ext cx="1218895" cy="1218895"/>
          </a:xfrm>
          <a:prstGeom prst="rect">
            <a:avLst/>
          </a:prstGeom>
          <a:noFill/>
          <a:ln w="1016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304495" y="5327294"/>
            <a:ext cx="3813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D4AF37">
                    <a:alpha val="60000"/>
                  </a:srgbClr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10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11699748" y="533095"/>
            <a:ext cx="38405" cy="1438351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9767010" y="976020"/>
            <a:ext cx="1076249" cy="267005"/>
          </a:xfrm>
          <a:prstGeom prst="roundRect">
            <a:avLst>
              <a:gd name="adj" fmla="val 48924"/>
            </a:avLst>
          </a:prstGeom>
          <a:solidFill>
            <a:srgbClr val="1565C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23306" y="2276856"/>
            <a:ext cx="6314846" cy="847649"/>
          </a:xfrm>
          <a:prstGeom prst="roundRect">
            <a:avLst>
              <a:gd name="adj" fmla="val 14545"/>
            </a:avLst>
          </a:prstGeom>
          <a:solidFill>
            <a:srgbClr val="1F2937">
              <a:alpha val="50000"/>
            </a:srgbClr>
          </a:solidFill>
          <a:ln w="127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1227104" y="2326692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1B5E20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27689" y="2489761"/>
            <a:ext cx="237744" cy="190195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423306" y="3350362"/>
            <a:ext cx="6314846" cy="847649"/>
          </a:xfrm>
          <a:prstGeom prst="roundRect">
            <a:avLst>
              <a:gd name="adj" fmla="val 14545"/>
            </a:avLst>
          </a:prstGeom>
          <a:solidFill>
            <a:srgbClr val="1F2937">
              <a:alpha val="50000"/>
            </a:srgbClr>
          </a:solidFill>
          <a:ln w="127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11115446" y="3512210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1565C0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48949" y="3645713"/>
            <a:ext cx="190195" cy="190195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5423306" y="4424782"/>
            <a:ext cx="6314846" cy="847649"/>
          </a:xfrm>
          <a:prstGeom prst="roundRect">
            <a:avLst>
              <a:gd name="adj" fmla="val 14545"/>
            </a:avLst>
          </a:prstGeom>
          <a:solidFill>
            <a:srgbClr val="1F2937">
              <a:alpha val="50000"/>
            </a:srgbClr>
          </a:solidFill>
          <a:ln w="127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11115446" y="4586630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7F1D1D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l="-1648" r="-1648"/>
          <a:stretch/>
        </p:blipFill>
        <p:spPr>
          <a:xfrm>
            <a:off x="11259007" y="4719218"/>
            <a:ext cx="171907" cy="190195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9959796" y="959052"/>
            <a:ext cx="948233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الخليفة الثامن</a:t>
            </a:r>
            <a:endParaRPr lang="en-US" sz="1050" dirty="0"/>
          </a:p>
        </p:txBody>
      </p:sp>
      <p:sp>
        <p:nvSpPr>
          <p:cNvPr id="18" name="Text 13"/>
          <p:cNvSpPr txBox="1"/>
          <p:nvPr/>
        </p:nvSpPr>
        <p:spPr>
          <a:xfrm>
            <a:off x="8617306" y="514807"/>
            <a:ext cx="1805026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218-227 هـ / 833-842 م</a:t>
            </a:r>
            <a:endParaRPr lang="en-US" sz="1300" dirty="0"/>
          </a:p>
        </p:txBody>
      </p:sp>
      <p:sp>
        <p:nvSpPr>
          <p:cNvPr id="19" name="Text 14"/>
          <p:cNvSpPr txBox="1"/>
          <p:nvPr/>
        </p:nvSpPr>
        <p:spPr>
          <a:xfrm>
            <a:off x="4470401" y="225044"/>
            <a:ext cx="3991762" cy="10003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المعتصم</a:t>
            </a:r>
            <a:r>
              <a:rPr lang="en-US" sz="45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 بالله</a:t>
            </a:r>
            <a:endParaRPr lang="en-US" sz="4500" dirty="0"/>
          </a:p>
        </p:txBody>
      </p:sp>
      <p:sp>
        <p:nvSpPr>
          <p:cNvPr id="20" name="Text 15"/>
          <p:cNvSpPr txBox="1"/>
          <p:nvPr/>
        </p:nvSpPr>
        <p:spPr>
          <a:xfrm>
            <a:off x="6570725" y="1336294"/>
            <a:ext cx="373441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مؤسس سامراء وباني القوة العسكرية</a:t>
            </a:r>
            <a:endParaRPr lang="en-US" sz="2000" dirty="0"/>
          </a:p>
        </p:txBody>
      </p:sp>
      <p:sp>
        <p:nvSpPr>
          <p:cNvPr id="21" name="Text 16"/>
          <p:cNvSpPr txBox="1"/>
          <p:nvPr/>
        </p:nvSpPr>
        <p:spPr>
          <a:xfrm>
            <a:off x="8733434" y="2409444"/>
            <a:ext cx="236738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تأسيس مدينة سامراء (221هـ)</a:t>
            </a:r>
            <a:endParaRPr lang="en-US" sz="1600" dirty="0"/>
          </a:p>
        </p:txBody>
      </p:sp>
      <p:sp>
        <p:nvSpPr>
          <p:cNvPr id="22" name="Text 17"/>
          <p:cNvSpPr txBox="1"/>
          <p:nvPr/>
        </p:nvSpPr>
        <p:spPr>
          <a:xfrm>
            <a:off x="5547665" y="2723997"/>
            <a:ext cx="5915253" cy="387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اتخذها عاصمة جديدة للدولة بدلاً من بغداد، وعُرفت بجمالها وتخطيطها العمراني المتقن.</a:t>
            </a:r>
            <a:endParaRPr lang="en-US" sz="1600" dirty="0"/>
          </a:p>
        </p:txBody>
      </p:sp>
      <p:sp>
        <p:nvSpPr>
          <p:cNvPr id="23" name="Text 18"/>
          <p:cNvSpPr txBox="1"/>
          <p:nvPr/>
        </p:nvSpPr>
        <p:spPr>
          <a:xfrm>
            <a:off x="8503006" y="3483864"/>
            <a:ext cx="259598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تنظيم الجيش والاستعانة بالأتراك</a:t>
            </a:r>
            <a:endParaRPr lang="en-US" sz="1400" dirty="0"/>
          </a:p>
        </p:txBody>
      </p:sp>
      <p:sp>
        <p:nvSpPr>
          <p:cNvPr id="24" name="Text 19"/>
          <p:cNvSpPr txBox="1"/>
          <p:nvPr/>
        </p:nvSpPr>
        <p:spPr>
          <a:xfrm>
            <a:off x="5547665" y="3798417"/>
            <a:ext cx="5521147" cy="314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اعتمد على العنصر التركي في الجيش للحد من نفوذ العرب والفرس، مما غير موازين القوى لاحقاً.</a:t>
            </a:r>
            <a:endParaRPr lang="en-US" sz="1400" dirty="0"/>
          </a:p>
        </p:txBody>
      </p:sp>
      <p:sp>
        <p:nvSpPr>
          <p:cNvPr id="25" name="Text 20"/>
          <p:cNvSpPr txBox="1"/>
          <p:nvPr/>
        </p:nvSpPr>
        <p:spPr>
          <a:xfrm>
            <a:off x="8965692" y="4557370"/>
            <a:ext cx="212963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حماية الدولة وتأمين الثغور</a:t>
            </a:r>
            <a:endParaRPr lang="en-US" sz="1600" dirty="0"/>
          </a:p>
        </p:txBody>
      </p:sp>
      <p:sp>
        <p:nvSpPr>
          <p:cNvPr id="26" name="Text 21"/>
          <p:cNvSpPr txBox="1"/>
          <p:nvPr/>
        </p:nvSpPr>
        <p:spPr>
          <a:xfrm>
            <a:off x="6096000" y="4871923"/>
            <a:ext cx="497372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قضى على الثورات الداخلية (مثل ثورة بابك الخرمي) وفتح عمورية رداً على الروم.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571500" y="3015691"/>
            <a:ext cx="4515307" cy="75895"/>
          </a:xfrm>
          <a:prstGeom prst="roundRect">
            <a:avLst>
              <a:gd name="adj" fmla="val 1204822"/>
            </a:avLst>
          </a:prstGeom>
          <a:noFill/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3"/>
          <p:cNvSpPr/>
          <p:nvPr/>
        </p:nvSpPr>
        <p:spPr>
          <a:xfrm>
            <a:off x="457200" y="2901391"/>
            <a:ext cx="4515307" cy="19202"/>
          </a:xfrm>
          <a:prstGeom prst="roundRect">
            <a:avLst>
              <a:gd name="adj" fmla="val 4762004"/>
            </a:avLst>
          </a:prstGeom>
          <a:solidFill>
            <a:srgbClr val="1F2937"/>
          </a:solidFill>
          <a:ln w="12700">
            <a:solidFill>
              <a:srgbClr val="4B5563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Text 24"/>
          <p:cNvSpPr txBox="1"/>
          <p:nvPr/>
        </p:nvSpPr>
        <p:spPr>
          <a:xfrm>
            <a:off x="1798321" y="2101291"/>
            <a:ext cx="1543812" cy="3332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المئذنة</a:t>
            </a:r>
            <a:r>
              <a:rPr lang="en-US" sz="18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 الملوية</a:t>
            </a:r>
            <a:endParaRPr lang="en-US" sz="1800" dirty="0"/>
          </a:p>
        </p:txBody>
      </p:sp>
      <p:sp>
        <p:nvSpPr>
          <p:cNvPr id="30" name="Text 25"/>
          <p:cNvSpPr txBox="1"/>
          <p:nvPr/>
        </p:nvSpPr>
        <p:spPr>
          <a:xfrm>
            <a:off x="571500" y="2463394"/>
            <a:ext cx="3481121" cy="3204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 rtl="1">
              <a:buNone/>
            </a:pPr>
            <a:r>
              <a:rPr lang="en-US" dirty="0">
                <a:solidFill>
                  <a:srgbClr val="FFFFFF">
                    <a:alpha val="9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أيقونة العمارة العباسية الفريدة بارتفاع 52 متراً</a:t>
            </a:r>
            <a:endParaRPr lang="en-US" dirty="0"/>
          </a:p>
        </p:txBody>
      </p:sp>
      <p:sp>
        <p:nvSpPr>
          <p:cNvPr id="31" name="Shape 26"/>
          <p:cNvSpPr/>
          <p:nvPr/>
        </p:nvSpPr>
        <p:spPr>
          <a:xfrm>
            <a:off x="304495" y="3241955"/>
            <a:ext cx="3086100" cy="1104595"/>
          </a:xfrm>
          <a:prstGeom prst="roundRect">
            <a:avLst>
              <a:gd name="adj" fmla="val 5709"/>
            </a:avLst>
          </a:prstGeom>
          <a:solidFill>
            <a:srgbClr val="1B5E20"/>
          </a:solidFill>
          <a:ln w="25400">
            <a:solidFill>
              <a:srgbClr val="D4AF37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2" name="Image 3" descr="preencoded.png"/>
          <p:cNvPicPr>
            <a:picLocks noChangeAspect="1"/>
          </p:cNvPicPr>
          <p:nvPr/>
        </p:nvPicPr>
        <p:blipFill>
          <a:blip r:embed="rId6"/>
          <a:srcRect l="-4990" r="-4990"/>
          <a:stretch/>
        </p:blipFill>
        <p:spPr>
          <a:xfrm>
            <a:off x="3062326" y="2296973"/>
            <a:ext cx="133502" cy="161849"/>
          </a:xfrm>
          <a:prstGeom prst="rect">
            <a:avLst/>
          </a:prstGeom>
        </p:spPr>
      </p:pic>
      <p:sp>
        <p:nvSpPr>
          <p:cNvPr id="33" name="Text 27"/>
          <p:cNvSpPr txBox="1"/>
          <p:nvPr/>
        </p:nvSpPr>
        <p:spPr>
          <a:xfrm>
            <a:off x="1589837" y="1655242"/>
            <a:ext cx="69128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هل تعلم؟</a:t>
            </a:r>
            <a:endParaRPr lang="en-US" sz="1600" dirty="0"/>
          </a:p>
        </p:txBody>
      </p:sp>
      <p:sp>
        <p:nvSpPr>
          <p:cNvPr id="34" name="Text 28"/>
          <p:cNvSpPr txBox="1"/>
          <p:nvPr/>
        </p:nvSpPr>
        <p:spPr>
          <a:xfrm>
            <a:off x="457200" y="3483864"/>
            <a:ext cx="2738628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 rtl="1">
              <a:buNone/>
            </a:pPr>
            <a:r>
              <a:rPr lang="en-US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سُميت "سامراء" قديماً بـ "سُرَّ مَن رأى" لجمالها وحسن تنظيمها الذي سرّ الناظرين إليها في ذلك العصر.</a:t>
            </a:r>
            <a:endParaRPr lang="en-US" dirty="0"/>
          </a:p>
        </p:txBody>
      </p:sp>
      <p:sp>
        <p:nvSpPr>
          <p:cNvPr id="35" name="Shape 29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696151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696151"/>
          </a:xfrm>
          <a:prstGeom prst="rect">
            <a:avLst/>
          </a:prstGeom>
          <a:solidFill>
            <a:srgbClr val="111827">
              <a:alpha val="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1827">
              <a:alpha val="9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0" y="905256"/>
            <a:ext cx="12191695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0836554" y="118872"/>
            <a:ext cx="905256" cy="247802"/>
          </a:xfrm>
          <a:prstGeom prst="roundRect">
            <a:avLst>
              <a:gd name="adj" fmla="val 56770"/>
            </a:avLst>
          </a:prstGeom>
          <a:solidFill>
            <a:srgbClr val="7F1D1D"/>
          </a:solidFill>
          <a:ln w="12700">
            <a:solidFill>
              <a:srgbClr val="B91C1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147218"/>
            <a:ext cx="609905" cy="609905"/>
          </a:xfrm>
          <a:prstGeom prst="roundRect">
            <a:avLst>
              <a:gd name="adj" fmla="val 149925"/>
            </a:avLst>
          </a:prstGeom>
          <a:solidFill>
            <a:srgbClr val="1F2937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133" r="-133"/>
          <a:stretch/>
        </p:blipFill>
        <p:spPr>
          <a:xfrm>
            <a:off x="676656" y="338328"/>
            <a:ext cx="171907" cy="228600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10960913" y="128930"/>
            <a:ext cx="7434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EE2E2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مرحلة الضعف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9761220" y="166421"/>
            <a:ext cx="106253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4AF37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861م - 1258م</a:t>
            </a:r>
            <a:endParaRPr lang="en-US" sz="1000" dirty="0"/>
          </a:p>
        </p:txBody>
      </p:sp>
      <p:sp>
        <p:nvSpPr>
          <p:cNvPr id="11" name="Text 8"/>
          <p:cNvSpPr txBox="1"/>
          <p:nvPr/>
        </p:nvSpPr>
        <p:spPr>
          <a:xfrm>
            <a:off x="9571025" y="290779"/>
            <a:ext cx="2429561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العصر العباسي الثاني</a:t>
            </a:r>
            <a:endParaRPr lang="en-US" sz="2700" dirty="0"/>
          </a:p>
        </p:txBody>
      </p:sp>
      <p:sp>
        <p:nvSpPr>
          <p:cNvPr id="12" name="Shape 9"/>
          <p:cNvSpPr/>
          <p:nvPr/>
        </p:nvSpPr>
        <p:spPr>
          <a:xfrm>
            <a:off x="11772900" y="4845406"/>
            <a:ext cx="38405" cy="2670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 t="-80" b="-80"/>
          <a:stretch/>
        </p:blipFill>
        <p:spPr>
          <a:xfrm>
            <a:off x="6024982" y="5446166"/>
            <a:ext cx="142646" cy="228600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1837944" y="1276502"/>
            <a:ext cx="865388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شهدت هذه الفترة تراجعاً في السلطة المركزية للخليفة، وبروز قوى جديدة تحكمت بمفاصل الدولة، مما أدى إلى تفكك وحدتها السياسية رغم استمرار عطائها الحضاري.</a:t>
            </a:r>
            <a:endParaRPr lang="en-US" sz="1300" dirty="0"/>
          </a:p>
        </p:txBody>
      </p:sp>
      <p:sp>
        <p:nvSpPr>
          <p:cNvPr id="15" name="Text 11"/>
          <p:cNvSpPr txBox="1"/>
          <p:nvPr/>
        </p:nvSpPr>
        <p:spPr>
          <a:xfrm>
            <a:off x="10199218" y="4817059"/>
            <a:ext cx="1634033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عصور النفوذ الأجنبي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8153705" y="2233879"/>
            <a:ext cx="3657600" cy="2314346"/>
          </a:xfrm>
          <a:prstGeom prst="roundRect">
            <a:avLst>
              <a:gd name="adj" fmla="val 1951"/>
            </a:avLst>
          </a:prstGeom>
          <a:solidFill>
            <a:srgbClr val="FFFFFF">
              <a:alpha val="3000"/>
            </a:srgbClr>
          </a:solidFill>
          <a:ln w="12700">
            <a:solidFill>
              <a:srgbClr val="D4AF37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 txBox="1"/>
          <p:nvPr/>
        </p:nvSpPr>
        <p:spPr>
          <a:xfrm>
            <a:off x="8315554" y="2281428"/>
            <a:ext cx="629107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B5563">
                    <a:alpha val="10000"/>
                  </a:srgbClr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01</a:t>
            </a:r>
            <a:endParaRPr lang="en-US" sz="2700" dirty="0"/>
          </a:p>
        </p:txBody>
      </p:sp>
      <p:sp>
        <p:nvSpPr>
          <p:cNvPr id="18" name="Shape 14"/>
          <p:cNvSpPr/>
          <p:nvPr/>
        </p:nvSpPr>
        <p:spPr>
          <a:xfrm>
            <a:off x="9677095" y="2471623"/>
            <a:ext cx="609905" cy="609905"/>
          </a:xfrm>
          <a:prstGeom prst="roundRect">
            <a:avLst>
              <a:gd name="adj" fmla="val 149925"/>
            </a:avLst>
          </a:prstGeom>
          <a:solidFill>
            <a:srgbClr val="7F1D1D"/>
          </a:solidFill>
          <a:ln w="25400">
            <a:solidFill>
              <a:srgbClr val="B91C1C"/>
            </a:solidFill>
            <a:prstDash val="solid"/>
          </a:ln>
          <a:effectLst>
            <a:outerShdw blurRad="139700" dist="12700" dir="162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 l="-80" r="-80"/>
          <a:stretch/>
        </p:blipFill>
        <p:spPr>
          <a:xfrm>
            <a:off x="9838944" y="2661818"/>
            <a:ext cx="286207" cy="228600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9248242" y="3185770"/>
            <a:ext cx="161940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تدخل الجند الأتراك</a:t>
            </a:r>
            <a:endParaRPr lang="en-US" sz="1500" dirty="0"/>
          </a:p>
        </p:txBody>
      </p:sp>
      <p:sp>
        <p:nvSpPr>
          <p:cNvPr id="21" name="Text 16"/>
          <p:cNvSpPr txBox="1"/>
          <p:nvPr/>
        </p:nvSpPr>
        <p:spPr>
          <a:xfrm>
            <a:off x="8446313" y="3633826"/>
            <a:ext cx="317662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ضعف هيبة الخلافة وسيطرة القادة العسكريين على تعيين وعزل الخلفاء، مما حول الخليفة إلى رمز ديني دون سلطة فعلية.</a:t>
            </a:r>
            <a:endParaRPr lang="en-US" sz="1000" dirty="0"/>
          </a:p>
        </p:txBody>
      </p:sp>
      <p:sp>
        <p:nvSpPr>
          <p:cNvPr id="22" name="Shape 17"/>
          <p:cNvSpPr/>
          <p:nvPr/>
        </p:nvSpPr>
        <p:spPr>
          <a:xfrm>
            <a:off x="4267505" y="2233879"/>
            <a:ext cx="3657600" cy="2314346"/>
          </a:xfrm>
          <a:prstGeom prst="roundRect">
            <a:avLst>
              <a:gd name="adj" fmla="val 1951"/>
            </a:avLst>
          </a:prstGeom>
          <a:solidFill>
            <a:srgbClr val="FFFFFF">
              <a:alpha val="3000"/>
            </a:srgbClr>
          </a:solidFill>
          <a:ln w="12700">
            <a:solidFill>
              <a:srgbClr val="D4AF37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8"/>
          <p:cNvSpPr txBox="1"/>
          <p:nvPr/>
        </p:nvSpPr>
        <p:spPr>
          <a:xfrm>
            <a:off x="4429354" y="2281428"/>
            <a:ext cx="629107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B5563">
                    <a:alpha val="10000"/>
                  </a:srgbClr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02</a:t>
            </a:r>
            <a:endParaRPr lang="en-US" sz="2700" dirty="0"/>
          </a:p>
        </p:txBody>
      </p:sp>
      <p:sp>
        <p:nvSpPr>
          <p:cNvPr id="24" name="Shape 19"/>
          <p:cNvSpPr/>
          <p:nvPr/>
        </p:nvSpPr>
        <p:spPr>
          <a:xfrm>
            <a:off x="5790895" y="2471623"/>
            <a:ext cx="609905" cy="609905"/>
          </a:xfrm>
          <a:prstGeom prst="roundRect">
            <a:avLst>
              <a:gd name="adj" fmla="val 149925"/>
            </a:avLst>
          </a:prstGeom>
          <a:solidFill>
            <a:srgbClr val="B45309"/>
          </a:solidFill>
          <a:ln w="25400">
            <a:solidFill>
              <a:srgbClr val="D97706"/>
            </a:solidFill>
            <a:prstDash val="solid"/>
          </a:ln>
          <a:effectLst>
            <a:outerShdw blurRad="139700" dist="12700" dir="162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rcRect t="-45" b="-45"/>
          <a:stretch/>
        </p:blipFill>
        <p:spPr>
          <a:xfrm>
            <a:off x="5967374" y="2661818"/>
            <a:ext cx="256946" cy="228600"/>
          </a:xfrm>
          <a:prstGeom prst="rect">
            <a:avLst/>
          </a:prstGeom>
        </p:spPr>
      </p:pic>
      <p:sp>
        <p:nvSpPr>
          <p:cNvPr id="26" name="Text 20"/>
          <p:cNvSpPr txBox="1"/>
          <p:nvPr/>
        </p:nvSpPr>
        <p:spPr>
          <a:xfrm>
            <a:off x="5475427" y="3185770"/>
            <a:ext cx="139080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استقلال الولاة</a:t>
            </a:r>
            <a:endParaRPr lang="en-US" sz="1500" dirty="0"/>
          </a:p>
        </p:txBody>
      </p:sp>
      <p:sp>
        <p:nvSpPr>
          <p:cNvPr id="27" name="Text 21"/>
          <p:cNvSpPr txBox="1"/>
          <p:nvPr/>
        </p:nvSpPr>
        <p:spPr>
          <a:xfrm>
            <a:off x="4630522" y="3633826"/>
            <a:ext cx="303397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انفصال الأقاليم البعيدة إدارياً ومالياً عن العاصمة بغداد، والاكتفاء بالدعاء للخليفة على المنابر وسك اسمه على العملة.</a:t>
            </a:r>
            <a:endParaRPr lang="en-US" sz="1000" dirty="0"/>
          </a:p>
        </p:txBody>
      </p:sp>
      <p:sp>
        <p:nvSpPr>
          <p:cNvPr id="28" name="Shape 22"/>
          <p:cNvSpPr/>
          <p:nvPr/>
        </p:nvSpPr>
        <p:spPr>
          <a:xfrm>
            <a:off x="381305" y="2233879"/>
            <a:ext cx="3657600" cy="2314346"/>
          </a:xfrm>
          <a:prstGeom prst="roundRect">
            <a:avLst>
              <a:gd name="adj" fmla="val 1951"/>
            </a:avLst>
          </a:prstGeom>
          <a:solidFill>
            <a:srgbClr val="FFFFFF">
              <a:alpha val="3000"/>
            </a:srgbClr>
          </a:solidFill>
          <a:ln w="12700">
            <a:solidFill>
              <a:srgbClr val="D4AF37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3"/>
          <p:cNvSpPr txBox="1"/>
          <p:nvPr/>
        </p:nvSpPr>
        <p:spPr>
          <a:xfrm>
            <a:off x="543154" y="2281428"/>
            <a:ext cx="629107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4B5563">
                    <a:alpha val="10000"/>
                  </a:srgbClr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03</a:t>
            </a:r>
            <a:endParaRPr lang="en-US" sz="2700" dirty="0"/>
          </a:p>
        </p:txBody>
      </p:sp>
      <p:sp>
        <p:nvSpPr>
          <p:cNvPr id="30" name="Shape 24"/>
          <p:cNvSpPr/>
          <p:nvPr/>
        </p:nvSpPr>
        <p:spPr>
          <a:xfrm>
            <a:off x="1904695" y="2471623"/>
            <a:ext cx="609905" cy="609905"/>
          </a:xfrm>
          <a:prstGeom prst="roundRect">
            <a:avLst>
              <a:gd name="adj" fmla="val 149925"/>
            </a:avLst>
          </a:prstGeom>
          <a:solidFill>
            <a:srgbClr val="1E3A8A"/>
          </a:solidFill>
          <a:ln w="25400">
            <a:solidFill>
              <a:srgbClr val="1D4ED8"/>
            </a:solidFill>
            <a:prstDash val="solid"/>
          </a:ln>
          <a:effectLst>
            <a:outerShdw blurRad="139700" dist="12700" dir="162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95805" y="2661818"/>
            <a:ext cx="228600" cy="228600"/>
          </a:xfrm>
          <a:prstGeom prst="rect">
            <a:avLst/>
          </a:prstGeom>
        </p:spPr>
      </p:pic>
      <p:sp>
        <p:nvSpPr>
          <p:cNvPr id="32" name="Text 25"/>
          <p:cNvSpPr txBox="1"/>
          <p:nvPr/>
        </p:nvSpPr>
        <p:spPr>
          <a:xfrm>
            <a:off x="1567282" y="3185770"/>
            <a:ext cx="1429207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أزمات اقتصادية</a:t>
            </a:r>
            <a:endParaRPr lang="en-US" sz="1500" dirty="0"/>
          </a:p>
        </p:txBody>
      </p:sp>
      <p:sp>
        <p:nvSpPr>
          <p:cNvPr id="33" name="Text 26"/>
          <p:cNvSpPr txBox="1"/>
          <p:nvPr/>
        </p:nvSpPr>
        <p:spPr>
          <a:xfrm>
            <a:off x="812902" y="3633826"/>
            <a:ext cx="2900477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تراجع واردات بيت المال بسبب استقلال الأقاليم، وكثرة الصراعات الداخلية والفتن التي استنزفت موارد الدولة.</a:t>
            </a:r>
            <a:endParaRPr lang="en-US" sz="1000" dirty="0"/>
          </a:p>
        </p:txBody>
      </p:sp>
      <p:sp>
        <p:nvSpPr>
          <p:cNvPr id="34" name="Shape 27"/>
          <p:cNvSpPr/>
          <p:nvPr/>
        </p:nvSpPr>
        <p:spPr>
          <a:xfrm>
            <a:off x="6319418" y="5188306"/>
            <a:ext cx="5495544" cy="743407"/>
          </a:xfrm>
          <a:prstGeom prst="roundRect">
            <a:avLst>
              <a:gd name="adj" fmla="val 12616"/>
            </a:avLst>
          </a:prstGeom>
          <a:solidFill>
            <a:srgbClr val="1F2937"/>
          </a:solidFill>
          <a:ln w="127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28"/>
          <p:cNvSpPr/>
          <p:nvPr/>
        </p:nvSpPr>
        <p:spPr>
          <a:xfrm>
            <a:off x="6319418" y="5188306"/>
            <a:ext cx="38405" cy="7242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29"/>
          <p:cNvSpPr txBox="1"/>
          <p:nvPr/>
        </p:nvSpPr>
        <p:spPr>
          <a:xfrm>
            <a:off x="10539374" y="5321808"/>
            <a:ext cx="124358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نفوذ البويهيين</a:t>
            </a:r>
            <a:endParaRPr lang="en-US" sz="1300" dirty="0"/>
          </a:p>
        </p:txBody>
      </p:sp>
      <p:sp>
        <p:nvSpPr>
          <p:cNvPr id="37" name="Text 30"/>
          <p:cNvSpPr txBox="1"/>
          <p:nvPr/>
        </p:nvSpPr>
        <p:spPr>
          <a:xfrm>
            <a:off x="11011205" y="5579669"/>
            <a:ext cx="7242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من بلاد فارس</a:t>
            </a:r>
            <a:endParaRPr lang="en-US" sz="900" dirty="0"/>
          </a:p>
        </p:txBody>
      </p:sp>
      <p:sp>
        <p:nvSpPr>
          <p:cNvPr id="38" name="Shape 31"/>
          <p:cNvSpPr/>
          <p:nvPr/>
        </p:nvSpPr>
        <p:spPr>
          <a:xfrm>
            <a:off x="6482182" y="5388559"/>
            <a:ext cx="1266444" cy="342900"/>
          </a:xfrm>
          <a:prstGeom prst="roundRect">
            <a:avLst>
              <a:gd name="adj" fmla="val 29630"/>
            </a:avLst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32"/>
          <p:cNvSpPr txBox="1"/>
          <p:nvPr/>
        </p:nvSpPr>
        <p:spPr>
          <a:xfrm>
            <a:off x="6596482" y="5388559"/>
            <a:ext cx="11814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946 - 1055 م</a:t>
            </a:r>
            <a:endParaRPr lang="en-US" sz="1500" dirty="0"/>
          </a:p>
        </p:txBody>
      </p:sp>
      <p:sp>
        <p:nvSpPr>
          <p:cNvPr id="40" name="Shape 33"/>
          <p:cNvSpPr/>
          <p:nvPr/>
        </p:nvSpPr>
        <p:spPr>
          <a:xfrm>
            <a:off x="381305" y="5188306"/>
            <a:ext cx="5495544" cy="743407"/>
          </a:xfrm>
          <a:prstGeom prst="roundRect">
            <a:avLst>
              <a:gd name="adj" fmla="val 12616"/>
            </a:avLst>
          </a:prstGeom>
          <a:solidFill>
            <a:srgbClr val="1F2937"/>
          </a:solidFill>
          <a:ln w="127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Shape 34"/>
          <p:cNvSpPr/>
          <p:nvPr/>
        </p:nvSpPr>
        <p:spPr>
          <a:xfrm>
            <a:off x="381305" y="5188306"/>
            <a:ext cx="38405" cy="7242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Text 35"/>
          <p:cNvSpPr txBox="1"/>
          <p:nvPr/>
        </p:nvSpPr>
        <p:spPr>
          <a:xfrm>
            <a:off x="4601261" y="5321808"/>
            <a:ext cx="124358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نفوذ السلاجقة</a:t>
            </a:r>
            <a:endParaRPr lang="en-US" sz="1300" dirty="0"/>
          </a:p>
        </p:txBody>
      </p:sp>
      <p:sp>
        <p:nvSpPr>
          <p:cNvPr id="43" name="Text 36"/>
          <p:cNvSpPr txBox="1"/>
          <p:nvPr/>
        </p:nvSpPr>
        <p:spPr>
          <a:xfrm>
            <a:off x="5176418" y="5579669"/>
            <a:ext cx="6291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أتراك أقوياء</a:t>
            </a:r>
            <a:endParaRPr lang="en-US" sz="900" dirty="0"/>
          </a:p>
        </p:txBody>
      </p:sp>
      <p:sp>
        <p:nvSpPr>
          <p:cNvPr id="44" name="Shape 37"/>
          <p:cNvSpPr/>
          <p:nvPr/>
        </p:nvSpPr>
        <p:spPr>
          <a:xfrm>
            <a:off x="543154" y="5388559"/>
            <a:ext cx="1371600" cy="342900"/>
          </a:xfrm>
          <a:prstGeom prst="roundRect">
            <a:avLst>
              <a:gd name="adj" fmla="val 29630"/>
            </a:avLst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Text 38"/>
          <p:cNvSpPr txBox="1"/>
          <p:nvPr/>
        </p:nvSpPr>
        <p:spPr>
          <a:xfrm>
            <a:off x="657454" y="5388559"/>
            <a:ext cx="1286561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1055 - 1258 م</a:t>
            </a:r>
            <a:endParaRPr lang="en-US" sz="1500" dirty="0"/>
          </a:p>
        </p:txBody>
      </p:sp>
      <p:sp>
        <p:nvSpPr>
          <p:cNvPr id="46" name="Shape 39"/>
          <p:cNvSpPr/>
          <p:nvPr/>
        </p:nvSpPr>
        <p:spPr>
          <a:xfrm>
            <a:off x="0" y="6313018"/>
            <a:ext cx="12191695" cy="381305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Shape 40"/>
          <p:cNvSpPr/>
          <p:nvPr/>
        </p:nvSpPr>
        <p:spPr>
          <a:xfrm>
            <a:off x="0" y="6313018"/>
            <a:ext cx="12191695" cy="9144"/>
          </a:xfrm>
          <a:prstGeom prst="rect">
            <a:avLst/>
          </a:pr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Shape 41"/>
          <p:cNvSpPr/>
          <p:nvPr/>
        </p:nvSpPr>
        <p:spPr>
          <a:xfrm>
            <a:off x="457200" y="6479438"/>
            <a:ext cx="57607" cy="57607"/>
          </a:xfrm>
          <a:prstGeom prst="roundRect">
            <a:avLst>
              <a:gd name="adj" fmla="val 1587307"/>
            </a:avLst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Text 42"/>
          <p:cNvSpPr txBox="1"/>
          <p:nvPr/>
        </p:nvSpPr>
        <p:spPr>
          <a:xfrm>
            <a:off x="10110521" y="6393485"/>
            <a:ext cx="17145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تاريخ الدولة العباسية - الصف الثامن</a:t>
            </a:r>
            <a:endParaRPr lang="en-US" sz="900" dirty="0"/>
          </a:p>
        </p:txBody>
      </p:sp>
      <p:sp>
        <p:nvSpPr>
          <p:cNvPr id="50" name="Shape 43"/>
          <p:cNvSpPr/>
          <p:nvPr/>
        </p:nvSpPr>
        <p:spPr>
          <a:xfrm>
            <a:off x="647395" y="6479438"/>
            <a:ext cx="57607" cy="57607"/>
          </a:xfrm>
          <a:prstGeom prst="roundRect">
            <a:avLst>
              <a:gd name="adj" fmla="val 1587307"/>
            </a:avLst>
          </a:prstGeom>
          <a:solidFill>
            <a:srgbClr val="D4AF3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1" name="Shape 44"/>
          <p:cNvSpPr/>
          <p:nvPr/>
        </p:nvSpPr>
        <p:spPr>
          <a:xfrm>
            <a:off x="552298" y="6479438"/>
            <a:ext cx="57607" cy="57607"/>
          </a:xfrm>
          <a:prstGeom prst="roundRect">
            <a:avLst>
              <a:gd name="adj" fmla="val 1587307"/>
            </a:avLst>
          </a:prstGeom>
          <a:solidFill>
            <a:srgbClr val="D4AF3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934102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4934102"/>
          </a:xfrm>
          <a:prstGeom prst="rect">
            <a:avLst/>
          </a:prstGeom>
          <a:solidFill>
            <a:srgbClr val="111827">
              <a:alpha val="9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52705" y="152705"/>
            <a:ext cx="11887200" cy="4629607"/>
          </a:xfrm>
          <a:prstGeom prst="roundRect">
            <a:avLst>
              <a:gd name="adj" fmla="val 325"/>
            </a:avLst>
          </a:prstGeom>
          <a:noFill/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28600" y="228600"/>
            <a:ext cx="11734495" cy="4476902"/>
          </a:xfrm>
          <a:prstGeom prst="roundRect">
            <a:avLst>
              <a:gd name="adj" fmla="val 348"/>
            </a:avLst>
          </a:prstGeom>
          <a:noFill/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0" y="1143000"/>
            <a:ext cx="12191695" cy="9144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1064" r="-1064"/>
          <a:stretch/>
        </p:blipFill>
        <p:spPr>
          <a:xfrm>
            <a:off x="11515954" y="352044"/>
            <a:ext cx="219456" cy="171907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8834933" y="304495"/>
            <a:ext cx="273862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الدراسات الاجتماعية - الصف الثامن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455164" y="838505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1355141" y="838505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 txBox="1"/>
          <p:nvPr/>
        </p:nvSpPr>
        <p:spPr>
          <a:xfrm>
            <a:off x="4809693" y="408735"/>
            <a:ext cx="4265727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bg1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مقارنة أنظمة الحكم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 9"/>
          <p:cNvSpPr txBox="1"/>
          <p:nvPr/>
        </p:nvSpPr>
        <p:spPr>
          <a:xfrm>
            <a:off x="1622146" y="771754"/>
            <a:ext cx="86227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الأموية</a:t>
            </a:r>
            <a:endParaRPr lang="en-US" sz="1400" dirty="0"/>
          </a:p>
        </p:txBody>
      </p:sp>
      <p:sp>
        <p:nvSpPr>
          <p:cNvPr id="13" name="Text 10"/>
          <p:cNvSpPr txBox="1"/>
          <p:nvPr/>
        </p:nvSpPr>
        <p:spPr>
          <a:xfrm>
            <a:off x="457200" y="771754"/>
            <a:ext cx="92903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العباسية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457200" y="1380744"/>
            <a:ext cx="11277295" cy="2943454"/>
          </a:xfrm>
          <a:prstGeom prst="roundRect">
            <a:avLst>
              <a:gd name="adj" fmla="val 1206"/>
            </a:avLst>
          </a:prstGeom>
          <a:solidFill>
            <a:srgbClr val="1F2937">
              <a:alpha val="50000"/>
            </a:srgbClr>
          </a:solidFill>
          <a:ln w="12700">
            <a:solidFill>
              <a:srgbClr val="4B5563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466344" y="1390802"/>
            <a:ext cx="11259007" cy="590702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466344" y="1962302"/>
            <a:ext cx="11259007" cy="19202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8910828" y="1543507"/>
            <a:ext cx="9144" cy="267005"/>
          </a:xfrm>
          <a:prstGeom prst="rect">
            <a:avLst/>
          </a:prstGeom>
          <a:solidFill>
            <a:srgbClr val="4B556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53344" y="1591056"/>
            <a:ext cx="171907" cy="171907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4683557" y="1543507"/>
            <a:ext cx="9144" cy="267005"/>
          </a:xfrm>
          <a:prstGeom prst="rect">
            <a:avLst/>
          </a:prstGeom>
          <a:solidFill>
            <a:srgbClr val="4B556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 l="-1064" r="-1064"/>
          <a:stretch/>
        </p:blipFill>
        <p:spPr>
          <a:xfrm>
            <a:off x="7261250" y="1591056"/>
            <a:ext cx="219456" cy="171907"/>
          </a:xfrm>
          <a:prstGeom prst="rect">
            <a:avLst/>
          </a:prstGeom>
        </p:spPr>
      </p:pic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 t="-842" b="-842"/>
          <a:stretch/>
        </p:blipFill>
        <p:spPr>
          <a:xfrm>
            <a:off x="3104388" y="1591056"/>
            <a:ext cx="190195" cy="171907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466344" y="2362810"/>
            <a:ext cx="11259007" cy="9144"/>
          </a:xfrm>
          <a:prstGeom prst="rect">
            <a:avLst/>
          </a:prstGeom>
          <a:solidFill>
            <a:srgbClr val="D4AF37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7"/>
          <p:cNvSpPr/>
          <p:nvPr/>
        </p:nvSpPr>
        <p:spPr>
          <a:xfrm>
            <a:off x="8910828" y="1981505"/>
            <a:ext cx="2819095" cy="381305"/>
          </a:xfrm>
          <a:prstGeom prst="rect">
            <a:avLst/>
          </a:prstGeom>
          <a:solidFill>
            <a:srgbClr val="11182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8"/>
          <p:cNvSpPr/>
          <p:nvPr/>
        </p:nvSpPr>
        <p:spPr>
          <a:xfrm>
            <a:off x="8910828" y="1981505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19"/>
          <p:cNvSpPr/>
          <p:nvPr/>
        </p:nvSpPr>
        <p:spPr>
          <a:xfrm>
            <a:off x="11115446" y="1981505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1E3A8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rcRect t="-856" b="-856"/>
          <a:stretch/>
        </p:blipFill>
        <p:spPr>
          <a:xfrm>
            <a:off x="11239805" y="2081174"/>
            <a:ext cx="133502" cy="181051"/>
          </a:xfrm>
          <a:prstGeom prst="rect">
            <a:avLst/>
          </a:prstGeom>
        </p:spPr>
      </p:pic>
      <p:sp>
        <p:nvSpPr>
          <p:cNvPr id="27" name="Shape 20"/>
          <p:cNvSpPr/>
          <p:nvPr/>
        </p:nvSpPr>
        <p:spPr>
          <a:xfrm>
            <a:off x="466344" y="1981505"/>
            <a:ext cx="4219956" cy="3813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1"/>
          <p:cNvSpPr/>
          <p:nvPr/>
        </p:nvSpPr>
        <p:spPr>
          <a:xfrm>
            <a:off x="466344" y="2753258"/>
            <a:ext cx="11259007" cy="9144"/>
          </a:xfrm>
          <a:prstGeom prst="rect">
            <a:avLst/>
          </a:prstGeom>
          <a:solidFill>
            <a:srgbClr val="D4AF37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2"/>
          <p:cNvSpPr/>
          <p:nvPr/>
        </p:nvSpPr>
        <p:spPr>
          <a:xfrm>
            <a:off x="8910828" y="2371954"/>
            <a:ext cx="2819095" cy="381305"/>
          </a:xfrm>
          <a:prstGeom prst="rect">
            <a:avLst/>
          </a:prstGeom>
          <a:solidFill>
            <a:srgbClr val="11182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Shape 23"/>
          <p:cNvSpPr/>
          <p:nvPr/>
        </p:nvSpPr>
        <p:spPr>
          <a:xfrm>
            <a:off x="8910828" y="2371954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4"/>
          <p:cNvSpPr/>
          <p:nvPr/>
        </p:nvSpPr>
        <p:spPr>
          <a:xfrm>
            <a:off x="11115446" y="2371954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4C1D9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216030" y="2471623"/>
            <a:ext cx="181051" cy="181051"/>
          </a:xfrm>
          <a:prstGeom prst="rect">
            <a:avLst/>
          </a:prstGeom>
        </p:spPr>
      </p:pic>
      <p:sp>
        <p:nvSpPr>
          <p:cNvPr id="33" name="Shape 25"/>
          <p:cNvSpPr/>
          <p:nvPr/>
        </p:nvSpPr>
        <p:spPr>
          <a:xfrm>
            <a:off x="466344" y="2371954"/>
            <a:ext cx="4219956" cy="3813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Shape 26"/>
          <p:cNvSpPr/>
          <p:nvPr/>
        </p:nvSpPr>
        <p:spPr>
          <a:xfrm>
            <a:off x="466344" y="3143707"/>
            <a:ext cx="11259007" cy="9144"/>
          </a:xfrm>
          <a:prstGeom prst="rect">
            <a:avLst/>
          </a:prstGeom>
          <a:solidFill>
            <a:srgbClr val="D4AF37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Shape 27"/>
          <p:cNvSpPr/>
          <p:nvPr/>
        </p:nvSpPr>
        <p:spPr>
          <a:xfrm>
            <a:off x="8910828" y="2762402"/>
            <a:ext cx="2819095" cy="381305"/>
          </a:xfrm>
          <a:prstGeom prst="rect">
            <a:avLst/>
          </a:prstGeom>
          <a:solidFill>
            <a:srgbClr val="11182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Shape 28"/>
          <p:cNvSpPr/>
          <p:nvPr/>
        </p:nvSpPr>
        <p:spPr>
          <a:xfrm>
            <a:off x="8910828" y="2762402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hape 29"/>
          <p:cNvSpPr/>
          <p:nvPr/>
        </p:nvSpPr>
        <p:spPr>
          <a:xfrm>
            <a:off x="11115446" y="2762402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064E3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8" name="Image 6" descr="preencoded.png"/>
          <p:cNvPicPr>
            <a:picLocks noChangeAspect="1"/>
          </p:cNvPicPr>
          <p:nvPr/>
        </p:nvPicPr>
        <p:blipFill>
          <a:blip r:embed="rId9"/>
          <a:srcRect l="-1403" r="-1403"/>
          <a:stretch/>
        </p:blipFill>
        <p:spPr>
          <a:xfrm>
            <a:off x="11201400" y="2862072"/>
            <a:ext cx="209398" cy="181051"/>
          </a:xfrm>
          <a:prstGeom prst="rect">
            <a:avLst/>
          </a:prstGeom>
        </p:spPr>
      </p:pic>
      <p:sp>
        <p:nvSpPr>
          <p:cNvPr id="39" name="Shape 30"/>
          <p:cNvSpPr/>
          <p:nvPr/>
        </p:nvSpPr>
        <p:spPr>
          <a:xfrm>
            <a:off x="466344" y="2762402"/>
            <a:ext cx="4219956" cy="3813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Shape 31"/>
          <p:cNvSpPr/>
          <p:nvPr/>
        </p:nvSpPr>
        <p:spPr>
          <a:xfrm>
            <a:off x="466344" y="3534156"/>
            <a:ext cx="11259007" cy="9144"/>
          </a:xfrm>
          <a:prstGeom prst="rect">
            <a:avLst/>
          </a:prstGeom>
          <a:solidFill>
            <a:srgbClr val="D4AF37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hape 32"/>
          <p:cNvSpPr/>
          <p:nvPr/>
        </p:nvSpPr>
        <p:spPr>
          <a:xfrm>
            <a:off x="8910828" y="3152851"/>
            <a:ext cx="2819095" cy="381305"/>
          </a:xfrm>
          <a:prstGeom prst="rect">
            <a:avLst/>
          </a:prstGeom>
          <a:solidFill>
            <a:srgbClr val="11182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Shape 33"/>
          <p:cNvSpPr/>
          <p:nvPr/>
        </p:nvSpPr>
        <p:spPr>
          <a:xfrm>
            <a:off x="8910828" y="3152851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Shape 34"/>
          <p:cNvSpPr/>
          <p:nvPr/>
        </p:nvSpPr>
        <p:spPr>
          <a:xfrm>
            <a:off x="11115446" y="3152851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7F1D1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4" name="Image 7" descr="preencoded.png"/>
          <p:cNvPicPr>
            <a:picLocks noChangeAspect="1"/>
          </p:cNvPicPr>
          <p:nvPr/>
        </p:nvPicPr>
        <p:blipFill>
          <a:blip r:embed="rId10"/>
          <a:srcRect l="-505" r="-505"/>
          <a:stretch/>
        </p:blipFill>
        <p:spPr>
          <a:xfrm>
            <a:off x="11192256" y="3252521"/>
            <a:ext cx="228600" cy="181051"/>
          </a:xfrm>
          <a:prstGeom prst="rect">
            <a:avLst/>
          </a:prstGeom>
        </p:spPr>
      </p:pic>
      <p:sp>
        <p:nvSpPr>
          <p:cNvPr id="45" name="Shape 35"/>
          <p:cNvSpPr/>
          <p:nvPr/>
        </p:nvSpPr>
        <p:spPr>
          <a:xfrm>
            <a:off x="466344" y="3152851"/>
            <a:ext cx="4219956" cy="3813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Shape 36"/>
          <p:cNvSpPr/>
          <p:nvPr/>
        </p:nvSpPr>
        <p:spPr>
          <a:xfrm>
            <a:off x="466344" y="3924605"/>
            <a:ext cx="11259007" cy="9144"/>
          </a:xfrm>
          <a:prstGeom prst="rect">
            <a:avLst/>
          </a:prstGeom>
          <a:solidFill>
            <a:srgbClr val="D4AF37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Shape 37"/>
          <p:cNvSpPr/>
          <p:nvPr/>
        </p:nvSpPr>
        <p:spPr>
          <a:xfrm>
            <a:off x="8910828" y="3543300"/>
            <a:ext cx="2819095" cy="381305"/>
          </a:xfrm>
          <a:prstGeom prst="rect">
            <a:avLst/>
          </a:prstGeom>
          <a:solidFill>
            <a:srgbClr val="11182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Shape 38"/>
          <p:cNvSpPr/>
          <p:nvPr/>
        </p:nvSpPr>
        <p:spPr>
          <a:xfrm>
            <a:off x="8910828" y="3543300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Shape 39"/>
          <p:cNvSpPr/>
          <p:nvPr/>
        </p:nvSpPr>
        <p:spPr>
          <a:xfrm>
            <a:off x="11115446" y="3543300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92400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0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216030" y="3642970"/>
            <a:ext cx="181051" cy="181051"/>
          </a:xfrm>
          <a:prstGeom prst="rect">
            <a:avLst/>
          </a:prstGeom>
        </p:spPr>
      </p:pic>
      <p:sp>
        <p:nvSpPr>
          <p:cNvPr id="51" name="Shape 40"/>
          <p:cNvSpPr/>
          <p:nvPr/>
        </p:nvSpPr>
        <p:spPr>
          <a:xfrm>
            <a:off x="466344" y="3543300"/>
            <a:ext cx="4219956" cy="3813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Shape 41"/>
          <p:cNvSpPr/>
          <p:nvPr/>
        </p:nvSpPr>
        <p:spPr>
          <a:xfrm>
            <a:off x="8910828" y="3933749"/>
            <a:ext cx="2819095" cy="381305"/>
          </a:xfrm>
          <a:prstGeom prst="rect">
            <a:avLst/>
          </a:prstGeom>
          <a:solidFill>
            <a:srgbClr val="11182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Shape 42"/>
          <p:cNvSpPr/>
          <p:nvPr/>
        </p:nvSpPr>
        <p:spPr>
          <a:xfrm>
            <a:off x="8910828" y="3933749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Shape 43"/>
          <p:cNvSpPr/>
          <p:nvPr/>
        </p:nvSpPr>
        <p:spPr>
          <a:xfrm>
            <a:off x="11115446" y="3933749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312E8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5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216030" y="4033418"/>
            <a:ext cx="181051" cy="181051"/>
          </a:xfrm>
          <a:prstGeom prst="rect">
            <a:avLst/>
          </a:prstGeom>
        </p:spPr>
      </p:pic>
      <p:sp>
        <p:nvSpPr>
          <p:cNvPr id="56" name="Shape 44"/>
          <p:cNvSpPr/>
          <p:nvPr/>
        </p:nvSpPr>
        <p:spPr>
          <a:xfrm>
            <a:off x="466344" y="3933749"/>
            <a:ext cx="4219956" cy="3813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7" name="Text 45"/>
          <p:cNvSpPr txBox="1"/>
          <p:nvPr/>
        </p:nvSpPr>
        <p:spPr>
          <a:xfrm>
            <a:off x="9720072" y="1514246"/>
            <a:ext cx="109087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وجه المقارنة</a:t>
            </a:r>
            <a:endParaRPr lang="en-US" sz="1300" dirty="0"/>
          </a:p>
        </p:txBody>
      </p:sp>
      <p:sp>
        <p:nvSpPr>
          <p:cNvPr id="58" name="Text 46"/>
          <p:cNvSpPr txBox="1"/>
          <p:nvPr/>
        </p:nvSpPr>
        <p:spPr>
          <a:xfrm>
            <a:off x="6123737" y="1514246"/>
            <a:ext cx="119603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الأموية</a:t>
            </a:r>
            <a:endParaRPr lang="en-US" sz="1300" dirty="0"/>
          </a:p>
        </p:txBody>
      </p:sp>
      <p:sp>
        <p:nvSpPr>
          <p:cNvPr id="59" name="Text 47"/>
          <p:cNvSpPr txBox="1"/>
          <p:nvPr/>
        </p:nvSpPr>
        <p:spPr>
          <a:xfrm>
            <a:off x="1855318" y="1514246"/>
            <a:ext cx="1310335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العباسية</a:t>
            </a:r>
            <a:endParaRPr lang="en-US" sz="1300" dirty="0"/>
          </a:p>
        </p:txBody>
      </p:sp>
      <p:sp>
        <p:nvSpPr>
          <p:cNvPr id="60" name="Text 48"/>
          <p:cNvSpPr txBox="1"/>
          <p:nvPr/>
        </p:nvSpPr>
        <p:spPr>
          <a:xfrm>
            <a:off x="10422331" y="2029054"/>
            <a:ext cx="695858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العاصمة</a:t>
            </a:r>
            <a:endParaRPr lang="en-US" sz="1200" dirty="0"/>
          </a:p>
        </p:txBody>
      </p:sp>
      <p:sp>
        <p:nvSpPr>
          <p:cNvPr id="61" name="Text 49"/>
          <p:cNvSpPr txBox="1"/>
          <p:nvPr/>
        </p:nvSpPr>
        <p:spPr>
          <a:xfrm>
            <a:off x="2154326" y="2018995"/>
            <a:ext cx="976579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chemeClr val="bg1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بغداد (العراق)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62" name="Text 50"/>
          <p:cNvSpPr txBox="1"/>
          <p:nvPr/>
        </p:nvSpPr>
        <p:spPr>
          <a:xfrm>
            <a:off x="10102291" y="2419502"/>
            <a:ext cx="10195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أسلوب الحكم</a:t>
            </a:r>
            <a:endParaRPr lang="en-US" sz="1200" dirty="0"/>
          </a:p>
        </p:txBody>
      </p:sp>
      <p:sp>
        <p:nvSpPr>
          <p:cNvPr id="63" name="Text 51"/>
          <p:cNvSpPr txBox="1"/>
          <p:nvPr/>
        </p:nvSpPr>
        <p:spPr>
          <a:xfrm>
            <a:off x="1872691" y="2419502"/>
            <a:ext cx="15243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متعدد الأعراق (عالمي)</a:t>
            </a:r>
            <a:endParaRPr lang="en-US" sz="1200" dirty="0"/>
          </a:p>
        </p:txBody>
      </p:sp>
      <p:sp>
        <p:nvSpPr>
          <p:cNvPr id="64" name="Text 52"/>
          <p:cNvSpPr txBox="1"/>
          <p:nvPr/>
        </p:nvSpPr>
        <p:spPr>
          <a:xfrm>
            <a:off x="10011766" y="2809951"/>
            <a:ext cx="11055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الحركة العلمية</a:t>
            </a:r>
            <a:endParaRPr lang="en-US" sz="1200" dirty="0"/>
          </a:p>
        </p:txBody>
      </p:sp>
      <p:sp>
        <p:nvSpPr>
          <p:cNvPr id="65" name="Text 53"/>
          <p:cNvSpPr txBox="1"/>
          <p:nvPr/>
        </p:nvSpPr>
        <p:spPr>
          <a:xfrm>
            <a:off x="1929384" y="2809951"/>
            <a:ext cx="14100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نهضة علمية شاملة</a:t>
            </a:r>
            <a:endParaRPr lang="en-US" sz="1200" dirty="0"/>
          </a:p>
        </p:txBody>
      </p:sp>
      <p:sp>
        <p:nvSpPr>
          <p:cNvPr id="66" name="Text 54"/>
          <p:cNvSpPr txBox="1"/>
          <p:nvPr/>
        </p:nvSpPr>
        <p:spPr>
          <a:xfrm>
            <a:off x="9807854" y="3200400"/>
            <a:ext cx="13149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الاعتماد السياسي</a:t>
            </a:r>
            <a:endParaRPr lang="en-US" sz="1200" dirty="0"/>
          </a:p>
        </p:txBody>
      </p:sp>
      <p:sp>
        <p:nvSpPr>
          <p:cNvPr id="67" name="Text 55"/>
          <p:cNvSpPr txBox="1"/>
          <p:nvPr/>
        </p:nvSpPr>
        <p:spPr>
          <a:xfrm>
            <a:off x="2076602" y="3200400"/>
            <a:ext cx="111465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الموالي والفرس</a:t>
            </a:r>
            <a:endParaRPr lang="en-US" sz="1200" dirty="0"/>
          </a:p>
        </p:txBody>
      </p:sp>
      <p:sp>
        <p:nvSpPr>
          <p:cNvPr id="68" name="Text 56"/>
          <p:cNvSpPr txBox="1"/>
          <p:nvPr/>
        </p:nvSpPr>
        <p:spPr>
          <a:xfrm>
            <a:off x="10477195" y="3590849"/>
            <a:ext cx="6483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الامتداد</a:t>
            </a:r>
            <a:endParaRPr lang="en-US" sz="1200" dirty="0"/>
          </a:p>
        </p:txBody>
      </p:sp>
      <p:sp>
        <p:nvSpPr>
          <p:cNvPr id="69" name="Text 57"/>
          <p:cNvSpPr txBox="1"/>
          <p:nvPr/>
        </p:nvSpPr>
        <p:spPr>
          <a:xfrm>
            <a:off x="1970532" y="3610051"/>
            <a:ext cx="131033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تقلص تدريجي للأطراف</a:t>
            </a:r>
            <a:endParaRPr lang="en-US" sz="1000" dirty="0"/>
          </a:p>
        </p:txBody>
      </p:sp>
      <p:sp>
        <p:nvSpPr>
          <p:cNvPr id="70" name="Text 58"/>
          <p:cNvSpPr txBox="1"/>
          <p:nvPr/>
        </p:nvSpPr>
        <p:spPr>
          <a:xfrm>
            <a:off x="10150754" y="3981298"/>
            <a:ext cx="9720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لغة الدواوين</a:t>
            </a:r>
            <a:endParaRPr lang="en-US" sz="1200" dirty="0"/>
          </a:p>
        </p:txBody>
      </p:sp>
      <p:sp>
        <p:nvSpPr>
          <p:cNvPr id="71" name="Text 59"/>
          <p:cNvSpPr txBox="1"/>
          <p:nvPr/>
        </p:nvSpPr>
        <p:spPr>
          <a:xfrm>
            <a:off x="1968703" y="3981298"/>
            <a:ext cx="13341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تعريب كامل ومنظم</a:t>
            </a:r>
            <a:endParaRPr lang="en-US" sz="1200" dirty="0"/>
          </a:p>
        </p:txBody>
      </p:sp>
      <p:sp>
        <p:nvSpPr>
          <p:cNvPr id="72" name="Shape 60"/>
          <p:cNvSpPr/>
          <p:nvPr/>
        </p:nvSpPr>
        <p:spPr>
          <a:xfrm>
            <a:off x="4683557" y="1981505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3" name="Text 61"/>
          <p:cNvSpPr txBox="1"/>
          <p:nvPr/>
        </p:nvSpPr>
        <p:spPr>
          <a:xfrm>
            <a:off x="6385255" y="2018995"/>
            <a:ext cx="967435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دمشق (الشام)</a:t>
            </a:r>
            <a:endParaRPr lang="en-US" sz="1300" dirty="0"/>
          </a:p>
        </p:txBody>
      </p:sp>
      <p:sp>
        <p:nvSpPr>
          <p:cNvPr id="74" name="Shape 62"/>
          <p:cNvSpPr/>
          <p:nvPr/>
        </p:nvSpPr>
        <p:spPr>
          <a:xfrm>
            <a:off x="4683557" y="2371954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5" name="Text 63"/>
          <p:cNvSpPr txBox="1"/>
          <p:nvPr/>
        </p:nvSpPr>
        <p:spPr>
          <a:xfrm>
            <a:off x="6480353" y="2419502"/>
            <a:ext cx="7626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عربي قبلي</a:t>
            </a:r>
            <a:endParaRPr lang="en-US" sz="1200" dirty="0"/>
          </a:p>
        </p:txBody>
      </p:sp>
      <p:sp>
        <p:nvSpPr>
          <p:cNvPr id="76" name="Shape 64"/>
          <p:cNvSpPr/>
          <p:nvPr/>
        </p:nvSpPr>
        <p:spPr>
          <a:xfrm>
            <a:off x="4683557" y="2762402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7" name="Text 65"/>
          <p:cNvSpPr txBox="1"/>
          <p:nvPr/>
        </p:nvSpPr>
        <p:spPr>
          <a:xfrm>
            <a:off x="6103620" y="2809951"/>
            <a:ext cx="15151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محدودة (بداية التدوين)</a:t>
            </a:r>
            <a:endParaRPr lang="en-US" sz="1200" dirty="0"/>
          </a:p>
        </p:txBody>
      </p:sp>
      <p:sp>
        <p:nvSpPr>
          <p:cNvPr id="78" name="Shape 66"/>
          <p:cNvSpPr/>
          <p:nvPr/>
        </p:nvSpPr>
        <p:spPr>
          <a:xfrm>
            <a:off x="4683557" y="3152851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9" name="Text 67"/>
          <p:cNvSpPr txBox="1"/>
          <p:nvPr/>
        </p:nvSpPr>
        <p:spPr>
          <a:xfrm>
            <a:off x="6377026" y="3200400"/>
            <a:ext cx="9720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القبائل العربية</a:t>
            </a:r>
            <a:endParaRPr lang="en-US" sz="1200" dirty="0"/>
          </a:p>
        </p:txBody>
      </p:sp>
      <p:sp>
        <p:nvSpPr>
          <p:cNvPr id="80" name="Shape 68"/>
          <p:cNvSpPr/>
          <p:nvPr/>
        </p:nvSpPr>
        <p:spPr>
          <a:xfrm>
            <a:off x="4683557" y="3543300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1" name="Text 69"/>
          <p:cNvSpPr txBox="1"/>
          <p:nvPr/>
        </p:nvSpPr>
        <p:spPr>
          <a:xfrm>
            <a:off x="6005779" y="3610051"/>
            <a:ext cx="170078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أقصى اتساع (الأندلس والسند)</a:t>
            </a:r>
            <a:endParaRPr lang="en-US" sz="1000" dirty="0"/>
          </a:p>
        </p:txBody>
      </p:sp>
      <p:sp>
        <p:nvSpPr>
          <p:cNvPr id="82" name="Shape 70"/>
          <p:cNvSpPr/>
          <p:nvPr/>
        </p:nvSpPr>
        <p:spPr>
          <a:xfrm>
            <a:off x="4683557" y="3933749"/>
            <a:ext cx="9144" cy="381305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3" name="Text 71"/>
          <p:cNvSpPr txBox="1"/>
          <p:nvPr/>
        </p:nvSpPr>
        <p:spPr>
          <a:xfrm>
            <a:off x="6203290" y="3981298"/>
            <a:ext cx="13149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عربية (بداية التعريب)</a:t>
            </a:r>
            <a:endParaRPr lang="en-US" sz="1200" dirty="0"/>
          </a:p>
        </p:txBody>
      </p:sp>
      <p:sp>
        <p:nvSpPr>
          <p:cNvPr id="84" name="Shape 72"/>
          <p:cNvSpPr/>
          <p:nvPr/>
        </p:nvSpPr>
        <p:spPr>
          <a:xfrm>
            <a:off x="8768182" y="2029054"/>
            <a:ext cx="286207" cy="286207"/>
          </a:xfrm>
          <a:prstGeom prst="ellipse">
            <a:avLst/>
          </a:prstGeom>
          <a:solidFill>
            <a:srgbClr val="D4AF37"/>
          </a:solidFill>
          <a:ln/>
          <a:effectLst>
            <a:outerShdw blurRad="101600" dist="12700" dir="16200000" algn="bl" rotWithShape="0">
              <a:srgbClr val="D4AF37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5" name="Text 73"/>
          <p:cNvSpPr txBox="1"/>
          <p:nvPr/>
        </p:nvSpPr>
        <p:spPr>
          <a:xfrm>
            <a:off x="8840419" y="2080260"/>
            <a:ext cx="23500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B5E2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VS</a:t>
            </a:r>
            <a:endParaRPr lang="en-US" sz="900" dirty="0"/>
          </a:p>
        </p:txBody>
      </p:sp>
      <p:sp>
        <p:nvSpPr>
          <p:cNvPr id="86" name="Shape 74"/>
          <p:cNvSpPr/>
          <p:nvPr/>
        </p:nvSpPr>
        <p:spPr>
          <a:xfrm>
            <a:off x="8768182" y="2419502"/>
            <a:ext cx="286207" cy="286207"/>
          </a:xfrm>
          <a:prstGeom prst="ellipse">
            <a:avLst/>
          </a:prstGeom>
          <a:solidFill>
            <a:srgbClr val="D4AF37"/>
          </a:solidFill>
          <a:ln/>
          <a:effectLst>
            <a:outerShdw blurRad="101600" dist="12700" dir="16200000" algn="bl" rotWithShape="0">
              <a:srgbClr val="D4AF37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7" name="Text 75"/>
          <p:cNvSpPr txBox="1"/>
          <p:nvPr/>
        </p:nvSpPr>
        <p:spPr>
          <a:xfrm>
            <a:off x="8840419" y="2470709"/>
            <a:ext cx="23500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B5E2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VS</a:t>
            </a:r>
            <a:endParaRPr lang="en-US" sz="900" dirty="0"/>
          </a:p>
        </p:txBody>
      </p:sp>
      <p:sp>
        <p:nvSpPr>
          <p:cNvPr id="88" name="Shape 76"/>
          <p:cNvSpPr/>
          <p:nvPr/>
        </p:nvSpPr>
        <p:spPr>
          <a:xfrm>
            <a:off x="8768182" y="2809951"/>
            <a:ext cx="286207" cy="286207"/>
          </a:xfrm>
          <a:prstGeom prst="ellipse">
            <a:avLst/>
          </a:prstGeom>
          <a:solidFill>
            <a:srgbClr val="D4AF37"/>
          </a:solidFill>
          <a:ln/>
          <a:effectLst>
            <a:outerShdw blurRad="101600" dist="12700" dir="16200000" algn="bl" rotWithShape="0">
              <a:srgbClr val="D4AF37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9" name="Text 77"/>
          <p:cNvSpPr txBox="1"/>
          <p:nvPr/>
        </p:nvSpPr>
        <p:spPr>
          <a:xfrm>
            <a:off x="8840419" y="2861158"/>
            <a:ext cx="23500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B5E2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VS</a:t>
            </a:r>
            <a:endParaRPr lang="en-US" sz="900" dirty="0"/>
          </a:p>
        </p:txBody>
      </p:sp>
      <p:sp>
        <p:nvSpPr>
          <p:cNvPr id="90" name="Shape 78"/>
          <p:cNvSpPr/>
          <p:nvPr/>
        </p:nvSpPr>
        <p:spPr>
          <a:xfrm>
            <a:off x="8768182" y="3200400"/>
            <a:ext cx="286207" cy="286207"/>
          </a:xfrm>
          <a:prstGeom prst="ellipse">
            <a:avLst/>
          </a:prstGeom>
          <a:solidFill>
            <a:srgbClr val="D4AF37"/>
          </a:solidFill>
          <a:ln/>
          <a:effectLst>
            <a:outerShdw blurRad="101600" dist="12700" dir="16200000" algn="bl" rotWithShape="0">
              <a:srgbClr val="D4AF37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1" name="Text 79"/>
          <p:cNvSpPr txBox="1"/>
          <p:nvPr/>
        </p:nvSpPr>
        <p:spPr>
          <a:xfrm>
            <a:off x="8840419" y="3251606"/>
            <a:ext cx="23500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B5E2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VS</a:t>
            </a:r>
            <a:endParaRPr lang="en-US" sz="900" dirty="0"/>
          </a:p>
        </p:txBody>
      </p:sp>
      <p:sp>
        <p:nvSpPr>
          <p:cNvPr id="92" name="Shape 80"/>
          <p:cNvSpPr/>
          <p:nvPr/>
        </p:nvSpPr>
        <p:spPr>
          <a:xfrm>
            <a:off x="8768182" y="3590849"/>
            <a:ext cx="286207" cy="286207"/>
          </a:xfrm>
          <a:prstGeom prst="ellipse">
            <a:avLst/>
          </a:prstGeom>
          <a:solidFill>
            <a:srgbClr val="D4AF37"/>
          </a:solidFill>
          <a:ln/>
          <a:effectLst>
            <a:outerShdw blurRad="101600" dist="12700" dir="16200000" algn="bl" rotWithShape="0">
              <a:srgbClr val="D4AF37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3" name="Text 81"/>
          <p:cNvSpPr txBox="1"/>
          <p:nvPr/>
        </p:nvSpPr>
        <p:spPr>
          <a:xfrm>
            <a:off x="8840419" y="3642055"/>
            <a:ext cx="23500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B5E2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VS</a:t>
            </a:r>
            <a:endParaRPr lang="en-US" sz="900" dirty="0"/>
          </a:p>
        </p:txBody>
      </p:sp>
      <p:sp>
        <p:nvSpPr>
          <p:cNvPr id="94" name="Shape 82"/>
          <p:cNvSpPr/>
          <p:nvPr/>
        </p:nvSpPr>
        <p:spPr>
          <a:xfrm>
            <a:off x="8768182" y="3981298"/>
            <a:ext cx="286207" cy="286207"/>
          </a:xfrm>
          <a:prstGeom prst="ellipse">
            <a:avLst/>
          </a:prstGeom>
          <a:solidFill>
            <a:srgbClr val="D4AF37"/>
          </a:solidFill>
          <a:ln/>
          <a:effectLst>
            <a:outerShdw blurRad="101600" dist="12700" dir="16200000" algn="bl" rotWithShape="0">
              <a:srgbClr val="D4AF37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5" name="Text 83"/>
          <p:cNvSpPr txBox="1"/>
          <p:nvPr/>
        </p:nvSpPr>
        <p:spPr>
          <a:xfrm>
            <a:off x="8840419" y="4032504"/>
            <a:ext cx="23500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B5E2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VS</a:t>
            </a:r>
            <a:endParaRPr lang="en-US" sz="900" dirty="0"/>
          </a:p>
        </p:txBody>
      </p:sp>
      <p:sp>
        <p:nvSpPr>
          <p:cNvPr id="96" name="Shape 84"/>
          <p:cNvSpPr/>
          <p:nvPr/>
        </p:nvSpPr>
        <p:spPr>
          <a:xfrm>
            <a:off x="0" y="4552798"/>
            <a:ext cx="12191695" cy="2305202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7" name="Shape 85"/>
          <p:cNvSpPr/>
          <p:nvPr/>
        </p:nvSpPr>
        <p:spPr>
          <a:xfrm>
            <a:off x="0" y="4552798"/>
            <a:ext cx="12191695" cy="9144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8" name="Text 86"/>
          <p:cNvSpPr txBox="1"/>
          <p:nvPr/>
        </p:nvSpPr>
        <p:spPr>
          <a:xfrm>
            <a:off x="5577841" y="4634179"/>
            <a:ext cx="6245352" cy="900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تمثل المقارنة السمات العامة الغالبة على كل عصر</a:t>
            </a:r>
            <a:endParaRPr lang="en-US" sz="2800" b="1" dirty="0"/>
          </a:p>
        </p:txBody>
      </p:sp>
      <p:sp>
        <p:nvSpPr>
          <p:cNvPr id="99" name="Text 87"/>
          <p:cNvSpPr txBox="1"/>
          <p:nvPr/>
        </p:nvSpPr>
        <p:spPr>
          <a:xfrm>
            <a:off x="457200" y="4662526"/>
            <a:ext cx="3054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4AF37">
                    <a:alpha val="50000"/>
                  </a:srgbClr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963156"/>
          </a:xfrm>
          <a:prstGeom prst="rect">
            <a:avLst/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963156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178394" y="1371600"/>
            <a:ext cx="3715207" cy="2333549"/>
          </a:xfrm>
          <a:prstGeom prst="roundRect">
            <a:avLst>
              <a:gd name="adj" fmla="val 191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178394" y="1371600"/>
            <a:ext cx="3715207" cy="38405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8406994" y="3200400"/>
            <a:ext cx="3258007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2571" r="-2571"/>
          <a:stretch/>
        </p:blipFill>
        <p:spPr>
          <a:xfrm>
            <a:off x="11553444" y="3343046"/>
            <a:ext cx="105156" cy="1143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241902" y="1371600"/>
            <a:ext cx="3715207" cy="2333549"/>
          </a:xfrm>
          <a:prstGeom prst="roundRect">
            <a:avLst>
              <a:gd name="adj" fmla="val 191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4241902" y="1371600"/>
            <a:ext cx="3715207" cy="38405"/>
          </a:xfrm>
          <a:prstGeom prst="rect">
            <a:avLst/>
          </a:prstGeom>
          <a:solidFill>
            <a:srgbClr val="3B82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470502" y="3200400"/>
            <a:ext cx="3258007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l="-133" r="-133"/>
          <a:stretch/>
        </p:blipFill>
        <p:spPr>
          <a:xfrm>
            <a:off x="7636154" y="3343046"/>
            <a:ext cx="85954" cy="11430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304495" y="1371600"/>
            <a:ext cx="3715207" cy="2333549"/>
          </a:xfrm>
          <a:prstGeom prst="roundRect">
            <a:avLst>
              <a:gd name="adj" fmla="val 191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304495" y="1371600"/>
            <a:ext cx="3715207" cy="38405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533095" y="3200400"/>
            <a:ext cx="3258007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 l="-1911" r="-1911"/>
          <a:stretch/>
        </p:blipFill>
        <p:spPr>
          <a:xfrm>
            <a:off x="3651199" y="3343046"/>
            <a:ext cx="133502" cy="114300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8178394" y="3933749"/>
            <a:ext cx="3715207" cy="2333549"/>
          </a:xfrm>
          <a:prstGeom prst="roundRect">
            <a:avLst>
              <a:gd name="adj" fmla="val 191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2"/>
          <p:cNvSpPr/>
          <p:nvPr/>
        </p:nvSpPr>
        <p:spPr>
          <a:xfrm>
            <a:off x="8178394" y="3933749"/>
            <a:ext cx="3715207" cy="38405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8406994" y="5762549"/>
            <a:ext cx="3258007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544300" y="5905195"/>
            <a:ext cx="114300" cy="114300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4241902" y="3933749"/>
            <a:ext cx="3715207" cy="2333549"/>
          </a:xfrm>
          <a:prstGeom prst="roundRect">
            <a:avLst>
              <a:gd name="adj" fmla="val 191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4241902" y="3933749"/>
            <a:ext cx="3715207" cy="38405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6"/>
          <p:cNvSpPr/>
          <p:nvPr/>
        </p:nvSpPr>
        <p:spPr>
          <a:xfrm>
            <a:off x="4470502" y="5762549"/>
            <a:ext cx="3258007" cy="9144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06894" y="5905195"/>
            <a:ext cx="114300" cy="114300"/>
          </a:xfrm>
          <a:prstGeom prst="rect">
            <a:avLst/>
          </a:prstGeom>
        </p:spPr>
      </p:pic>
      <p:sp>
        <p:nvSpPr>
          <p:cNvPr id="24" name="Shape 17"/>
          <p:cNvSpPr/>
          <p:nvPr/>
        </p:nvSpPr>
        <p:spPr>
          <a:xfrm>
            <a:off x="304495" y="3933749"/>
            <a:ext cx="3715207" cy="2333549"/>
          </a:xfrm>
          <a:prstGeom prst="roundRect">
            <a:avLst>
              <a:gd name="adj" fmla="val 1919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18"/>
          <p:cNvSpPr/>
          <p:nvPr/>
        </p:nvSpPr>
        <p:spPr>
          <a:xfrm>
            <a:off x="304495" y="3933749"/>
            <a:ext cx="3715207" cy="38405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19"/>
          <p:cNvSpPr/>
          <p:nvPr/>
        </p:nvSpPr>
        <p:spPr>
          <a:xfrm>
            <a:off x="533095" y="5762549"/>
            <a:ext cx="3258007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670402" y="5905195"/>
            <a:ext cx="114300" cy="114300"/>
          </a:xfrm>
          <a:prstGeom prst="rect">
            <a:avLst/>
          </a:prstGeom>
        </p:spPr>
      </p:pic>
      <p:sp>
        <p:nvSpPr>
          <p:cNvPr id="28" name="Text 20"/>
          <p:cNvSpPr txBox="1"/>
          <p:nvPr/>
        </p:nvSpPr>
        <p:spPr>
          <a:xfrm>
            <a:off x="10726826" y="2324405"/>
            <a:ext cx="1077163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الطب والصيدلة</a:t>
            </a:r>
            <a:endParaRPr lang="en-US" sz="1500" dirty="0"/>
          </a:p>
        </p:txBody>
      </p:sp>
      <p:sp>
        <p:nvSpPr>
          <p:cNvPr id="29" name="Text 21"/>
          <p:cNvSpPr txBox="1"/>
          <p:nvPr/>
        </p:nvSpPr>
        <p:spPr>
          <a:xfrm>
            <a:off x="8416138" y="2676449"/>
            <a:ext cx="334853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4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برز علماء عظام مثل الرازي وابن سينا مؤلف كتاب "القانون في الطب" الذي ظل مرجعاً لقرون.</a:t>
            </a:r>
            <a:endParaRPr lang="en-US" sz="1400" dirty="0"/>
          </a:p>
        </p:txBody>
      </p:sp>
      <p:sp>
        <p:nvSpPr>
          <p:cNvPr id="30" name="Text 22"/>
          <p:cNvSpPr txBox="1"/>
          <p:nvPr/>
        </p:nvSpPr>
        <p:spPr>
          <a:xfrm>
            <a:off x="8737092" y="3286354"/>
            <a:ext cx="2413101" cy="105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DC2626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تأسيس المستشفيات (البيمارستان)</a:t>
            </a:r>
            <a:endParaRPr lang="en-US" sz="1600" dirty="0"/>
          </a:p>
        </p:txBody>
      </p:sp>
      <p:sp>
        <p:nvSpPr>
          <p:cNvPr id="31" name="Text 23"/>
          <p:cNvSpPr txBox="1"/>
          <p:nvPr/>
        </p:nvSpPr>
        <p:spPr>
          <a:xfrm>
            <a:off x="6609283" y="2324405"/>
            <a:ext cx="1257300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الرياضيات والفلك</a:t>
            </a:r>
            <a:endParaRPr lang="en-US" sz="1500" dirty="0"/>
          </a:p>
        </p:txBody>
      </p:sp>
      <p:sp>
        <p:nvSpPr>
          <p:cNvPr id="32" name="Text 24"/>
          <p:cNvSpPr txBox="1"/>
          <p:nvPr/>
        </p:nvSpPr>
        <p:spPr>
          <a:xfrm>
            <a:off x="4478731" y="2676449"/>
            <a:ext cx="335219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أسس الخوارزمي علم الجبر ووضع الخوارزميات، وتطورت المراصد الفلكية والحسابات الدقيقة.</a:t>
            </a:r>
            <a:endParaRPr lang="en-US" sz="1600" dirty="0"/>
          </a:p>
        </p:txBody>
      </p:sp>
      <p:sp>
        <p:nvSpPr>
          <p:cNvPr id="33" name="Text 25"/>
          <p:cNvSpPr txBox="1"/>
          <p:nvPr/>
        </p:nvSpPr>
        <p:spPr>
          <a:xfrm>
            <a:off x="5410504" y="3286353"/>
            <a:ext cx="2239367" cy="2276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2563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الأرقام العربية والصفر</a:t>
            </a:r>
            <a:endParaRPr lang="en-US" dirty="0"/>
          </a:p>
        </p:txBody>
      </p:sp>
      <p:sp>
        <p:nvSpPr>
          <p:cNvPr id="34" name="Text 26"/>
          <p:cNvSpPr txBox="1"/>
          <p:nvPr/>
        </p:nvSpPr>
        <p:spPr>
          <a:xfrm>
            <a:off x="2606954" y="2324405"/>
            <a:ext cx="1324051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الجغرافيا والرحلات</a:t>
            </a:r>
            <a:endParaRPr lang="en-US" sz="1500" dirty="0"/>
          </a:p>
        </p:txBody>
      </p:sp>
      <p:sp>
        <p:nvSpPr>
          <p:cNvPr id="35" name="Text 27"/>
          <p:cNvSpPr txBox="1"/>
          <p:nvPr/>
        </p:nvSpPr>
        <p:spPr>
          <a:xfrm>
            <a:off x="558698" y="2676449"/>
            <a:ext cx="332933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رسم الإدريسي خرائط دقيقة للعالم في كتابه "نزهة المشتاق"، ووصف الرحالة البلدان بدقة.</a:t>
            </a:r>
            <a:endParaRPr lang="en-US" sz="1600" dirty="0"/>
          </a:p>
        </p:txBody>
      </p:sp>
      <p:sp>
        <p:nvSpPr>
          <p:cNvPr id="36" name="Text 28"/>
          <p:cNvSpPr txBox="1"/>
          <p:nvPr/>
        </p:nvSpPr>
        <p:spPr>
          <a:xfrm>
            <a:off x="1198880" y="3286353"/>
            <a:ext cx="2471523" cy="3035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59669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تحديد خطوط الطول والعرض</a:t>
            </a:r>
            <a:endParaRPr lang="en-US" sz="1600" dirty="0"/>
          </a:p>
        </p:txBody>
      </p:sp>
      <p:sp>
        <p:nvSpPr>
          <p:cNvPr id="37" name="Text 29"/>
          <p:cNvSpPr txBox="1"/>
          <p:nvPr/>
        </p:nvSpPr>
        <p:spPr>
          <a:xfrm>
            <a:off x="10846613" y="4886554"/>
            <a:ext cx="962863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الأدب واللغة</a:t>
            </a:r>
            <a:endParaRPr lang="en-US" sz="1500" dirty="0"/>
          </a:p>
        </p:txBody>
      </p:sp>
      <p:sp>
        <p:nvSpPr>
          <p:cNvPr id="38" name="Text 30"/>
          <p:cNvSpPr txBox="1"/>
          <p:nvPr/>
        </p:nvSpPr>
        <p:spPr>
          <a:xfrm>
            <a:off x="8064094" y="5238598"/>
            <a:ext cx="369783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ازدهر النثر والشعر، وبرز الجاحظ في كتاب "البيان والتبيين"، وتطورت علوم النحو والبلاغة.</a:t>
            </a:r>
            <a:endParaRPr lang="en-US" dirty="0"/>
          </a:p>
        </p:txBody>
      </p:sp>
      <p:sp>
        <p:nvSpPr>
          <p:cNvPr id="39" name="Text 31"/>
          <p:cNvSpPr txBox="1"/>
          <p:nvPr/>
        </p:nvSpPr>
        <p:spPr>
          <a:xfrm>
            <a:off x="9702800" y="5848502"/>
            <a:ext cx="1858873" cy="170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7C3AED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تدوين الشعر الجاهلي</a:t>
            </a:r>
            <a:endParaRPr lang="en-US" dirty="0"/>
          </a:p>
        </p:txBody>
      </p:sp>
      <p:sp>
        <p:nvSpPr>
          <p:cNvPr id="40" name="Text 32"/>
          <p:cNvSpPr txBox="1"/>
          <p:nvPr/>
        </p:nvSpPr>
        <p:spPr>
          <a:xfrm>
            <a:off x="6842455" y="4886554"/>
            <a:ext cx="1028700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النظم الإدارية</a:t>
            </a:r>
            <a:endParaRPr lang="en-US" sz="1500" dirty="0"/>
          </a:p>
        </p:txBody>
      </p:sp>
      <p:sp>
        <p:nvSpPr>
          <p:cNvPr id="41" name="Text 33"/>
          <p:cNvSpPr txBox="1"/>
          <p:nvPr/>
        </p:nvSpPr>
        <p:spPr>
          <a:xfrm>
            <a:off x="4126687" y="5238598"/>
            <a:ext cx="370057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تنظيم الدواوين وتطوير بيت المال، واستحداث نظام دقيق للبريد يربط أطراف الدولة.</a:t>
            </a:r>
            <a:endParaRPr lang="en-US" dirty="0"/>
          </a:p>
        </p:txBody>
      </p:sp>
      <p:sp>
        <p:nvSpPr>
          <p:cNvPr id="42" name="Text 34"/>
          <p:cNvSpPr txBox="1"/>
          <p:nvPr/>
        </p:nvSpPr>
        <p:spPr>
          <a:xfrm>
            <a:off x="5945429" y="5848501"/>
            <a:ext cx="1676095" cy="266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سك العملة الموحدة</a:t>
            </a:r>
            <a:endParaRPr lang="en-US" sz="1600" dirty="0"/>
          </a:p>
        </p:txBody>
      </p:sp>
      <p:sp>
        <p:nvSpPr>
          <p:cNvPr id="43" name="Text 35"/>
          <p:cNvSpPr txBox="1"/>
          <p:nvPr/>
        </p:nvSpPr>
        <p:spPr>
          <a:xfrm>
            <a:off x="3081528" y="4886554"/>
            <a:ext cx="848563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الأثر العالمي</a:t>
            </a:r>
            <a:endParaRPr lang="en-US" sz="1500" dirty="0"/>
          </a:p>
        </p:txBody>
      </p:sp>
      <p:sp>
        <p:nvSpPr>
          <p:cNvPr id="44" name="Text 36"/>
          <p:cNvSpPr txBox="1"/>
          <p:nvPr/>
        </p:nvSpPr>
        <p:spPr>
          <a:xfrm>
            <a:off x="298399" y="5238598"/>
            <a:ext cx="35878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انتقلت العلوم العباسية إلى أوروبا عبر الترجمة اللاتينية، وساهم التبادل التجاري في نشر الحضارة شرقاً وغرباً.</a:t>
            </a:r>
            <a:endParaRPr lang="en-US" sz="1600" dirty="0"/>
          </a:p>
        </p:txBody>
      </p:sp>
      <p:sp>
        <p:nvSpPr>
          <p:cNvPr id="45" name="Text 37"/>
          <p:cNvSpPr txBox="1"/>
          <p:nvPr/>
        </p:nvSpPr>
        <p:spPr>
          <a:xfrm>
            <a:off x="1833372" y="5848502"/>
            <a:ext cx="184891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الجسر للحضارة الحديثة</a:t>
            </a:r>
            <a:endParaRPr lang="en-US" sz="1600" dirty="0"/>
          </a:p>
        </p:txBody>
      </p:sp>
      <p:sp>
        <p:nvSpPr>
          <p:cNvPr id="46" name="Shape 38"/>
          <p:cNvSpPr/>
          <p:nvPr/>
        </p:nvSpPr>
        <p:spPr>
          <a:xfrm>
            <a:off x="11087100" y="1638605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7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239805" y="1790395"/>
            <a:ext cx="267005" cy="267005"/>
          </a:xfrm>
          <a:prstGeom prst="rect">
            <a:avLst/>
          </a:prstGeom>
        </p:spPr>
      </p:pic>
      <p:sp>
        <p:nvSpPr>
          <p:cNvPr id="48" name="Shape 39"/>
          <p:cNvSpPr/>
          <p:nvPr/>
        </p:nvSpPr>
        <p:spPr>
          <a:xfrm>
            <a:off x="11505895" y="1561795"/>
            <a:ext cx="228600" cy="228600"/>
          </a:xfrm>
          <a:prstGeom prst="roundRect">
            <a:avLst>
              <a:gd name="adj" fmla="val 400000"/>
            </a:avLst>
          </a:prstGeom>
          <a:solidFill>
            <a:srgbClr val="EF4444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40"/>
          <p:cNvSpPr txBox="1"/>
          <p:nvPr/>
        </p:nvSpPr>
        <p:spPr>
          <a:xfrm>
            <a:off x="11588191" y="1600200"/>
            <a:ext cx="1527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1</a:t>
            </a:r>
            <a:endParaRPr lang="en-US" sz="900" dirty="0"/>
          </a:p>
        </p:txBody>
      </p:sp>
      <p:sp>
        <p:nvSpPr>
          <p:cNvPr id="50" name="Shape 41"/>
          <p:cNvSpPr/>
          <p:nvPr/>
        </p:nvSpPr>
        <p:spPr>
          <a:xfrm>
            <a:off x="7149694" y="1638605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1" name="Image 7" descr="preencoded.png"/>
          <p:cNvPicPr>
            <a:picLocks noChangeAspect="1"/>
          </p:cNvPicPr>
          <p:nvPr/>
        </p:nvPicPr>
        <p:blipFill>
          <a:blip r:embed="rId10"/>
          <a:srcRect l="-685" r="-685"/>
          <a:stretch/>
        </p:blipFill>
        <p:spPr>
          <a:xfrm>
            <a:off x="7283196" y="1790395"/>
            <a:ext cx="304495" cy="267005"/>
          </a:xfrm>
          <a:prstGeom prst="rect">
            <a:avLst/>
          </a:prstGeom>
        </p:spPr>
      </p:pic>
      <p:sp>
        <p:nvSpPr>
          <p:cNvPr id="52" name="Shape 42"/>
          <p:cNvSpPr/>
          <p:nvPr/>
        </p:nvSpPr>
        <p:spPr>
          <a:xfrm>
            <a:off x="7569403" y="1561795"/>
            <a:ext cx="228600" cy="228600"/>
          </a:xfrm>
          <a:prstGeom prst="roundRect">
            <a:avLst>
              <a:gd name="adj" fmla="val 400000"/>
            </a:avLst>
          </a:prstGeom>
          <a:solidFill>
            <a:srgbClr val="3B82F6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43"/>
          <p:cNvSpPr txBox="1"/>
          <p:nvPr/>
        </p:nvSpPr>
        <p:spPr>
          <a:xfrm>
            <a:off x="7651699" y="1600200"/>
            <a:ext cx="1527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2</a:t>
            </a:r>
            <a:endParaRPr lang="en-US" sz="900" dirty="0"/>
          </a:p>
        </p:txBody>
      </p:sp>
      <p:sp>
        <p:nvSpPr>
          <p:cNvPr id="54" name="Shape 44"/>
          <p:cNvSpPr/>
          <p:nvPr/>
        </p:nvSpPr>
        <p:spPr>
          <a:xfrm>
            <a:off x="3213202" y="1638605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ECFDF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5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365906" y="1790395"/>
            <a:ext cx="267005" cy="267005"/>
          </a:xfrm>
          <a:prstGeom prst="rect">
            <a:avLst/>
          </a:prstGeom>
        </p:spPr>
      </p:pic>
      <p:sp>
        <p:nvSpPr>
          <p:cNvPr id="56" name="Shape 45"/>
          <p:cNvSpPr/>
          <p:nvPr/>
        </p:nvSpPr>
        <p:spPr>
          <a:xfrm>
            <a:off x="3631997" y="1561795"/>
            <a:ext cx="228600" cy="228600"/>
          </a:xfrm>
          <a:prstGeom prst="roundRect">
            <a:avLst>
              <a:gd name="adj" fmla="val 400000"/>
            </a:avLst>
          </a:prstGeom>
          <a:solidFill>
            <a:srgbClr val="10B981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46"/>
          <p:cNvSpPr txBox="1"/>
          <p:nvPr/>
        </p:nvSpPr>
        <p:spPr>
          <a:xfrm>
            <a:off x="3714293" y="1600200"/>
            <a:ext cx="1527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3</a:t>
            </a:r>
            <a:endParaRPr lang="en-US" sz="900" dirty="0"/>
          </a:p>
        </p:txBody>
      </p:sp>
      <p:sp>
        <p:nvSpPr>
          <p:cNvPr id="58" name="Shape 47"/>
          <p:cNvSpPr/>
          <p:nvPr/>
        </p:nvSpPr>
        <p:spPr>
          <a:xfrm>
            <a:off x="11087100" y="4200754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5F3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9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239805" y="4352544"/>
            <a:ext cx="267005" cy="267005"/>
          </a:xfrm>
          <a:prstGeom prst="rect">
            <a:avLst/>
          </a:prstGeom>
        </p:spPr>
      </p:pic>
      <p:sp>
        <p:nvSpPr>
          <p:cNvPr id="60" name="Shape 48"/>
          <p:cNvSpPr/>
          <p:nvPr/>
        </p:nvSpPr>
        <p:spPr>
          <a:xfrm>
            <a:off x="11505895" y="4123944"/>
            <a:ext cx="228600" cy="228600"/>
          </a:xfrm>
          <a:prstGeom prst="roundRect">
            <a:avLst>
              <a:gd name="adj" fmla="val 400000"/>
            </a:avLst>
          </a:prstGeom>
          <a:solidFill>
            <a:srgbClr val="8B5CF6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49"/>
          <p:cNvSpPr txBox="1"/>
          <p:nvPr/>
        </p:nvSpPr>
        <p:spPr>
          <a:xfrm>
            <a:off x="11588191" y="4162349"/>
            <a:ext cx="1527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4</a:t>
            </a:r>
            <a:endParaRPr lang="en-US" sz="900" dirty="0"/>
          </a:p>
        </p:txBody>
      </p:sp>
      <p:pic>
        <p:nvPicPr>
          <p:cNvPr id="62" name="Image 10" descr="preencoded.png"/>
          <p:cNvPicPr>
            <a:picLocks noChangeAspect="1"/>
          </p:cNvPicPr>
          <p:nvPr/>
        </p:nvPicPr>
        <p:blipFill>
          <a:blip r:embed="rId13"/>
          <a:srcRect l="-685" r="-685"/>
          <a:stretch/>
        </p:blipFill>
        <p:spPr>
          <a:xfrm>
            <a:off x="7283196" y="4352544"/>
            <a:ext cx="304495" cy="267005"/>
          </a:xfrm>
          <a:prstGeom prst="rect">
            <a:avLst/>
          </a:prstGeom>
        </p:spPr>
      </p:pic>
      <p:sp>
        <p:nvSpPr>
          <p:cNvPr id="63" name="Shape 50"/>
          <p:cNvSpPr/>
          <p:nvPr/>
        </p:nvSpPr>
        <p:spPr>
          <a:xfrm>
            <a:off x="7569403" y="4123944"/>
            <a:ext cx="228600" cy="228600"/>
          </a:xfrm>
          <a:prstGeom prst="roundRect">
            <a:avLst>
              <a:gd name="adj" fmla="val 400000"/>
            </a:avLst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51"/>
          <p:cNvSpPr txBox="1"/>
          <p:nvPr/>
        </p:nvSpPr>
        <p:spPr>
          <a:xfrm>
            <a:off x="7651699" y="4162349"/>
            <a:ext cx="1527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5</a:t>
            </a:r>
            <a:endParaRPr lang="en-US" sz="900" dirty="0"/>
          </a:p>
        </p:txBody>
      </p:sp>
      <p:pic>
        <p:nvPicPr>
          <p:cNvPr id="65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365906" y="4352544"/>
            <a:ext cx="267005" cy="267005"/>
          </a:xfrm>
          <a:prstGeom prst="rect">
            <a:avLst/>
          </a:prstGeom>
        </p:spPr>
      </p:pic>
      <p:sp>
        <p:nvSpPr>
          <p:cNvPr id="66" name="Shape 52"/>
          <p:cNvSpPr/>
          <p:nvPr/>
        </p:nvSpPr>
        <p:spPr>
          <a:xfrm>
            <a:off x="3631997" y="4123944"/>
            <a:ext cx="228600" cy="228600"/>
          </a:xfrm>
          <a:prstGeom prst="roundRect">
            <a:avLst>
              <a:gd name="adj" fmla="val 400000"/>
            </a:avLst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 53"/>
          <p:cNvSpPr txBox="1"/>
          <p:nvPr/>
        </p:nvSpPr>
        <p:spPr>
          <a:xfrm>
            <a:off x="3714293" y="4162349"/>
            <a:ext cx="1527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6</a:t>
            </a:r>
            <a:endParaRPr lang="en-US" sz="900" dirty="0"/>
          </a:p>
        </p:txBody>
      </p:sp>
      <p:sp>
        <p:nvSpPr>
          <p:cNvPr id="68" name="Shape 54"/>
          <p:cNvSpPr/>
          <p:nvPr/>
        </p:nvSpPr>
        <p:spPr>
          <a:xfrm>
            <a:off x="0" y="0"/>
            <a:ext cx="12191695" cy="1067105"/>
          </a:xfrm>
          <a:prstGeom prst="rect">
            <a:avLst/>
          </a:prstGeom>
          <a:solidFill>
            <a:srgbClr val="1B5E20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9" name="Shape 55"/>
          <p:cNvSpPr/>
          <p:nvPr/>
        </p:nvSpPr>
        <p:spPr>
          <a:xfrm>
            <a:off x="0" y="1028700"/>
            <a:ext cx="12191695" cy="384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0" name="Shape 56"/>
          <p:cNvSpPr/>
          <p:nvPr/>
        </p:nvSpPr>
        <p:spPr>
          <a:xfrm>
            <a:off x="11201400" y="286207"/>
            <a:ext cx="457200" cy="457200"/>
          </a:xfrm>
          <a:prstGeom prst="roundRect">
            <a:avLst>
              <a:gd name="adj" fmla="val 200000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1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1315700" y="400507"/>
            <a:ext cx="228600" cy="228600"/>
          </a:xfrm>
          <a:prstGeom prst="rect">
            <a:avLst/>
          </a:prstGeom>
        </p:spPr>
      </p:pic>
      <p:sp>
        <p:nvSpPr>
          <p:cNvPr id="72" name="Shape 57"/>
          <p:cNvSpPr/>
          <p:nvPr/>
        </p:nvSpPr>
        <p:spPr>
          <a:xfrm>
            <a:off x="533095" y="333756"/>
            <a:ext cx="1591056" cy="362102"/>
          </a:xfrm>
          <a:prstGeom prst="roundRect">
            <a:avLst>
              <a:gd name="adj" fmla="val 252526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3" name="Image 13" descr="preencoded.png"/>
          <p:cNvPicPr>
            <a:picLocks noChangeAspect="1"/>
          </p:cNvPicPr>
          <p:nvPr/>
        </p:nvPicPr>
        <p:blipFill>
          <a:blip r:embed="rId16"/>
          <a:srcRect l="-837" r="-837"/>
          <a:stretch/>
        </p:blipFill>
        <p:spPr>
          <a:xfrm>
            <a:off x="1805940" y="448056"/>
            <a:ext cx="152705" cy="133502"/>
          </a:xfrm>
          <a:prstGeom prst="rect">
            <a:avLst/>
          </a:prstGeom>
        </p:spPr>
      </p:pic>
      <p:sp>
        <p:nvSpPr>
          <p:cNvPr id="74" name="Text 58"/>
          <p:cNvSpPr txBox="1"/>
          <p:nvPr/>
        </p:nvSpPr>
        <p:spPr>
          <a:xfrm>
            <a:off x="7843723" y="142646"/>
            <a:ext cx="3424428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الإنجازات الحضارية للدولة العباسية</a:t>
            </a:r>
            <a:endParaRPr lang="en-US" sz="2200" dirty="0"/>
          </a:p>
        </p:txBody>
      </p:sp>
      <p:sp>
        <p:nvSpPr>
          <p:cNvPr id="75" name="Text 59"/>
          <p:cNvSpPr txBox="1"/>
          <p:nvPr/>
        </p:nvSpPr>
        <p:spPr>
          <a:xfrm>
            <a:off x="694944" y="390449"/>
            <a:ext cx="113842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ذروة العصر الذهبي</a:t>
            </a:r>
            <a:endParaRPr lang="en-US" sz="1000" dirty="0"/>
          </a:p>
        </p:txBody>
      </p:sp>
      <p:sp>
        <p:nvSpPr>
          <p:cNvPr id="76" name="Text 60"/>
          <p:cNvSpPr txBox="1"/>
          <p:nvPr/>
        </p:nvSpPr>
        <p:spPr>
          <a:xfrm>
            <a:off x="8406994" y="580644"/>
            <a:ext cx="2743199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dirty="0">
                <a:solidFill>
                  <a:srgbClr val="E5E7EB">
                    <a:alpha val="9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عصر الابتكار والريادة العلمية العالمية</a:t>
            </a:r>
            <a:endParaRPr lang="en-US" dirty="0"/>
          </a:p>
        </p:txBody>
      </p:sp>
      <p:sp>
        <p:nvSpPr>
          <p:cNvPr id="77" name="Shape 61"/>
          <p:cNvSpPr/>
          <p:nvPr/>
        </p:nvSpPr>
        <p:spPr>
          <a:xfrm>
            <a:off x="0" y="6572707"/>
            <a:ext cx="12191695" cy="39044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8" name="Shape 62"/>
          <p:cNvSpPr/>
          <p:nvPr/>
        </p:nvSpPr>
        <p:spPr>
          <a:xfrm>
            <a:off x="0" y="6572707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9" name="Text 63"/>
          <p:cNvSpPr txBox="1"/>
          <p:nvPr/>
        </p:nvSpPr>
        <p:spPr>
          <a:xfrm>
            <a:off x="10494569" y="6657746"/>
            <a:ext cx="14859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العباسية - الصف الثامن</a:t>
            </a:r>
            <a:endParaRPr lang="en-US" sz="900" dirty="0"/>
          </a:p>
        </p:txBody>
      </p:sp>
      <p:pic>
        <p:nvPicPr>
          <p:cNvPr id="80" name="Image 14" descr="preencoded.png"/>
          <p:cNvPicPr>
            <a:picLocks noChangeAspect="1"/>
          </p:cNvPicPr>
          <p:nvPr/>
        </p:nvPicPr>
        <p:blipFill>
          <a:blip r:embed="rId17">
            <a:alphaModFix amt="40000"/>
          </a:blip>
          <a:srcRect/>
          <a:stretch/>
        </p:blipFill>
        <p:spPr>
          <a:xfrm>
            <a:off x="685800" y="6715354"/>
            <a:ext cx="114300" cy="114300"/>
          </a:xfrm>
          <a:prstGeom prst="rect">
            <a:avLst/>
          </a:prstGeom>
        </p:spPr>
      </p:pic>
      <p:pic>
        <p:nvPicPr>
          <p:cNvPr id="81" name="Image 15" descr="preencoded.png"/>
          <p:cNvPicPr>
            <a:picLocks noChangeAspect="1"/>
          </p:cNvPicPr>
          <p:nvPr/>
        </p:nvPicPr>
        <p:blipFill>
          <a:blip r:embed="rId17">
            <a:alphaModFix amt="40000"/>
          </a:blip>
          <a:srcRect/>
          <a:stretch/>
        </p:blipFill>
        <p:spPr>
          <a:xfrm>
            <a:off x="495605" y="6715354"/>
            <a:ext cx="114300" cy="114300"/>
          </a:xfrm>
          <a:prstGeom prst="rect">
            <a:avLst/>
          </a:prstGeom>
        </p:spPr>
      </p:pic>
      <p:pic>
        <p:nvPicPr>
          <p:cNvPr id="82" name="Image 16" descr="preencoded.png"/>
          <p:cNvPicPr>
            <a:picLocks noChangeAspect="1"/>
          </p:cNvPicPr>
          <p:nvPr/>
        </p:nvPicPr>
        <p:blipFill>
          <a:blip r:embed="rId17">
            <a:alphaModFix amt="40000"/>
          </a:blip>
          <a:srcRect/>
          <a:stretch/>
        </p:blipFill>
        <p:spPr>
          <a:xfrm>
            <a:off x="304495" y="6715354"/>
            <a:ext cx="114300" cy="114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1125505" y="571500"/>
            <a:ext cx="457200" cy="384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4" name="Text 2"/>
          <p:cNvSpPr txBox="1"/>
          <p:nvPr/>
        </p:nvSpPr>
        <p:spPr>
          <a:xfrm>
            <a:off x="9417406" y="428854"/>
            <a:ext cx="172913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العصر العباسي الثاني</a:t>
            </a:r>
            <a:endParaRPr lang="en-US" sz="2000" dirty="0"/>
          </a:p>
        </p:txBody>
      </p:sp>
      <p:sp>
        <p:nvSpPr>
          <p:cNvPr id="5" name="Text 3"/>
          <p:cNvSpPr txBox="1"/>
          <p:nvPr/>
        </p:nvSpPr>
        <p:spPr>
          <a:xfrm>
            <a:off x="3666744" y="190195"/>
            <a:ext cx="6602679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الدويلات الانفصالية</a:t>
            </a:r>
            <a:endParaRPr lang="en-US" sz="5400" dirty="0"/>
          </a:p>
        </p:txBody>
      </p:sp>
      <p:sp>
        <p:nvSpPr>
          <p:cNvPr id="6" name="Text 4"/>
          <p:cNvSpPr txBox="1"/>
          <p:nvPr/>
        </p:nvSpPr>
        <p:spPr>
          <a:xfrm>
            <a:off x="6733642" y="1304849"/>
            <a:ext cx="498713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تفكك وحدة الدولة وظهور قوى إقليمية مستقلة في المشرق والمغرب</a:t>
            </a:r>
            <a:endParaRPr lang="en-US" sz="20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>
            <a:alphaModFix amt="80000"/>
          </a:blip>
          <a:srcRect l="-347" r="-347"/>
          <a:stretch/>
        </p:blipFill>
        <p:spPr>
          <a:xfrm>
            <a:off x="609905" y="1028700"/>
            <a:ext cx="647395" cy="5715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8128102" y="1904695"/>
            <a:ext cx="3457346" cy="4038905"/>
          </a:xfrm>
          <a:prstGeom prst="roundRect">
            <a:avLst>
              <a:gd name="adj" fmla="val 874"/>
            </a:avLst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9" name="Shape 6"/>
          <p:cNvSpPr/>
          <p:nvPr/>
        </p:nvSpPr>
        <p:spPr>
          <a:xfrm>
            <a:off x="8128102" y="1904695"/>
            <a:ext cx="3457346" cy="38405"/>
          </a:xfrm>
          <a:prstGeom prst="rect">
            <a:avLst/>
          </a:prstGeom>
          <a:solidFill>
            <a:srgbClr val="C2185B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0" name="Shape 7"/>
          <p:cNvSpPr/>
          <p:nvPr/>
        </p:nvSpPr>
        <p:spPr>
          <a:xfrm>
            <a:off x="10782605" y="2171700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C2185B"/>
          </a:solidFill>
          <a:ln/>
          <a:effectLst>
            <a:outerShdw blurRad="63500" dist="381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01477" y="2324405"/>
            <a:ext cx="333756" cy="267005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8356702" y="2171700"/>
            <a:ext cx="952805" cy="228600"/>
          </a:xfrm>
          <a:prstGeom prst="roundRect">
            <a:avLst>
              <a:gd name="adj" fmla="val 66667"/>
            </a:avLst>
          </a:prstGeom>
          <a:solidFill>
            <a:srgbClr val="1F2937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3" name="Text 9"/>
          <p:cNvSpPr txBox="1"/>
          <p:nvPr/>
        </p:nvSpPr>
        <p:spPr>
          <a:xfrm>
            <a:off x="8432596" y="2162556"/>
            <a:ext cx="11786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الغرب الإسلامي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8356702" y="3277210"/>
            <a:ext cx="3000146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5" name="Text 11"/>
          <p:cNvSpPr txBox="1"/>
          <p:nvPr/>
        </p:nvSpPr>
        <p:spPr>
          <a:xfrm>
            <a:off x="9011920" y="2848357"/>
            <a:ext cx="2515006" cy="2276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EC4899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المغرب والأندلس</a:t>
            </a:r>
            <a:endParaRPr lang="en-US" sz="3200" dirty="0"/>
          </a:p>
        </p:txBody>
      </p:sp>
      <p:sp>
        <p:nvSpPr>
          <p:cNvPr id="16" name="Shape 12"/>
          <p:cNvSpPr/>
          <p:nvPr/>
        </p:nvSpPr>
        <p:spPr>
          <a:xfrm>
            <a:off x="8356702" y="3972154"/>
            <a:ext cx="3000146" cy="91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7" name="Text 13"/>
          <p:cNvSpPr txBox="1"/>
          <p:nvPr/>
        </p:nvSpPr>
        <p:spPr>
          <a:xfrm>
            <a:off x="10748772" y="3486607"/>
            <a:ext cx="7242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الأمويون</a:t>
            </a:r>
            <a:endParaRPr lang="en-US" sz="2000" dirty="0"/>
          </a:p>
        </p:txBody>
      </p:sp>
      <p:sp>
        <p:nvSpPr>
          <p:cNvPr id="18" name="Text 14"/>
          <p:cNvSpPr txBox="1"/>
          <p:nvPr/>
        </p:nvSpPr>
        <p:spPr>
          <a:xfrm>
            <a:off x="10609783" y="3705149"/>
            <a:ext cx="8385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الأندلس (قرطبة)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8356702" y="3619195"/>
            <a:ext cx="390449" cy="209398"/>
          </a:xfrm>
          <a:prstGeom prst="roundRect">
            <a:avLst>
              <a:gd name="adj" fmla="val 79396"/>
            </a:avLst>
          </a:prstGeom>
          <a:solidFill>
            <a:srgbClr val="000000">
              <a:alpha val="3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20" name="Text 16"/>
          <p:cNvSpPr txBox="1"/>
          <p:nvPr/>
        </p:nvSpPr>
        <p:spPr>
          <a:xfrm>
            <a:off x="8432597" y="3619195"/>
            <a:ext cx="324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756م</a:t>
            </a:r>
            <a:endParaRPr lang="en-US" sz="1200" dirty="0"/>
          </a:p>
        </p:txBody>
      </p:sp>
      <p:sp>
        <p:nvSpPr>
          <p:cNvPr id="21" name="Shape 17"/>
          <p:cNvSpPr/>
          <p:nvPr/>
        </p:nvSpPr>
        <p:spPr>
          <a:xfrm>
            <a:off x="8356702" y="4592117"/>
            <a:ext cx="3000146" cy="91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22" name="Text 18"/>
          <p:cNvSpPr txBox="1"/>
          <p:nvPr/>
        </p:nvSpPr>
        <p:spPr>
          <a:xfrm>
            <a:off x="10865815" y="4105656"/>
            <a:ext cx="6099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الأغالبة</a:t>
            </a:r>
            <a:endParaRPr lang="en-US" sz="2000" dirty="0"/>
          </a:p>
        </p:txBody>
      </p:sp>
      <p:sp>
        <p:nvSpPr>
          <p:cNvPr id="23" name="Text 19"/>
          <p:cNvSpPr txBox="1"/>
          <p:nvPr/>
        </p:nvSpPr>
        <p:spPr>
          <a:xfrm>
            <a:off x="10650931" y="4324198"/>
            <a:ext cx="7909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إفريقية (تونس)</a:t>
            </a:r>
            <a:endParaRPr lang="en-US" sz="1200" dirty="0"/>
          </a:p>
        </p:txBody>
      </p:sp>
      <p:sp>
        <p:nvSpPr>
          <p:cNvPr id="24" name="Shape 20"/>
          <p:cNvSpPr/>
          <p:nvPr/>
        </p:nvSpPr>
        <p:spPr>
          <a:xfrm>
            <a:off x="8356702" y="4238244"/>
            <a:ext cx="390449" cy="209398"/>
          </a:xfrm>
          <a:prstGeom prst="roundRect">
            <a:avLst>
              <a:gd name="adj" fmla="val 79396"/>
            </a:avLst>
          </a:prstGeom>
          <a:solidFill>
            <a:srgbClr val="000000">
              <a:alpha val="3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25" name="Text 21"/>
          <p:cNvSpPr txBox="1"/>
          <p:nvPr/>
        </p:nvSpPr>
        <p:spPr>
          <a:xfrm>
            <a:off x="8432597" y="4238244"/>
            <a:ext cx="324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800م</a:t>
            </a:r>
            <a:endParaRPr lang="en-US" sz="1200" dirty="0"/>
          </a:p>
        </p:txBody>
      </p:sp>
      <p:sp>
        <p:nvSpPr>
          <p:cNvPr id="26" name="Text 22"/>
          <p:cNvSpPr txBox="1"/>
          <p:nvPr/>
        </p:nvSpPr>
        <p:spPr>
          <a:xfrm>
            <a:off x="10795406" y="4724705"/>
            <a:ext cx="6766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الأدارسة</a:t>
            </a:r>
            <a:endParaRPr lang="en-US" sz="2000" dirty="0"/>
          </a:p>
        </p:txBody>
      </p:sp>
      <p:sp>
        <p:nvSpPr>
          <p:cNvPr id="27" name="Text 23"/>
          <p:cNvSpPr txBox="1"/>
          <p:nvPr/>
        </p:nvSpPr>
        <p:spPr>
          <a:xfrm>
            <a:off x="10632643" y="4943246"/>
            <a:ext cx="81015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المغرب الأقصى</a:t>
            </a:r>
            <a:endParaRPr lang="en-US" sz="1200" dirty="0"/>
          </a:p>
        </p:txBody>
      </p:sp>
      <p:sp>
        <p:nvSpPr>
          <p:cNvPr id="28" name="Shape 24"/>
          <p:cNvSpPr/>
          <p:nvPr/>
        </p:nvSpPr>
        <p:spPr>
          <a:xfrm>
            <a:off x="8356702" y="4858207"/>
            <a:ext cx="390449" cy="209398"/>
          </a:xfrm>
          <a:prstGeom prst="roundRect">
            <a:avLst>
              <a:gd name="adj" fmla="val 79396"/>
            </a:avLst>
          </a:prstGeom>
          <a:solidFill>
            <a:srgbClr val="000000">
              <a:alpha val="3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29" name="Text 25"/>
          <p:cNvSpPr txBox="1"/>
          <p:nvPr/>
        </p:nvSpPr>
        <p:spPr>
          <a:xfrm>
            <a:off x="8432597" y="4858207"/>
            <a:ext cx="324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788م</a:t>
            </a:r>
            <a:endParaRPr lang="en-US" sz="1200" dirty="0"/>
          </a:p>
        </p:txBody>
      </p:sp>
      <p:sp>
        <p:nvSpPr>
          <p:cNvPr id="30" name="Shape 26"/>
          <p:cNvSpPr/>
          <p:nvPr/>
        </p:nvSpPr>
        <p:spPr>
          <a:xfrm>
            <a:off x="8356702" y="5362956"/>
            <a:ext cx="3000146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 sz="3200"/>
          </a:p>
        </p:txBody>
      </p:sp>
      <p:pic>
        <p:nvPicPr>
          <p:cNvPr id="3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201400" y="5557723"/>
            <a:ext cx="114300" cy="114300"/>
          </a:xfrm>
          <a:prstGeom prst="rect">
            <a:avLst/>
          </a:prstGeom>
        </p:spPr>
      </p:pic>
      <p:sp>
        <p:nvSpPr>
          <p:cNvPr id="32" name="Text 27"/>
          <p:cNvSpPr txBox="1"/>
          <p:nvPr/>
        </p:nvSpPr>
        <p:spPr>
          <a:xfrm>
            <a:off x="8554212" y="5505602"/>
            <a:ext cx="27340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أول المناطق انفصالاً لبعدها الجغرافي عن العاصمة بغداد.</a:t>
            </a:r>
            <a:endParaRPr lang="en-US" sz="1200" dirty="0"/>
          </a:p>
        </p:txBody>
      </p:sp>
      <p:sp>
        <p:nvSpPr>
          <p:cNvPr id="33" name="Shape 28"/>
          <p:cNvSpPr/>
          <p:nvPr/>
        </p:nvSpPr>
        <p:spPr>
          <a:xfrm>
            <a:off x="4369003" y="1904695"/>
            <a:ext cx="3457346" cy="4038905"/>
          </a:xfrm>
          <a:prstGeom prst="roundRect">
            <a:avLst>
              <a:gd name="adj" fmla="val 874"/>
            </a:avLst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34" name="Shape 29"/>
          <p:cNvSpPr/>
          <p:nvPr/>
        </p:nvSpPr>
        <p:spPr>
          <a:xfrm>
            <a:off x="4369003" y="1904695"/>
            <a:ext cx="3457346" cy="38405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35" name="Shape 30"/>
          <p:cNvSpPr/>
          <p:nvPr/>
        </p:nvSpPr>
        <p:spPr>
          <a:xfrm>
            <a:off x="7023506" y="2171700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1565C0"/>
          </a:solidFill>
          <a:ln/>
          <a:effectLst>
            <a:outerShdw blurRad="63500" dist="381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pic>
        <p:nvPicPr>
          <p:cNvPr id="3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75297" y="2324405"/>
            <a:ext cx="267005" cy="267005"/>
          </a:xfrm>
          <a:prstGeom prst="rect">
            <a:avLst/>
          </a:prstGeom>
        </p:spPr>
      </p:pic>
      <p:sp>
        <p:nvSpPr>
          <p:cNvPr id="37" name="Shape 31"/>
          <p:cNvSpPr/>
          <p:nvPr/>
        </p:nvSpPr>
        <p:spPr>
          <a:xfrm>
            <a:off x="4597603" y="2171700"/>
            <a:ext cx="1209751" cy="228600"/>
          </a:xfrm>
          <a:prstGeom prst="roundRect">
            <a:avLst>
              <a:gd name="adj" fmla="val 66667"/>
            </a:avLst>
          </a:prstGeom>
          <a:solidFill>
            <a:srgbClr val="1F2937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38" name="Text 32"/>
          <p:cNvSpPr txBox="1"/>
          <p:nvPr/>
        </p:nvSpPr>
        <p:spPr>
          <a:xfrm>
            <a:off x="4673498" y="2162556"/>
            <a:ext cx="13624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قلب العالم الإسلامي</a:t>
            </a:r>
            <a:endParaRPr lang="en-US" sz="1400" dirty="0"/>
          </a:p>
        </p:txBody>
      </p:sp>
      <p:sp>
        <p:nvSpPr>
          <p:cNvPr id="39" name="Shape 33"/>
          <p:cNvSpPr/>
          <p:nvPr/>
        </p:nvSpPr>
        <p:spPr>
          <a:xfrm>
            <a:off x="4597603" y="3277210"/>
            <a:ext cx="3000146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40" name="Text 34"/>
          <p:cNvSpPr txBox="1"/>
          <p:nvPr/>
        </p:nvSpPr>
        <p:spPr>
          <a:xfrm>
            <a:off x="5816498" y="2848357"/>
            <a:ext cx="195133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60A5FA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مصر والشام</a:t>
            </a:r>
            <a:endParaRPr lang="en-US" sz="3200" dirty="0"/>
          </a:p>
        </p:txBody>
      </p:sp>
      <p:sp>
        <p:nvSpPr>
          <p:cNvPr id="41" name="Shape 35"/>
          <p:cNvSpPr/>
          <p:nvPr/>
        </p:nvSpPr>
        <p:spPr>
          <a:xfrm>
            <a:off x="4597603" y="3972154"/>
            <a:ext cx="3000146" cy="91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42" name="Text 36"/>
          <p:cNvSpPr txBox="1"/>
          <p:nvPr/>
        </p:nvSpPr>
        <p:spPr>
          <a:xfrm>
            <a:off x="6827825" y="3486607"/>
            <a:ext cx="88605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الطولونيون</a:t>
            </a:r>
            <a:endParaRPr lang="en-US" sz="2000" dirty="0"/>
          </a:p>
        </p:txBody>
      </p:sp>
      <p:sp>
        <p:nvSpPr>
          <p:cNvPr id="43" name="Text 37"/>
          <p:cNvSpPr txBox="1"/>
          <p:nvPr/>
        </p:nvSpPr>
        <p:spPr>
          <a:xfrm>
            <a:off x="7039966" y="3705149"/>
            <a:ext cx="6483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مصر والشام</a:t>
            </a:r>
            <a:endParaRPr lang="en-US" sz="1200" dirty="0"/>
          </a:p>
        </p:txBody>
      </p:sp>
      <p:sp>
        <p:nvSpPr>
          <p:cNvPr id="44" name="Shape 38"/>
          <p:cNvSpPr/>
          <p:nvPr/>
        </p:nvSpPr>
        <p:spPr>
          <a:xfrm>
            <a:off x="4597603" y="3619195"/>
            <a:ext cx="390449" cy="209398"/>
          </a:xfrm>
          <a:prstGeom prst="roundRect">
            <a:avLst>
              <a:gd name="adj" fmla="val 79396"/>
            </a:avLst>
          </a:prstGeom>
          <a:solidFill>
            <a:srgbClr val="000000">
              <a:alpha val="3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45" name="Text 39"/>
          <p:cNvSpPr txBox="1"/>
          <p:nvPr/>
        </p:nvSpPr>
        <p:spPr>
          <a:xfrm>
            <a:off x="4673498" y="3619195"/>
            <a:ext cx="324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868م</a:t>
            </a:r>
            <a:endParaRPr lang="en-US" sz="1200" dirty="0"/>
          </a:p>
        </p:txBody>
      </p:sp>
      <p:sp>
        <p:nvSpPr>
          <p:cNvPr id="46" name="Shape 40"/>
          <p:cNvSpPr/>
          <p:nvPr/>
        </p:nvSpPr>
        <p:spPr>
          <a:xfrm>
            <a:off x="4597603" y="4592117"/>
            <a:ext cx="3000146" cy="91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47" name="Text 41"/>
          <p:cNvSpPr txBox="1"/>
          <p:nvPr/>
        </p:nvSpPr>
        <p:spPr>
          <a:xfrm>
            <a:off x="6805879" y="4105656"/>
            <a:ext cx="9052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الإخشيديون</a:t>
            </a:r>
            <a:endParaRPr lang="en-US" sz="2000" dirty="0"/>
          </a:p>
        </p:txBody>
      </p:sp>
      <p:sp>
        <p:nvSpPr>
          <p:cNvPr id="48" name="Text 42"/>
          <p:cNvSpPr txBox="1"/>
          <p:nvPr/>
        </p:nvSpPr>
        <p:spPr>
          <a:xfrm>
            <a:off x="6688836" y="4324198"/>
            <a:ext cx="100035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مصر والشام والحجاز</a:t>
            </a:r>
            <a:endParaRPr lang="en-US" sz="1200" dirty="0"/>
          </a:p>
        </p:txBody>
      </p:sp>
      <p:sp>
        <p:nvSpPr>
          <p:cNvPr id="49" name="Shape 43"/>
          <p:cNvSpPr/>
          <p:nvPr/>
        </p:nvSpPr>
        <p:spPr>
          <a:xfrm>
            <a:off x="4597603" y="4238244"/>
            <a:ext cx="390449" cy="209398"/>
          </a:xfrm>
          <a:prstGeom prst="roundRect">
            <a:avLst>
              <a:gd name="adj" fmla="val 79396"/>
            </a:avLst>
          </a:prstGeom>
          <a:solidFill>
            <a:srgbClr val="000000">
              <a:alpha val="3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50" name="Text 44"/>
          <p:cNvSpPr txBox="1"/>
          <p:nvPr/>
        </p:nvSpPr>
        <p:spPr>
          <a:xfrm>
            <a:off x="4673498" y="4238244"/>
            <a:ext cx="324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935م</a:t>
            </a:r>
            <a:endParaRPr lang="en-US" sz="1200" dirty="0"/>
          </a:p>
        </p:txBody>
      </p:sp>
      <p:sp>
        <p:nvSpPr>
          <p:cNvPr id="51" name="Text 45"/>
          <p:cNvSpPr txBox="1"/>
          <p:nvPr/>
        </p:nvSpPr>
        <p:spPr>
          <a:xfrm>
            <a:off x="6855257" y="4724705"/>
            <a:ext cx="85770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الفاطميون</a:t>
            </a:r>
            <a:endParaRPr lang="en-US" sz="2000" dirty="0"/>
          </a:p>
        </p:txBody>
      </p:sp>
      <p:sp>
        <p:nvSpPr>
          <p:cNvPr id="52" name="Text 46"/>
          <p:cNvSpPr txBox="1"/>
          <p:nvPr/>
        </p:nvSpPr>
        <p:spPr>
          <a:xfrm>
            <a:off x="6472123" y="4943246"/>
            <a:ext cx="12097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خلافة منافسة (القاهرة)</a:t>
            </a:r>
            <a:endParaRPr lang="en-US" sz="1200" dirty="0"/>
          </a:p>
        </p:txBody>
      </p:sp>
      <p:sp>
        <p:nvSpPr>
          <p:cNvPr id="53" name="Shape 47"/>
          <p:cNvSpPr/>
          <p:nvPr/>
        </p:nvSpPr>
        <p:spPr>
          <a:xfrm>
            <a:off x="4597603" y="4858207"/>
            <a:ext cx="390449" cy="209398"/>
          </a:xfrm>
          <a:prstGeom prst="roundRect">
            <a:avLst>
              <a:gd name="adj" fmla="val 79396"/>
            </a:avLst>
          </a:prstGeom>
          <a:solidFill>
            <a:srgbClr val="000000">
              <a:alpha val="3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54" name="Text 48"/>
          <p:cNvSpPr txBox="1"/>
          <p:nvPr/>
        </p:nvSpPr>
        <p:spPr>
          <a:xfrm>
            <a:off x="4673498" y="4858207"/>
            <a:ext cx="324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969م</a:t>
            </a:r>
            <a:endParaRPr lang="en-US" sz="1200" dirty="0"/>
          </a:p>
        </p:txBody>
      </p:sp>
      <p:sp>
        <p:nvSpPr>
          <p:cNvPr id="55" name="Shape 49"/>
          <p:cNvSpPr/>
          <p:nvPr/>
        </p:nvSpPr>
        <p:spPr>
          <a:xfrm>
            <a:off x="4597603" y="5362956"/>
            <a:ext cx="3000146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 sz="3200"/>
          </a:p>
        </p:txBody>
      </p:sp>
      <p:pic>
        <p:nvPicPr>
          <p:cNvPr id="5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442302" y="5557723"/>
            <a:ext cx="114300" cy="114300"/>
          </a:xfrm>
          <a:prstGeom prst="rect">
            <a:avLst/>
          </a:prstGeom>
        </p:spPr>
      </p:pic>
      <p:sp>
        <p:nvSpPr>
          <p:cNvPr id="57" name="Text 50"/>
          <p:cNvSpPr txBox="1"/>
          <p:nvPr/>
        </p:nvSpPr>
        <p:spPr>
          <a:xfrm>
            <a:off x="4847234" y="5505602"/>
            <a:ext cx="26865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سيطرت على طرق التجارة والحج وأضعفت اقتصاد الخلافة.</a:t>
            </a:r>
            <a:endParaRPr lang="en-US" sz="1200" dirty="0"/>
          </a:p>
        </p:txBody>
      </p:sp>
      <p:sp>
        <p:nvSpPr>
          <p:cNvPr id="58" name="Shape 51"/>
          <p:cNvSpPr/>
          <p:nvPr/>
        </p:nvSpPr>
        <p:spPr>
          <a:xfrm>
            <a:off x="609905" y="1904695"/>
            <a:ext cx="3457346" cy="4038905"/>
          </a:xfrm>
          <a:prstGeom prst="roundRect">
            <a:avLst>
              <a:gd name="adj" fmla="val 874"/>
            </a:avLst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59" name="Shape 52"/>
          <p:cNvSpPr/>
          <p:nvPr/>
        </p:nvSpPr>
        <p:spPr>
          <a:xfrm>
            <a:off x="609905" y="1904695"/>
            <a:ext cx="3457346" cy="38405"/>
          </a:xfrm>
          <a:prstGeom prst="rect">
            <a:avLst/>
          </a:prstGeom>
          <a:solidFill>
            <a:srgbClr val="1B5E20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60" name="Shape 53"/>
          <p:cNvSpPr/>
          <p:nvPr/>
        </p:nvSpPr>
        <p:spPr>
          <a:xfrm>
            <a:off x="3263494" y="2171700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1B5E20"/>
          </a:solidFill>
          <a:ln/>
          <a:effectLst>
            <a:outerShdw blurRad="63500" dist="381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pic>
        <p:nvPicPr>
          <p:cNvPr id="6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16198" y="2324405"/>
            <a:ext cx="267005" cy="267005"/>
          </a:xfrm>
          <a:prstGeom prst="rect">
            <a:avLst/>
          </a:prstGeom>
        </p:spPr>
      </p:pic>
      <p:sp>
        <p:nvSpPr>
          <p:cNvPr id="62" name="Shape 54"/>
          <p:cNvSpPr/>
          <p:nvPr/>
        </p:nvSpPr>
        <p:spPr>
          <a:xfrm>
            <a:off x="838505" y="2171700"/>
            <a:ext cx="1067105" cy="228600"/>
          </a:xfrm>
          <a:prstGeom prst="roundRect">
            <a:avLst>
              <a:gd name="adj" fmla="val 66667"/>
            </a:avLst>
          </a:prstGeom>
          <a:solidFill>
            <a:srgbClr val="1F2937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63" name="Text 55"/>
          <p:cNvSpPr txBox="1"/>
          <p:nvPr/>
        </p:nvSpPr>
        <p:spPr>
          <a:xfrm>
            <a:off x="914400" y="2171700"/>
            <a:ext cx="100035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المشرق الإسلامي</a:t>
            </a:r>
            <a:endParaRPr lang="en-US" sz="1400" dirty="0"/>
          </a:p>
        </p:txBody>
      </p:sp>
      <p:sp>
        <p:nvSpPr>
          <p:cNvPr id="64" name="Shape 56"/>
          <p:cNvSpPr/>
          <p:nvPr/>
        </p:nvSpPr>
        <p:spPr>
          <a:xfrm>
            <a:off x="838505" y="3277210"/>
            <a:ext cx="3000146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65" name="Text 57"/>
          <p:cNvSpPr txBox="1"/>
          <p:nvPr/>
        </p:nvSpPr>
        <p:spPr>
          <a:xfrm>
            <a:off x="551383" y="2848357"/>
            <a:ext cx="3462833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34D399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المشرق (خراسان وفارس)</a:t>
            </a:r>
            <a:endParaRPr lang="en-US" sz="3200" dirty="0"/>
          </a:p>
        </p:txBody>
      </p:sp>
      <p:sp>
        <p:nvSpPr>
          <p:cNvPr id="66" name="Shape 58"/>
          <p:cNvSpPr/>
          <p:nvPr/>
        </p:nvSpPr>
        <p:spPr>
          <a:xfrm>
            <a:off x="838505" y="3972154"/>
            <a:ext cx="3000146" cy="91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67" name="Text 59"/>
          <p:cNvSpPr txBox="1"/>
          <p:nvPr/>
        </p:nvSpPr>
        <p:spPr>
          <a:xfrm>
            <a:off x="2743200" y="3486607"/>
            <a:ext cx="1207923" cy="457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الطاهريون</a:t>
            </a:r>
            <a:endParaRPr lang="en-US" sz="2000" dirty="0"/>
          </a:p>
        </p:txBody>
      </p:sp>
      <p:sp>
        <p:nvSpPr>
          <p:cNvPr id="68" name="Text 60"/>
          <p:cNvSpPr txBox="1"/>
          <p:nvPr/>
        </p:nvSpPr>
        <p:spPr>
          <a:xfrm>
            <a:off x="3502152" y="3705149"/>
            <a:ext cx="4197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خراسان</a:t>
            </a:r>
            <a:endParaRPr lang="en-US" sz="1200" dirty="0"/>
          </a:p>
        </p:txBody>
      </p:sp>
      <p:sp>
        <p:nvSpPr>
          <p:cNvPr id="69" name="Shape 61"/>
          <p:cNvSpPr/>
          <p:nvPr/>
        </p:nvSpPr>
        <p:spPr>
          <a:xfrm>
            <a:off x="838505" y="3619195"/>
            <a:ext cx="390449" cy="209398"/>
          </a:xfrm>
          <a:prstGeom prst="roundRect">
            <a:avLst>
              <a:gd name="adj" fmla="val 79396"/>
            </a:avLst>
          </a:prstGeom>
          <a:solidFill>
            <a:srgbClr val="000000">
              <a:alpha val="3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70" name="Text 62"/>
          <p:cNvSpPr txBox="1"/>
          <p:nvPr/>
        </p:nvSpPr>
        <p:spPr>
          <a:xfrm>
            <a:off x="914400" y="3619195"/>
            <a:ext cx="324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821م</a:t>
            </a:r>
            <a:endParaRPr lang="en-US" sz="1200" dirty="0"/>
          </a:p>
        </p:txBody>
      </p:sp>
      <p:sp>
        <p:nvSpPr>
          <p:cNvPr id="71" name="Shape 63"/>
          <p:cNvSpPr/>
          <p:nvPr/>
        </p:nvSpPr>
        <p:spPr>
          <a:xfrm>
            <a:off x="838505" y="4592117"/>
            <a:ext cx="3000146" cy="91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72" name="Text 64"/>
          <p:cNvSpPr txBox="1"/>
          <p:nvPr/>
        </p:nvSpPr>
        <p:spPr>
          <a:xfrm>
            <a:off x="2789834" y="4105657"/>
            <a:ext cx="1166775" cy="1444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السامانيون</a:t>
            </a:r>
            <a:endParaRPr lang="en-US" sz="2000" dirty="0"/>
          </a:p>
        </p:txBody>
      </p:sp>
      <p:sp>
        <p:nvSpPr>
          <p:cNvPr id="73" name="Text 65"/>
          <p:cNvSpPr txBox="1"/>
          <p:nvPr/>
        </p:nvSpPr>
        <p:spPr>
          <a:xfrm>
            <a:off x="3287268" y="4324198"/>
            <a:ext cx="6382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ما وراء النهر</a:t>
            </a:r>
            <a:endParaRPr lang="en-US" sz="1200" dirty="0"/>
          </a:p>
        </p:txBody>
      </p:sp>
      <p:sp>
        <p:nvSpPr>
          <p:cNvPr id="74" name="Shape 66"/>
          <p:cNvSpPr/>
          <p:nvPr/>
        </p:nvSpPr>
        <p:spPr>
          <a:xfrm>
            <a:off x="838505" y="4238244"/>
            <a:ext cx="390449" cy="209398"/>
          </a:xfrm>
          <a:prstGeom prst="roundRect">
            <a:avLst>
              <a:gd name="adj" fmla="val 79396"/>
            </a:avLst>
          </a:prstGeom>
          <a:solidFill>
            <a:srgbClr val="000000">
              <a:alpha val="3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75" name="Text 67"/>
          <p:cNvSpPr txBox="1"/>
          <p:nvPr/>
        </p:nvSpPr>
        <p:spPr>
          <a:xfrm>
            <a:off x="914400" y="4238244"/>
            <a:ext cx="324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819م</a:t>
            </a:r>
            <a:endParaRPr lang="en-US" sz="1200" dirty="0"/>
          </a:p>
        </p:txBody>
      </p:sp>
      <p:sp>
        <p:nvSpPr>
          <p:cNvPr id="76" name="Text 68"/>
          <p:cNvSpPr txBox="1"/>
          <p:nvPr/>
        </p:nvSpPr>
        <p:spPr>
          <a:xfrm>
            <a:off x="3168396" y="4724705"/>
            <a:ext cx="7909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البويهيون</a:t>
            </a:r>
            <a:endParaRPr lang="en-US" sz="2000" dirty="0"/>
          </a:p>
        </p:txBody>
      </p:sp>
      <p:sp>
        <p:nvSpPr>
          <p:cNvPr id="77" name="Text 69"/>
          <p:cNvSpPr txBox="1"/>
          <p:nvPr/>
        </p:nvSpPr>
        <p:spPr>
          <a:xfrm>
            <a:off x="2841955" y="4943246"/>
            <a:ext cx="10863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فارس والعراق (بغداد)</a:t>
            </a:r>
            <a:endParaRPr lang="en-US" sz="1200" dirty="0"/>
          </a:p>
        </p:txBody>
      </p:sp>
      <p:sp>
        <p:nvSpPr>
          <p:cNvPr id="78" name="Shape 70"/>
          <p:cNvSpPr/>
          <p:nvPr/>
        </p:nvSpPr>
        <p:spPr>
          <a:xfrm>
            <a:off x="838505" y="4858207"/>
            <a:ext cx="390449" cy="209398"/>
          </a:xfrm>
          <a:prstGeom prst="roundRect">
            <a:avLst>
              <a:gd name="adj" fmla="val 79396"/>
            </a:avLst>
          </a:prstGeom>
          <a:solidFill>
            <a:srgbClr val="000000">
              <a:alpha val="3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79" name="Text 71"/>
          <p:cNvSpPr txBox="1"/>
          <p:nvPr/>
        </p:nvSpPr>
        <p:spPr>
          <a:xfrm>
            <a:off x="914400" y="4858207"/>
            <a:ext cx="3246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945م</a:t>
            </a:r>
            <a:endParaRPr lang="en-US" sz="1200" dirty="0"/>
          </a:p>
        </p:txBody>
      </p:sp>
      <p:sp>
        <p:nvSpPr>
          <p:cNvPr id="80" name="Shape 72"/>
          <p:cNvSpPr/>
          <p:nvPr/>
        </p:nvSpPr>
        <p:spPr>
          <a:xfrm>
            <a:off x="838505" y="5362956"/>
            <a:ext cx="3000146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 sz="3200"/>
          </a:p>
        </p:txBody>
      </p:sp>
      <p:pic>
        <p:nvPicPr>
          <p:cNvPr id="81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683203" y="5557723"/>
            <a:ext cx="114300" cy="114300"/>
          </a:xfrm>
          <a:prstGeom prst="rect">
            <a:avLst/>
          </a:prstGeom>
        </p:spPr>
      </p:pic>
      <p:sp>
        <p:nvSpPr>
          <p:cNvPr id="82" name="Text 73"/>
          <p:cNvSpPr txBox="1"/>
          <p:nvPr/>
        </p:nvSpPr>
        <p:spPr>
          <a:xfrm>
            <a:off x="960120" y="5505602"/>
            <a:ext cx="28099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تميزت بنفوذ العناصر الفارسية والتركية وسيطرتهم العسكرية.</a:t>
            </a:r>
            <a:endParaRPr lang="en-US" sz="1200" dirty="0"/>
          </a:p>
        </p:txBody>
      </p:sp>
      <p:sp>
        <p:nvSpPr>
          <p:cNvPr id="83" name="Shape 74"/>
          <p:cNvSpPr/>
          <p:nvPr/>
        </p:nvSpPr>
        <p:spPr>
          <a:xfrm>
            <a:off x="0" y="6396228"/>
            <a:ext cx="12191695" cy="457200"/>
          </a:xfrm>
          <a:prstGeom prst="rect">
            <a:avLst/>
          </a:prstGeom>
          <a:solidFill>
            <a:srgbClr val="0F3D13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84" name="Shape 75"/>
          <p:cNvSpPr/>
          <p:nvPr/>
        </p:nvSpPr>
        <p:spPr>
          <a:xfrm>
            <a:off x="0" y="6396228"/>
            <a:ext cx="12191695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85" name="Shape 76"/>
          <p:cNvSpPr/>
          <p:nvPr/>
        </p:nvSpPr>
        <p:spPr>
          <a:xfrm>
            <a:off x="761695" y="6590995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4B5563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86" name="Shape 77"/>
          <p:cNvSpPr/>
          <p:nvPr/>
        </p:nvSpPr>
        <p:spPr>
          <a:xfrm>
            <a:off x="609905" y="6590995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4B5563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87" name="Text 78"/>
          <p:cNvSpPr txBox="1"/>
          <p:nvPr/>
        </p:nvSpPr>
        <p:spPr>
          <a:xfrm>
            <a:off x="9956902" y="6505956"/>
            <a:ext cx="172913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العباسية - الصف الثامن</a:t>
            </a:r>
            <a:endParaRPr lang="en-US" sz="1400" dirty="0"/>
          </a:p>
        </p:txBody>
      </p:sp>
      <p:sp>
        <p:nvSpPr>
          <p:cNvPr id="88" name="Shape 79"/>
          <p:cNvSpPr/>
          <p:nvPr/>
        </p:nvSpPr>
        <p:spPr>
          <a:xfrm>
            <a:off x="914400" y="6590995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D4AF37">
              <a:alpha val="80000"/>
            </a:srgbClr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89" name="Shape 80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9134856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 t="20654" b="20654"/>
          <a:stretch/>
        </p:blipFill>
        <p:spPr>
          <a:xfrm>
            <a:off x="0" y="0"/>
            <a:ext cx="12191695" cy="9134856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2191695" cy="9134856"/>
          </a:xfrm>
          <a:prstGeom prst="rect">
            <a:avLst/>
          </a:prstGeom>
          <a:solidFill>
            <a:srgbClr val="000000">
              <a:alpha val="8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0" y="0"/>
            <a:ext cx="12191695" cy="1876349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0" y="1867205"/>
            <a:ext cx="12191695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10987430" y="304495"/>
            <a:ext cx="905256" cy="267005"/>
          </a:xfrm>
          <a:prstGeom prst="roundRect">
            <a:avLst>
              <a:gd name="adj" fmla="val 48924"/>
            </a:avLst>
          </a:pr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304495" y="304495"/>
            <a:ext cx="609905" cy="609905"/>
          </a:xfrm>
          <a:prstGeom prst="roundRect">
            <a:avLst>
              <a:gd name="adj" fmla="val 149925"/>
            </a:avLst>
          </a:prstGeom>
          <a:solidFill>
            <a:srgbClr val="000000">
              <a:alpha val="50000"/>
            </a:srgbClr>
          </a:solidFill>
          <a:ln w="25400">
            <a:solidFill>
              <a:srgbClr val="8B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6344" y="466344"/>
            <a:ext cx="286207" cy="286207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11101730" y="314554"/>
            <a:ext cx="77632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نهاية العصر</a:t>
            </a:r>
            <a:endParaRPr lang="en-US" sz="1000" dirty="0"/>
          </a:p>
        </p:txBody>
      </p:sp>
      <p:sp>
        <p:nvSpPr>
          <p:cNvPr id="11" name="Text 7"/>
          <p:cNvSpPr txBox="1"/>
          <p:nvPr/>
        </p:nvSpPr>
        <p:spPr>
          <a:xfrm>
            <a:off x="9157716" y="323698"/>
            <a:ext cx="18672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D4AF37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656 هـ / 1258 م</a:t>
            </a:r>
            <a:endParaRPr lang="en-US" sz="1500" dirty="0"/>
          </a:p>
        </p:txBody>
      </p:sp>
      <p:sp>
        <p:nvSpPr>
          <p:cNvPr id="12" name="Text 8"/>
          <p:cNvSpPr txBox="1"/>
          <p:nvPr/>
        </p:nvSpPr>
        <p:spPr>
          <a:xfrm>
            <a:off x="9561881" y="428854"/>
            <a:ext cx="2762402" cy="10003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5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سقوط بغداد</a:t>
            </a:r>
            <a:endParaRPr lang="en-US" sz="4500" dirty="0"/>
          </a:p>
        </p:txBody>
      </p:sp>
      <p:sp>
        <p:nvSpPr>
          <p:cNvPr id="13" name="Text 9"/>
          <p:cNvSpPr txBox="1"/>
          <p:nvPr/>
        </p:nvSpPr>
        <p:spPr>
          <a:xfrm>
            <a:off x="9255557" y="1266444"/>
            <a:ext cx="276788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نهاية الخلافة العباسية واجتياح المغول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3727094" y="7395667"/>
            <a:ext cx="3124505" cy="819302"/>
          </a:xfrm>
          <a:prstGeom prst="roundRect">
            <a:avLst>
              <a:gd name="adj" fmla="val 5191"/>
            </a:avLst>
          </a:prstGeom>
          <a:solidFill>
            <a:srgbClr val="111827"/>
          </a:solidFill>
          <a:ln w="127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 t="-530" b="-530"/>
          <a:stretch/>
        </p:blipFill>
        <p:spPr>
          <a:xfrm>
            <a:off x="6435547" y="7661758"/>
            <a:ext cx="247802" cy="286207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457200" y="7395667"/>
            <a:ext cx="3124505" cy="819302"/>
          </a:xfrm>
          <a:prstGeom prst="roundRect">
            <a:avLst>
              <a:gd name="adj" fmla="val 5191"/>
            </a:avLst>
          </a:prstGeom>
          <a:solidFill>
            <a:srgbClr val="111827"/>
          </a:solidFill>
          <a:ln w="127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 t="-530" b="-530"/>
          <a:stretch/>
        </p:blipFill>
        <p:spPr>
          <a:xfrm>
            <a:off x="3165653" y="7661758"/>
            <a:ext cx="247802" cy="286207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5474513" y="7528255"/>
            <a:ext cx="90982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خسارة ثقافية</a:t>
            </a:r>
            <a:endParaRPr lang="en-US" sz="1000" dirty="0"/>
          </a:p>
        </p:txBody>
      </p:sp>
      <p:sp>
        <p:nvSpPr>
          <p:cNvPr id="19" name="Text 13"/>
          <p:cNvSpPr txBox="1"/>
          <p:nvPr/>
        </p:nvSpPr>
        <p:spPr>
          <a:xfrm>
            <a:off x="4191610" y="7709306"/>
            <a:ext cx="2181758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فقد العالم آلاف المخطوطات النادرة في الطب والفلك والفلسفة.</a:t>
            </a:r>
            <a:endParaRPr lang="en-US" sz="900" dirty="0"/>
          </a:p>
        </p:txBody>
      </p:sp>
      <p:sp>
        <p:nvSpPr>
          <p:cNvPr id="20" name="Text 14"/>
          <p:cNvSpPr txBox="1"/>
          <p:nvPr/>
        </p:nvSpPr>
        <p:spPr>
          <a:xfrm>
            <a:off x="2083003" y="7528255"/>
            <a:ext cx="10341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استمرار الحضارة</a:t>
            </a:r>
            <a:endParaRPr lang="en-US" sz="1000" dirty="0"/>
          </a:p>
        </p:txBody>
      </p:sp>
      <p:sp>
        <p:nvSpPr>
          <p:cNvPr id="21" name="Text 15"/>
          <p:cNvSpPr txBox="1"/>
          <p:nvPr/>
        </p:nvSpPr>
        <p:spPr>
          <a:xfrm>
            <a:off x="721462" y="7709306"/>
            <a:ext cx="238201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رغم السقوط السياسي، استمرت الحضارة الإسلامية في مصر والأندلس.</a:t>
            </a:r>
            <a:endParaRPr lang="en-US" sz="900" dirty="0"/>
          </a:p>
        </p:txBody>
      </p:sp>
      <p:sp>
        <p:nvSpPr>
          <p:cNvPr id="22" name="Shape 16"/>
          <p:cNvSpPr/>
          <p:nvPr/>
        </p:nvSpPr>
        <p:spPr>
          <a:xfrm>
            <a:off x="11344046" y="3947465"/>
            <a:ext cx="19202" cy="780898"/>
          </a:xfrm>
          <a:prstGeom prst="rect">
            <a:avLst/>
          </a:prstGeom>
          <a:solidFill>
            <a:srgbClr val="4A4A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7"/>
          <p:cNvSpPr/>
          <p:nvPr/>
        </p:nvSpPr>
        <p:spPr>
          <a:xfrm>
            <a:off x="7302398" y="3375965"/>
            <a:ext cx="3600907" cy="1067105"/>
          </a:xfrm>
          <a:prstGeom prst="roundRect">
            <a:avLst>
              <a:gd name="adj" fmla="val 3060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8"/>
          <p:cNvSpPr/>
          <p:nvPr/>
        </p:nvSpPr>
        <p:spPr>
          <a:xfrm>
            <a:off x="7302398" y="3375965"/>
            <a:ext cx="3575304" cy="19202"/>
          </a:xfrm>
          <a:prstGeom prst="rect">
            <a:avLst/>
          </a:prstGeom>
          <a:solidFill>
            <a:srgbClr val="D4AF3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19"/>
          <p:cNvSpPr txBox="1"/>
          <p:nvPr/>
        </p:nvSpPr>
        <p:spPr>
          <a:xfrm>
            <a:off x="9432036" y="3509467"/>
            <a:ext cx="143377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مقدمات السقوط</a:t>
            </a:r>
            <a:endParaRPr lang="en-US" sz="1300" dirty="0"/>
          </a:p>
        </p:txBody>
      </p:sp>
      <p:sp>
        <p:nvSpPr>
          <p:cNvPr id="26" name="Text 20"/>
          <p:cNvSpPr txBox="1"/>
          <p:nvPr/>
        </p:nvSpPr>
        <p:spPr>
          <a:xfrm>
            <a:off x="7872070" y="3824021"/>
            <a:ext cx="2967228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تفكك داخلي وتعدد الولاءات، وضعف الجيش العباسي، وانشغال القادة بالصراعات الداخلية.</a:t>
            </a:r>
            <a:endParaRPr lang="en-US" sz="1000" dirty="0"/>
          </a:p>
        </p:txBody>
      </p:sp>
      <p:sp>
        <p:nvSpPr>
          <p:cNvPr id="27" name="Shape 21"/>
          <p:cNvSpPr/>
          <p:nvPr/>
        </p:nvSpPr>
        <p:spPr>
          <a:xfrm>
            <a:off x="11344046" y="5314493"/>
            <a:ext cx="19202" cy="780898"/>
          </a:xfrm>
          <a:prstGeom prst="rect">
            <a:avLst/>
          </a:prstGeom>
          <a:solidFill>
            <a:srgbClr val="4A4A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2"/>
          <p:cNvSpPr/>
          <p:nvPr/>
        </p:nvSpPr>
        <p:spPr>
          <a:xfrm>
            <a:off x="7302398" y="4742993"/>
            <a:ext cx="3600907" cy="1067105"/>
          </a:xfrm>
          <a:prstGeom prst="roundRect">
            <a:avLst>
              <a:gd name="adj" fmla="val 3060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  <a:effectLst>
            <a:outerShdw blurRad="190500" dist="12700" dir="16200000" algn="bl" rotWithShape="0">
              <a:srgbClr val="8B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Shape 23"/>
          <p:cNvSpPr/>
          <p:nvPr/>
        </p:nvSpPr>
        <p:spPr>
          <a:xfrm>
            <a:off x="7302398" y="4742993"/>
            <a:ext cx="3575304" cy="19202"/>
          </a:xfrm>
          <a:prstGeom prst="rect">
            <a:avLst/>
          </a:prstGeom>
          <a:solidFill>
            <a:srgbClr val="D4AF3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4"/>
          <p:cNvSpPr txBox="1"/>
          <p:nvPr/>
        </p:nvSpPr>
        <p:spPr>
          <a:xfrm>
            <a:off x="9540850" y="4876495"/>
            <a:ext cx="132953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F4444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الاجتياح والحصار</a:t>
            </a:r>
            <a:endParaRPr lang="en-US" sz="1300" dirty="0"/>
          </a:p>
        </p:txBody>
      </p:sp>
      <p:sp>
        <p:nvSpPr>
          <p:cNvPr id="31" name="Text 25"/>
          <p:cNvSpPr txBox="1"/>
          <p:nvPr/>
        </p:nvSpPr>
        <p:spPr>
          <a:xfrm>
            <a:off x="7947050" y="5191049"/>
            <a:ext cx="2891333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وصول جيش هولاكو وحصار بغداد، ثم اقتحام المدينة واستباحتها لمدة 40 يوماً من القتل والتدمير.</a:t>
            </a:r>
            <a:endParaRPr lang="en-US" sz="1000" dirty="0"/>
          </a:p>
        </p:txBody>
      </p:sp>
      <p:sp>
        <p:nvSpPr>
          <p:cNvPr id="32" name="Shape 26"/>
          <p:cNvSpPr/>
          <p:nvPr/>
        </p:nvSpPr>
        <p:spPr>
          <a:xfrm>
            <a:off x="7302398" y="6110021"/>
            <a:ext cx="3600907" cy="1067105"/>
          </a:xfrm>
          <a:prstGeom prst="roundRect">
            <a:avLst>
              <a:gd name="adj" fmla="val 3060"/>
            </a:avLst>
          </a:prstGeom>
          <a:solidFill>
            <a:srgbClr val="1A1A1A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27"/>
          <p:cNvSpPr/>
          <p:nvPr/>
        </p:nvSpPr>
        <p:spPr>
          <a:xfrm>
            <a:off x="7302398" y="6110021"/>
            <a:ext cx="3575304" cy="19202"/>
          </a:xfrm>
          <a:prstGeom prst="rect">
            <a:avLst/>
          </a:prstGeom>
          <a:solidFill>
            <a:srgbClr val="D4AF3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28"/>
          <p:cNvSpPr txBox="1"/>
          <p:nvPr/>
        </p:nvSpPr>
        <p:spPr>
          <a:xfrm>
            <a:off x="9653321" y="6243523"/>
            <a:ext cx="121523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النتائج الكارثية</a:t>
            </a:r>
            <a:endParaRPr lang="en-US" sz="1300" dirty="0"/>
          </a:p>
        </p:txBody>
      </p:sp>
      <p:sp>
        <p:nvSpPr>
          <p:cNvPr id="35" name="Text 29"/>
          <p:cNvSpPr txBox="1"/>
          <p:nvPr/>
        </p:nvSpPr>
        <p:spPr>
          <a:xfrm>
            <a:off x="7506310" y="6557162"/>
            <a:ext cx="3329330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نهاية الخلافة السياسية، دمار مكتبة بيت الحكمة وإلقاء الكتب في دجلة، وانتقال مركز الثقل الحضاري للقاهرة.</a:t>
            </a:r>
            <a:endParaRPr lang="en-US" sz="1000" dirty="0"/>
          </a:p>
        </p:txBody>
      </p:sp>
      <p:sp>
        <p:nvSpPr>
          <p:cNvPr id="36" name="Shape 30"/>
          <p:cNvSpPr/>
          <p:nvPr/>
        </p:nvSpPr>
        <p:spPr>
          <a:xfrm>
            <a:off x="457200" y="2333549"/>
            <a:ext cx="6391656" cy="4839005"/>
          </a:xfrm>
          <a:prstGeom prst="rect">
            <a:avLst/>
          </a:prstGeom>
          <a:solidFill>
            <a:srgbClr val="000000"/>
          </a:solidFill>
          <a:ln w="50800">
            <a:solidFill>
              <a:srgbClr val="374151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" name="Shape 31"/>
          <p:cNvSpPr/>
          <p:nvPr/>
        </p:nvSpPr>
        <p:spPr>
          <a:xfrm>
            <a:off x="495605" y="2371954"/>
            <a:ext cx="304495" cy="304495"/>
          </a:xfrm>
          <a:prstGeom prst="rect">
            <a:avLst/>
          </a:prstGeom>
          <a:noFill/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2"/>
          <p:cNvSpPr/>
          <p:nvPr/>
        </p:nvSpPr>
        <p:spPr>
          <a:xfrm>
            <a:off x="6502298" y="2371954"/>
            <a:ext cx="304495" cy="304495"/>
          </a:xfrm>
          <a:prstGeom prst="rect">
            <a:avLst/>
          </a:prstGeom>
          <a:noFill/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3"/>
          <p:cNvSpPr/>
          <p:nvPr/>
        </p:nvSpPr>
        <p:spPr>
          <a:xfrm>
            <a:off x="495605" y="6824167"/>
            <a:ext cx="304495" cy="304495"/>
          </a:xfrm>
          <a:prstGeom prst="rect">
            <a:avLst/>
          </a:prstGeom>
          <a:noFill/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4"/>
          <p:cNvSpPr/>
          <p:nvPr/>
        </p:nvSpPr>
        <p:spPr>
          <a:xfrm>
            <a:off x="6502298" y="6824167"/>
            <a:ext cx="304495" cy="304495"/>
          </a:xfrm>
          <a:prstGeom prst="rect">
            <a:avLst/>
          </a:prstGeom>
          <a:noFill/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1" name="Image 4" descr="preencoded.png"/>
          <p:cNvPicPr>
            <a:picLocks noChangeAspect="1"/>
          </p:cNvPicPr>
          <p:nvPr/>
        </p:nvPicPr>
        <p:blipFill>
          <a:blip r:embed="rId7">
            <a:alphaModFix amt="80000"/>
          </a:blip>
          <a:srcRect l="33" r="33"/>
          <a:stretch/>
        </p:blipFill>
        <p:spPr>
          <a:xfrm>
            <a:off x="533095" y="2409444"/>
            <a:ext cx="6238951" cy="4686300"/>
          </a:xfrm>
          <a:prstGeom prst="rect">
            <a:avLst/>
          </a:prstGeom>
        </p:spPr>
      </p:pic>
      <p:sp>
        <p:nvSpPr>
          <p:cNvPr id="42" name="Shape 35"/>
          <p:cNvSpPr/>
          <p:nvPr/>
        </p:nvSpPr>
        <p:spPr>
          <a:xfrm>
            <a:off x="495605" y="6042355"/>
            <a:ext cx="6314846" cy="1086307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Shape 36"/>
          <p:cNvSpPr/>
          <p:nvPr/>
        </p:nvSpPr>
        <p:spPr>
          <a:xfrm>
            <a:off x="495605" y="6042355"/>
            <a:ext cx="6314846" cy="9144"/>
          </a:xfrm>
          <a:prstGeom prst="rect">
            <a:avLst/>
          </a:pr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Text 37"/>
          <p:cNvSpPr txBox="1"/>
          <p:nvPr/>
        </p:nvSpPr>
        <p:spPr>
          <a:xfrm>
            <a:off x="844906" y="6261811"/>
            <a:ext cx="5763463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"وقيل إن دجلة اصطبغ باللونين: الأحمر من دماء القتلى، والأسود من حبر الكتب التي أُلقيت فيه"</a:t>
            </a:r>
            <a:endParaRPr lang="en-US" sz="1500" dirty="0"/>
          </a:p>
        </p:txBody>
      </p:sp>
      <p:sp>
        <p:nvSpPr>
          <p:cNvPr id="45" name="Shape 38"/>
          <p:cNvSpPr/>
          <p:nvPr/>
        </p:nvSpPr>
        <p:spPr>
          <a:xfrm>
            <a:off x="11125505" y="3375965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1F2937"/>
          </a:solidFill>
          <a:ln w="254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6" name="Image 5" descr="preencoded.png"/>
          <p:cNvPicPr>
            <a:picLocks noChangeAspect="1"/>
          </p:cNvPicPr>
          <p:nvPr/>
        </p:nvPicPr>
        <p:blipFill>
          <a:blip r:embed="rId8"/>
          <a:srcRect t="-100" b="-100"/>
          <a:stretch/>
        </p:blipFill>
        <p:spPr>
          <a:xfrm>
            <a:off x="11296498" y="3528670"/>
            <a:ext cx="114300" cy="152705"/>
          </a:xfrm>
          <a:prstGeom prst="rect">
            <a:avLst/>
          </a:prstGeom>
        </p:spPr>
      </p:pic>
      <p:sp>
        <p:nvSpPr>
          <p:cNvPr id="47" name="Shape 39"/>
          <p:cNvSpPr/>
          <p:nvPr/>
        </p:nvSpPr>
        <p:spPr>
          <a:xfrm>
            <a:off x="11125505" y="4742993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8B0000"/>
          </a:solidFill>
          <a:ln w="254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8" name="Image 6" descr="preencoded.png"/>
          <p:cNvPicPr>
            <a:picLocks noChangeAspect="1"/>
          </p:cNvPicPr>
          <p:nvPr/>
        </p:nvPicPr>
        <p:blipFill>
          <a:blip r:embed="rId9"/>
          <a:srcRect t="-43" b="-43"/>
          <a:stretch/>
        </p:blipFill>
        <p:spPr>
          <a:xfrm>
            <a:off x="11287354" y="4895698"/>
            <a:ext cx="133502" cy="152705"/>
          </a:xfrm>
          <a:prstGeom prst="rect">
            <a:avLst/>
          </a:prstGeom>
        </p:spPr>
      </p:pic>
      <p:sp>
        <p:nvSpPr>
          <p:cNvPr id="49" name="Shape 40"/>
          <p:cNvSpPr/>
          <p:nvPr/>
        </p:nvSpPr>
        <p:spPr>
          <a:xfrm>
            <a:off x="11125505" y="6110021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1F2937"/>
          </a:solidFill>
          <a:ln w="254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0" name="Image 7" descr="preencoded.png"/>
          <p:cNvPicPr>
            <a:picLocks noChangeAspect="1"/>
          </p:cNvPicPr>
          <p:nvPr/>
        </p:nvPicPr>
        <p:blipFill>
          <a:blip r:embed="rId10"/>
          <a:srcRect l="-33" r="-33"/>
          <a:stretch/>
        </p:blipFill>
        <p:spPr>
          <a:xfrm>
            <a:off x="11268151" y="6261811"/>
            <a:ext cx="171907" cy="152705"/>
          </a:xfrm>
          <a:prstGeom prst="rect">
            <a:avLst/>
          </a:prstGeom>
        </p:spPr>
      </p:pic>
      <p:sp>
        <p:nvSpPr>
          <p:cNvPr id="51" name="Shape 41"/>
          <p:cNvSpPr/>
          <p:nvPr/>
        </p:nvSpPr>
        <p:spPr>
          <a:xfrm>
            <a:off x="0" y="8671255"/>
            <a:ext cx="12191695" cy="4572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Shape 42"/>
          <p:cNvSpPr/>
          <p:nvPr/>
        </p:nvSpPr>
        <p:spPr>
          <a:xfrm>
            <a:off x="0" y="8671255"/>
            <a:ext cx="12191695" cy="9144"/>
          </a:xfrm>
          <a:prstGeom prst="rect">
            <a:avLst/>
          </a:pr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43"/>
          <p:cNvSpPr txBox="1"/>
          <p:nvPr/>
        </p:nvSpPr>
        <p:spPr>
          <a:xfrm>
            <a:off x="10494569" y="8791042"/>
            <a:ext cx="14859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العباسية - الصف الثامن</a:t>
            </a:r>
            <a:endParaRPr lang="en-US" sz="900" dirty="0"/>
          </a:p>
        </p:txBody>
      </p:sp>
      <p:sp>
        <p:nvSpPr>
          <p:cNvPr id="54" name="Text 44"/>
          <p:cNvSpPr txBox="1"/>
          <p:nvPr/>
        </p:nvSpPr>
        <p:spPr>
          <a:xfrm>
            <a:off x="304495" y="8791042"/>
            <a:ext cx="9811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SST-T2-G8-U3-L2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782105"/>
          </a:xfrm>
          <a:prstGeom prst="rect">
            <a:avLst/>
          </a:prstGeom>
          <a:solidFill>
            <a:srgbClr val="FFFD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81305" y="1295705"/>
            <a:ext cx="11430000" cy="38405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1048695" y="381305"/>
            <a:ext cx="761695" cy="761695"/>
          </a:xfrm>
          <a:prstGeom prst="roundRect">
            <a:avLst>
              <a:gd name="adj" fmla="val 120048"/>
            </a:avLst>
          </a:prstGeom>
          <a:solidFill>
            <a:srgbClr val="1E3A8A"/>
          </a:solidFill>
          <a:ln w="508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59007" y="590702"/>
            <a:ext cx="342900" cy="3429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7047281" y="260604"/>
            <a:ext cx="4181551" cy="10003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العباسية</a:t>
            </a:r>
            <a:endParaRPr lang="en-US" sz="4200" dirty="0"/>
          </a:p>
        </p:txBody>
      </p:sp>
      <p:sp>
        <p:nvSpPr>
          <p:cNvPr id="7" name="Shape 4"/>
          <p:cNvSpPr/>
          <p:nvPr/>
        </p:nvSpPr>
        <p:spPr>
          <a:xfrm>
            <a:off x="381305" y="476402"/>
            <a:ext cx="2219249" cy="571500"/>
          </a:xfrm>
          <a:prstGeom prst="roundRect">
            <a:avLst>
              <a:gd name="adj" fmla="val 32000"/>
            </a:avLst>
          </a:prstGeom>
          <a:solidFill>
            <a:srgbClr val="FCD34D"/>
          </a:solidFill>
          <a:ln w="508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647395" y="495605"/>
            <a:ext cx="1901038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ملخص الدرس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6248095" y="1714500"/>
            <a:ext cx="5562295" cy="1733702"/>
          </a:xfrm>
          <a:prstGeom prst="roundRect">
            <a:avLst>
              <a:gd name="adj" fmla="val 5796"/>
            </a:avLst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  <a:effectLst>
            <a:outerShdw blurRad="12700" dist="76200" dir="5400000" algn="bl" rotWithShape="0">
              <a:srgbClr val="00000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10334549" y="1971446"/>
            <a:ext cx="1218895" cy="1218895"/>
          </a:xfrm>
          <a:prstGeom prst="roundRect">
            <a:avLst>
              <a:gd name="adj" fmla="val 9377"/>
            </a:avLst>
          </a:prstGeom>
          <a:solidFill>
            <a:srgbClr val="DBEAFE"/>
          </a:solidFill>
          <a:ln w="50800">
            <a:solidFill>
              <a:srgbClr val="1E3A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l="-27" r="-27"/>
          <a:stretch/>
        </p:blipFill>
        <p:spPr>
          <a:xfrm>
            <a:off x="10515600" y="2238451"/>
            <a:ext cx="857707" cy="685800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9084564" y="1876349"/>
            <a:ext cx="1243584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E3A8A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مَن هُم؟</a:t>
            </a:r>
            <a:endParaRPr lang="en-US" sz="2200" dirty="0"/>
          </a:p>
        </p:txBody>
      </p:sp>
      <p:sp>
        <p:nvSpPr>
          <p:cNvPr id="13" name="Text 9"/>
          <p:cNvSpPr txBox="1"/>
          <p:nvPr/>
        </p:nvSpPr>
        <p:spPr>
          <a:xfrm>
            <a:off x="7405726" y="2257654"/>
            <a:ext cx="2991002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حكام المسلمين</a:t>
            </a:r>
            <a:endParaRPr lang="en-US" sz="3000" dirty="0"/>
          </a:p>
        </p:txBody>
      </p:sp>
      <p:sp>
        <p:nvSpPr>
          <p:cNvPr id="14" name="Text 10"/>
          <p:cNvSpPr txBox="1"/>
          <p:nvPr/>
        </p:nvSpPr>
        <p:spPr>
          <a:xfrm>
            <a:off x="9114739" y="2876702"/>
            <a:ext cx="114300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(العباسيون)</a:t>
            </a:r>
            <a:endParaRPr lang="en-US" sz="1500" dirty="0"/>
          </a:p>
        </p:txBody>
      </p:sp>
      <p:sp>
        <p:nvSpPr>
          <p:cNvPr id="15" name="Shape 11"/>
          <p:cNvSpPr/>
          <p:nvPr/>
        </p:nvSpPr>
        <p:spPr>
          <a:xfrm>
            <a:off x="381305" y="1714500"/>
            <a:ext cx="5562295" cy="1733702"/>
          </a:xfrm>
          <a:prstGeom prst="roundRect">
            <a:avLst>
              <a:gd name="adj" fmla="val 5796"/>
            </a:avLst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  <a:effectLst>
            <a:outerShdw blurRad="12700" dist="76200" dir="5400000" algn="bl" rotWithShape="0">
              <a:srgbClr val="00000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4466844" y="1971446"/>
            <a:ext cx="1218895" cy="1218895"/>
          </a:xfrm>
          <a:prstGeom prst="roundRect">
            <a:avLst>
              <a:gd name="adj" fmla="val 9377"/>
            </a:avLst>
          </a:prstGeom>
          <a:solidFill>
            <a:srgbClr val="D1FAE5"/>
          </a:solidFill>
          <a:ln w="50800">
            <a:solidFill>
              <a:srgbClr val="064E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rcRect l="-44" r="-44"/>
          <a:stretch/>
        </p:blipFill>
        <p:spPr>
          <a:xfrm>
            <a:off x="4819802" y="2238451"/>
            <a:ext cx="514807" cy="685800"/>
          </a:xfrm>
          <a:prstGeom prst="rect">
            <a:avLst/>
          </a:prstGeom>
        </p:spPr>
      </p:pic>
      <p:sp>
        <p:nvSpPr>
          <p:cNvPr id="18" name="Text 13"/>
          <p:cNvSpPr txBox="1"/>
          <p:nvPr/>
        </p:nvSpPr>
        <p:spPr>
          <a:xfrm>
            <a:off x="2854757" y="1876349"/>
            <a:ext cx="1605686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64E3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أينَ عاشوا؟</a:t>
            </a:r>
            <a:endParaRPr lang="en-US" sz="2200" dirty="0"/>
          </a:p>
        </p:txBody>
      </p:sp>
      <p:sp>
        <p:nvSpPr>
          <p:cNvPr id="19" name="Text 14"/>
          <p:cNvSpPr txBox="1"/>
          <p:nvPr/>
        </p:nvSpPr>
        <p:spPr>
          <a:xfrm>
            <a:off x="1776679" y="2257654"/>
            <a:ext cx="2753258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بغداد وسامراء</a:t>
            </a:r>
            <a:endParaRPr lang="en-US" sz="3000" dirty="0"/>
          </a:p>
        </p:txBody>
      </p:sp>
      <p:sp>
        <p:nvSpPr>
          <p:cNvPr id="20" name="Text 15"/>
          <p:cNvSpPr txBox="1"/>
          <p:nvPr/>
        </p:nvSpPr>
        <p:spPr>
          <a:xfrm>
            <a:off x="3281782" y="2876702"/>
            <a:ext cx="110551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(في العراق)</a:t>
            </a:r>
            <a:endParaRPr lang="en-US" sz="1500" dirty="0"/>
          </a:p>
        </p:txBody>
      </p:sp>
      <p:sp>
        <p:nvSpPr>
          <p:cNvPr id="21" name="Shape 16"/>
          <p:cNvSpPr/>
          <p:nvPr/>
        </p:nvSpPr>
        <p:spPr>
          <a:xfrm>
            <a:off x="6248095" y="3752698"/>
            <a:ext cx="5562295" cy="1733702"/>
          </a:xfrm>
          <a:prstGeom prst="roundRect">
            <a:avLst>
              <a:gd name="adj" fmla="val 5796"/>
            </a:avLst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  <a:effectLst>
            <a:outerShdw blurRad="12700" dist="76200" dir="5400000" algn="bl" rotWithShape="0">
              <a:srgbClr val="00000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10334549" y="4009644"/>
            <a:ext cx="1218895" cy="1218895"/>
          </a:xfrm>
          <a:prstGeom prst="roundRect">
            <a:avLst>
              <a:gd name="adj" fmla="val 9377"/>
            </a:avLst>
          </a:prstGeom>
          <a:solidFill>
            <a:srgbClr val="FEF3C7"/>
          </a:solidFill>
          <a:ln w="508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601554" y="4276649"/>
            <a:ext cx="685800" cy="685800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8694115" y="3914546"/>
            <a:ext cx="1634033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92400E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كم حَكَموا؟</a:t>
            </a:r>
            <a:endParaRPr lang="en-US" sz="2200" dirty="0"/>
          </a:p>
        </p:txBody>
      </p:sp>
      <p:sp>
        <p:nvSpPr>
          <p:cNvPr id="25" name="Text 19"/>
          <p:cNvSpPr txBox="1"/>
          <p:nvPr/>
        </p:nvSpPr>
        <p:spPr>
          <a:xfrm>
            <a:off x="8652967" y="4295851"/>
            <a:ext cx="1743761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500 سنة</a:t>
            </a:r>
            <a:endParaRPr lang="en-US" sz="3000" dirty="0"/>
          </a:p>
        </p:txBody>
      </p:sp>
      <p:sp>
        <p:nvSpPr>
          <p:cNvPr id="26" name="Text 20"/>
          <p:cNvSpPr txBox="1"/>
          <p:nvPr/>
        </p:nvSpPr>
        <p:spPr>
          <a:xfrm>
            <a:off x="8738006" y="4914900"/>
            <a:ext cx="1515161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(فترة طويلة جداً)</a:t>
            </a:r>
            <a:endParaRPr lang="en-US" sz="1500" dirty="0"/>
          </a:p>
        </p:txBody>
      </p:sp>
      <p:sp>
        <p:nvSpPr>
          <p:cNvPr id="27" name="Shape 21"/>
          <p:cNvSpPr/>
          <p:nvPr/>
        </p:nvSpPr>
        <p:spPr>
          <a:xfrm>
            <a:off x="381305" y="3752698"/>
            <a:ext cx="5562295" cy="1733702"/>
          </a:xfrm>
          <a:prstGeom prst="roundRect">
            <a:avLst>
              <a:gd name="adj" fmla="val 5796"/>
            </a:avLst>
          </a:prstGeom>
          <a:solidFill>
            <a:srgbClr val="FFFFFF"/>
          </a:solidFill>
          <a:ln w="38100">
            <a:solidFill>
              <a:srgbClr val="000000"/>
            </a:solidFill>
            <a:prstDash val="solid"/>
          </a:ln>
          <a:effectLst>
            <a:outerShdw blurRad="12700" dist="76200" dir="5400000" algn="bl" rotWithShape="0">
              <a:srgbClr val="000000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22"/>
          <p:cNvSpPr/>
          <p:nvPr/>
        </p:nvSpPr>
        <p:spPr>
          <a:xfrm>
            <a:off x="4466844" y="4009644"/>
            <a:ext cx="1218895" cy="1218895"/>
          </a:xfrm>
          <a:prstGeom prst="roundRect">
            <a:avLst>
              <a:gd name="adj" fmla="val 9377"/>
            </a:avLst>
          </a:prstGeom>
          <a:solidFill>
            <a:srgbClr val="EDE9FE"/>
          </a:solidFill>
          <a:ln w="50800">
            <a:solidFill>
              <a:srgbClr val="4C1D9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rcRect l="-15" r="-15"/>
          <a:stretch/>
        </p:blipFill>
        <p:spPr>
          <a:xfrm>
            <a:off x="4690872" y="4276649"/>
            <a:ext cx="771754" cy="685800"/>
          </a:xfrm>
          <a:prstGeom prst="rect">
            <a:avLst/>
          </a:prstGeom>
        </p:spPr>
      </p:pic>
      <p:sp>
        <p:nvSpPr>
          <p:cNvPr id="30" name="Text 23"/>
          <p:cNvSpPr txBox="1"/>
          <p:nvPr/>
        </p:nvSpPr>
        <p:spPr>
          <a:xfrm>
            <a:off x="2791663" y="3914546"/>
            <a:ext cx="1662379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4C1D95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ماذا فَعَلوا؟</a:t>
            </a:r>
            <a:endParaRPr lang="en-US" sz="2200" dirty="0"/>
          </a:p>
        </p:txBody>
      </p:sp>
      <p:sp>
        <p:nvSpPr>
          <p:cNvPr id="31" name="Text 24"/>
          <p:cNvSpPr txBox="1"/>
          <p:nvPr/>
        </p:nvSpPr>
        <p:spPr>
          <a:xfrm>
            <a:off x="2255825" y="4295851"/>
            <a:ext cx="2276856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نَشَروا العِلم</a:t>
            </a:r>
            <a:endParaRPr lang="en-US" sz="3000" dirty="0"/>
          </a:p>
        </p:txBody>
      </p:sp>
      <p:sp>
        <p:nvSpPr>
          <p:cNvPr id="32" name="Text 25"/>
          <p:cNvSpPr txBox="1"/>
          <p:nvPr/>
        </p:nvSpPr>
        <p:spPr>
          <a:xfrm>
            <a:off x="2154326" y="4914900"/>
            <a:ext cx="2229307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(بنوا المدارس والمكتبات)</a:t>
            </a:r>
            <a:endParaRPr lang="en-US" sz="1500" dirty="0"/>
          </a:p>
        </p:txBody>
      </p:sp>
      <p:sp>
        <p:nvSpPr>
          <p:cNvPr id="33" name="Shape 26"/>
          <p:cNvSpPr/>
          <p:nvPr/>
        </p:nvSpPr>
        <p:spPr>
          <a:xfrm>
            <a:off x="3563417" y="5790895"/>
            <a:ext cx="5067605" cy="609905"/>
          </a:xfrm>
          <a:prstGeom prst="roundRect">
            <a:avLst>
              <a:gd name="adj" fmla="val 149925"/>
            </a:avLst>
          </a:prstGeom>
          <a:solidFill>
            <a:srgbClr val="FFFFFF"/>
          </a:solidFill>
          <a:ln w="508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7"/>
          <p:cNvSpPr txBox="1"/>
          <p:nvPr/>
        </p:nvSpPr>
        <p:spPr>
          <a:xfrm>
            <a:off x="4059022" y="5876849"/>
            <a:ext cx="424830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العباسية = العصر الذهبي للعلم 🌟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467198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178394" y="1067105"/>
            <a:ext cx="3715207" cy="3715207"/>
          </a:xfrm>
          <a:prstGeom prst="roundRect">
            <a:avLst>
              <a:gd name="adj" fmla="val 757"/>
            </a:avLst>
          </a:prstGeom>
          <a:solidFill>
            <a:srgbClr val="1E293B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178394" y="1067105"/>
            <a:ext cx="3715207" cy="38405"/>
          </a:xfrm>
          <a:prstGeom prst="rect">
            <a:avLst/>
          </a:prstGeom>
          <a:solidFill>
            <a:srgbClr val="4CAF5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505895" y="724205"/>
            <a:ext cx="761695" cy="761695"/>
          </a:xfrm>
          <a:prstGeom prst="rect">
            <a:avLst/>
          </a:prstGeom>
          <a:solidFill>
            <a:srgbClr val="4CAF50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9035186" y="2409444"/>
            <a:ext cx="2000707" cy="19202"/>
          </a:xfrm>
          <a:prstGeom prst="rect">
            <a:avLst/>
          </a:prstGeom>
          <a:solidFill>
            <a:srgbClr val="D4AF37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9035186" y="3228746"/>
            <a:ext cx="2000707" cy="19202"/>
          </a:xfrm>
          <a:prstGeom prst="rect">
            <a:avLst/>
          </a:prstGeom>
          <a:solidFill>
            <a:srgbClr val="D4AF37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9035186" y="4048049"/>
            <a:ext cx="2000707" cy="19202"/>
          </a:xfrm>
          <a:prstGeom prst="rect">
            <a:avLst/>
          </a:prstGeom>
          <a:solidFill>
            <a:srgbClr val="D4AF37">
              <a:alpha val="3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241902" y="1067105"/>
            <a:ext cx="3715207" cy="3715207"/>
          </a:xfrm>
          <a:prstGeom prst="roundRect">
            <a:avLst>
              <a:gd name="adj" fmla="val 757"/>
            </a:avLst>
          </a:prstGeom>
          <a:solidFill>
            <a:srgbClr val="1E293B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241902" y="1067105"/>
            <a:ext cx="3715207" cy="38405"/>
          </a:xfrm>
          <a:prstGeom prst="rect">
            <a:avLst/>
          </a:prstGeom>
          <a:solidFill>
            <a:srgbClr val="2196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7569403" y="724205"/>
            <a:ext cx="761695" cy="761695"/>
          </a:xfrm>
          <a:prstGeom prst="rect">
            <a:avLst/>
          </a:prstGeom>
          <a:solidFill>
            <a:srgbClr val="2196F3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7721194" y="2018995"/>
            <a:ext cx="38405" cy="2419502"/>
          </a:xfrm>
          <a:prstGeom prst="roundRect">
            <a:avLst>
              <a:gd name="adj" fmla="val 2380940"/>
            </a:avLst>
          </a:prstGeom>
          <a:solidFill>
            <a:srgbClr val="4B556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073798" y="4267505"/>
            <a:ext cx="685800" cy="247802"/>
          </a:xfrm>
          <a:prstGeom prst="roundRect">
            <a:avLst>
              <a:gd name="adj" fmla="val 56770"/>
            </a:avLst>
          </a:prstGeom>
          <a:solidFill>
            <a:srgbClr val="1E3A8A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 txBox="1"/>
          <p:nvPr/>
        </p:nvSpPr>
        <p:spPr>
          <a:xfrm>
            <a:off x="7159752" y="4276649"/>
            <a:ext cx="60076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بناء سامراء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6320333" y="4267505"/>
            <a:ext cx="685800" cy="247802"/>
          </a:xfrm>
          <a:prstGeom prst="roundRect">
            <a:avLst>
              <a:gd name="adj" fmla="val 56770"/>
            </a:avLst>
          </a:prstGeom>
          <a:solidFill>
            <a:srgbClr val="1E3A8A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 txBox="1"/>
          <p:nvPr/>
        </p:nvSpPr>
        <p:spPr>
          <a:xfrm>
            <a:off x="6405372" y="4276649"/>
            <a:ext cx="60076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عصر الرشيد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304495" y="1067105"/>
            <a:ext cx="3715207" cy="3715207"/>
          </a:xfrm>
          <a:prstGeom prst="roundRect">
            <a:avLst>
              <a:gd name="adj" fmla="val 757"/>
            </a:avLst>
          </a:prstGeom>
          <a:solidFill>
            <a:srgbClr val="1E293B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304495" y="1067105"/>
            <a:ext cx="3715207" cy="38405"/>
          </a:xfrm>
          <a:prstGeom prst="rect">
            <a:avLst/>
          </a:prstGeom>
          <a:solidFill>
            <a:srgbClr val="9C27B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3631997" y="724205"/>
            <a:ext cx="761695" cy="761695"/>
          </a:xfrm>
          <a:prstGeom prst="rect">
            <a:avLst/>
          </a:prstGeom>
          <a:solidFill>
            <a:srgbClr val="9C27B0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495605" y="1867205"/>
            <a:ext cx="3333902" cy="629107"/>
          </a:xfrm>
          <a:prstGeom prst="roundRect">
            <a:avLst>
              <a:gd name="adj" fmla="val 8809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 txBox="1"/>
          <p:nvPr/>
        </p:nvSpPr>
        <p:spPr>
          <a:xfrm>
            <a:off x="1855318" y="1952244"/>
            <a:ext cx="69585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C4B5FD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السبب الأول</a:t>
            </a:r>
            <a:endParaRPr lang="en-US" sz="900" dirty="0"/>
          </a:p>
        </p:txBody>
      </p:sp>
      <p:sp>
        <p:nvSpPr>
          <p:cNvPr id="22" name="Text 20"/>
          <p:cNvSpPr txBox="1"/>
          <p:nvPr/>
        </p:nvSpPr>
        <p:spPr>
          <a:xfrm>
            <a:off x="1079906" y="2152498"/>
            <a:ext cx="226222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ضعف هيبة الخلفاء وتدخل القادة الأتراك</a:t>
            </a:r>
            <a:endParaRPr lang="en-US" sz="1000" dirty="0"/>
          </a:p>
        </p:txBody>
      </p:sp>
      <p:pic>
        <p:nvPicPr>
          <p:cNvPr id="23" name="Image 0" descr="preencoded.png"/>
          <p:cNvPicPr>
            <a:picLocks noChangeAspect="1"/>
          </p:cNvPicPr>
          <p:nvPr/>
        </p:nvPicPr>
        <p:blipFill>
          <a:blip r:embed="rId3"/>
          <a:srcRect t="-1100" b="-1100"/>
          <a:stretch/>
        </p:blipFill>
        <p:spPr>
          <a:xfrm>
            <a:off x="2102206" y="2572207"/>
            <a:ext cx="114300" cy="133502"/>
          </a:xfrm>
          <a:prstGeom prst="rect">
            <a:avLst/>
          </a:prstGeom>
        </p:spPr>
      </p:pic>
      <p:sp>
        <p:nvSpPr>
          <p:cNvPr id="24" name="Shape 21"/>
          <p:cNvSpPr/>
          <p:nvPr/>
        </p:nvSpPr>
        <p:spPr>
          <a:xfrm>
            <a:off x="495605" y="2781605"/>
            <a:ext cx="3333902" cy="609905"/>
          </a:xfrm>
          <a:prstGeom prst="roundRect">
            <a:avLst>
              <a:gd name="adj" fmla="val 9370"/>
            </a:avLst>
          </a:prstGeom>
          <a:solidFill>
            <a:srgbClr val="000000">
              <a:alpha val="20000"/>
            </a:srgbClr>
          </a:solidFill>
          <a:ln w="254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 txBox="1"/>
          <p:nvPr/>
        </p:nvSpPr>
        <p:spPr>
          <a:xfrm>
            <a:off x="1836115" y="2876702"/>
            <a:ext cx="7342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السبب الثاني</a:t>
            </a:r>
            <a:endParaRPr lang="en-US" sz="900" dirty="0"/>
          </a:p>
        </p:txBody>
      </p:sp>
      <p:sp>
        <p:nvSpPr>
          <p:cNvPr id="26" name="Text 23"/>
          <p:cNvSpPr txBox="1"/>
          <p:nvPr/>
        </p:nvSpPr>
        <p:spPr>
          <a:xfrm>
            <a:off x="1623974" y="3066898"/>
            <a:ext cx="11622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... أضف استنتاجك هنا ...</a:t>
            </a:r>
            <a:endParaRPr lang="en-US" sz="900" dirty="0"/>
          </a:p>
        </p:txBody>
      </p:sp>
      <p:pic>
        <p:nvPicPr>
          <p:cNvPr id="2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0702" y="2876702"/>
            <a:ext cx="114300" cy="114300"/>
          </a:xfrm>
          <a:prstGeom prst="rect">
            <a:avLst/>
          </a:prstGeom>
        </p:spPr>
      </p:pic>
      <p:pic>
        <p:nvPicPr>
          <p:cNvPr id="2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87575" y="3504895"/>
            <a:ext cx="142646" cy="190195"/>
          </a:xfrm>
          <a:prstGeom prst="rect">
            <a:avLst/>
          </a:prstGeom>
        </p:spPr>
      </p:pic>
      <p:sp>
        <p:nvSpPr>
          <p:cNvPr id="29" name="Shape 24"/>
          <p:cNvSpPr/>
          <p:nvPr/>
        </p:nvSpPr>
        <p:spPr>
          <a:xfrm>
            <a:off x="495605" y="3810305"/>
            <a:ext cx="3333902" cy="780898"/>
          </a:xfrm>
          <a:prstGeom prst="roundRect">
            <a:avLst>
              <a:gd name="adj" fmla="val 5712"/>
            </a:avLst>
          </a:prstGeom>
          <a:solidFill>
            <a:srgbClr val="4C1D95">
              <a:alpha val="20000"/>
            </a:srgbClr>
          </a:solidFill>
          <a:ln w="12700">
            <a:solidFill>
              <a:srgbClr val="8B5C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5"/>
          <p:cNvSpPr txBox="1"/>
          <p:nvPr/>
        </p:nvSpPr>
        <p:spPr>
          <a:xfrm>
            <a:off x="1777594" y="3933749"/>
            <a:ext cx="8577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C4B5FD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النتيجة الحتمية</a:t>
            </a:r>
            <a:endParaRPr lang="en-US" sz="900" dirty="0"/>
          </a:p>
        </p:txBody>
      </p:sp>
      <p:sp>
        <p:nvSpPr>
          <p:cNvPr id="31" name="Text 26"/>
          <p:cNvSpPr txBox="1"/>
          <p:nvPr/>
        </p:nvSpPr>
        <p:spPr>
          <a:xfrm>
            <a:off x="1015898" y="4143146"/>
            <a:ext cx="2424989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ظهور الدويلات الانفصالية وتفكك الدولة</a:t>
            </a:r>
            <a:endParaRPr lang="en-US" sz="1300" dirty="0"/>
          </a:p>
        </p:txBody>
      </p:sp>
      <p:sp>
        <p:nvSpPr>
          <p:cNvPr id="32" name="Shape 27"/>
          <p:cNvSpPr/>
          <p:nvPr/>
        </p:nvSpPr>
        <p:spPr>
          <a:xfrm>
            <a:off x="11391595" y="1352398"/>
            <a:ext cx="304495" cy="304495"/>
          </a:xfrm>
          <a:prstGeom prst="roundRect">
            <a:avLst>
              <a:gd name="adj" fmla="val 300300"/>
            </a:avLst>
          </a:prstGeom>
          <a:solidFill>
            <a:srgbClr val="064E3B"/>
          </a:solidFill>
          <a:ln w="12700">
            <a:solidFill>
              <a:srgbClr val="0478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8"/>
          <p:cNvSpPr txBox="1"/>
          <p:nvPr/>
        </p:nvSpPr>
        <p:spPr>
          <a:xfrm>
            <a:off x="11502238" y="1390802"/>
            <a:ext cx="2002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4D399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1</a:t>
            </a:r>
            <a:endParaRPr lang="en-US" sz="1200" dirty="0"/>
          </a:p>
        </p:txBody>
      </p:sp>
      <p:sp>
        <p:nvSpPr>
          <p:cNvPr id="34" name="Text 29"/>
          <p:cNvSpPr txBox="1"/>
          <p:nvPr/>
        </p:nvSpPr>
        <p:spPr>
          <a:xfrm>
            <a:off x="10198303" y="1257300"/>
            <a:ext cx="1228954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العمل نحو الإتقان</a:t>
            </a:r>
            <a:endParaRPr lang="en-US" sz="1500" dirty="0"/>
          </a:p>
        </p:txBody>
      </p:sp>
      <p:sp>
        <p:nvSpPr>
          <p:cNvPr id="35" name="Text 30"/>
          <p:cNvSpPr txBox="1"/>
          <p:nvPr/>
        </p:nvSpPr>
        <p:spPr>
          <a:xfrm>
            <a:off x="9629546" y="1524305"/>
            <a:ext cx="17337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34D399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صِل كل شخصية بالإنجاز المناسب لها</a:t>
            </a:r>
            <a:endParaRPr lang="en-US" sz="900" dirty="0"/>
          </a:p>
        </p:txBody>
      </p:sp>
      <p:sp>
        <p:nvSpPr>
          <p:cNvPr id="36" name="Shape 31"/>
          <p:cNvSpPr/>
          <p:nvPr/>
        </p:nvSpPr>
        <p:spPr>
          <a:xfrm>
            <a:off x="10587838" y="2115007"/>
            <a:ext cx="1114654" cy="590702"/>
          </a:xfrm>
          <a:prstGeom prst="roundRect">
            <a:avLst>
              <a:gd name="adj" fmla="val 9987"/>
            </a:avLst>
          </a:prstGeom>
          <a:solidFill>
            <a:srgbClr val="1F2937"/>
          </a:solidFill>
          <a:ln w="127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2"/>
          <p:cNvSpPr txBox="1"/>
          <p:nvPr/>
        </p:nvSpPr>
        <p:spPr>
          <a:xfrm>
            <a:off x="10898734" y="2400300"/>
            <a:ext cx="5961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المأمون</a:t>
            </a:r>
            <a:endParaRPr lang="en-US" sz="1000" dirty="0"/>
          </a:p>
        </p:txBody>
      </p:sp>
      <p:sp>
        <p:nvSpPr>
          <p:cNvPr id="38" name="Shape 33"/>
          <p:cNvSpPr/>
          <p:nvPr/>
        </p:nvSpPr>
        <p:spPr>
          <a:xfrm>
            <a:off x="8369503" y="2133295"/>
            <a:ext cx="1114654" cy="552298"/>
          </a:xfrm>
          <a:prstGeom prst="roundRect">
            <a:avLst>
              <a:gd name="adj" fmla="val 11418"/>
            </a:avLst>
          </a:prstGeom>
          <a:solidFill>
            <a:srgbClr val="1F2937"/>
          </a:solidFill>
          <a:ln w="127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3" descr="preencoded.png"/>
          <p:cNvPicPr>
            <a:picLocks noChangeAspect="1"/>
          </p:cNvPicPr>
          <p:nvPr/>
        </p:nvPicPr>
        <p:blipFill>
          <a:blip r:embed="rId6"/>
          <a:srcRect l="-33" r="-33"/>
          <a:stretch/>
        </p:blipFill>
        <p:spPr>
          <a:xfrm>
            <a:off x="8838590" y="2219249"/>
            <a:ext cx="171907" cy="152705"/>
          </a:xfrm>
          <a:prstGeom prst="rect">
            <a:avLst/>
          </a:prstGeom>
        </p:spPr>
      </p:pic>
      <p:sp>
        <p:nvSpPr>
          <p:cNvPr id="40" name="Text 34"/>
          <p:cNvSpPr txBox="1"/>
          <p:nvPr/>
        </p:nvSpPr>
        <p:spPr>
          <a:xfrm>
            <a:off x="8657539" y="2409444"/>
            <a:ext cx="6199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بيت الحكمة</a:t>
            </a:r>
            <a:endParaRPr lang="en-US" sz="900" dirty="0"/>
          </a:p>
        </p:txBody>
      </p:sp>
      <p:sp>
        <p:nvSpPr>
          <p:cNvPr id="41" name="Shape 35"/>
          <p:cNvSpPr/>
          <p:nvPr/>
        </p:nvSpPr>
        <p:spPr>
          <a:xfrm>
            <a:off x="10587838" y="2933395"/>
            <a:ext cx="1114654" cy="590702"/>
          </a:xfrm>
          <a:prstGeom prst="roundRect">
            <a:avLst>
              <a:gd name="adj" fmla="val 9987"/>
            </a:avLst>
          </a:prstGeom>
          <a:solidFill>
            <a:srgbClr val="1F2937"/>
          </a:solidFill>
          <a:ln w="127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Image 4" descr="preencoded.png"/>
          <p:cNvPicPr>
            <a:picLocks noChangeAspect="1"/>
          </p:cNvPicPr>
          <p:nvPr/>
        </p:nvPicPr>
        <p:blipFill>
          <a:blip r:embed="rId7"/>
          <a:srcRect t="-43" b="-43"/>
          <a:stretch/>
        </p:blipFill>
        <p:spPr>
          <a:xfrm>
            <a:off x="11075213" y="3019349"/>
            <a:ext cx="133502" cy="152705"/>
          </a:xfrm>
          <a:prstGeom prst="rect">
            <a:avLst/>
          </a:prstGeom>
        </p:spPr>
      </p:pic>
      <p:sp>
        <p:nvSpPr>
          <p:cNvPr id="43" name="Text 36"/>
          <p:cNvSpPr txBox="1"/>
          <p:nvPr/>
        </p:nvSpPr>
        <p:spPr>
          <a:xfrm>
            <a:off x="10875874" y="3219602"/>
            <a:ext cx="63367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المعتصم</a:t>
            </a:r>
            <a:endParaRPr lang="en-US" sz="1000" dirty="0"/>
          </a:p>
        </p:txBody>
      </p:sp>
      <p:sp>
        <p:nvSpPr>
          <p:cNvPr id="44" name="Shape 37"/>
          <p:cNvSpPr/>
          <p:nvPr/>
        </p:nvSpPr>
        <p:spPr>
          <a:xfrm>
            <a:off x="8369503" y="2952598"/>
            <a:ext cx="1114654" cy="552298"/>
          </a:xfrm>
          <a:prstGeom prst="roundRect">
            <a:avLst>
              <a:gd name="adj" fmla="val 11418"/>
            </a:avLst>
          </a:prstGeom>
          <a:solidFill>
            <a:srgbClr val="1F2937"/>
          </a:solidFill>
          <a:ln w="127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5" name="Image 5" descr="preencoded.png"/>
          <p:cNvPicPr>
            <a:picLocks noChangeAspect="1"/>
          </p:cNvPicPr>
          <p:nvPr/>
        </p:nvPicPr>
        <p:blipFill>
          <a:blip r:embed="rId8"/>
          <a:srcRect t="-180" b="-180"/>
          <a:stretch/>
        </p:blipFill>
        <p:spPr>
          <a:xfrm>
            <a:off x="8828532" y="3038551"/>
            <a:ext cx="190195" cy="152705"/>
          </a:xfrm>
          <a:prstGeom prst="rect">
            <a:avLst/>
          </a:prstGeom>
        </p:spPr>
      </p:pic>
      <p:sp>
        <p:nvSpPr>
          <p:cNvPr id="46" name="Text 38"/>
          <p:cNvSpPr txBox="1"/>
          <p:nvPr/>
        </p:nvSpPr>
        <p:spPr>
          <a:xfrm>
            <a:off x="8614562" y="3228746"/>
            <a:ext cx="7050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مدينة سامراء</a:t>
            </a:r>
            <a:endParaRPr lang="en-US" sz="900" dirty="0"/>
          </a:p>
        </p:txBody>
      </p:sp>
      <p:sp>
        <p:nvSpPr>
          <p:cNvPr id="47" name="Shape 39"/>
          <p:cNvSpPr/>
          <p:nvPr/>
        </p:nvSpPr>
        <p:spPr>
          <a:xfrm>
            <a:off x="10587838" y="3752698"/>
            <a:ext cx="1114654" cy="590702"/>
          </a:xfrm>
          <a:prstGeom prst="roundRect">
            <a:avLst>
              <a:gd name="adj" fmla="val 9987"/>
            </a:avLst>
          </a:prstGeom>
          <a:solidFill>
            <a:srgbClr val="1F2937"/>
          </a:solidFill>
          <a:ln w="127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8" name="Image 6" descr="preencoded.png"/>
          <p:cNvPicPr>
            <a:picLocks noChangeAspect="1"/>
          </p:cNvPicPr>
          <p:nvPr/>
        </p:nvPicPr>
        <p:blipFill>
          <a:blip r:embed="rId9"/>
          <a:srcRect l="-33" r="-33"/>
          <a:stretch/>
        </p:blipFill>
        <p:spPr>
          <a:xfrm>
            <a:off x="11056010" y="3838651"/>
            <a:ext cx="171907" cy="152705"/>
          </a:xfrm>
          <a:prstGeom prst="rect">
            <a:avLst/>
          </a:prstGeom>
        </p:spPr>
      </p:pic>
      <p:sp>
        <p:nvSpPr>
          <p:cNvPr id="49" name="Text 40"/>
          <p:cNvSpPr txBox="1"/>
          <p:nvPr/>
        </p:nvSpPr>
        <p:spPr>
          <a:xfrm>
            <a:off x="10950854" y="4038905"/>
            <a:ext cx="491033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الرشيد</a:t>
            </a:r>
            <a:endParaRPr lang="en-US" sz="1000" dirty="0"/>
          </a:p>
        </p:txBody>
      </p:sp>
      <p:sp>
        <p:nvSpPr>
          <p:cNvPr id="50" name="Shape 41"/>
          <p:cNvSpPr/>
          <p:nvPr/>
        </p:nvSpPr>
        <p:spPr>
          <a:xfrm>
            <a:off x="8369503" y="3771900"/>
            <a:ext cx="1114654" cy="552298"/>
          </a:xfrm>
          <a:prstGeom prst="roundRect">
            <a:avLst>
              <a:gd name="adj" fmla="val 11418"/>
            </a:avLst>
          </a:prstGeom>
          <a:solidFill>
            <a:srgbClr val="1F2937"/>
          </a:solidFill>
          <a:ln w="127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1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847734" y="3857854"/>
            <a:ext cx="152705" cy="152705"/>
          </a:xfrm>
          <a:prstGeom prst="rect">
            <a:avLst/>
          </a:prstGeom>
        </p:spPr>
      </p:pic>
      <p:sp>
        <p:nvSpPr>
          <p:cNvPr id="52" name="Text 42"/>
          <p:cNvSpPr txBox="1"/>
          <p:nvPr/>
        </p:nvSpPr>
        <p:spPr>
          <a:xfrm>
            <a:off x="8609076" y="4048049"/>
            <a:ext cx="7242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العصر الذهبي</a:t>
            </a:r>
            <a:endParaRPr lang="en-US" sz="900" dirty="0"/>
          </a:p>
        </p:txBody>
      </p:sp>
      <p:sp>
        <p:nvSpPr>
          <p:cNvPr id="53" name="Shape 43"/>
          <p:cNvSpPr/>
          <p:nvPr/>
        </p:nvSpPr>
        <p:spPr>
          <a:xfrm>
            <a:off x="7455103" y="1352398"/>
            <a:ext cx="304495" cy="304495"/>
          </a:xfrm>
          <a:prstGeom prst="roundRect">
            <a:avLst>
              <a:gd name="adj" fmla="val 300300"/>
            </a:avLst>
          </a:prstGeom>
          <a:solidFill>
            <a:srgbClr val="1E3A8A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44"/>
          <p:cNvSpPr txBox="1"/>
          <p:nvPr/>
        </p:nvSpPr>
        <p:spPr>
          <a:xfrm>
            <a:off x="7564831" y="1390802"/>
            <a:ext cx="2002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60A5FA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2</a:t>
            </a:r>
            <a:endParaRPr lang="en-US" sz="1200" dirty="0"/>
          </a:p>
        </p:txBody>
      </p:sp>
      <p:sp>
        <p:nvSpPr>
          <p:cNvPr id="55" name="Text 45"/>
          <p:cNvSpPr txBox="1"/>
          <p:nvPr/>
        </p:nvSpPr>
        <p:spPr>
          <a:xfrm>
            <a:off x="6228893" y="1257300"/>
            <a:ext cx="1257300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في مستوى الإتقان</a:t>
            </a:r>
            <a:endParaRPr lang="en-US" sz="1500" dirty="0"/>
          </a:p>
        </p:txBody>
      </p:sp>
      <p:sp>
        <p:nvSpPr>
          <p:cNvPr id="56" name="Text 46"/>
          <p:cNvSpPr txBox="1"/>
          <p:nvPr/>
        </p:nvSpPr>
        <p:spPr>
          <a:xfrm>
            <a:off x="5636362" y="1524305"/>
            <a:ext cx="17913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0A5FA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رتب الأحداث التاريخية على الخط الزمني</a:t>
            </a:r>
            <a:endParaRPr lang="en-US" sz="900" dirty="0"/>
          </a:p>
        </p:txBody>
      </p:sp>
      <p:sp>
        <p:nvSpPr>
          <p:cNvPr id="57" name="Shape 47"/>
          <p:cNvSpPr/>
          <p:nvPr/>
        </p:nvSpPr>
        <p:spPr>
          <a:xfrm>
            <a:off x="7226503" y="1943100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1F2937"/>
          </a:solidFill>
          <a:ln w="508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48"/>
          <p:cNvSpPr txBox="1"/>
          <p:nvPr/>
        </p:nvSpPr>
        <p:spPr>
          <a:xfrm>
            <a:off x="7311542" y="2115007"/>
            <a:ext cx="47183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132هـ</a:t>
            </a:r>
            <a:endParaRPr lang="en-US" sz="1000" dirty="0"/>
          </a:p>
        </p:txBody>
      </p:sp>
      <p:sp>
        <p:nvSpPr>
          <p:cNvPr id="59" name="Shape 49"/>
          <p:cNvSpPr/>
          <p:nvPr/>
        </p:nvSpPr>
        <p:spPr>
          <a:xfrm>
            <a:off x="4432097" y="2009851"/>
            <a:ext cx="2648102" cy="400507"/>
          </a:xfrm>
          <a:prstGeom prst="roundRect">
            <a:avLst>
              <a:gd name="adj" fmla="val 21744"/>
            </a:avLst>
          </a:prstGeom>
          <a:solidFill>
            <a:srgbClr val="374151"/>
          </a:solidFill>
          <a:ln w="12700">
            <a:solidFill>
              <a:srgbClr val="4B5563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" name="Text 50"/>
          <p:cNvSpPr txBox="1"/>
          <p:nvPr/>
        </p:nvSpPr>
        <p:spPr>
          <a:xfrm>
            <a:off x="5131613" y="2095805"/>
            <a:ext cx="134782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تأسيس الدولة العباسية</a:t>
            </a:r>
            <a:endParaRPr lang="en-US" sz="1000" dirty="0"/>
          </a:p>
        </p:txBody>
      </p:sp>
      <p:sp>
        <p:nvSpPr>
          <p:cNvPr id="61" name="Shape 51"/>
          <p:cNvSpPr/>
          <p:nvPr/>
        </p:nvSpPr>
        <p:spPr>
          <a:xfrm>
            <a:off x="7226503" y="2505456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1F2937"/>
          </a:solidFill>
          <a:ln w="508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52"/>
          <p:cNvSpPr txBox="1"/>
          <p:nvPr/>
        </p:nvSpPr>
        <p:spPr>
          <a:xfrm>
            <a:off x="7462418" y="2676449"/>
            <a:ext cx="16733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?</a:t>
            </a:r>
            <a:endParaRPr lang="en-US" sz="1000" dirty="0"/>
          </a:p>
        </p:txBody>
      </p:sp>
      <p:sp>
        <p:nvSpPr>
          <p:cNvPr id="63" name="Shape 53"/>
          <p:cNvSpPr/>
          <p:nvPr/>
        </p:nvSpPr>
        <p:spPr>
          <a:xfrm>
            <a:off x="4432097" y="2562149"/>
            <a:ext cx="2648102" cy="418795"/>
          </a:xfrm>
          <a:prstGeom prst="roundRect">
            <a:avLst>
              <a:gd name="adj" fmla="val 19849"/>
            </a:avLst>
          </a:prstGeom>
          <a:solidFill>
            <a:srgbClr val="000000">
              <a:alpha val="20000"/>
            </a:srgbClr>
          </a:solidFill>
          <a:ln w="254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54"/>
          <p:cNvSpPr txBox="1"/>
          <p:nvPr/>
        </p:nvSpPr>
        <p:spPr>
          <a:xfrm>
            <a:off x="5363870" y="2657246"/>
            <a:ext cx="8668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>
                    <a:alpha val="6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اسحب الحدث هنا</a:t>
            </a:r>
            <a:endParaRPr lang="en-US" sz="900" dirty="0"/>
          </a:p>
        </p:txBody>
      </p:sp>
      <p:sp>
        <p:nvSpPr>
          <p:cNvPr id="65" name="Shape 55"/>
          <p:cNvSpPr/>
          <p:nvPr/>
        </p:nvSpPr>
        <p:spPr>
          <a:xfrm>
            <a:off x="7226503" y="3066898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1F2937"/>
          </a:solidFill>
          <a:ln w="508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 56"/>
          <p:cNvSpPr txBox="1"/>
          <p:nvPr/>
        </p:nvSpPr>
        <p:spPr>
          <a:xfrm>
            <a:off x="7462418" y="3238805"/>
            <a:ext cx="16733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?</a:t>
            </a:r>
            <a:endParaRPr lang="en-US" sz="1000" dirty="0"/>
          </a:p>
        </p:txBody>
      </p:sp>
      <p:sp>
        <p:nvSpPr>
          <p:cNvPr id="67" name="Shape 57"/>
          <p:cNvSpPr/>
          <p:nvPr/>
        </p:nvSpPr>
        <p:spPr>
          <a:xfrm>
            <a:off x="4432097" y="3124505"/>
            <a:ext cx="2648102" cy="418795"/>
          </a:xfrm>
          <a:prstGeom prst="roundRect">
            <a:avLst>
              <a:gd name="adj" fmla="val 19849"/>
            </a:avLst>
          </a:prstGeom>
          <a:solidFill>
            <a:srgbClr val="000000">
              <a:alpha val="20000"/>
            </a:srgbClr>
          </a:solidFill>
          <a:ln w="254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58"/>
          <p:cNvSpPr txBox="1"/>
          <p:nvPr/>
        </p:nvSpPr>
        <p:spPr>
          <a:xfrm>
            <a:off x="5363870" y="3219602"/>
            <a:ext cx="8668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9CA3AF">
                    <a:alpha val="6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اسحب الحدث هنا</a:t>
            </a:r>
            <a:endParaRPr lang="en-US" sz="900" dirty="0"/>
          </a:p>
        </p:txBody>
      </p:sp>
      <p:sp>
        <p:nvSpPr>
          <p:cNvPr id="69" name="Shape 59"/>
          <p:cNvSpPr/>
          <p:nvPr/>
        </p:nvSpPr>
        <p:spPr>
          <a:xfrm>
            <a:off x="7226503" y="3629254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1F2937"/>
          </a:solidFill>
          <a:ln w="508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Text 60"/>
          <p:cNvSpPr txBox="1"/>
          <p:nvPr/>
        </p:nvSpPr>
        <p:spPr>
          <a:xfrm>
            <a:off x="7311542" y="3800246"/>
            <a:ext cx="47183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EF4444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656هـ</a:t>
            </a:r>
            <a:endParaRPr lang="en-US" sz="1000" dirty="0"/>
          </a:p>
        </p:txBody>
      </p:sp>
      <p:sp>
        <p:nvSpPr>
          <p:cNvPr id="71" name="Shape 61"/>
          <p:cNvSpPr/>
          <p:nvPr/>
        </p:nvSpPr>
        <p:spPr>
          <a:xfrm>
            <a:off x="4432097" y="3696005"/>
            <a:ext cx="2648102" cy="400507"/>
          </a:xfrm>
          <a:prstGeom prst="roundRect">
            <a:avLst>
              <a:gd name="adj" fmla="val 21744"/>
            </a:avLst>
          </a:prstGeom>
          <a:solidFill>
            <a:srgbClr val="374151"/>
          </a:solidFill>
          <a:ln w="12700">
            <a:solidFill>
              <a:srgbClr val="4B5563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2" name="Text 62"/>
          <p:cNvSpPr txBox="1"/>
          <p:nvPr/>
        </p:nvSpPr>
        <p:spPr>
          <a:xfrm>
            <a:off x="5405018" y="3781044"/>
            <a:ext cx="8055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سقوط بغداد</a:t>
            </a:r>
            <a:endParaRPr lang="en-US" sz="1000" dirty="0"/>
          </a:p>
        </p:txBody>
      </p:sp>
      <p:sp>
        <p:nvSpPr>
          <p:cNvPr id="73" name="Shape 63"/>
          <p:cNvSpPr/>
          <p:nvPr/>
        </p:nvSpPr>
        <p:spPr>
          <a:xfrm>
            <a:off x="3517697" y="1352398"/>
            <a:ext cx="304495" cy="304495"/>
          </a:xfrm>
          <a:prstGeom prst="roundRect">
            <a:avLst>
              <a:gd name="adj" fmla="val 300300"/>
            </a:avLst>
          </a:prstGeom>
          <a:solidFill>
            <a:srgbClr val="4C1D95"/>
          </a:solidFill>
          <a:ln w="12700">
            <a:solidFill>
              <a:srgbClr val="6D28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4" name="Text 64"/>
          <p:cNvSpPr txBox="1"/>
          <p:nvPr/>
        </p:nvSpPr>
        <p:spPr>
          <a:xfrm>
            <a:off x="3628339" y="1390802"/>
            <a:ext cx="2002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A78BFA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3</a:t>
            </a:r>
            <a:endParaRPr lang="en-US" sz="1200" dirty="0"/>
          </a:p>
        </p:txBody>
      </p:sp>
      <p:sp>
        <p:nvSpPr>
          <p:cNvPr id="75" name="Text 65"/>
          <p:cNvSpPr txBox="1"/>
          <p:nvPr/>
        </p:nvSpPr>
        <p:spPr>
          <a:xfrm>
            <a:off x="2405786" y="1257300"/>
            <a:ext cx="1143000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إتقان بعمق أكبر</a:t>
            </a:r>
            <a:endParaRPr lang="en-US" sz="1500" dirty="0"/>
          </a:p>
        </p:txBody>
      </p:sp>
      <p:sp>
        <p:nvSpPr>
          <p:cNvPr id="76" name="Text 66"/>
          <p:cNvSpPr txBox="1"/>
          <p:nvPr/>
        </p:nvSpPr>
        <p:spPr>
          <a:xfrm>
            <a:off x="1501445" y="1524305"/>
            <a:ext cx="19915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78BFA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حلل العلاقة: أكمل مخطط السبب والنتيجة</a:t>
            </a:r>
            <a:endParaRPr lang="en-US" sz="900" dirty="0"/>
          </a:p>
        </p:txBody>
      </p:sp>
      <p:sp>
        <p:nvSpPr>
          <p:cNvPr id="77" name="Shape 67"/>
          <p:cNvSpPr/>
          <p:nvPr/>
        </p:nvSpPr>
        <p:spPr>
          <a:xfrm>
            <a:off x="0" y="5086807"/>
            <a:ext cx="12191695" cy="381305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8" name="Shape 68"/>
          <p:cNvSpPr/>
          <p:nvPr/>
        </p:nvSpPr>
        <p:spPr>
          <a:xfrm>
            <a:off x="0" y="5086807"/>
            <a:ext cx="12191695" cy="9144"/>
          </a:xfrm>
          <a:prstGeom prst="rect">
            <a:avLst/>
          </a:pr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9" name="Text 69"/>
          <p:cNvSpPr txBox="1"/>
          <p:nvPr/>
        </p:nvSpPr>
        <p:spPr>
          <a:xfrm>
            <a:off x="9079992" y="5167274"/>
            <a:ext cx="28200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يتم تنفيذ النشاط بشكل فردي أو جماعي حسب توجيه المعلم</a:t>
            </a:r>
            <a:endParaRPr lang="en-US" sz="900" dirty="0"/>
          </a:p>
        </p:txBody>
      </p:sp>
      <p:pic>
        <p:nvPicPr>
          <p:cNvPr id="80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475842" y="5224882"/>
            <a:ext cx="114300" cy="114300"/>
          </a:xfrm>
          <a:prstGeom prst="rect">
            <a:avLst/>
          </a:prstGeom>
        </p:spPr>
      </p:pic>
      <p:sp>
        <p:nvSpPr>
          <p:cNvPr id="81" name="Text 70"/>
          <p:cNvSpPr txBox="1"/>
          <p:nvPr/>
        </p:nvSpPr>
        <p:spPr>
          <a:xfrm>
            <a:off x="381305" y="5167274"/>
            <a:ext cx="11055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زمن النشاط: 10 دقائق</a:t>
            </a:r>
            <a:endParaRPr lang="en-US" sz="900" dirty="0"/>
          </a:p>
        </p:txBody>
      </p:sp>
      <p:sp>
        <p:nvSpPr>
          <p:cNvPr id="82" name="Shape 71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111827">
              <a:alpha val="9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3" name="Shape 72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4" name="Shape 73"/>
          <p:cNvSpPr/>
          <p:nvPr/>
        </p:nvSpPr>
        <p:spPr>
          <a:xfrm>
            <a:off x="11354105" y="147218"/>
            <a:ext cx="457200" cy="457200"/>
          </a:xfrm>
          <a:prstGeom prst="roundRect">
            <a:avLst>
              <a:gd name="adj" fmla="val 33333"/>
            </a:avLst>
          </a:prstGeom>
          <a:solidFill>
            <a:srgbClr val="D4AF37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5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468405" y="261518"/>
            <a:ext cx="228600" cy="228600"/>
          </a:xfrm>
          <a:prstGeom prst="rect">
            <a:avLst/>
          </a:prstGeom>
        </p:spPr>
      </p:pic>
      <p:sp>
        <p:nvSpPr>
          <p:cNvPr id="86" name="Shape 74"/>
          <p:cNvSpPr/>
          <p:nvPr/>
        </p:nvSpPr>
        <p:spPr>
          <a:xfrm>
            <a:off x="1954987" y="252374"/>
            <a:ext cx="714146" cy="247802"/>
          </a:xfrm>
          <a:prstGeom prst="roundRect">
            <a:avLst>
              <a:gd name="adj" fmla="val 56770"/>
            </a:avLst>
          </a:prstGeom>
          <a:solidFill>
            <a:srgbClr val="064E3B"/>
          </a:solidFill>
          <a:ln w="12700">
            <a:solidFill>
              <a:srgbClr val="0478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7" name="Shape 75"/>
          <p:cNvSpPr/>
          <p:nvPr/>
        </p:nvSpPr>
        <p:spPr>
          <a:xfrm>
            <a:off x="1167689" y="252374"/>
            <a:ext cx="714146" cy="247802"/>
          </a:xfrm>
          <a:prstGeom prst="roundRect">
            <a:avLst>
              <a:gd name="adj" fmla="val 56770"/>
            </a:avLst>
          </a:prstGeom>
          <a:solidFill>
            <a:srgbClr val="1E3A8A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8" name="Shape 76"/>
          <p:cNvSpPr/>
          <p:nvPr/>
        </p:nvSpPr>
        <p:spPr>
          <a:xfrm>
            <a:off x="381305" y="252374"/>
            <a:ext cx="714146" cy="247802"/>
          </a:xfrm>
          <a:prstGeom prst="roundRect">
            <a:avLst>
              <a:gd name="adj" fmla="val 56770"/>
            </a:avLst>
          </a:prstGeom>
          <a:solidFill>
            <a:srgbClr val="4C1D95"/>
          </a:solidFill>
          <a:ln w="12700">
            <a:solidFill>
              <a:srgbClr val="6D28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77"/>
          <p:cNvSpPr txBox="1"/>
          <p:nvPr/>
        </p:nvSpPr>
        <p:spPr>
          <a:xfrm>
            <a:off x="9391802" y="23774"/>
            <a:ext cx="2024482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نشاط تفاعلي متدرج</a:t>
            </a:r>
            <a:endParaRPr lang="en-US" sz="2200" dirty="0"/>
          </a:p>
        </p:txBody>
      </p:sp>
      <p:sp>
        <p:nvSpPr>
          <p:cNvPr id="90" name="Text 78"/>
          <p:cNvSpPr txBox="1"/>
          <p:nvPr/>
        </p:nvSpPr>
        <p:spPr>
          <a:xfrm>
            <a:off x="9085478" y="424282"/>
            <a:ext cx="2224735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مراعاة الفروق الفردية - الدولة العباسية</a:t>
            </a:r>
            <a:endParaRPr lang="en-US" sz="1000" dirty="0"/>
          </a:p>
        </p:txBody>
      </p:sp>
      <p:sp>
        <p:nvSpPr>
          <p:cNvPr id="91" name="Text 79"/>
          <p:cNvSpPr txBox="1"/>
          <p:nvPr/>
        </p:nvSpPr>
        <p:spPr>
          <a:xfrm>
            <a:off x="2078431" y="261518"/>
            <a:ext cx="5532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A7F3D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مستوى 1</a:t>
            </a:r>
            <a:endParaRPr lang="en-US" sz="900" dirty="0"/>
          </a:p>
        </p:txBody>
      </p:sp>
      <p:sp>
        <p:nvSpPr>
          <p:cNvPr id="92" name="Text 80"/>
          <p:cNvSpPr txBox="1"/>
          <p:nvPr/>
        </p:nvSpPr>
        <p:spPr>
          <a:xfrm>
            <a:off x="1292047" y="261518"/>
            <a:ext cx="5532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BFDBFE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مستوى 2</a:t>
            </a:r>
            <a:endParaRPr lang="en-US" sz="900" dirty="0"/>
          </a:p>
        </p:txBody>
      </p:sp>
      <p:sp>
        <p:nvSpPr>
          <p:cNvPr id="93" name="Text 81"/>
          <p:cNvSpPr txBox="1"/>
          <p:nvPr/>
        </p:nvSpPr>
        <p:spPr>
          <a:xfrm>
            <a:off x="504749" y="261518"/>
            <a:ext cx="5532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DDD6FE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مستوى 3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391656"/>
          </a:xfrm>
          <a:prstGeom prst="rect">
            <a:avLst/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391656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203997" y="1447495"/>
            <a:ext cx="3610051" cy="1933956"/>
          </a:xfrm>
          <a:prstGeom prst="roundRect">
            <a:avLst>
              <a:gd name="adj" fmla="val 2795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203997" y="1447495"/>
            <a:ext cx="38405" cy="1933956"/>
          </a:xfrm>
          <a:prstGeom prst="rect">
            <a:avLst/>
          </a:prstGeom>
          <a:solidFill>
            <a:srgbClr val="1B5E2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1201400" y="1676095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D1FAE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1648" r="-1648"/>
          <a:stretch/>
        </p:blipFill>
        <p:spPr>
          <a:xfrm>
            <a:off x="11306556" y="1772107"/>
            <a:ext cx="171907" cy="190195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10953598" y="2171700"/>
            <a:ext cx="78181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قيام الدولة</a:t>
            </a:r>
            <a:endParaRPr lang="en-US" sz="1500" dirty="0"/>
          </a:p>
        </p:txBody>
      </p:sp>
      <p:sp>
        <p:nvSpPr>
          <p:cNvPr id="9" name="Text 6"/>
          <p:cNvSpPr txBox="1"/>
          <p:nvPr/>
        </p:nvSpPr>
        <p:spPr>
          <a:xfrm>
            <a:off x="9211666" y="2533802"/>
            <a:ext cx="247253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تأسست عام 750م بعد القضاء على الأمويين.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8471002" y="2845613"/>
            <a:ext cx="3114446" cy="304495"/>
          </a:xfrm>
          <a:prstGeom prst="roundRect">
            <a:avLst>
              <a:gd name="adj" fmla="val 3753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l="-133" r="-133"/>
          <a:stretch/>
        </p:blipFill>
        <p:spPr>
          <a:xfrm>
            <a:off x="11420856" y="2940710"/>
            <a:ext cx="85954" cy="114300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9684410" y="2884018"/>
            <a:ext cx="17529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اتخاذ بغداد عاصمة (المدينة المدورة)</a:t>
            </a:r>
            <a:endParaRPr lang="en-US" sz="900" dirty="0"/>
          </a:p>
        </p:txBody>
      </p:sp>
      <p:sp>
        <p:nvSpPr>
          <p:cNvPr id="13" name="Shape 9"/>
          <p:cNvSpPr/>
          <p:nvPr/>
        </p:nvSpPr>
        <p:spPr>
          <a:xfrm>
            <a:off x="4292194" y="1447495"/>
            <a:ext cx="3610051" cy="1933956"/>
          </a:xfrm>
          <a:prstGeom prst="roundRect">
            <a:avLst>
              <a:gd name="adj" fmla="val 2795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4292194" y="1447495"/>
            <a:ext cx="38405" cy="1933956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7289597" y="1676095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FEF3C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l="-1282" r="-1282"/>
          <a:stretch/>
        </p:blipFill>
        <p:spPr>
          <a:xfrm>
            <a:off x="7370978" y="1772107"/>
            <a:ext cx="219456" cy="190195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6739128" y="2171700"/>
            <a:ext cx="1077163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الازدهار العلمي</a:t>
            </a:r>
            <a:endParaRPr lang="en-US" sz="1500" dirty="0"/>
          </a:p>
        </p:txBody>
      </p:sp>
      <p:sp>
        <p:nvSpPr>
          <p:cNvPr id="18" name="Text 13"/>
          <p:cNvSpPr txBox="1"/>
          <p:nvPr/>
        </p:nvSpPr>
        <p:spPr>
          <a:xfrm>
            <a:off x="5712257" y="2533802"/>
            <a:ext cx="20628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عصر ذهبي للعلوم والفنون والترجمة.</a:t>
            </a:r>
            <a:endParaRPr lang="en-US" sz="1000" dirty="0"/>
          </a:p>
        </p:txBody>
      </p:sp>
      <p:sp>
        <p:nvSpPr>
          <p:cNvPr id="19" name="Shape 14"/>
          <p:cNvSpPr/>
          <p:nvPr/>
        </p:nvSpPr>
        <p:spPr>
          <a:xfrm>
            <a:off x="4559198" y="2845613"/>
            <a:ext cx="3114446" cy="304495"/>
          </a:xfrm>
          <a:prstGeom prst="roundRect">
            <a:avLst>
              <a:gd name="adj" fmla="val 3753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80706" y="2940710"/>
            <a:ext cx="114300" cy="114300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5839358" y="2884018"/>
            <a:ext cx="16578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تأسيس بيت الحكمة كمنارة عالمية</a:t>
            </a:r>
            <a:endParaRPr lang="en-US" sz="900" dirty="0"/>
          </a:p>
        </p:txBody>
      </p:sp>
      <p:sp>
        <p:nvSpPr>
          <p:cNvPr id="22" name="Shape 16"/>
          <p:cNvSpPr/>
          <p:nvPr/>
        </p:nvSpPr>
        <p:spPr>
          <a:xfrm>
            <a:off x="381305" y="1447495"/>
            <a:ext cx="3610051" cy="1933956"/>
          </a:xfrm>
          <a:prstGeom prst="roundRect">
            <a:avLst>
              <a:gd name="adj" fmla="val 2795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7"/>
          <p:cNvSpPr/>
          <p:nvPr/>
        </p:nvSpPr>
        <p:spPr>
          <a:xfrm>
            <a:off x="381305" y="1447495"/>
            <a:ext cx="38405" cy="1933956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8"/>
          <p:cNvSpPr/>
          <p:nvPr/>
        </p:nvSpPr>
        <p:spPr>
          <a:xfrm>
            <a:off x="3377794" y="1676095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DBEAF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50031" y="1772107"/>
            <a:ext cx="237744" cy="190195"/>
          </a:xfrm>
          <a:prstGeom prst="rect">
            <a:avLst/>
          </a:prstGeom>
        </p:spPr>
      </p:pic>
      <p:sp>
        <p:nvSpPr>
          <p:cNvPr id="26" name="Text 19"/>
          <p:cNvSpPr txBox="1"/>
          <p:nvPr/>
        </p:nvSpPr>
        <p:spPr>
          <a:xfrm>
            <a:off x="2777947" y="2171700"/>
            <a:ext cx="1133856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شخصيات محورية</a:t>
            </a:r>
            <a:endParaRPr lang="en-US" sz="1500" dirty="0"/>
          </a:p>
        </p:txBody>
      </p:sp>
      <p:sp>
        <p:nvSpPr>
          <p:cNvPr id="27" name="Text 20"/>
          <p:cNvSpPr txBox="1"/>
          <p:nvPr/>
        </p:nvSpPr>
        <p:spPr>
          <a:xfrm>
            <a:off x="1827886" y="2533802"/>
            <a:ext cx="203362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خلفاء عظام قادوا الدولة نحو القمة.</a:t>
            </a:r>
            <a:endParaRPr lang="en-US" sz="1000" dirty="0"/>
          </a:p>
        </p:txBody>
      </p:sp>
      <p:sp>
        <p:nvSpPr>
          <p:cNvPr id="28" name="Shape 21"/>
          <p:cNvSpPr/>
          <p:nvPr/>
        </p:nvSpPr>
        <p:spPr>
          <a:xfrm>
            <a:off x="3279038" y="2845613"/>
            <a:ext cx="485546" cy="228600"/>
          </a:xfrm>
          <a:prstGeom prst="roundRect">
            <a:avLst>
              <a:gd name="adj" fmla="val 66667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2"/>
          <p:cNvSpPr txBox="1"/>
          <p:nvPr/>
        </p:nvSpPr>
        <p:spPr>
          <a:xfrm>
            <a:off x="3354934" y="2845613"/>
            <a:ext cx="4197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D4ED8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الرشيد</a:t>
            </a:r>
            <a:endParaRPr lang="en-US" sz="900" dirty="0"/>
          </a:p>
        </p:txBody>
      </p:sp>
      <p:sp>
        <p:nvSpPr>
          <p:cNvPr id="30" name="Shape 23"/>
          <p:cNvSpPr/>
          <p:nvPr/>
        </p:nvSpPr>
        <p:spPr>
          <a:xfrm>
            <a:off x="2634386" y="2845613"/>
            <a:ext cx="571500" cy="228600"/>
          </a:xfrm>
          <a:prstGeom prst="roundRect">
            <a:avLst>
              <a:gd name="adj" fmla="val 66667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4"/>
          <p:cNvSpPr txBox="1"/>
          <p:nvPr/>
        </p:nvSpPr>
        <p:spPr>
          <a:xfrm>
            <a:off x="2710282" y="2845613"/>
            <a:ext cx="5056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D4ED8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المأمون</a:t>
            </a:r>
            <a:endParaRPr lang="en-US" sz="900" dirty="0"/>
          </a:p>
        </p:txBody>
      </p:sp>
      <p:sp>
        <p:nvSpPr>
          <p:cNvPr id="32" name="Shape 25"/>
          <p:cNvSpPr/>
          <p:nvPr/>
        </p:nvSpPr>
        <p:spPr>
          <a:xfrm>
            <a:off x="1948586" y="2845613"/>
            <a:ext cx="609905" cy="228600"/>
          </a:xfrm>
          <a:prstGeom prst="roundRect">
            <a:avLst>
              <a:gd name="adj" fmla="val 66667"/>
            </a:avLst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6"/>
          <p:cNvSpPr txBox="1"/>
          <p:nvPr/>
        </p:nvSpPr>
        <p:spPr>
          <a:xfrm>
            <a:off x="2024482" y="2845613"/>
            <a:ext cx="54315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D4ED8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المعتصم</a:t>
            </a:r>
            <a:endParaRPr lang="en-US" sz="900" dirty="0"/>
          </a:p>
        </p:txBody>
      </p:sp>
      <p:sp>
        <p:nvSpPr>
          <p:cNvPr id="34" name="Shape 27"/>
          <p:cNvSpPr/>
          <p:nvPr/>
        </p:nvSpPr>
        <p:spPr>
          <a:xfrm>
            <a:off x="8203997" y="3684118"/>
            <a:ext cx="3610051" cy="1933956"/>
          </a:xfrm>
          <a:prstGeom prst="roundRect">
            <a:avLst>
              <a:gd name="adj" fmla="val 2795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" name="Shape 28"/>
          <p:cNvSpPr/>
          <p:nvPr/>
        </p:nvSpPr>
        <p:spPr>
          <a:xfrm>
            <a:off x="8203997" y="3684118"/>
            <a:ext cx="38405" cy="1933956"/>
          </a:xfrm>
          <a:prstGeom prst="rect">
            <a:avLst/>
          </a:prstGeom>
          <a:solidFill>
            <a:srgbClr val="C241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29"/>
          <p:cNvSpPr txBox="1"/>
          <p:nvPr/>
        </p:nvSpPr>
        <p:spPr>
          <a:xfrm>
            <a:off x="10658246" y="4407408"/>
            <a:ext cx="10671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عوامل الضعف</a:t>
            </a:r>
            <a:endParaRPr lang="en-US" sz="1500" dirty="0"/>
          </a:p>
        </p:txBody>
      </p:sp>
      <p:sp>
        <p:nvSpPr>
          <p:cNvPr id="37" name="Text 30"/>
          <p:cNvSpPr txBox="1"/>
          <p:nvPr/>
        </p:nvSpPr>
        <p:spPr>
          <a:xfrm>
            <a:off x="9646006" y="4769510"/>
            <a:ext cx="204368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تراجع سلطة الخليفة المركزية تدريجياً.</a:t>
            </a:r>
            <a:endParaRPr lang="en-US" sz="1000" dirty="0"/>
          </a:p>
        </p:txBody>
      </p:sp>
      <p:sp>
        <p:nvSpPr>
          <p:cNvPr id="38" name="Shape 31"/>
          <p:cNvSpPr/>
          <p:nvPr/>
        </p:nvSpPr>
        <p:spPr>
          <a:xfrm>
            <a:off x="8471002" y="5081321"/>
            <a:ext cx="3114446" cy="304495"/>
          </a:xfrm>
          <a:prstGeom prst="roundRect">
            <a:avLst>
              <a:gd name="adj" fmla="val 3753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9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391595" y="5176418"/>
            <a:ext cx="114300" cy="114300"/>
          </a:xfrm>
          <a:prstGeom prst="rect">
            <a:avLst/>
          </a:prstGeom>
        </p:spPr>
      </p:pic>
      <p:sp>
        <p:nvSpPr>
          <p:cNvPr id="40" name="Text 32"/>
          <p:cNvSpPr txBox="1"/>
          <p:nvPr/>
        </p:nvSpPr>
        <p:spPr>
          <a:xfrm>
            <a:off x="10035540" y="5119726"/>
            <a:ext cx="1371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تدخل الجند الأتراك في الحكم</a:t>
            </a:r>
            <a:endParaRPr lang="en-US" sz="900" dirty="0"/>
          </a:p>
        </p:txBody>
      </p:sp>
      <p:sp>
        <p:nvSpPr>
          <p:cNvPr id="41" name="Shape 33"/>
          <p:cNvSpPr/>
          <p:nvPr/>
        </p:nvSpPr>
        <p:spPr>
          <a:xfrm>
            <a:off x="4292194" y="3684118"/>
            <a:ext cx="3610051" cy="1933956"/>
          </a:xfrm>
          <a:prstGeom prst="roundRect">
            <a:avLst>
              <a:gd name="adj" fmla="val 2795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Shape 34"/>
          <p:cNvSpPr/>
          <p:nvPr/>
        </p:nvSpPr>
        <p:spPr>
          <a:xfrm>
            <a:off x="4292194" y="3684118"/>
            <a:ext cx="38405" cy="1933956"/>
          </a:xfrm>
          <a:prstGeom prst="rect">
            <a:avLst/>
          </a:prstGeom>
          <a:solidFill>
            <a:srgbClr val="7E22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Shape 35"/>
          <p:cNvSpPr/>
          <p:nvPr/>
        </p:nvSpPr>
        <p:spPr>
          <a:xfrm>
            <a:off x="7289597" y="3912718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EDE9F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4" name="Image 6" descr="preencoded.png"/>
          <p:cNvPicPr>
            <a:picLocks noChangeAspect="1"/>
          </p:cNvPicPr>
          <p:nvPr/>
        </p:nvPicPr>
        <p:blipFill>
          <a:blip r:embed="rId9"/>
          <a:srcRect l="-1282" r="-1282"/>
          <a:stretch/>
        </p:blipFill>
        <p:spPr>
          <a:xfrm>
            <a:off x="7370978" y="4007815"/>
            <a:ext cx="219456" cy="190195"/>
          </a:xfrm>
          <a:prstGeom prst="rect">
            <a:avLst/>
          </a:prstGeom>
        </p:spPr>
      </p:pic>
      <p:sp>
        <p:nvSpPr>
          <p:cNvPr id="45" name="Text 36"/>
          <p:cNvSpPr txBox="1"/>
          <p:nvPr/>
        </p:nvSpPr>
        <p:spPr>
          <a:xfrm>
            <a:off x="6405372" y="4407408"/>
            <a:ext cx="14100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الدويلات الانفصالية</a:t>
            </a:r>
            <a:endParaRPr lang="en-US" sz="1500" dirty="0"/>
          </a:p>
        </p:txBody>
      </p:sp>
      <p:sp>
        <p:nvSpPr>
          <p:cNvPr id="46" name="Text 37"/>
          <p:cNvSpPr txBox="1"/>
          <p:nvPr/>
        </p:nvSpPr>
        <p:spPr>
          <a:xfrm>
            <a:off x="5732374" y="4769510"/>
            <a:ext cx="204368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استقلال الأقاليم عن العاصمة بغداد.</a:t>
            </a:r>
            <a:endParaRPr lang="en-US" sz="1000" dirty="0"/>
          </a:p>
        </p:txBody>
      </p:sp>
      <p:sp>
        <p:nvSpPr>
          <p:cNvPr id="47" name="Shape 38"/>
          <p:cNvSpPr/>
          <p:nvPr/>
        </p:nvSpPr>
        <p:spPr>
          <a:xfrm>
            <a:off x="6713525" y="5081321"/>
            <a:ext cx="961949" cy="228600"/>
          </a:xfrm>
          <a:prstGeom prst="roundRect">
            <a:avLst>
              <a:gd name="adj" fmla="val 66667"/>
            </a:avLst>
          </a:prstGeom>
          <a:solidFill>
            <a:srgbClr val="F5F3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39"/>
          <p:cNvSpPr txBox="1"/>
          <p:nvPr/>
        </p:nvSpPr>
        <p:spPr>
          <a:xfrm>
            <a:off x="6789420" y="5081321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D28D9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الطولونيون (مصر)</a:t>
            </a:r>
            <a:endParaRPr lang="en-US" sz="900" dirty="0"/>
          </a:p>
        </p:txBody>
      </p:sp>
      <p:sp>
        <p:nvSpPr>
          <p:cNvPr id="49" name="Shape 40"/>
          <p:cNvSpPr/>
          <p:nvPr/>
        </p:nvSpPr>
        <p:spPr>
          <a:xfrm>
            <a:off x="5683910" y="5081321"/>
            <a:ext cx="961949" cy="228600"/>
          </a:xfrm>
          <a:prstGeom prst="roundRect">
            <a:avLst>
              <a:gd name="adj" fmla="val 66667"/>
            </a:avLst>
          </a:prstGeom>
          <a:solidFill>
            <a:srgbClr val="F5F3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Text 41"/>
          <p:cNvSpPr txBox="1"/>
          <p:nvPr/>
        </p:nvSpPr>
        <p:spPr>
          <a:xfrm>
            <a:off x="5759806" y="5081321"/>
            <a:ext cx="8961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D28D9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البويهيون (فارس)</a:t>
            </a:r>
            <a:endParaRPr lang="en-US" sz="900" dirty="0"/>
          </a:p>
        </p:txBody>
      </p:sp>
      <p:sp>
        <p:nvSpPr>
          <p:cNvPr id="51" name="Shape 42"/>
          <p:cNvSpPr/>
          <p:nvPr/>
        </p:nvSpPr>
        <p:spPr>
          <a:xfrm>
            <a:off x="381305" y="3684118"/>
            <a:ext cx="3610051" cy="1933956"/>
          </a:xfrm>
          <a:prstGeom prst="roundRect">
            <a:avLst>
              <a:gd name="adj" fmla="val 2795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" name="Shape 43"/>
          <p:cNvSpPr/>
          <p:nvPr/>
        </p:nvSpPr>
        <p:spPr>
          <a:xfrm>
            <a:off x="381305" y="3684118"/>
            <a:ext cx="38405" cy="1933956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Shape 44"/>
          <p:cNvSpPr/>
          <p:nvPr/>
        </p:nvSpPr>
        <p:spPr>
          <a:xfrm>
            <a:off x="3377794" y="3912718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FEE2E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4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473806" y="4007815"/>
            <a:ext cx="190195" cy="190195"/>
          </a:xfrm>
          <a:prstGeom prst="rect">
            <a:avLst/>
          </a:prstGeom>
        </p:spPr>
      </p:pic>
      <p:sp>
        <p:nvSpPr>
          <p:cNvPr id="55" name="Text 45"/>
          <p:cNvSpPr txBox="1"/>
          <p:nvPr/>
        </p:nvSpPr>
        <p:spPr>
          <a:xfrm>
            <a:off x="2841955" y="4407408"/>
            <a:ext cx="10671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النهاية والسقوط</a:t>
            </a:r>
            <a:endParaRPr lang="en-US" sz="1500" dirty="0"/>
          </a:p>
        </p:txBody>
      </p:sp>
      <p:sp>
        <p:nvSpPr>
          <p:cNvPr id="56" name="Text 46"/>
          <p:cNvSpPr txBox="1"/>
          <p:nvPr/>
        </p:nvSpPr>
        <p:spPr>
          <a:xfrm>
            <a:off x="1336853" y="4769510"/>
            <a:ext cx="252923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نهاية الخلافة السياسية في بغداد عام 1258م.</a:t>
            </a:r>
            <a:endParaRPr lang="en-US" sz="1000" dirty="0"/>
          </a:p>
        </p:txBody>
      </p:sp>
      <p:sp>
        <p:nvSpPr>
          <p:cNvPr id="57" name="Shape 47"/>
          <p:cNvSpPr/>
          <p:nvPr/>
        </p:nvSpPr>
        <p:spPr>
          <a:xfrm>
            <a:off x="647395" y="5081321"/>
            <a:ext cx="3114446" cy="304495"/>
          </a:xfrm>
          <a:prstGeom prst="roundRect">
            <a:avLst>
              <a:gd name="adj" fmla="val 37538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8" name="Image 8" descr="preencoded.png"/>
          <p:cNvPicPr>
            <a:picLocks noChangeAspect="1"/>
          </p:cNvPicPr>
          <p:nvPr/>
        </p:nvPicPr>
        <p:blipFill>
          <a:blip r:embed="rId11"/>
          <a:srcRect l="-2571" r="-2571"/>
          <a:stretch/>
        </p:blipFill>
        <p:spPr>
          <a:xfrm>
            <a:off x="3578047" y="5176418"/>
            <a:ext cx="105156" cy="114300"/>
          </a:xfrm>
          <a:prstGeom prst="rect">
            <a:avLst/>
          </a:prstGeom>
        </p:spPr>
      </p:pic>
      <p:sp>
        <p:nvSpPr>
          <p:cNvPr id="59" name="Text 48"/>
          <p:cNvSpPr txBox="1"/>
          <p:nvPr/>
        </p:nvSpPr>
        <p:spPr>
          <a:xfrm>
            <a:off x="2035454" y="5119726"/>
            <a:ext cx="15526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الاجتياح المغولي بقيادة هولاكو</a:t>
            </a:r>
            <a:endParaRPr lang="en-US" sz="900" dirty="0"/>
          </a:p>
        </p:txBody>
      </p:sp>
      <p:sp>
        <p:nvSpPr>
          <p:cNvPr id="60" name="Shape 49"/>
          <p:cNvSpPr/>
          <p:nvPr/>
        </p:nvSpPr>
        <p:spPr>
          <a:xfrm>
            <a:off x="8471002" y="1676095"/>
            <a:ext cx="304495" cy="304495"/>
          </a:xfrm>
          <a:prstGeom prst="ellipse">
            <a:avLst/>
          </a:prstGeom>
          <a:solidFill>
            <a:srgbClr val="D1FA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1" name="Text 50"/>
          <p:cNvSpPr txBox="1"/>
          <p:nvPr/>
        </p:nvSpPr>
        <p:spPr>
          <a:xfrm>
            <a:off x="8542325" y="1714500"/>
            <a:ext cx="2862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65F46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01</a:t>
            </a:r>
            <a:endParaRPr lang="en-US" sz="1200" dirty="0"/>
          </a:p>
        </p:txBody>
      </p:sp>
      <p:sp>
        <p:nvSpPr>
          <p:cNvPr id="62" name="Shape 51"/>
          <p:cNvSpPr/>
          <p:nvPr/>
        </p:nvSpPr>
        <p:spPr>
          <a:xfrm>
            <a:off x="4559198" y="1676095"/>
            <a:ext cx="304495" cy="304495"/>
          </a:xfrm>
          <a:prstGeom prst="ellipse">
            <a:avLst/>
          </a:prstGeom>
          <a:solidFill>
            <a:srgbClr val="FEF3C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Text 52"/>
          <p:cNvSpPr txBox="1"/>
          <p:nvPr/>
        </p:nvSpPr>
        <p:spPr>
          <a:xfrm>
            <a:off x="4630522" y="1714500"/>
            <a:ext cx="2862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92400E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02</a:t>
            </a:r>
            <a:endParaRPr lang="en-US" sz="1200" dirty="0"/>
          </a:p>
        </p:txBody>
      </p:sp>
      <p:sp>
        <p:nvSpPr>
          <p:cNvPr id="64" name="Shape 53"/>
          <p:cNvSpPr/>
          <p:nvPr/>
        </p:nvSpPr>
        <p:spPr>
          <a:xfrm>
            <a:off x="647395" y="1676095"/>
            <a:ext cx="304495" cy="304495"/>
          </a:xfrm>
          <a:prstGeom prst="ellipse">
            <a:avLst/>
          </a:prstGeom>
          <a:solidFill>
            <a:srgbClr val="DBEAF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5" name="Text 54"/>
          <p:cNvSpPr txBox="1"/>
          <p:nvPr/>
        </p:nvSpPr>
        <p:spPr>
          <a:xfrm>
            <a:off x="718718" y="1714500"/>
            <a:ext cx="2862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40A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03</a:t>
            </a:r>
            <a:endParaRPr lang="en-US" sz="1200" dirty="0"/>
          </a:p>
        </p:txBody>
      </p:sp>
      <p:sp>
        <p:nvSpPr>
          <p:cNvPr id="66" name="Text 55"/>
          <p:cNvSpPr txBox="1"/>
          <p:nvPr/>
        </p:nvSpPr>
        <p:spPr>
          <a:xfrm>
            <a:off x="8542325" y="3950208"/>
            <a:ext cx="2862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04</a:t>
            </a:r>
            <a:endParaRPr lang="en-US" sz="1200" dirty="0"/>
          </a:p>
        </p:txBody>
      </p:sp>
      <p:sp>
        <p:nvSpPr>
          <p:cNvPr id="67" name="Shape 56"/>
          <p:cNvSpPr/>
          <p:nvPr/>
        </p:nvSpPr>
        <p:spPr>
          <a:xfrm>
            <a:off x="4559198" y="3912718"/>
            <a:ext cx="304495" cy="304495"/>
          </a:xfrm>
          <a:prstGeom prst="ellipse">
            <a:avLst/>
          </a:prstGeom>
          <a:solidFill>
            <a:srgbClr val="EDE9F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8" name="Text 57"/>
          <p:cNvSpPr txBox="1"/>
          <p:nvPr/>
        </p:nvSpPr>
        <p:spPr>
          <a:xfrm>
            <a:off x="4630522" y="3950208"/>
            <a:ext cx="2862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5B21B6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05</a:t>
            </a:r>
            <a:endParaRPr lang="en-US" sz="1200" dirty="0"/>
          </a:p>
        </p:txBody>
      </p:sp>
      <p:sp>
        <p:nvSpPr>
          <p:cNvPr id="69" name="Shape 58"/>
          <p:cNvSpPr/>
          <p:nvPr/>
        </p:nvSpPr>
        <p:spPr>
          <a:xfrm>
            <a:off x="647395" y="3912718"/>
            <a:ext cx="304495" cy="304495"/>
          </a:xfrm>
          <a:prstGeom prst="ellipse">
            <a:avLst/>
          </a:prstGeom>
          <a:solidFill>
            <a:srgbClr val="FEE2E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0" name="Text 59"/>
          <p:cNvSpPr txBox="1"/>
          <p:nvPr/>
        </p:nvSpPr>
        <p:spPr>
          <a:xfrm>
            <a:off x="718718" y="3950208"/>
            <a:ext cx="2862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991B1B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06</a:t>
            </a:r>
            <a:endParaRPr lang="en-US" sz="1200" dirty="0"/>
          </a:p>
        </p:txBody>
      </p:sp>
      <p:sp>
        <p:nvSpPr>
          <p:cNvPr id="71" name="Shape 60"/>
          <p:cNvSpPr/>
          <p:nvPr/>
        </p:nvSpPr>
        <p:spPr>
          <a:xfrm>
            <a:off x="0" y="5995721"/>
            <a:ext cx="12191695" cy="39044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2" name="Shape 61"/>
          <p:cNvSpPr/>
          <p:nvPr/>
        </p:nvSpPr>
        <p:spPr>
          <a:xfrm>
            <a:off x="0" y="5995721"/>
            <a:ext cx="12191695" cy="914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3" name="Shape 62"/>
          <p:cNvSpPr/>
          <p:nvPr/>
        </p:nvSpPr>
        <p:spPr>
          <a:xfrm>
            <a:off x="926287" y="6157570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4" name="Text 63"/>
          <p:cNvSpPr txBox="1"/>
          <p:nvPr/>
        </p:nvSpPr>
        <p:spPr>
          <a:xfrm>
            <a:off x="10414102" y="6081674"/>
            <a:ext cx="15627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مراجعة شاملة - الدولة العباسية</a:t>
            </a:r>
            <a:endParaRPr lang="en-US" sz="900" dirty="0"/>
          </a:p>
        </p:txBody>
      </p:sp>
      <p:sp>
        <p:nvSpPr>
          <p:cNvPr id="75" name="Text 64"/>
          <p:cNvSpPr txBox="1"/>
          <p:nvPr/>
        </p:nvSpPr>
        <p:spPr>
          <a:xfrm>
            <a:off x="304495" y="6081674"/>
            <a:ext cx="6382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تم بحمد الله</a:t>
            </a:r>
            <a:endParaRPr lang="en-US" sz="900" dirty="0"/>
          </a:p>
        </p:txBody>
      </p:sp>
      <p:sp>
        <p:nvSpPr>
          <p:cNvPr id="76" name="Shape 65"/>
          <p:cNvSpPr/>
          <p:nvPr/>
        </p:nvSpPr>
        <p:spPr>
          <a:xfrm>
            <a:off x="0" y="0"/>
            <a:ext cx="12191695" cy="1067105"/>
          </a:xfrm>
          <a:prstGeom prst="rect">
            <a:avLst/>
          </a:prstGeom>
          <a:solidFill>
            <a:srgbClr val="1F2937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7" name="Shape 66"/>
          <p:cNvSpPr/>
          <p:nvPr/>
        </p:nvSpPr>
        <p:spPr>
          <a:xfrm>
            <a:off x="0" y="1028700"/>
            <a:ext cx="12191695" cy="384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8" name="Shape 67"/>
          <p:cNvSpPr/>
          <p:nvPr/>
        </p:nvSpPr>
        <p:spPr>
          <a:xfrm>
            <a:off x="11201400" y="286207"/>
            <a:ext cx="457200" cy="457200"/>
          </a:xfrm>
          <a:prstGeom prst="roundRect">
            <a:avLst>
              <a:gd name="adj" fmla="val 200000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9" name="Image 9" descr="preencoded.png"/>
          <p:cNvPicPr>
            <a:picLocks noChangeAspect="1"/>
          </p:cNvPicPr>
          <p:nvPr/>
        </p:nvPicPr>
        <p:blipFill>
          <a:blip r:embed="rId12"/>
          <a:srcRect t="-45" b="-45"/>
          <a:stretch/>
        </p:blipFill>
        <p:spPr>
          <a:xfrm>
            <a:off x="11301070" y="400507"/>
            <a:ext cx="256946" cy="228600"/>
          </a:xfrm>
          <a:prstGeom prst="rect">
            <a:avLst/>
          </a:prstGeom>
        </p:spPr>
      </p:pic>
      <p:sp>
        <p:nvSpPr>
          <p:cNvPr id="80" name="Text 68"/>
          <p:cNvSpPr txBox="1"/>
          <p:nvPr/>
        </p:nvSpPr>
        <p:spPr>
          <a:xfrm>
            <a:off x="9646920" y="142646"/>
            <a:ext cx="1624889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ملخص الدرس</a:t>
            </a:r>
            <a:endParaRPr lang="en-US" sz="2200" dirty="0"/>
          </a:p>
        </p:txBody>
      </p:sp>
      <p:sp>
        <p:nvSpPr>
          <p:cNvPr id="81" name="Text 69"/>
          <p:cNvSpPr txBox="1"/>
          <p:nvPr/>
        </p:nvSpPr>
        <p:spPr>
          <a:xfrm>
            <a:off x="8791042" y="580644"/>
            <a:ext cx="236738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المحطات الرئيسية في تاريخ الدولة العباسية</a:t>
            </a:r>
            <a:endParaRPr lang="en-US" sz="1000" dirty="0"/>
          </a:p>
        </p:txBody>
      </p:sp>
      <p:sp>
        <p:nvSpPr>
          <p:cNvPr id="82" name="Text 70"/>
          <p:cNvSpPr txBox="1"/>
          <p:nvPr/>
        </p:nvSpPr>
        <p:spPr>
          <a:xfrm>
            <a:off x="915314" y="314554"/>
            <a:ext cx="90982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750م - 1258م</a:t>
            </a:r>
            <a:endParaRPr lang="en-US" sz="1000" dirty="0"/>
          </a:p>
        </p:txBody>
      </p:sp>
      <p:sp>
        <p:nvSpPr>
          <p:cNvPr id="83" name="Text 71"/>
          <p:cNvSpPr txBox="1"/>
          <p:nvPr/>
        </p:nvSpPr>
        <p:spPr>
          <a:xfrm>
            <a:off x="533095" y="495605"/>
            <a:ext cx="12765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أكثر من 5 قرون من الحكم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9572854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304495" y="1143000"/>
            <a:ext cx="11582705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304495" y="448056"/>
            <a:ext cx="1304849" cy="400507"/>
          </a:xfrm>
          <a:prstGeom prst="roundRect">
            <a:avLst>
              <a:gd name="adj" fmla="val 228311"/>
            </a:avLst>
          </a:prstGeom>
          <a:solidFill>
            <a:srgbClr val="1F2937"/>
          </a:solidFill>
          <a:ln w="127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l="-133" r="-133"/>
          <a:stretch/>
        </p:blipFill>
        <p:spPr>
          <a:xfrm>
            <a:off x="1200607" y="533095"/>
            <a:ext cx="171907" cy="228600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0340035" y="190195"/>
            <a:ext cx="181051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التقويم الختامي</a:t>
            </a:r>
            <a:endParaRPr lang="en-US" sz="2700" dirty="0"/>
          </a:p>
        </p:txBody>
      </p:sp>
      <p:sp>
        <p:nvSpPr>
          <p:cNvPr id="7" name="Text 4"/>
          <p:cNvSpPr txBox="1"/>
          <p:nvPr/>
        </p:nvSpPr>
        <p:spPr>
          <a:xfrm>
            <a:off x="543154" y="504749"/>
            <a:ext cx="61996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4 أسئلة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9138514" y="694944"/>
            <a:ext cx="288218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D4AF37">
                    <a:alpha val="8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اختبر معلوماتك في تاريخ الدولة العباسية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210605" y="1380744"/>
            <a:ext cx="5676595" cy="3276295"/>
          </a:xfrm>
          <a:prstGeom prst="roundRect">
            <a:avLst>
              <a:gd name="adj" fmla="val 1298"/>
            </a:avLst>
          </a:prstGeom>
          <a:solidFill>
            <a:srgbClr val="1F2937">
              <a:alpha val="70000"/>
            </a:srgbClr>
          </a:solidFill>
          <a:ln w="12700">
            <a:solidFill>
              <a:srgbClr val="D4AF37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 txBox="1"/>
          <p:nvPr/>
        </p:nvSpPr>
        <p:spPr>
          <a:xfrm>
            <a:off x="9640519" y="1571854"/>
            <a:ext cx="184800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اختر الإجابة الصحيحة:</a:t>
            </a:r>
            <a:endParaRPr lang="en-US" sz="1500" dirty="0"/>
          </a:p>
        </p:txBody>
      </p:sp>
      <p:sp>
        <p:nvSpPr>
          <p:cNvPr id="11" name="Text 8"/>
          <p:cNvSpPr txBox="1"/>
          <p:nvPr/>
        </p:nvSpPr>
        <p:spPr>
          <a:xfrm>
            <a:off x="8044891" y="2085746"/>
            <a:ext cx="373898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بُنيت مدينة بغداد (المدينة المدورة) في عهد الخليفة: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6448349" y="2533802"/>
            <a:ext cx="5201107" cy="552298"/>
          </a:xfrm>
          <a:prstGeom prst="roundRect">
            <a:avLst>
              <a:gd name="adj" fmla="val 22836"/>
            </a:avLst>
          </a:prstGeom>
          <a:solidFill>
            <a:srgbClr val="10B981">
              <a:alpha val="20000"/>
            </a:srgbClr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11220602" y="2657246"/>
            <a:ext cx="304495" cy="304495"/>
          </a:xfrm>
          <a:prstGeom prst="roundRect">
            <a:avLst>
              <a:gd name="adj" fmla="val 300300"/>
            </a:avLst>
          </a:prstGeom>
          <a:solidFill>
            <a:srgbClr val="1F2937"/>
          </a:solidFill>
          <a:ln w="254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 txBox="1"/>
          <p:nvPr/>
        </p:nvSpPr>
        <p:spPr>
          <a:xfrm>
            <a:off x="11352276" y="2714854"/>
            <a:ext cx="14813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</a:t>
            </a:r>
            <a:endParaRPr lang="en-US" sz="1000" dirty="0"/>
          </a:p>
        </p:txBody>
      </p:sp>
      <p:sp>
        <p:nvSpPr>
          <p:cNvPr id="15" name="Text 12"/>
          <p:cNvSpPr txBox="1"/>
          <p:nvPr/>
        </p:nvSpPr>
        <p:spPr>
          <a:xfrm>
            <a:off x="9924898" y="2648102"/>
            <a:ext cx="131947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أبو جعفر المنصور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6448349" y="3200400"/>
            <a:ext cx="5201107" cy="552298"/>
          </a:xfrm>
          <a:prstGeom prst="roundRect">
            <a:avLst>
              <a:gd name="adj" fmla="val 22836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11220602" y="3323844"/>
            <a:ext cx="304495" cy="304495"/>
          </a:xfrm>
          <a:prstGeom prst="roundRect">
            <a:avLst>
              <a:gd name="adj" fmla="val 300300"/>
            </a:avLst>
          </a:prstGeom>
          <a:solidFill>
            <a:srgbClr val="1F2937"/>
          </a:solidFill>
          <a:ln w="254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 txBox="1"/>
          <p:nvPr/>
        </p:nvSpPr>
        <p:spPr>
          <a:xfrm>
            <a:off x="11316614" y="3381451"/>
            <a:ext cx="21488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</a:t>
            </a:r>
            <a:endParaRPr lang="en-US" sz="1000" dirty="0"/>
          </a:p>
        </p:txBody>
      </p:sp>
      <p:sp>
        <p:nvSpPr>
          <p:cNvPr id="19" name="Text 16"/>
          <p:cNvSpPr txBox="1"/>
          <p:nvPr/>
        </p:nvSpPr>
        <p:spPr>
          <a:xfrm>
            <a:off x="10200132" y="3314700"/>
            <a:ext cx="104333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هارون الرشيد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6448349" y="3866998"/>
            <a:ext cx="5201107" cy="552298"/>
          </a:xfrm>
          <a:prstGeom prst="roundRect">
            <a:avLst>
              <a:gd name="adj" fmla="val 22836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11220602" y="3991356"/>
            <a:ext cx="304495" cy="304495"/>
          </a:xfrm>
          <a:prstGeom prst="roundRect">
            <a:avLst>
              <a:gd name="adj" fmla="val 300300"/>
            </a:avLst>
          </a:prstGeom>
          <a:solidFill>
            <a:srgbClr val="1F2937"/>
          </a:solidFill>
          <a:ln w="254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 txBox="1"/>
          <p:nvPr/>
        </p:nvSpPr>
        <p:spPr>
          <a:xfrm>
            <a:off x="11332159" y="4048049"/>
            <a:ext cx="18653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ج</a:t>
            </a:r>
            <a:endParaRPr lang="en-US" sz="1000" dirty="0"/>
          </a:p>
        </p:txBody>
      </p:sp>
      <p:sp>
        <p:nvSpPr>
          <p:cNvPr id="23" name="Text 20"/>
          <p:cNvSpPr txBox="1"/>
          <p:nvPr/>
        </p:nvSpPr>
        <p:spPr>
          <a:xfrm>
            <a:off x="10014509" y="3981298"/>
            <a:ext cx="122438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عبدالله المأمون</a:t>
            </a:r>
            <a:endParaRPr lang="en-US" sz="1300" dirty="0"/>
          </a:p>
        </p:txBody>
      </p:sp>
      <p:sp>
        <p:nvSpPr>
          <p:cNvPr id="24" name="Shape 21"/>
          <p:cNvSpPr/>
          <p:nvPr/>
        </p:nvSpPr>
        <p:spPr>
          <a:xfrm>
            <a:off x="304495" y="1380744"/>
            <a:ext cx="5676595" cy="3276295"/>
          </a:xfrm>
          <a:prstGeom prst="roundRect">
            <a:avLst>
              <a:gd name="adj" fmla="val 1298"/>
            </a:avLst>
          </a:prstGeom>
          <a:solidFill>
            <a:srgbClr val="1F2937">
              <a:alpha val="70000"/>
            </a:srgbClr>
          </a:solidFill>
          <a:ln w="12700">
            <a:solidFill>
              <a:srgbClr val="D4AF37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 txBox="1"/>
          <p:nvPr/>
        </p:nvSpPr>
        <p:spPr>
          <a:xfrm>
            <a:off x="3397910" y="1571854"/>
            <a:ext cx="219090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صِل كل شخصية بإنجازها:</a:t>
            </a:r>
            <a:endParaRPr lang="en-US" sz="1500" dirty="0"/>
          </a:p>
        </p:txBody>
      </p:sp>
      <p:sp>
        <p:nvSpPr>
          <p:cNvPr id="26" name="Shape 23"/>
          <p:cNvSpPr/>
          <p:nvPr/>
        </p:nvSpPr>
        <p:spPr>
          <a:xfrm>
            <a:off x="3959352" y="2324405"/>
            <a:ext cx="1638605" cy="476402"/>
          </a:xfrm>
          <a:prstGeom prst="roundRect">
            <a:avLst>
              <a:gd name="adj" fmla="val 30710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 txBox="1"/>
          <p:nvPr/>
        </p:nvSpPr>
        <p:spPr>
          <a:xfrm>
            <a:off x="4497934" y="2419502"/>
            <a:ext cx="6766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BFDBFE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المأمون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3892601" y="2505456"/>
            <a:ext cx="114300" cy="114300"/>
          </a:xfrm>
          <a:prstGeom prst="ellipse">
            <a:avLst/>
          </a:prstGeom>
          <a:solidFill>
            <a:srgbClr val="1F2937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6"/>
          <p:cNvSpPr/>
          <p:nvPr/>
        </p:nvSpPr>
        <p:spPr>
          <a:xfrm>
            <a:off x="3959352" y="3029407"/>
            <a:ext cx="1638605" cy="476402"/>
          </a:xfrm>
          <a:prstGeom prst="roundRect">
            <a:avLst>
              <a:gd name="adj" fmla="val 30710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 txBox="1"/>
          <p:nvPr/>
        </p:nvSpPr>
        <p:spPr>
          <a:xfrm>
            <a:off x="4470502" y="3124505"/>
            <a:ext cx="7242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A7F3D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المعتصم</a:t>
            </a:r>
            <a:endParaRPr lang="en-US" sz="1200" dirty="0"/>
          </a:p>
        </p:txBody>
      </p:sp>
      <p:sp>
        <p:nvSpPr>
          <p:cNvPr id="31" name="Shape 28"/>
          <p:cNvSpPr/>
          <p:nvPr/>
        </p:nvSpPr>
        <p:spPr>
          <a:xfrm>
            <a:off x="3892601" y="3209544"/>
            <a:ext cx="114300" cy="114300"/>
          </a:xfrm>
          <a:prstGeom prst="ellipse">
            <a:avLst/>
          </a:prstGeom>
          <a:solidFill>
            <a:srgbClr val="1F2937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3959352" y="3733495"/>
            <a:ext cx="1638605" cy="476402"/>
          </a:xfrm>
          <a:prstGeom prst="roundRect">
            <a:avLst>
              <a:gd name="adj" fmla="val 30710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 txBox="1"/>
          <p:nvPr/>
        </p:nvSpPr>
        <p:spPr>
          <a:xfrm>
            <a:off x="4556455" y="3829507"/>
            <a:ext cx="55321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DDD6FE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الرشيد</a:t>
            </a:r>
            <a:endParaRPr lang="en-US" sz="1200" dirty="0"/>
          </a:p>
        </p:txBody>
      </p:sp>
      <p:sp>
        <p:nvSpPr>
          <p:cNvPr id="34" name="Shape 31"/>
          <p:cNvSpPr/>
          <p:nvPr/>
        </p:nvSpPr>
        <p:spPr>
          <a:xfrm>
            <a:off x="3892601" y="3914546"/>
            <a:ext cx="114300" cy="114300"/>
          </a:xfrm>
          <a:prstGeom prst="ellipse">
            <a:avLst/>
          </a:prstGeom>
          <a:solidFill>
            <a:srgbClr val="1F2937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3474720" y="2809951"/>
            <a:ext cx="152705" cy="152705"/>
          </a:xfrm>
          <a:prstGeom prst="rect">
            <a:avLst/>
          </a:prstGeom>
        </p:spPr>
      </p:pic>
      <p:pic>
        <p:nvPicPr>
          <p:cNvPr id="36" name="Image 2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3474720" y="3191256"/>
            <a:ext cx="152705" cy="152705"/>
          </a:xfrm>
          <a:prstGeom prst="rect">
            <a:avLst/>
          </a:prstGeom>
        </p:spPr>
      </p:pic>
      <p:pic>
        <p:nvPicPr>
          <p:cNvPr id="37" name="Image 3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3474720" y="3571646"/>
            <a:ext cx="152705" cy="152705"/>
          </a:xfrm>
          <a:prstGeom prst="rect">
            <a:avLst/>
          </a:prstGeom>
        </p:spPr>
      </p:pic>
      <p:sp>
        <p:nvSpPr>
          <p:cNvPr id="38" name="Shape 32"/>
          <p:cNvSpPr/>
          <p:nvPr/>
        </p:nvSpPr>
        <p:spPr>
          <a:xfrm>
            <a:off x="695858" y="2324405"/>
            <a:ext cx="2447849" cy="476402"/>
          </a:xfrm>
          <a:prstGeom prst="roundRect">
            <a:avLst>
              <a:gd name="adj" fmla="val 30710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3"/>
          <p:cNvSpPr/>
          <p:nvPr/>
        </p:nvSpPr>
        <p:spPr>
          <a:xfrm>
            <a:off x="3096158" y="2505456"/>
            <a:ext cx="114300" cy="114300"/>
          </a:xfrm>
          <a:prstGeom prst="ellipse">
            <a:avLst/>
          </a:prstGeom>
          <a:solidFill>
            <a:srgbClr val="1F2937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4"/>
          <p:cNvSpPr txBox="1"/>
          <p:nvPr/>
        </p:nvSpPr>
        <p:spPr>
          <a:xfrm>
            <a:off x="1405433" y="2447849"/>
            <a:ext cx="112928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1FAE5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بناء مدينة سامراء</a:t>
            </a:r>
            <a:endParaRPr lang="en-US" sz="1000" dirty="0"/>
          </a:p>
        </p:txBody>
      </p:sp>
      <p:sp>
        <p:nvSpPr>
          <p:cNvPr id="41" name="Shape 35"/>
          <p:cNvSpPr/>
          <p:nvPr/>
        </p:nvSpPr>
        <p:spPr>
          <a:xfrm>
            <a:off x="695858" y="3029407"/>
            <a:ext cx="2447849" cy="476402"/>
          </a:xfrm>
          <a:prstGeom prst="roundRect">
            <a:avLst>
              <a:gd name="adj" fmla="val 30710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36"/>
          <p:cNvSpPr/>
          <p:nvPr/>
        </p:nvSpPr>
        <p:spPr>
          <a:xfrm>
            <a:off x="3096158" y="3209544"/>
            <a:ext cx="114300" cy="114300"/>
          </a:xfrm>
          <a:prstGeom prst="ellipse">
            <a:avLst/>
          </a:prstGeom>
          <a:solidFill>
            <a:srgbClr val="1F2937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37"/>
          <p:cNvSpPr txBox="1"/>
          <p:nvPr/>
        </p:nvSpPr>
        <p:spPr>
          <a:xfrm>
            <a:off x="1302106" y="3152851"/>
            <a:ext cx="133868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DE9FE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العصر الذهبي والقوة</a:t>
            </a:r>
            <a:endParaRPr lang="en-US" sz="1000" dirty="0"/>
          </a:p>
        </p:txBody>
      </p:sp>
      <p:sp>
        <p:nvSpPr>
          <p:cNvPr id="44" name="Shape 38"/>
          <p:cNvSpPr/>
          <p:nvPr/>
        </p:nvSpPr>
        <p:spPr>
          <a:xfrm>
            <a:off x="695858" y="3733495"/>
            <a:ext cx="2447849" cy="476402"/>
          </a:xfrm>
          <a:prstGeom prst="roundRect">
            <a:avLst>
              <a:gd name="adj" fmla="val 30710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39"/>
          <p:cNvSpPr/>
          <p:nvPr/>
        </p:nvSpPr>
        <p:spPr>
          <a:xfrm>
            <a:off x="3096158" y="3914546"/>
            <a:ext cx="114300" cy="114300"/>
          </a:xfrm>
          <a:prstGeom prst="ellipse">
            <a:avLst/>
          </a:prstGeom>
          <a:solidFill>
            <a:srgbClr val="1F2937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0"/>
          <p:cNvSpPr txBox="1"/>
          <p:nvPr/>
        </p:nvSpPr>
        <p:spPr>
          <a:xfrm>
            <a:off x="1397203" y="3857854"/>
            <a:ext cx="11484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BEAFE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تطوير بيت الحكمة</a:t>
            </a:r>
            <a:endParaRPr lang="en-US" sz="1000" dirty="0"/>
          </a:p>
        </p:txBody>
      </p:sp>
      <p:sp>
        <p:nvSpPr>
          <p:cNvPr id="47" name="Shape 41"/>
          <p:cNvSpPr/>
          <p:nvPr/>
        </p:nvSpPr>
        <p:spPr>
          <a:xfrm>
            <a:off x="6210605" y="4886554"/>
            <a:ext cx="5676595" cy="4381805"/>
          </a:xfrm>
          <a:prstGeom prst="roundRect">
            <a:avLst>
              <a:gd name="adj" fmla="val 726"/>
            </a:avLst>
          </a:prstGeom>
          <a:solidFill>
            <a:srgbClr val="1F2937">
              <a:alpha val="70000"/>
            </a:srgbClr>
          </a:solidFill>
          <a:ln w="12700">
            <a:solidFill>
              <a:srgbClr val="D4AF37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hape 42"/>
          <p:cNvSpPr/>
          <p:nvPr/>
        </p:nvSpPr>
        <p:spPr>
          <a:xfrm>
            <a:off x="6448349" y="5848502"/>
            <a:ext cx="5201107" cy="3181198"/>
          </a:xfrm>
          <a:prstGeom prst="roundRect">
            <a:avLst>
              <a:gd name="adj" fmla="val 1033"/>
            </a:avLst>
          </a:prstGeom>
          <a:solidFill>
            <a:srgbClr val="1F2937"/>
          </a:solidFill>
          <a:ln w="127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9" name="Image 4" descr="preencoded.png"/>
          <p:cNvPicPr>
            <a:picLocks noChangeAspect="1"/>
          </p:cNvPicPr>
          <p:nvPr/>
        </p:nvPicPr>
        <p:blipFill>
          <a:blip r:embed="rId5">
            <a:alphaModFix amt="60000"/>
          </a:blip>
          <a:srcRect l="94" r="94"/>
          <a:stretch/>
        </p:blipFill>
        <p:spPr>
          <a:xfrm>
            <a:off x="6458407" y="5857646"/>
            <a:ext cx="5181905" cy="3161995"/>
          </a:xfrm>
          <a:prstGeom prst="rect">
            <a:avLst/>
          </a:prstGeom>
        </p:spPr>
      </p:pic>
      <p:pic>
        <p:nvPicPr>
          <p:cNvPr id="50" name="Image 5" descr="preencoded.png"/>
          <p:cNvPicPr>
            <a:picLocks noChangeAspect="1"/>
          </p:cNvPicPr>
          <p:nvPr/>
        </p:nvPicPr>
        <p:blipFill>
          <a:blip r:embed="rId6"/>
          <a:srcRect t="-45" b="-45"/>
          <a:stretch/>
        </p:blipFill>
        <p:spPr>
          <a:xfrm>
            <a:off x="11227918" y="9012326"/>
            <a:ext cx="256946" cy="342900"/>
          </a:xfrm>
          <a:prstGeom prst="rect">
            <a:avLst/>
          </a:prstGeom>
        </p:spPr>
      </p:pic>
      <p:sp>
        <p:nvSpPr>
          <p:cNvPr id="51" name="Shape 43"/>
          <p:cNvSpPr/>
          <p:nvPr/>
        </p:nvSpPr>
        <p:spPr>
          <a:xfrm>
            <a:off x="11074298" y="9392717"/>
            <a:ext cx="571500" cy="228600"/>
          </a:xfrm>
          <a:prstGeom prst="roundRect">
            <a:avLst>
              <a:gd name="adj" fmla="val 66667"/>
            </a:avLst>
          </a:prstGeom>
          <a:solidFill>
            <a:srgbClr val="FFFFFF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" name="Text 44"/>
          <p:cNvSpPr txBox="1"/>
          <p:nvPr/>
        </p:nvSpPr>
        <p:spPr>
          <a:xfrm>
            <a:off x="11150194" y="9392717"/>
            <a:ext cx="5056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سامراء؟</a:t>
            </a:r>
            <a:endParaRPr lang="en-US" sz="900" dirty="0"/>
          </a:p>
        </p:txBody>
      </p:sp>
      <p:sp>
        <p:nvSpPr>
          <p:cNvPr id="53" name="Shape 45"/>
          <p:cNvSpPr/>
          <p:nvPr/>
        </p:nvSpPr>
        <p:spPr>
          <a:xfrm>
            <a:off x="11430000" y="9013241"/>
            <a:ext cx="152705" cy="152705"/>
          </a:xfrm>
          <a:prstGeom prst="roundRect">
            <a:avLst>
              <a:gd name="adj" fmla="val 598802"/>
            </a:avLst>
          </a:prstGeom>
          <a:solidFill>
            <a:srgbClr val="D4AF37">
              <a:alpha val="50000"/>
            </a:srgbClr>
          </a:solidFill>
          <a:ln w="25400">
            <a:solidFill>
              <a:srgbClr val="FFFFFF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" name="Text 46"/>
          <p:cNvSpPr txBox="1"/>
          <p:nvPr/>
        </p:nvSpPr>
        <p:spPr>
          <a:xfrm>
            <a:off x="11372393" y="9165946"/>
            <a:ext cx="3621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D4AF37">
                    <a:alpha val="5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بغداد</a:t>
            </a:r>
            <a:endParaRPr lang="en-US" sz="900" dirty="0"/>
          </a:p>
        </p:txBody>
      </p:sp>
      <p:sp>
        <p:nvSpPr>
          <p:cNvPr id="55" name="Shape 47"/>
          <p:cNvSpPr/>
          <p:nvPr/>
        </p:nvSpPr>
        <p:spPr>
          <a:xfrm>
            <a:off x="304495" y="4886554"/>
            <a:ext cx="5676595" cy="4381805"/>
          </a:xfrm>
          <a:prstGeom prst="roundRect">
            <a:avLst>
              <a:gd name="adj" fmla="val 726"/>
            </a:avLst>
          </a:prstGeom>
          <a:solidFill>
            <a:srgbClr val="1F2937">
              <a:alpha val="70000"/>
            </a:srgbClr>
          </a:solidFill>
          <a:ln w="12700">
            <a:solidFill>
              <a:srgbClr val="D4AF37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48"/>
          <p:cNvSpPr txBox="1"/>
          <p:nvPr/>
        </p:nvSpPr>
        <p:spPr>
          <a:xfrm>
            <a:off x="4313225" y="5076749"/>
            <a:ext cx="127650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سؤال تحليلي:</a:t>
            </a:r>
            <a:endParaRPr lang="en-US" sz="1500" dirty="0"/>
          </a:p>
        </p:txBody>
      </p:sp>
      <p:sp>
        <p:nvSpPr>
          <p:cNvPr id="57" name="Text 49"/>
          <p:cNvSpPr txBox="1"/>
          <p:nvPr/>
        </p:nvSpPr>
        <p:spPr>
          <a:xfrm>
            <a:off x="1034186" y="5514746"/>
            <a:ext cx="48298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اذكر سببين رئيسيين أديا لظهور الدويلات الانفصالية في العصر العباسي الثاني:</a:t>
            </a:r>
            <a:endParaRPr lang="en-US" sz="1200" dirty="0"/>
          </a:p>
        </p:txBody>
      </p:sp>
      <p:sp>
        <p:nvSpPr>
          <p:cNvPr id="58" name="Shape 50"/>
          <p:cNvSpPr/>
          <p:nvPr/>
        </p:nvSpPr>
        <p:spPr>
          <a:xfrm>
            <a:off x="543154" y="6001207"/>
            <a:ext cx="5201107" cy="3029407"/>
          </a:xfrm>
          <a:prstGeom prst="roundRect">
            <a:avLst>
              <a:gd name="adj" fmla="val 1139"/>
            </a:avLst>
          </a:prstGeom>
          <a:noFill/>
          <a:ln w="12700">
            <a:solidFill>
              <a:srgbClr val="37415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Shape 51"/>
          <p:cNvSpPr/>
          <p:nvPr/>
        </p:nvSpPr>
        <p:spPr>
          <a:xfrm>
            <a:off x="5228539" y="6238951"/>
            <a:ext cx="286207" cy="304495"/>
          </a:xfrm>
          <a:prstGeom prst="roundRect">
            <a:avLst>
              <a:gd name="adj" fmla="val 319489"/>
            </a:avLst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0" name="Text 52"/>
          <p:cNvSpPr txBox="1"/>
          <p:nvPr/>
        </p:nvSpPr>
        <p:spPr>
          <a:xfrm>
            <a:off x="5324551" y="6277356"/>
            <a:ext cx="2002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1</a:t>
            </a:r>
            <a:endParaRPr lang="en-US" sz="1200" dirty="0"/>
          </a:p>
        </p:txBody>
      </p:sp>
      <p:sp>
        <p:nvSpPr>
          <p:cNvPr id="61" name="Shape 53"/>
          <p:cNvSpPr/>
          <p:nvPr/>
        </p:nvSpPr>
        <p:spPr>
          <a:xfrm>
            <a:off x="780898" y="6524244"/>
            <a:ext cx="4295851" cy="19202"/>
          </a:xfrm>
          <a:prstGeom prst="rect">
            <a:avLst/>
          </a:pr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2" name="Shape 54"/>
          <p:cNvSpPr/>
          <p:nvPr/>
        </p:nvSpPr>
        <p:spPr>
          <a:xfrm>
            <a:off x="5228539" y="6772046"/>
            <a:ext cx="286207" cy="304495"/>
          </a:xfrm>
          <a:prstGeom prst="roundRect">
            <a:avLst>
              <a:gd name="adj" fmla="val 319489"/>
            </a:avLst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Text 55"/>
          <p:cNvSpPr txBox="1"/>
          <p:nvPr/>
        </p:nvSpPr>
        <p:spPr>
          <a:xfrm>
            <a:off x="5324551" y="6810451"/>
            <a:ext cx="2002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2</a:t>
            </a:r>
            <a:endParaRPr lang="en-US" sz="1200" dirty="0"/>
          </a:p>
        </p:txBody>
      </p:sp>
      <p:sp>
        <p:nvSpPr>
          <p:cNvPr id="64" name="Shape 56"/>
          <p:cNvSpPr/>
          <p:nvPr/>
        </p:nvSpPr>
        <p:spPr>
          <a:xfrm>
            <a:off x="780898" y="7057339"/>
            <a:ext cx="4295851" cy="19202"/>
          </a:xfrm>
          <a:prstGeom prst="rect">
            <a:avLst/>
          </a:pr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5" name="Text 57"/>
          <p:cNvSpPr txBox="1"/>
          <p:nvPr/>
        </p:nvSpPr>
        <p:spPr>
          <a:xfrm>
            <a:off x="1815084" y="734354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تلميح: فكر في (ضعف الخليفة) و (مساحة الدولة الشاسعة)</a:t>
            </a:r>
            <a:endParaRPr lang="en-US" sz="900" dirty="0"/>
          </a:p>
        </p:txBody>
      </p:sp>
      <p:sp>
        <p:nvSpPr>
          <p:cNvPr id="66" name="Shape 58"/>
          <p:cNvSpPr/>
          <p:nvPr/>
        </p:nvSpPr>
        <p:spPr>
          <a:xfrm>
            <a:off x="11496751" y="1390802"/>
            <a:ext cx="381305" cy="3813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7" name="Text 59"/>
          <p:cNvSpPr txBox="1"/>
          <p:nvPr/>
        </p:nvSpPr>
        <p:spPr>
          <a:xfrm>
            <a:off x="11636654" y="1443838"/>
            <a:ext cx="24231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1182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1</a:t>
            </a:r>
            <a:endParaRPr lang="en-US" sz="1400" dirty="0"/>
          </a:p>
        </p:txBody>
      </p:sp>
      <p:sp>
        <p:nvSpPr>
          <p:cNvPr id="68" name="Shape 60"/>
          <p:cNvSpPr/>
          <p:nvPr/>
        </p:nvSpPr>
        <p:spPr>
          <a:xfrm>
            <a:off x="5591556" y="1390802"/>
            <a:ext cx="381305" cy="3813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9" name="Text 61"/>
          <p:cNvSpPr txBox="1"/>
          <p:nvPr/>
        </p:nvSpPr>
        <p:spPr>
          <a:xfrm>
            <a:off x="5731459" y="1443838"/>
            <a:ext cx="24231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1182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2</a:t>
            </a:r>
            <a:endParaRPr lang="en-US" sz="1400" dirty="0"/>
          </a:p>
        </p:txBody>
      </p:sp>
      <p:sp>
        <p:nvSpPr>
          <p:cNvPr id="70" name="Shape 62"/>
          <p:cNvSpPr/>
          <p:nvPr/>
        </p:nvSpPr>
        <p:spPr>
          <a:xfrm>
            <a:off x="11496751" y="4895698"/>
            <a:ext cx="381305" cy="3813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1" name="Text 63"/>
          <p:cNvSpPr txBox="1"/>
          <p:nvPr/>
        </p:nvSpPr>
        <p:spPr>
          <a:xfrm>
            <a:off x="11636654" y="4948733"/>
            <a:ext cx="24231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1182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3</a:t>
            </a:r>
            <a:endParaRPr lang="en-US" sz="1400" dirty="0"/>
          </a:p>
        </p:txBody>
      </p:sp>
      <p:sp>
        <p:nvSpPr>
          <p:cNvPr id="72" name="Text 64"/>
          <p:cNvSpPr txBox="1"/>
          <p:nvPr/>
        </p:nvSpPr>
        <p:spPr>
          <a:xfrm>
            <a:off x="10329977" y="5076749"/>
            <a:ext cx="116220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حدد الموقع:</a:t>
            </a:r>
            <a:endParaRPr lang="en-US" sz="1500" dirty="0"/>
          </a:p>
        </p:txBody>
      </p:sp>
      <p:sp>
        <p:nvSpPr>
          <p:cNvPr id="73" name="Text 65"/>
          <p:cNvSpPr txBox="1"/>
          <p:nvPr/>
        </p:nvSpPr>
        <p:spPr>
          <a:xfrm>
            <a:off x="10231222" y="5514746"/>
            <a:ext cx="153436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أين تقع مدينة سامراء؟</a:t>
            </a:r>
            <a:endParaRPr lang="en-US" sz="1200" dirty="0"/>
          </a:p>
        </p:txBody>
      </p:sp>
      <p:sp>
        <p:nvSpPr>
          <p:cNvPr id="74" name="Shape 66"/>
          <p:cNvSpPr/>
          <p:nvPr/>
        </p:nvSpPr>
        <p:spPr>
          <a:xfrm>
            <a:off x="5591556" y="4895698"/>
            <a:ext cx="381305" cy="3813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5" name="Text 67"/>
          <p:cNvSpPr txBox="1"/>
          <p:nvPr/>
        </p:nvSpPr>
        <p:spPr>
          <a:xfrm>
            <a:off x="5731459" y="4948733"/>
            <a:ext cx="242316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1182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296205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5296205"/>
          </a:xfrm>
          <a:prstGeom prst="rect">
            <a:avLst/>
          </a:prstGeom>
          <a:solidFill>
            <a:srgbClr val="F9FAFB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1945" y="1495044"/>
            <a:ext cx="12191695" cy="5296205"/>
          </a:xfrm>
          <a:prstGeom prst="rect">
            <a:avLst/>
          </a:prstGeom>
          <a:solidFill>
            <a:srgbClr val="F8F9FA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201400" y="304495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1B5E20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96498" y="400507"/>
            <a:ext cx="190195" cy="19019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09905" y="352044"/>
            <a:ext cx="1457554" cy="286207"/>
          </a:xfrm>
          <a:prstGeom prst="roundRect">
            <a:avLst>
              <a:gd name="adj" fmla="val 42599"/>
            </a:avLst>
          </a:prstGeom>
          <a:noFill/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609905" y="761695"/>
            <a:ext cx="10972800" cy="38405"/>
          </a:xfrm>
          <a:prstGeom prst="roundRect">
            <a:avLst>
              <a:gd name="adj" fmla="val 2380940"/>
            </a:avLst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10362895" y="761695"/>
            <a:ext cx="1218895" cy="384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 txBox="1"/>
          <p:nvPr/>
        </p:nvSpPr>
        <p:spPr>
          <a:xfrm>
            <a:off x="9998050" y="190195"/>
            <a:ext cx="135331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B5E20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نواتج التعلم</a:t>
            </a:r>
            <a:endParaRPr lang="en-US" sz="2700" dirty="0"/>
          </a:p>
        </p:txBody>
      </p:sp>
      <p:sp>
        <p:nvSpPr>
          <p:cNvPr id="11" name="Text 8"/>
          <p:cNvSpPr txBox="1"/>
          <p:nvPr/>
        </p:nvSpPr>
        <p:spPr>
          <a:xfrm>
            <a:off x="733349" y="418795"/>
            <a:ext cx="13103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SST-T2-G8-U3-L2</a:t>
            </a:r>
            <a:endParaRPr lang="en-US" sz="1000" dirty="0"/>
          </a:p>
        </p:txBody>
      </p:sp>
      <p:sp>
        <p:nvSpPr>
          <p:cNvPr id="12" name="Text 9"/>
          <p:cNvSpPr txBox="1"/>
          <p:nvPr/>
        </p:nvSpPr>
        <p:spPr>
          <a:xfrm>
            <a:off x="7601407" y="923544"/>
            <a:ext cx="411022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في نهاية هذا الدرس، يتوقع من الطالب أن يكون قادراً على: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6210605" y="1524305"/>
            <a:ext cx="5372100" cy="1314907"/>
          </a:xfrm>
          <a:prstGeom prst="roundRect">
            <a:avLst>
              <a:gd name="adj" fmla="val 6047"/>
            </a:avLst>
          </a:prstGeom>
          <a:solidFill>
            <a:srgbClr val="FFFFFF">
              <a:alpha val="95000"/>
            </a:srgbClr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11525098" y="1524305"/>
            <a:ext cx="38405" cy="12957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10735056" y="1762049"/>
            <a:ext cx="609905" cy="609905"/>
          </a:xfrm>
          <a:prstGeom prst="roundRect">
            <a:avLst>
              <a:gd name="adj" fmla="val 149925"/>
            </a:avLst>
          </a:prstGeom>
          <a:solidFill>
            <a:srgbClr val="1565C0"/>
          </a:solidFill>
          <a:ln w="12700">
            <a:solidFill>
              <a:srgbClr val="E5E7EB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 l="-57" r="-57"/>
          <a:stretch/>
        </p:blipFill>
        <p:spPr>
          <a:xfrm>
            <a:off x="10939882" y="1952244"/>
            <a:ext cx="200254" cy="228600"/>
          </a:xfrm>
          <a:prstGeom prst="rect">
            <a:avLst/>
          </a:prstGeom>
        </p:spPr>
      </p:pic>
      <p:sp>
        <p:nvSpPr>
          <p:cNvPr id="17" name="Text 13"/>
          <p:cNvSpPr txBox="1"/>
          <p:nvPr/>
        </p:nvSpPr>
        <p:spPr>
          <a:xfrm>
            <a:off x="9325966" y="1723644"/>
            <a:ext cx="1400861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الشخصيات التاريخية</a:t>
            </a:r>
            <a:endParaRPr lang="en-US" sz="1500" dirty="0"/>
          </a:p>
        </p:txBody>
      </p:sp>
      <p:sp>
        <p:nvSpPr>
          <p:cNvPr id="18" name="Text 14"/>
          <p:cNvSpPr txBox="1"/>
          <p:nvPr/>
        </p:nvSpPr>
        <p:spPr>
          <a:xfrm>
            <a:off x="6657746" y="2085746"/>
            <a:ext cx="4048963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تحديد شخصيات تاريخية كان لها أثر واضح في التاريخ العباسي، مثل: هارون الرشيد، المأمون، والمعتصم.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609905" y="1524305"/>
            <a:ext cx="5372100" cy="1314907"/>
          </a:xfrm>
          <a:prstGeom prst="roundRect">
            <a:avLst>
              <a:gd name="adj" fmla="val 6047"/>
            </a:avLst>
          </a:prstGeom>
          <a:solidFill>
            <a:srgbClr val="FFFFFF">
              <a:alpha val="95000"/>
            </a:srgbClr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5924398" y="1524305"/>
            <a:ext cx="38405" cy="12957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5134356" y="1762049"/>
            <a:ext cx="609905" cy="609905"/>
          </a:xfrm>
          <a:prstGeom prst="roundRect">
            <a:avLst>
              <a:gd name="adj" fmla="val 149925"/>
            </a:avLst>
          </a:prstGeom>
          <a:solidFill>
            <a:srgbClr val="1B5E20"/>
          </a:solidFill>
          <a:ln w="12700">
            <a:solidFill>
              <a:srgbClr val="E5E7EB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rcRect l="-80" r="-80"/>
          <a:stretch/>
        </p:blipFill>
        <p:spPr>
          <a:xfrm>
            <a:off x="5296205" y="1952244"/>
            <a:ext cx="286207" cy="228600"/>
          </a:xfrm>
          <a:prstGeom prst="rect">
            <a:avLst/>
          </a:prstGeom>
        </p:spPr>
      </p:pic>
      <p:sp>
        <p:nvSpPr>
          <p:cNvPr id="23" name="Text 18"/>
          <p:cNvSpPr txBox="1"/>
          <p:nvPr/>
        </p:nvSpPr>
        <p:spPr>
          <a:xfrm>
            <a:off x="4019702" y="1723644"/>
            <a:ext cx="1114654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المقارنة التاريخية</a:t>
            </a:r>
            <a:endParaRPr lang="en-US" sz="1500" dirty="0"/>
          </a:p>
        </p:txBody>
      </p:sp>
      <p:sp>
        <p:nvSpPr>
          <p:cNvPr id="24" name="Text 19"/>
          <p:cNvSpPr txBox="1"/>
          <p:nvPr/>
        </p:nvSpPr>
        <p:spPr>
          <a:xfrm>
            <a:off x="1012241" y="2085746"/>
            <a:ext cx="4086454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المقارنة بين العصر العباسي الأول و العصر العباسي الثاني من حيث سلطة الخليفة وحدود الدولة.</a:t>
            </a:r>
            <a:endParaRPr lang="en-US" sz="1200" dirty="0"/>
          </a:p>
        </p:txBody>
      </p:sp>
      <p:sp>
        <p:nvSpPr>
          <p:cNvPr id="25" name="Shape 20"/>
          <p:cNvSpPr/>
          <p:nvPr/>
        </p:nvSpPr>
        <p:spPr>
          <a:xfrm>
            <a:off x="6210605" y="3066898"/>
            <a:ext cx="5372100" cy="1314907"/>
          </a:xfrm>
          <a:prstGeom prst="roundRect">
            <a:avLst>
              <a:gd name="adj" fmla="val 6047"/>
            </a:avLst>
          </a:prstGeom>
          <a:solidFill>
            <a:srgbClr val="FFFFFF">
              <a:alpha val="95000"/>
            </a:srgbClr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1"/>
          <p:cNvSpPr/>
          <p:nvPr/>
        </p:nvSpPr>
        <p:spPr>
          <a:xfrm>
            <a:off x="11525098" y="3066898"/>
            <a:ext cx="38405" cy="12957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2"/>
          <p:cNvSpPr/>
          <p:nvPr/>
        </p:nvSpPr>
        <p:spPr>
          <a:xfrm>
            <a:off x="10735056" y="3305556"/>
            <a:ext cx="609905" cy="609905"/>
          </a:xfrm>
          <a:prstGeom prst="roundRect">
            <a:avLst>
              <a:gd name="adj" fmla="val 149925"/>
            </a:avLst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925251" y="3495751"/>
            <a:ext cx="228600" cy="228600"/>
          </a:xfrm>
          <a:prstGeom prst="rect">
            <a:avLst/>
          </a:prstGeom>
        </p:spPr>
      </p:pic>
      <p:sp>
        <p:nvSpPr>
          <p:cNvPr id="29" name="Text 23"/>
          <p:cNvSpPr txBox="1"/>
          <p:nvPr/>
        </p:nvSpPr>
        <p:spPr>
          <a:xfrm>
            <a:off x="9887407" y="3267151"/>
            <a:ext cx="8385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أنظمة الحكم</a:t>
            </a:r>
            <a:endParaRPr lang="en-US" sz="1500" dirty="0"/>
          </a:p>
        </p:txBody>
      </p:sp>
      <p:sp>
        <p:nvSpPr>
          <p:cNvPr id="30" name="Text 24"/>
          <p:cNvSpPr txBox="1"/>
          <p:nvPr/>
        </p:nvSpPr>
        <p:spPr>
          <a:xfrm>
            <a:off x="6895490" y="3629254"/>
            <a:ext cx="38103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التمييز بين نظام الحكم والإدارة في كل من العهدين الأموي و العباسي واستنتاج أوجه الاختلاف.</a:t>
            </a:r>
            <a:endParaRPr lang="en-US" sz="1200" dirty="0"/>
          </a:p>
        </p:txBody>
      </p:sp>
      <p:sp>
        <p:nvSpPr>
          <p:cNvPr id="31" name="Shape 25"/>
          <p:cNvSpPr/>
          <p:nvPr/>
        </p:nvSpPr>
        <p:spPr>
          <a:xfrm>
            <a:off x="609905" y="3066898"/>
            <a:ext cx="5372100" cy="1314907"/>
          </a:xfrm>
          <a:prstGeom prst="roundRect">
            <a:avLst>
              <a:gd name="adj" fmla="val 6047"/>
            </a:avLst>
          </a:prstGeom>
          <a:solidFill>
            <a:srgbClr val="FFFFFF">
              <a:alpha val="95000"/>
            </a:srgbClr>
          </a:solidFill>
          <a:ln w="12700">
            <a:solidFill>
              <a:srgbClr val="F3F4F6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6"/>
          <p:cNvSpPr/>
          <p:nvPr/>
        </p:nvSpPr>
        <p:spPr>
          <a:xfrm>
            <a:off x="5924398" y="3066898"/>
            <a:ext cx="38405" cy="12957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27"/>
          <p:cNvSpPr/>
          <p:nvPr/>
        </p:nvSpPr>
        <p:spPr>
          <a:xfrm>
            <a:off x="5134356" y="3305556"/>
            <a:ext cx="609905" cy="609905"/>
          </a:xfrm>
          <a:prstGeom prst="roundRect">
            <a:avLst>
              <a:gd name="adj" fmla="val 149925"/>
            </a:avLst>
          </a:prstGeom>
          <a:solidFill>
            <a:srgbClr val="FEF2F2"/>
          </a:solidFill>
          <a:ln w="12700">
            <a:solidFill>
              <a:srgbClr val="FECAC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4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5309921" y="3495751"/>
            <a:ext cx="256946" cy="228600"/>
          </a:xfrm>
          <a:prstGeom prst="rect">
            <a:avLst/>
          </a:prstGeom>
        </p:spPr>
      </p:pic>
      <p:sp>
        <p:nvSpPr>
          <p:cNvPr id="35" name="Text 28"/>
          <p:cNvSpPr txBox="1"/>
          <p:nvPr/>
        </p:nvSpPr>
        <p:spPr>
          <a:xfrm>
            <a:off x="4018788" y="3267151"/>
            <a:ext cx="1114654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التحليل السياسي</a:t>
            </a:r>
            <a:endParaRPr lang="en-US" sz="1500" dirty="0"/>
          </a:p>
        </p:txBody>
      </p:sp>
      <p:sp>
        <p:nvSpPr>
          <p:cNvPr id="36" name="Text 29"/>
          <p:cNvSpPr txBox="1"/>
          <p:nvPr/>
        </p:nvSpPr>
        <p:spPr>
          <a:xfrm>
            <a:off x="1217066" y="3629254"/>
            <a:ext cx="388620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تفسير أسباب ظهور الدويلات الانفصالية والعوامل التي أدت إلى سقوط بغداد عام 1258م.</a:t>
            </a:r>
            <a:endParaRPr lang="en-US" sz="1200" dirty="0"/>
          </a:p>
        </p:txBody>
      </p:sp>
      <p:pic>
        <p:nvPicPr>
          <p:cNvPr id="37" name="Image 5" descr="preencoded.png"/>
          <p:cNvPicPr>
            <a:picLocks noChangeAspect="1"/>
          </p:cNvPicPr>
          <p:nvPr/>
        </p:nvPicPr>
        <p:blipFill>
          <a:blip r:embed="rId8">
            <a:alphaModFix amt="6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3" r="133"/>
          <a:stretch/>
        </p:blipFill>
        <p:spPr>
          <a:xfrm>
            <a:off x="5797703" y="5563210"/>
            <a:ext cx="571500" cy="457200"/>
          </a:xfrm>
          <a:prstGeom prst="rect">
            <a:avLst/>
          </a:prstGeom>
        </p:spPr>
      </p:pic>
      <p:sp>
        <p:nvSpPr>
          <p:cNvPr id="38" name="Shape 30"/>
          <p:cNvSpPr/>
          <p:nvPr/>
        </p:nvSpPr>
        <p:spPr>
          <a:xfrm>
            <a:off x="12115800" y="0"/>
            <a:ext cx="75895" cy="5296205"/>
          </a:xfrm>
          <a:prstGeom prst="rect">
            <a:avLst/>
          </a:prstGeom>
          <a:solidFill>
            <a:srgbClr val="1B5E2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31"/>
          <p:cNvSpPr/>
          <p:nvPr/>
        </p:nvSpPr>
        <p:spPr>
          <a:xfrm>
            <a:off x="0" y="0"/>
            <a:ext cx="75895" cy="5296205"/>
          </a:xfrm>
          <a:prstGeom prst="rect">
            <a:avLst/>
          </a:prstGeom>
          <a:solidFill>
            <a:srgbClr val="1B5E20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162702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5162702"/>
          </a:xfrm>
          <a:prstGeom prst="rect">
            <a:avLst/>
          </a:prstGeom>
          <a:solidFill>
            <a:srgbClr val="1B5E2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5162702"/>
          </a:xfrm>
          <a:prstGeom prst="rect">
            <a:avLst/>
          </a:prstGeom>
          <a:solidFill>
            <a:srgbClr val="000000">
              <a:alpha val="4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alphaModFix amt="30000"/>
          </a:blip>
          <a:srcRect t="-8400" b="-8400"/>
          <a:stretch/>
        </p:blipFill>
        <p:spPr>
          <a:xfrm>
            <a:off x="6314846" y="4800600"/>
            <a:ext cx="114300" cy="133502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alphaModFix amt="30000"/>
          </a:blip>
          <a:srcRect/>
          <a:stretch/>
        </p:blipFill>
        <p:spPr>
          <a:xfrm>
            <a:off x="6029554" y="4800600"/>
            <a:ext cx="133502" cy="133502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>
            <a:alphaModFix amt="30000"/>
          </a:blip>
          <a:srcRect t="-8400" b="-8400"/>
          <a:stretch/>
        </p:blipFill>
        <p:spPr>
          <a:xfrm>
            <a:off x="5762549" y="4800600"/>
            <a:ext cx="114300" cy="133502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190195" y="190195"/>
            <a:ext cx="11811305" cy="4781398"/>
          </a:xfrm>
          <a:prstGeom prst="rect">
            <a:avLst/>
          </a:prstGeom>
          <a:noFill/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4"/>
          <p:cNvSpPr/>
          <p:nvPr/>
        </p:nvSpPr>
        <p:spPr>
          <a:xfrm>
            <a:off x="11430000" y="190195"/>
            <a:ext cx="571500" cy="571500"/>
          </a:xfrm>
          <a:prstGeom prst="rect">
            <a:avLst/>
          </a:prstGeom>
          <a:noFill/>
          <a:ln w="381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5"/>
          <p:cNvSpPr/>
          <p:nvPr/>
        </p:nvSpPr>
        <p:spPr>
          <a:xfrm>
            <a:off x="190195" y="190195"/>
            <a:ext cx="571500" cy="571500"/>
          </a:xfrm>
          <a:prstGeom prst="rect">
            <a:avLst/>
          </a:prstGeom>
          <a:noFill/>
          <a:ln w="381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6"/>
          <p:cNvSpPr/>
          <p:nvPr/>
        </p:nvSpPr>
        <p:spPr>
          <a:xfrm>
            <a:off x="11430000" y="4401007"/>
            <a:ext cx="571500" cy="571500"/>
          </a:xfrm>
          <a:prstGeom prst="rect">
            <a:avLst/>
          </a:prstGeom>
          <a:noFill/>
          <a:ln w="381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7"/>
          <p:cNvSpPr/>
          <p:nvPr/>
        </p:nvSpPr>
        <p:spPr>
          <a:xfrm>
            <a:off x="190195" y="4401007"/>
            <a:ext cx="571500" cy="571500"/>
          </a:xfrm>
          <a:prstGeom prst="rect">
            <a:avLst/>
          </a:prstGeom>
          <a:noFill/>
          <a:ln w="381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rcRect l="-44" r="-44"/>
          <a:stretch/>
        </p:blipFill>
        <p:spPr>
          <a:xfrm>
            <a:off x="6951269" y="381305"/>
            <a:ext cx="514807" cy="457200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4726534" y="267005"/>
            <a:ext cx="2457907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خريطة المحتوى</a:t>
            </a:r>
            <a:endParaRPr lang="en-US" sz="3600" dirty="0"/>
          </a:p>
        </p:txBody>
      </p:sp>
      <p:sp>
        <p:nvSpPr>
          <p:cNvPr id="15" name="Shape 9"/>
          <p:cNvSpPr/>
          <p:nvPr/>
        </p:nvSpPr>
        <p:spPr>
          <a:xfrm>
            <a:off x="5181905" y="972007"/>
            <a:ext cx="1828800" cy="38405"/>
          </a:xfrm>
          <a:prstGeom prst="rect">
            <a:avLst/>
          </a:prstGeom>
          <a:solidFill>
            <a:srgbClr val="D4AF37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1009498"/>
            <a:ext cx="12191695" cy="4153205"/>
          </a:xfrm>
          <a:prstGeom prst="rect">
            <a:avLst/>
          </a:prstGeom>
        </p:spPr>
      </p:pic>
      <p:sp>
        <p:nvSpPr>
          <p:cNvPr id="17" name="Shape 10"/>
          <p:cNvSpPr/>
          <p:nvPr/>
        </p:nvSpPr>
        <p:spPr>
          <a:xfrm>
            <a:off x="9813341" y="2419502"/>
            <a:ext cx="1104595" cy="362102"/>
          </a:xfrm>
          <a:prstGeom prst="roundRect">
            <a:avLst>
              <a:gd name="adj" fmla="val 53163"/>
            </a:avLst>
          </a:prstGeom>
          <a:solidFill>
            <a:srgbClr val="000000">
              <a:alpha val="40000"/>
            </a:srgbClr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1"/>
          <p:cNvSpPr txBox="1"/>
          <p:nvPr/>
        </p:nvSpPr>
        <p:spPr>
          <a:xfrm>
            <a:off x="10288829" y="2162556"/>
            <a:ext cx="2532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01</a:t>
            </a:r>
            <a:endParaRPr lang="en-US" sz="1000" dirty="0"/>
          </a:p>
        </p:txBody>
      </p:sp>
      <p:sp>
        <p:nvSpPr>
          <p:cNvPr id="19" name="Text 12"/>
          <p:cNvSpPr txBox="1"/>
          <p:nvPr/>
        </p:nvSpPr>
        <p:spPr>
          <a:xfrm>
            <a:off x="9937699" y="2438705"/>
            <a:ext cx="98663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قيام الدولة</a:t>
            </a:r>
            <a:endParaRPr lang="en-US" sz="1300" dirty="0"/>
          </a:p>
        </p:txBody>
      </p:sp>
      <p:sp>
        <p:nvSpPr>
          <p:cNvPr id="20" name="Shape 13"/>
          <p:cNvSpPr/>
          <p:nvPr/>
        </p:nvSpPr>
        <p:spPr>
          <a:xfrm>
            <a:off x="10077602" y="1466698"/>
            <a:ext cx="571500" cy="571500"/>
          </a:xfrm>
          <a:prstGeom prst="ellipse">
            <a:avLst/>
          </a:prstGeom>
          <a:solidFill>
            <a:srgbClr val="0D3312"/>
          </a:solidFill>
          <a:ln w="25400">
            <a:solidFill>
              <a:srgbClr val="D4AF37"/>
            </a:solidFill>
            <a:prstDash val="solid"/>
          </a:ln>
          <a:effectLst>
            <a:outerShdw blurRad="635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7"/>
          <a:srcRect l="-57" r="-57"/>
          <a:stretch/>
        </p:blipFill>
        <p:spPr>
          <a:xfrm>
            <a:off x="10263226" y="1638605"/>
            <a:ext cx="200254" cy="228600"/>
          </a:xfrm>
          <a:prstGeom prst="rect">
            <a:avLst/>
          </a:prstGeom>
        </p:spPr>
      </p:pic>
      <p:sp>
        <p:nvSpPr>
          <p:cNvPr id="22" name="Shape 14"/>
          <p:cNvSpPr/>
          <p:nvPr/>
        </p:nvSpPr>
        <p:spPr>
          <a:xfrm>
            <a:off x="6965899" y="2419502"/>
            <a:ext cx="1104595" cy="362102"/>
          </a:xfrm>
          <a:prstGeom prst="roundRect">
            <a:avLst>
              <a:gd name="adj" fmla="val 53163"/>
            </a:avLst>
          </a:prstGeom>
          <a:solidFill>
            <a:srgbClr val="000000">
              <a:alpha val="40000"/>
            </a:srgbClr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5"/>
          <p:cNvSpPr txBox="1"/>
          <p:nvPr/>
        </p:nvSpPr>
        <p:spPr>
          <a:xfrm>
            <a:off x="7444130" y="2162556"/>
            <a:ext cx="2532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02</a:t>
            </a:r>
            <a:endParaRPr lang="en-US" sz="1000" dirty="0"/>
          </a:p>
        </p:txBody>
      </p:sp>
      <p:sp>
        <p:nvSpPr>
          <p:cNvPr id="24" name="Text 16"/>
          <p:cNvSpPr txBox="1"/>
          <p:nvPr/>
        </p:nvSpPr>
        <p:spPr>
          <a:xfrm>
            <a:off x="7090258" y="2438705"/>
            <a:ext cx="98663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العصر الأول</a:t>
            </a:r>
            <a:endParaRPr lang="en-US" sz="1300" dirty="0"/>
          </a:p>
        </p:txBody>
      </p:sp>
      <p:sp>
        <p:nvSpPr>
          <p:cNvPr id="25" name="Shape 17"/>
          <p:cNvSpPr/>
          <p:nvPr/>
        </p:nvSpPr>
        <p:spPr>
          <a:xfrm>
            <a:off x="7232904" y="1466698"/>
            <a:ext cx="571500" cy="571500"/>
          </a:xfrm>
          <a:prstGeom prst="ellipse">
            <a:avLst/>
          </a:prstGeom>
          <a:solidFill>
            <a:srgbClr val="0D3312"/>
          </a:solidFill>
          <a:ln w="25400">
            <a:solidFill>
              <a:srgbClr val="D4AF37"/>
            </a:solidFill>
            <a:prstDash val="solid"/>
          </a:ln>
          <a:effectLst>
            <a:outerShdw blurRad="635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8"/>
          <a:srcRect t="-45" b="-45"/>
          <a:stretch/>
        </p:blipFill>
        <p:spPr>
          <a:xfrm>
            <a:off x="7390181" y="1638605"/>
            <a:ext cx="256946" cy="228600"/>
          </a:xfrm>
          <a:prstGeom prst="rect">
            <a:avLst/>
          </a:prstGeom>
        </p:spPr>
      </p:pic>
      <p:sp>
        <p:nvSpPr>
          <p:cNvPr id="27" name="Shape 18"/>
          <p:cNvSpPr/>
          <p:nvPr/>
        </p:nvSpPr>
        <p:spPr>
          <a:xfrm>
            <a:off x="4112971" y="2419502"/>
            <a:ext cx="1123798" cy="362102"/>
          </a:xfrm>
          <a:prstGeom prst="roundRect">
            <a:avLst>
              <a:gd name="adj" fmla="val 53163"/>
            </a:avLst>
          </a:prstGeom>
          <a:solidFill>
            <a:srgbClr val="000000">
              <a:alpha val="40000"/>
            </a:srgbClr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19"/>
          <p:cNvSpPr txBox="1"/>
          <p:nvPr/>
        </p:nvSpPr>
        <p:spPr>
          <a:xfrm>
            <a:off x="4599432" y="2162556"/>
            <a:ext cx="2532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03</a:t>
            </a:r>
            <a:endParaRPr lang="en-US" sz="1000" dirty="0"/>
          </a:p>
        </p:txBody>
      </p:sp>
      <p:sp>
        <p:nvSpPr>
          <p:cNvPr id="29" name="Text 20"/>
          <p:cNvSpPr txBox="1"/>
          <p:nvPr/>
        </p:nvSpPr>
        <p:spPr>
          <a:xfrm>
            <a:off x="4237330" y="2438705"/>
            <a:ext cx="1004926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بيت الحكمة</a:t>
            </a:r>
            <a:endParaRPr lang="en-US" sz="1300" dirty="0"/>
          </a:p>
        </p:txBody>
      </p:sp>
      <p:sp>
        <p:nvSpPr>
          <p:cNvPr id="30" name="Shape 21"/>
          <p:cNvSpPr/>
          <p:nvPr/>
        </p:nvSpPr>
        <p:spPr>
          <a:xfrm>
            <a:off x="4388206" y="1466698"/>
            <a:ext cx="571500" cy="571500"/>
          </a:xfrm>
          <a:prstGeom prst="ellipse">
            <a:avLst/>
          </a:prstGeom>
          <a:solidFill>
            <a:srgbClr val="0D3312"/>
          </a:solidFill>
          <a:ln w="25400">
            <a:solidFill>
              <a:srgbClr val="D4AF37"/>
            </a:solidFill>
            <a:prstDash val="solid"/>
          </a:ln>
          <a:effectLst>
            <a:outerShdw blurRad="635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1" name="Image 7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4545482" y="1638605"/>
            <a:ext cx="256946" cy="228600"/>
          </a:xfrm>
          <a:prstGeom prst="rect">
            <a:avLst/>
          </a:prstGeom>
        </p:spPr>
      </p:pic>
      <p:sp>
        <p:nvSpPr>
          <p:cNvPr id="32" name="Shape 22"/>
          <p:cNvSpPr/>
          <p:nvPr/>
        </p:nvSpPr>
        <p:spPr>
          <a:xfrm>
            <a:off x="1434694" y="2419502"/>
            <a:ext cx="790956" cy="362102"/>
          </a:xfrm>
          <a:prstGeom prst="roundRect">
            <a:avLst>
              <a:gd name="adj" fmla="val 53163"/>
            </a:avLst>
          </a:prstGeom>
          <a:solidFill>
            <a:srgbClr val="000000">
              <a:alpha val="40000"/>
            </a:srgbClr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3"/>
          <p:cNvSpPr txBox="1"/>
          <p:nvPr/>
        </p:nvSpPr>
        <p:spPr>
          <a:xfrm>
            <a:off x="1754734" y="2162556"/>
            <a:ext cx="2532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04</a:t>
            </a:r>
            <a:endParaRPr lang="en-US" sz="1000" dirty="0"/>
          </a:p>
        </p:txBody>
      </p:sp>
      <p:sp>
        <p:nvSpPr>
          <p:cNvPr id="34" name="Text 24"/>
          <p:cNvSpPr txBox="1"/>
          <p:nvPr/>
        </p:nvSpPr>
        <p:spPr>
          <a:xfrm>
            <a:off x="1558138" y="2438705"/>
            <a:ext cx="672084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سامراء</a:t>
            </a:r>
            <a:endParaRPr lang="en-US" sz="1300" dirty="0"/>
          </a:p>
        </p:txBody>
      </p:sp>
      <p:sp>
        <p:nvSpPr>
          <p:cNvPr id="35" name="Shape 25"/>
          <p:cNvSpPr/>
          <p:nvPr/>
        </p:nvSpPr>
        <p:spPr>
          <a:xfrm>
            <a:off x="1543507" y="1466698"/>
            <a:ext cx="571500" cy="571500"/>
          </a:xfrm>
          <a:prstGeom prst="ellipse">
            <a:avLst/>
          </a:prstGeom>
          <a:solidFill>
            <a:srgbClr val="0D3312"/>
          </a:solidFill>
          <a:ln w="25400">
            <a:solidFill>
              <a:srgbClr val="D4AF37"/>
            </a:solidFill>
            <a:prstDash val="solid"/>
          </a:ln>
          <a:effectLst>
            <a:outerShdw blurRad="635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10"/>
          <a:srcRect l="-80" r="-80"/>
          <a:stretch/>
        </p:blipFill>
        <p:spPr>
          <a:xfrm>
            <a:off x="1686154" y="1638605"/>
            <a:ext cx="286207" cy="228600"/>
          </a:xfrm>
          <a:prstGeom prst="rect">
            <a:avLst/>
          </a:prstGeom>
        </p:spPr>
      </p:pic>
      <p:sp>
        <p:nvSpPr>
          <p:cNvPr id="37" name="Shape 26"/>
          <p:cNvSpPr/>
          <p:nvPr/>
        </p:nvSpPr>
        <p:spPr>
          <a:xfrm>
            <a:off x="1247242" y="4343400"/>
            <a:ext cx="1171346" cy="362102"/>
          </a:xfrm>
          <a:prstGeom prst="roundRect">
            <a:avLst>
              <a:gd name="adj" fmla="val 53163"/>
            </a:avLst>
          </a:prstGeom>
          <a:solidFill>
            <a:srgbClr val="000000">
              <a:alpha val="40000"/>
            </a:srgbClr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27"/>
          <p:cNvSpPr txBox="1"/>
          <p:nvPr/>
        </p:nvSpPr>
        <p:spPr>
          <a:xfrm>
            <a:off x="1754734" y="4086454"/>
            <a:ext cx="2532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05</a:t>
            </a:r>
            <a:endParaRPr lang="en-US" sz="1000" dirty="0"/>
          </a:p>
        </p:txBody>
      </p:sp>
      <p:sp>
        <p:nvSpPr>
          <p:cNvPr id="39" name="Text 28"/>
          <p:cNvSpPr txBox="1"/>
          <p:nvPr/>
        </p:nvSpPr>
        <p:spPr>
          <a:xfrm>
            <a:off x="1370686" y="4362602"/>
            <a:ext cx="105338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العصر الثاني</a:t>
            </a:r>
            <a:endParaRPr lang="en-US" sz="1300" dirty="0"/>
          </a:p>
        </p:txBody>
      </p:sp>
      <p:sp>
        <p:nvSpPr>
          <p:cNvPr id="40" name="Shape 29"/>
          <p:cNvSpPr/>
          <p:nvPr/>
        </p:nvSpPr>
        <p:spPr>
          <a:xfrm>
            <a:off x="1543507" y="3390595"/>
            <a:ext cx="571500" cy="571500"/>
          </a:xfrm>
          <a:prstGeom prst="ellipse">
            <a:avLst/>
          </a:prstGeom>
          <a:solidFill>
            <a:srgbClr val="0D3312"/>
          </a:solidFill>
          <a:ln w="25400">
            <a:solidFill>
              <a:srgbClr val="D4AF37"/>
            </a:solidFill>
            <a:prstDash val="solid"/>
          </a:ln>
          <a:effectLst>
            <a:outerShdw blurRad="635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" name="Shape 30"/>
          <p:cNvSpPr/>
          <p:nvPr/>
        </p:nvSpPr>
        <p:spPr>
          <a:xfrm>
            <a:off x="3217774" y="4343400"/>
            <a:ext cx="886054" cy="362102"/>
          </a:xfrm>
          <a:prstGeom prst="roundRect">
            <a:avLst>
              <a:gd name="adj" fmla="val 53163"/>
            </a:avLst>
          </a:prstGeom>
          <a:solidFill>
            <a:srgbClr val="000000">
              <a:alpha val="40000"/>
            </a:srgbClr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1"/>
          <p:cNvSpPr txBox="1"/>
          <p:nvPr/>
        </p:nvSpPr>
        <p:spPr>
          <a:xfrm>
            <a:off x="3583534" y="4086454"/>
            <a:ext cx="2532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06</a:t>
            </a:r>
            <a:endParaRPr lang="en-US" sz="1000" dirty="0"/>
          </a:p>
        </p:txBody>
      </p:sp>
      <p:sp>
        <p:nvSpPr>
          <p:cNvPr id="43" name="Text 32"/>
          <p:cNvSpPr txBox="1"/>
          <p:nvPr/>
        </p:nvSpPr>
        <p:spPr>
          <a:xfrm>
            <a:off x="3341218" y="4362602"/>
            <a:ext cx="76718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الدويلات</a:t>
            </a:r>
            <a:endParaRPr lang="en-US" sz="1300" dirty="0"/>
          </a:p>
        </p:txBody>
      </p:sp>
      <p:sp>
        <p:nvSpPr>
          <p:cNvPr id="44" name="Shape 33"/>
          <p:cNvSpPr/>
          <p:nvPr/>
        </p:nvSpPr>
        <p:spPr>
          <a:xfrm>
            <a:off x="3372307" y="3390595"/>
            <a:ext cx="571500" cy="571500"/>
          </a:xfrm>
          <a:prstGeom prst="ellipse">
            <a:avLst/>
          </a:prstGeom>
          <a:solidFill>
            <a:srgbClr val="0D3312"/>
          </a:solidFill>
          <a:ln w="25400">
            <a:solidFill>
              <a:srgbClr val="D4AF37"/>
            </a:solidFill>
            <a:prstDash val="solid"/>
          </a:ln>
          <a:effectLst>
            <a:outerShdw blurRad="635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5" name="Image 9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543300" y="3562502"/>
            <a:ext cx="228600" cy="228600"/>
          </a:xfrm>
          <a:prstGeom prst="rect">
            <a:avLst/>
          </a:prstGeom>
        </p:spPr>
      </p:pic>
      <p:sp>
        <p:nvSpPr>
          <p:cNvPr id="46" name="Shape 34"/>
          <p:cNvSpPr/>
          <p:nvPr/>
        </p:nvSpPr>
        <p:spPr>
          <a:xfrm>
            <a:off x="4781398" y="4343400"/>
            <a:ext cx="1410005" cy="362102"/>
          </a:xfrm>
          <a:prstGeom prst="roundRect">
            <a:avLst>
              <a:gd name="adj" fmla="val 53163"/>
            </a:avLst>
          </a:prstGeom>
          <a:solidFill>
            <a:srgbClr val="000000">
              <a:alpha val="40000"/>
            </a:srgbClr>
          </a:solidFill>
          <a:ln w="12700">
            <a:solidFill>
              <a:srgbClr val="7F1D1D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35"/>
          <p:cNvSpPr txBox="1"/>
          <p:nvPr/>
        </p:nvSpPr>
        <p:spPr>
          <a:xfrm>
            <a:off x="5412334" y="4086454"/>
            <a:ext cx="2532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07</a:t>
            </a:r>
            <a:endParaRPr lang="en-US" sz="1000" dirty="0"/>
          </a:p>
        </p:txBody>
      </p:sp>
      <p:sp>
        <p:nvSpPr>
          <p:cNvPr id="48" name="Text 36"/>
          <p:cNvSpPr txBox="1"/>
          <p:nvPr/>
        </p:nvSpPr>
        <p:spPr>
          <a:xfrm>
            <a:off x="4905756" y="4362602"/>
            <a:ext cx="1291133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8717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السقوط 1258م</a:t>
            </a:r>
            <a:endParaRPr lang="en-US" sz="1300" dirty="0"/>
          </a:p>
        </p:txBody>
      </p:sp>
      <p:sp>
        <p:nvSpPr>
          <p:cNvPr id="49" name="Shape 37"/>
          <p:cNvSpPr/>
          <p:nvPr/>
        </p:nvSpPr>
        <p:spPr>
          <a:xfrm>
            <a:off x="5201107" y="3390595"/>
            <a:ext cx="571500" cy="571500"/>
          </a:xfrm>
          <a:prstGeom prst="ellipse">
            <a:avLst/>
          </a:prstGeom>
          <a:solidFill>
            <a:srgbClr val="0D3312"/>
          </a:solidFill>
          <a:ln w="25400">
            <a:solidFill>
              <a:srgbClr val="D4AF37"/>
            </a:solidFill>
            <a:prstDash val="solid"/>
          </a:ln>
          <a:effectLst>
            <a:outerShdw blurRad="635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0" name="Image 10" descr="preencoded.png"/>
          <p:cNvPicPr>
            <a:picLocks noChangeAspect="1"/>
          </p:cNvPicPr>
          <p:nvPr/>
        </p:nvPicPr>
        <p:blipFill>
          <a:blip r:embed="rId12"/>
          <a:srcRect l="-133" r="-133"/>
          <a:stretch/>
        </p:blipFill>
        <p:spPr>
          <a:xfrm>
            <a:off x="5400446" y="3562502"/>
            <a:ext cx="171907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8010144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20000"/>
          </a:blip>
          <a:srcRect t="17149" b="17149"/>
          <a:stretch/>
        </p:blipFill>
        <p:spPr>
          <a:xfrm>
            <a:off x="0" y="0"/>
            <a:ext cx="12191695" cy="801014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2191695" cy="8010144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-1524305" y="761695"/>
            <a:ext cx="75895" cy="75895"/>
          </a:xfrm>
          <a:prstGeom prst="roundRect">
            <a:avLst>
              <a:gd name="adj" fmla="val 1204822"/>
            </a:avLst>
          </a:prstGeom>
          <a:noFill/>
          <a:ln w="508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11430000" y="190195"/>
            <a:ext cx="571500" cy="571500"/>
          </a:xfrm>
          <a:prstGeom prst="rect">
            <a:avLst/>
          </a:prstGeom>
          <a:noFill/>
          <a:ln w="381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190195" y="7248449"/>
            <a:ext cx="571500" cy="571500"/>
          </a:xfrm>
          <a:prstGeom prst="rect">
            <a:avLst/>
          </a:prstGeom>
          <a:noFill/>
          <a:ln w="381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11505895" y="476402"/>
            <a:ext cx="75895" cy="609905"/>
          </a:xfrm>
          <a:prstGeom prst="roundRect">
            <a:avLst>
              <a:gd name="adj" fmla="val 1204822"/>
            </a:avLst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609905" y="381305"/>
            <a:ext cx="1571854" cy="400507"/>
          </a:xfrm>
          <a:prstGeom prst="roundRect">
            <a:avLst>
              <a:gd name="adj" fmla="val 43488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 txBox="1"/>
          <p:nvPr/>
        </p:nvSpPr>
        <p:spPr>
          <a:xfrm>
            <a:off x="8526780" y="209398"/>
            <a:ext cx="3096158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قيام الدولة العباسية</a:t>
            </a:r>
            <a:endParaRPr lang="en-US" sz="3600" dirty="0"/>
          </a:p>
        </p:txBody>
      </p:sp>
      <p:sp>
        <p:nvSpPr>
          <p:cNvPr id="11" name="Text 8"/>
          <p:cNvSpPr txBox="1"/>
          <p:nvPr/>
        </p:nvSpPr>
        <p:spPr>
          <a:xfrm>
            <a:off x="8288122" y="866851"/>
            <a:ext cx="3134563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من الدعوة السرية إلى بناء عاصمة الدنيا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771754" y="437998"/>
            <a:ext cx="13624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المرحلة التأسيسية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6324905" y="1831543"/>
            <a:ext cx="5257800" cy="972007"/>
          </a:xfrm>
          <a:prstGeom prst="roundRect">
            <a:avLst>
              <a:gd name="adj" fmla="val 11067"/>
            </a:avLst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11544300" y="1831543"/>
            <a:ext cx="38405" cy="972007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10820095" y="2046427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1B5E20"/>
          </a:solidFill>
          <a:ln w="12700">
            <a:solidFill>
              <a:srgbClr val="D4AF37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 t="-45" b="-45"/>
          <a:stretch/>
        </p:blipFill>
        <p:spPr>
          <a:xfrm>
            <a:off x="10958170" y="2199132"/>
            <a:ext cx="256946" cy="228600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324905" y="2986430"/>
            <a:ext cx="5257800" cy="972007"/>
          </a:xfrm>
          <a:prstGeom prst="roundRect">
            <a:avLst>
              <a:gd name="adj" fmla="val 11067"/>
            </a:avLst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11544300" y="2986430"/>
            <a:ext cx="38405" cy="972007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10820095" y="3201314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1565C0"/>
          </a:solidFill>
          <a:ln w="12700">
            <a:solidFill>
              <a:srgbClr val="FFFFFF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2800" y="3354019"/>
            <a:ext cx="228600" cy="228600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6324905" y="4141318"/>
            <a:ext cx="5257800" cy="1248156"/>
          </a:xfrm>
          <a:prstGeom prst="roundRect">
            <a:avLst>
              <a:gd name="adj" fmla="val 6711"/>
            </a:avLst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11544300" y="4141318"/>
            <a:ext cx="38405" cy="1248156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10820095" y="4496105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1B5E20"/>
          </a:solidFill>
          <a:ln w="12700">
            <a:solidFill>
              <a:srgbClr val="D4AF37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 l="-57" r="-57"/>
          <a:stretch/>
        </p:blipFill>
        <p:spPr>
          <a:xfrm>
            <a:off x="10987430" y="4647895"/>
            <a:ext cx="200254" cy="228600"/>
          </a:xfrm>
          <a:prstGeom prst="rect">
            <a:avLst/>
          </a:prstGeom>
        </p:spPr>
      </p:pic>
      <p:sp>
        <p:nvSpPr>
          <p:cNvPr id="25" name="Shape 19"/>
          <p:cNvSpPr/>
          <p:nvPr/>
        </p:nvSpPr>
        <p:spPr>
          <a:xfrm>
            <a:off x="6324905" y="5574182"/>
            <a:ext cx="5257800" cy="1248156"/>
          </a:xfrm>
          <a:prstGeom prst="roundRect">
            <a:avLst>
              <a:gd name="adj" fmla="val 6711"/>
            </a:avLst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0"/>
          <p:cNvSpPr/>
          <p:nvPr/>
        </p:nvSpPr>
        <p:spPr>
          <a:xfrm>
            <a:off x="11544300" y="5574182"/>
            <a:ext cx="38405" cy="1248156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10820095" y="5928970"/>
            <a:ext cx="533095" cy="533095"/>
          </a:xfrm>
          <a:prstGeom prst="roundRect">
            <a:avLst>
              <a:gd name="adj" fmla="val 171527"/>
            </a:avLst>
          </a:prstGeom>
          <a:solidFill>
            <a:srgbClr val="1565C0"/>
          </a:solidFill>
          <a:ln w="12700">
            <a:solidFill>
              <a:srgbClr val="FFFFFF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rcRect l="-80" r="-80"/>
          <a:stretch/>
        </p:blipFill>
        <p:spPr>
          <a:xfrm>
            <a:off x="10944454" y="6081674"/>
            <a:ext cx="286207" cy="228600"/>
          </a:xfrm>
          <a:prstGeom prst="rect">
            <a:avLst/>
          </a:prstGeom>
        </p:spPr>
      </p:pic>
      <p:sp>
        <p:nvSpPr>
          <p:cNvPr id="29" name="Text 22"/>
          <p:cNvSpPr txBox="1"/>
          <p:nvPr/>
        </p:nvSpPr>
        <p:spPr>
          <a:xfrm>
            <a:off x="9343339" y="1974190"/>
            <a:ext cx="1438351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النسب العباسي</a:t>
            </a:r>
            <a:endParaRPr lang="en-US" sz="1500" dirty="0"/>
          </a:p>
        </p:txBody>
      </p:sp>
      <p:sp>
        <p:nvSpPr>
          <p:cNvPr id="30" name="Text 23"/>
          <p:cNvSpPr txBox="1"/>
          <p:nvPr/>
        </p:nvSpPr>
        <p:spPr>
          <a:xfrm>
            <a:off x="7085686" y="2307031"/>
            <a:ext cx="368228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ينتسبون إلى العباس بن عبد المطلب (عم الرسول ﷺ).</a:t>
            </a:r>
            <a:endParaRPr lang="en-US" sz="1300" dirty="0"/>
          </a:p>
        </p:txBody>
      </p:sp>
      <p:sp>
        <p:nvSpPr>
          <p:cNvPr id="31" name="Text 24"/>
          <p:cNvSpPr txBox="1"/>
          <p:nvPr/>
        </p:nvSpPr>
        <p:spPr>
          <a:xfrm>
            <a:off x="9511589" y="3129077"/>
            <a:ext cx="126735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93C5FD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مراحل الدعوة</a:t>
            </a:r>
            <a:endParaRPr lang="en-US" sz="1500" dirty="0"/>
          </a:p>
        </p:txBody>
      </p:sp>
      <p:sp>
        <p:nvSpPr>
          <p:cNvPr id="32" name="Text 25"/>
          <p:cNvSpPr txBox="1"/>
          <p:nvPr/>
        </p:nvSpPr>
        <p:spPr>
          <a:xfrm>
            <a:off x="7070141" y="3461918"/>
            <a:ext cx="3691433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بدأت سرية ثم تحولت إلى علنية، وانطلقت من خراسان.</a:t>
            </a:r>
            <a:endParaRPr lang="en-US" sz="1300" dirty="0"/>
          </a:p>
        </p:txBody>
      </p:sp>
      <p:sp>
        <p:nvSpPr>
          <p:cNvPr id="33" name="Text 26"/>
          <p:cNvSpPr txBox="1"/>
          <p:nvPr/>
        </p:nvSpPr>
        <p:spPr>
          <a:xfrm>
            <a:off x="9198864" y="4283964"/>
            <a:ext cx="158191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التأسيس والبيعة</a:t>
            </a:r>
            <a:endParaRPr lang="en-US" sz="1500" dirty="0"/>
          </a:p>
        </p:txBody>
      </p:sp>
      <p:sp>
        <p:nvSpPr>
          <p:cNvPr id="34" name="Text 27"/>
          <p:cNvSpPr txBox="1"/>
          <p:nvPr/>
        </p:nvSpPr>
        <p:spPr>
          <a:xfrm>
            <a:off x="7004304" y="4616806"/>
            <a:ext cx="3758184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تأسست عام 132هـ / 750م، وأول خلفائها أبو العباس السفاح.</a:t>
            </a:r>
            <a:endParaRPr lang="en-US" sz="1300" dirty="0"/>
          </a:p>
        </p:txBody>
      </p:sp>
      <p:sp>
        <p:nvSpPr>
          <p:cNvPr id="35" name="Text 28"/>
          <p:cNvSpPr txBox="1"/>
          <p:nvPr/>
        </p:nvSpPr>
        <p:spPr>
          <a:xfrm>
            <a:off x="9419234" y="5717743"/>
            <a:ext cx="1362456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93C5FD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العاصمة بغداد</a:t>
            </a:r>
            <a:endParaRPr lang="en-US" sz="1500" dirty="0"/>
          </a:p>
        </p:txBody>
      </p:sp>
      <p:sp>
        <p:nvSpPr>
          <p:cNvPr id="36" name="Text 29"/>
          <p:cNvSpPr txBox="1"/>
          <p:nvPr/>
        </p:nvSpPr>
        <p:spPr>
          <a:xfrm>
            <a:off x="6815023" y="6050585"/>
            <a:ext cx="3948379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بناها أبو جعفر المنصور عام 145هـ / 762م وعُرفت باسم المدينة المدورة.</a:t>
            </a:r>
            <a:endParaRPr lang="en-US" sz="1300" dirty="0"/>
          </a:p>
        </p:txBody>
      </p:sp>
      <p:sp>
        <p:nvSpPr>
          <p:cNvPr id="37" name="Shape 30"/>
          <p:cNvSpPr/>
          <p:nvPr/>
        </p:nvSpPr>
        <p:spPr>
          <a:xfrm>
            <a:off x="609905" y="1485900"/>
            <a:ext cx="5257800" cy="5257800"/>
          </a:xfrm>
          <a:prstGeom prst="rect">
            <a:avLst/>
          </a:prstGeom>
          <a:noFill/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1"/>
          <p:cNvSpPr/>
          <p:nvPr/>
        </p:nvSpPr>
        <p:spPr>
          <a:xfrm>
            <a:off x="5734202" y="1390802"/>
            <a:ext cx="190195" cy="190195"/>
          </a:xfrm>
          <a:prstGeom prst="rect">
            <a:avLst/>
          </a:prstGeom>
          <a:solidFill>
            <a:srgbClr val="1B5E20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2"/>
          <p:cNvSpPr/>
          <p:nvPr/>
        </p:nvSpPr>
        <p:spPr>
          <a:xfrm>
            <a:off x="514807" y="6610198"/>
            <a:ext cx="190195" cy="190195"/>
          </a:xfrm>
          <a:prstGeom prst="rect">
            <a:avLst/>
          </a:prstGeom>
          <a:solidFill>
            <a:srgbClr val="1B5E20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3"/>
          <p:cNvSpPr/>
          <p:nvPr/>
        </p:nvSpPr>
        <p:spPr>
          <a:xfrm>
            <a:off x="705002" y="1580998"/>
            <a:ext cx="5067605" cy="5067605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1" name="Image 5" descr="preencoded.png"/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/>
        </p:blipFill>
        <p:spPr>
          <a:xfrm>
            <a:off x="705002" y="1580998"/>
            <a:ext cx="5067605" cy="5067605"/>
          </a:xfrm>
          <a:prstGeom prst="rect">
            <a:avLst/>
          </a:prstGeom>
        </p:spPr>
      </p:pic>
      <p:sp>
        <p:nvSpPr>
          <p:cNvPr id="42" name="Shape 34"/>
          <p:cNvSpPr/>
          <p:nvPr/>
        </p:nvSpPr>
        <p:spPr>
          <a:xfrm>
            <a:off x="705002" y="5838444"/>
            <a:ext cx="5067605" cy="809244"/>
          </a:xfrm>
          <a:prstGeom prst="rect">
            <a:avLst/>
          </a:prstGeom>
          <a:solidFill>
            <a:srgbClr val="111827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Shape 35"/>
          <p:cNvSpPr/>
          <p:nvPr/>
        </p:nvSpPr>
        <p:spPr>
          <a:xfrm>
            <a:off x="705002" y="5838444"/>
            <a:ext cx="5067605" cy="9144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Text 36"/>
          <p:cNvSpPr txBox="1"/>
          <p:nvPr/>
        </p:nvSpPr>
        <p:spPr>
          <a:xfrm>
            <a:off x="2117750" y="5962802"/>
            <a:ext cx="2391156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تخطيط مدينة بغداد (المدينة المدورة)</a:t>
            </a:r>
            <a:endParaRPr lang="en-US" sz="1500" dirty="0"/>
          </a:p>
        </p:txBody>
      </p:sp>
      <p:sp>
        <p:nvSpPr>
          <p:cNvPr id="45" name="Text 37"/>
          <p:cNvSpPr txBox="1"/>
          <p:nvPr/>
        </p:nvSpPr>
        <p:spPr>
          <a:xfrm>
            <a:off x="2104034" y="6277356"/>
            <a:ext cx="237652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دار السلام وحاضرة الدنيا في العصر العباسي</a:t>
            </a:r>
            <a:endParaRPr lang="en-US" sz="1000" dirty="0"/>
          </a:p>
        </p:txBody>
      </p:sp>
      <p:sp>
        <p:nvSpPr>
          <p:cNvPr id="46" name="Shape 38"/>
          <p:cNvSpPr/>
          <p:nvPr/>
        </p:nvSpPr>
        <p:spPr>
          <a:xfrm>
            <a:off x="3448202" y="7062826"/>
            <a:ext cx="457200" cy="9144"/>
          </a:xfrm>
          <a:prstGeom prst="rect">
            <a:avLst/>
          </a:prstGeom>
          <a:solidFill>
            <a:srgbClr val="D4AF37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7" name="Image 6" descr="preencoded.png"/>
          <p:cNvPicPr>
            <a:picLocks noChangeAspect="1"/>
          </p:cNvPicPr>
          <p:nvPr/>
        </p:nvPicPr>
        <p:blipFill>
          <a:blip r:embed="rId8">
            <a:alphaModFix amt="70000"/>
          </a:blip>
          <a:srcRect/>
          <a:stretch/>
        </p:blipFill>
        <p:spPr>
          <a:xfrm>
            <a:off x="3143707" y="6972300"/>
            <a:ext cx="190195" cy="190195"/>
          </a:xfrm>
          <a:prstGeom prst="rect">
            <a:avLst/>
          </a:prstGeom>
        </p:spPr>
      </p:pic>
      <p:sp>
        <p:nvSpPr>
          <p:cNvPr id="48" name="Shape 39"/>
          <p:cNvSpPr/>
          <p:nvPr/>
        </p:nvSpPr>
        <p:spPr>
          <a:xfrm>
            <a:off x="2572207" y="7062826"/>
            <a:ext cx="457200" cy="9144"/>
          </a:xfrm>
          <a:prstGeom prst="rect">
            <a:avLst/>
          </a:prstGeom>
          <a:solidFill>
            <a:srgbClr val="D4AF37">
              <a:alpha val="7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Shape 40"/>
          <p:cNvSpPr/>
          <p:nvPr/>
        </p:nvSpPr>
        <p:spPr>
          <a:xfrm>
            <a:off x="0" y="7467905"/>
            <a:ext cx="12191695" cy="543154"/>
          </a:xfrm>
          <a:prstGeom prst="rect">
            <a:avLst/>
          </a:prstGeom>
          <a:solidFill>
            <a:srgbClr val="11182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Shape 41"/>
          <p:cNvSpPr/>
          <p:nvPr/>
        </p:nvSpPr>
        <p:spPr>
          <a:xfrm>
            <a:off x="0" y="7467905"/>
            <a:ext cx="12191695" cy="9144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1" name="Text 42"/>
          <p:cNvSpPr txBox="1"/>
          <p:nvPr/>
        </p:nvSpPr>
        <p:spPr>
          <a:xfrm>
            <a:off x="9720986" y="7619695"/>
            <a:ext cx="19677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الدراسات الاجتماعية - الصف الثامن</a:t>
            </a:r>
            <a:endParaRPr lang="en-US" sz="1000" dirty="0"/>
          </a:p>
        </p:txBody>
      </p:sp>
      <p:sp>
        <p:nvSpPr>
          <p:cNvPr id="52" name="Text 43"/>
          <p:cNvSpPr txBox="1"/>
          <p:nvPr/>
        </p:nvSpPr>
        <p:spPr>
          <a:xfrm>
            <a:off x="609905" y="7601407"/>
            <a:ext cx="20025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4</a:t>
            </a:r>
            <a:endParaRPr lang="en-US" sz="1200" dirty="0"/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5833057F-0BF6-C371-C803-B49648AB75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810" y="1828953"/>
            <a:ext cx="4762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8210398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8210398"/>
          </a:xfrm>
          <a:prstGeom prst="rect">
            <a:avLst/>
          </a:prstGeom>
          <a:solidFill>
            <a:srgbClr val="F3F4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718304" y="914400"/>
            <a:ext cx="7477049" cy="7295998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l="18792" r="18792"/>
          <a:stretch/>
        </p:blipFill>
        <p:spPr>
          <a:xfrm>
            <a:off x="4718304" y="914400"/>
            <a:ext cx="7477049" cy="729599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718304" y="914400"/>
            <a:ext cx="7477049" cy="7295998"/>
          </a:xfrm>
          <a:prstGeom prst="rect">
            <a:avLst/>
          </a:prstGeom>
          <a:solidFill>
            <a:srgbClr val="1B5E20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022799" y="6991502"/>
            <a:ext cx="914400" cy="914400"/>
          </a:xfrm>
          <a:prstGeom prst="roundRect">
            <a:avLst>
              <a:gd name="adj" fmla="val 100000"/>
            </a:avLst>
          </a:prstGeom>
          <a:solidFill>
            <a:srgbClr val="FFFFFF">
              <a:alpha val="80000"/>
            </a:srgbClr>
          </a:solidFill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alphaModFix amt="80000"/>
          </a:blip>
          <a:srcRect/>
          <a:stretch/>
        </p:blipFill>
        <p:spPr>
          <a:xfrm>
            <a:off x="5296205" y="7264908"/>
            <a:ext cx="371246" cy="37124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4871009" y="1067105"/>
            <a:ext cx="3047695" cy="972007"/>
          </a:xfrm>
          <a:prstGeom prst="roundRect">
            <a:avLst>
              <a:gd name="adj" fmla="val 7378"/>
            </a:avLst>
          </a:prstGeom>
          <a:solidFill>
            <a:srgbClr val="FFFFFF">
              <a:alpha val="90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6"/>
          <p:cNvSpPr/>
          <p:nvPr/>
        </p:nvSpPr>
        <p:spPr>
          <a:xfrm>
            <a:off x="7880299" y="1067105"/>
            <a:ext cx="38405" cy="972007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 txBox="1"/>
          <p:nvPr/>
        </p:nvSpPr>
        <p:spPr>
          <a:xfrm>
            <a:off x="7023506" y="1143000"/>
            <a:ext cx="8385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معلومة إثرائية</a:t>
            </a:r>
            <a:endParaRPr lang="en-US" sz="900" dirty="0"/>
          </a:p>
        </p:txBody>
      </p:sp>
      <p:sp>
        <p:nvSpPr>
          <p:cNvPr id="12" name="Text 8"/>
          <p:cNvSpPr txBox="1"/>
          <p:nvPr/>
        </p:nvSpPr>
        <p:spPr>
          <a:xfrm>
            <a:off x="5290718" y="1333195"/>
            <a:ext cx="2576779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1F29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بلغت الدولة العباسية أقصى اتساع لها في عهد هارون الرشيد، حيث سيطرت على طرق التجارة العالمية (طريق الحرير).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0" y="914400"/>
            <a:ext cx="4724705" cy="7295998"/>
          </a:xfrm>
          <a:prstGeom prst="rect">
            <a:avLst/>
          </a:prstGeom>
          <a:solidFill>
            <a:srgbClr val="1B5E20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228600" y="1485900"/>
            <a:ext cx="4267505" cy="91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rcRect l="-1282" r="-1282"/>
          <a:stretch/>
        </p:blipFill>
        <p:spPr>
          <a:xfrm>
            <a:off x="4270248" y="1181405"/>
            <a:ext cx="219456" cy="190195"/>
          </a:xfrm>
          <a:prstGeom prst="rect">
            <a:avLst/>
          </a:prstGeom>
        </p:spPr>
      </p:pic>
      <p:sp>
        <p:nvSpPr>
          <p:cNvPr id="16" name="Text 11"/>
          <p:cNvSpPr txBox="1"/>
          <p:nvPr/>
        </p:nvSpPr>
        <p:spPr>
          <a:xfrm>
            <a:off x="2798978" y="1143000"/>
            <a:ext cx="15435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الأقاليم الرئيسية</a:t>
            </a:r>
            <a:endParaRPr lang="en-US" sz="1500" dirty="0"/>
          </a:p>
        </p:txBody>
      </p:sp>
      <p:sp>
        <p:nvSpPr>
          <p:cNvPr id="17" name="Shape 12"/>
          <p:cNvSpPr/>
          <p:nvPr/>
        </p:nvSpPr>
        <p:spPr>
          <a:xfrm>
            <a:off x="228600" y="1647749"/>
            <a:ext cx="4267505" cy="629107"/>
          </a:xfrm>
          <a:prstGeom prst="roundRect">
            <a:avLst>
              <a:gd name="adj" fmla="val 17618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4060850" y="1809598"/>
            <a:ext cx="304495" cy="304495"/>
          </a:xfrm>
          <a:prstGeom prst="roundRect">
            <a:avLst>
              <a:gd name="adj" fmla="val 37538"/>
            </a:avLst>
          </a:prstGeom>
          <a:solidFill>
            <a:srgbClr val="1565C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4"/>
          <p:cNvSpPr txBox="1"/>
          <p:nvPr/>
        </p:nvSpPr>
        <p:spPr>
          <a:xfrm>
            <a:off x="4176065" y="1867205"/>
            <a:ext cx="17647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1565C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1</a:t>
            </a:r>
            <a:endParaRPr lang="en-US" sz="1000" dirty="0"/>
          </a:p>
        </p:txBody>
      </p:sp>
      <p:sp>
        <p:nvSpPr>
          <p:cNvPr id="20" name="Shape 15"/>
          <p:cNvSpPr/>
          <p:nvPr/>
        </p:nvSpPr>
        <p:spPr>
          <a:xfrm>
            <a:off x="228600" y="2391156"/>
            <a:ext cx="4267505" cy="629107"/>
          </a:xfrm>
          <a:prstGeom prst="roundRect">
            <a:avLst>
              <a:gd name="adj" fmla="val 17618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6"/>
          <p:cNvSpPr/>
          <p:nvPr/>
        </p:nvSpPr>
        <p:spPr>
          <a:xfrm>
            <a:off x="4060850" y="2553005"/>
            <a:ext cx="304495" cy="304495"/>
          </a:xfrm>
          <a:prstGeom prst="roundRect">
            <a:avLst>
              <a:gd name="adj" fmla="val 37538"/>
            </a:avLst>
          </a:prstGeom>
          <a:solidFill>
            <a:srgbClr val="059669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7"/>
          <p:cNvSpPr txBox="1"/>
          <p:nvPr/>
        </p:nvSpPr>
        <p:spPr>
          <a:xfrm>
            <a:off x="4176065" y="2609698"/>
            <a:ext cx="17647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34D399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2</a:t>
            </a:r>
            <a:endParaRPr lang="en-US" sz="1000" dirty="0"/>
          </a:p>
        </p:txBody>
      </p:sp>
      <p:sp>
        <p:nvSpPr>
          <p:cNvPr id="23" name="Shape 18"/>
          <p:cNvSpPr/>
          <p:nvPr/>
        </p:nvSpPr>
        <p:spPr>
          <a:xfrm>
            <a:off x="228600" y="3133649"/>
            <a:ext cx="4267505" cy="629107"/>
          </a:xfrm>
          <a:prstGeom prst="roundRect">
            <a:avLst>
              <a:gd name="adj" fmla="val 17618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4060850" y="3295498"/>
            <a:ext cx="304495" cy="304495"/>
          </a:xfrm>
          <a:prstGeom prst="roundRect">
            <a:avLst>
              <a:gd name="adj" fmla="val 37538"/>
            </a:avLst>
          </a:prstGeom>
          <a:solidFill>
            <a:srgbClr val="7C3AED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0"/>
          <p:cNvSpPr txBox="1"/>
          <p:nvPr/>
        </p:nvSpPr>
        <p:spPr>
          <a:xfrm>
            <a:off x="4176065" y="3353105"/>
            <a:ext cx="17647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A78BFA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3</a:t>
            </a:r>
            <a:endParaRPr lang="en-US" sz="1000" dirty="0"/>
          </a:p>
        </p:txBody>
      </p:sp>
      <p:sp>
        <p:nvSpPr>
          <p:cNvPr id="26" name="Shape 21"/>
          <p:cNvSpPr/>
          <p:nvPr/>
        </p:nvSpPr>
        <p:spPr>
          <a:xfrm>
            <a:off x="228600" y="3877056"/>
            <a:ext cx="4267505" cy="629107"/>
          </a:xfrm>
          <a:prstGeom prst="roundRect">
            <a:avLst>
              <a:gd name="adj" fmla="val 17618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FFFFFF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2"/>
          <p:cNvSpPr/>
          <p:nvPr/>
        </p:nvSpPr>
        <p:spPr>
          <a:xfrm>
            <a:off x="4060850" y="4038905"/>
            <a:ext cx="304495" cy="304495"/>
          </a:xfrm>
          <a:prstGeom prst="roundRect">
            <a:avLst>
              <a:gd name="adj" fmla="val 37538"/>
            </a:avLst>
          </a:prstGeom>
          <a:solidFill>
            <a:srgbClr val="D97706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3"/>
          <p:cNvSpPr txBox="1"/>
          <p:nvPr/>
        </p:nvSpPr>
        <p:spPr>
          <a:xfrm>
            <a:off x="4176065" y="4095598"/>
            <a:ext cx="17647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FBBF24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4</a:t>
            </a:r>
            <a:endParaRPr lang="en-US" sz="1000" dirty="0"/>
          </a:p>
        </p:txBody>
      </p:sp>
      <p:sp>
        <p:nvSpPr>
          <p:cNvPr id="29" name="Shape 24"/>
          <p:cNvSpPr/>
          <p:nvPr/>
        </p:nvSpPr>
        <p:spPr>
          <a:xfrm>
            <a:off x="228600" y="5152644"/>
            <a:ext cx="4267505" cy="9144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51960" y="4848149"/>
            <a:ext cx="237744" cy="190195"/>
          </a:xfrm>
          <a:prstGeom prst="rect">
            <a:avLst/>
          </a:prstGeom>
        </p:spPr>
      </p:pic>
      <p:sp>
        <p:nvSpPr>
          <p:cNvPr id="31" name="Text 25"/>
          <p:cNvSpPr txBox="1"/>
          <p:nvPr/>
        </p:nvSpPr>
        <p:spPr>
          <a:xfrm>
            <a:off x="2214677" y="4809744"/>
            <a:ext cx="21058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المدن المهمة (الحواضر)</a:t>
            </a:r>
            <a:endParaRPr lang="en-US" sz="1500" dirty="0"/>
          </a:p>
        </p:txBody>
      </p:sp>
      <p:sp>
        <p:nvSpPr>
          <p:cNvPr id="32" name="Shape 26"/>
          <p:cNvSpPr/>
          <p:nvPr/>
        </p:nvSpPr>
        <p:spPr>
          <a:xfrm>
            <a:off x="2416759" y="5315407"/>
            <a:ext cx="2076602" cy="933602"/>
          </a:xfrm>
          <a:prstGeom prst="roundRect">
            <a:avLst>
              <a:gd name="adj" fmla="val 7995"/>
            </a:avLst>
          </a:prstGeom>
          <a:solidFill>
            <a:srgbClr val="1F29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27"/>
          <p:cNvSpPr/>
          <p:nvPr/>
        </p:nvSpPr>
        <p:spPr>
          <a:xfrm>
            <a:off x="228600" y="5315407"/>
            <a:ext cx="2076602" cy="933602"/>
          </a:xfrm>
          <a:prstGeom prst="roundRect">
            <a:avLst>
              <a:gd name="adj" fmla="val 7995"/>
            </a:avLst>
          </a:prstGeom>
          <a:solidFill>
            <a:srgbClr val="1F2937"/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28"/>
          <p:cNvSpPr/>
          <p:nvPr/>
        </p:nvSpPr>
        <p:spPr>
          <a:xfrm>
            <a:off x="2416759" y="6357823"/>
            <a:ext cx="2076602" cy="933602"/>
          </a:xfrm>
          <a:prstGeom prst="roundRect">
            <a:avLst>
              <a:gd name="adj" fmla="val 7995"/>
            </a:avLst>
          </a:prstGeom>
          <a:solidFill>
            <a:srgbClr val="1F2937"/>
          </a:solidFill>
          <a:ln w="127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29"/>
          <p:cNvSpPr/>
          <p:nvPr/>
        </p:nvSpPr>
        <p:spPr>
          <a:xfrm>
            <a:off x="228600" y="6357823"/>
            <a:ext cx="2076602" cy="933602"/>
          </a:xfrm>
          <a:prstGeom prst="roundRect">
            <a:avLst>
              <a:gd name="adj" fmla="val 7995"/>
            </a:avLst>
          </a:prstGeom>
          <a:solidFill>
            <a:srgbClr val="1F2937"/>
          </a:solidFill>
          <a:ln w="12700">
            <a:solidFill>
              <a:srgbClr val="4B556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0"/>
          <p:cNvSpPr/>
          <p:nvPr/>
        </p:nvSpPr>
        <p:spPr>
          <a:xfrm>
            <a:off x="0" y="7515454"/>
            <a:ext cx="4724705" cy="694944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Shape 31"/>
          <p:cNvSpPr/>
          <p:nvPr/>
        </p:nvSpPr>
        <p:spPr>
          <a:xfrm>
            <a:off x="0" y="7515454"/>
            <a:ext cx="4724705" cy="9144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2"/>
          <p:cNvSpPr txBox="1"/>
          <p:nvPr/>
        </p:nvSpPr>
        <p:spPr>
          <a:xfrm>
            <a:off x="2972714" y="1742846"/>
            <a:ext cx="109545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العراق (المركز)</a:t>
            </a:r>
            <a:endParaRPr lang="en-US" sz="1200" dirty="0"/>
          </a:p>
        </p:txBody>
      </p:sp>
      <p:sp>
        <p:nvSpPr>
          <p:cNvPr id="39" name="Text 33"/>
          <p:cNvSpPr txBox="1"/>
          <p:nvPr/>
        </p:nvSpPr>
        <p:spPr>
          <a:xfrm>
            <a:off x="2686507" y="1962302"/>
            <a:ext cx="135331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قلب الخلافة ومقر العواصم</a:t>
            </a:r>
            <a:endParaRPr lang="en-US" sz="900" dirty="0"/>
          </a:p>
        </p:txBody>
      </p:sp>
      <p:sp>
        <p:nvSpPr>
          <p:cNvPr id="40" name="Text 34"/>
          <p:cNvSpPr txBox="1"/>
          <p:nvPr/>
        </p:nvSpPr>
        <p:spPr>
          <a:xfrm>
            <a:off x="3149194" y="2486254"/>
            <a:ext cx="9144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مصر والشام</a:t>
            </a:r>
            <a:endParaRPr lang="en-US" sz="1200" dirty="0"/>
          </a:p>
        </p:txBody>
      </p:sp>
      <p:sp>
        <p:nvSpPr>
          <p:cNvPr id="41" name="Text 35"/>
          <p:cNvSpPr txBox="1"/>
          <p:nvPr/>
        </p:nvSpPr>
        <p:spPr>
          <a:xfrm>
            <a:off x="2785262" y="2704795"/>
            <a:ext cx="12481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سلة الغذاء ومراكز التجارة</a:t>
            </a:r>
            <a:endParaRPr lang="en-US" sz="900" dirty="0"/>
          </a:p>
        </p:txBody>
      </p:sp>
      <p:sp>
        <p:nvSpPr>
          <p:cNvPr id="42" name="Text 36"/>
          <p:cNvSpPr txBox="1"/>
          <p:nvPr/>
        </p:nvSpPr>
        <p:spPr>
          <a:xfrm>
            <a:off x="2909621" y="3228746"/>
            <a:ext cx="1153058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خراسان (الشرق)</a:t>
            </a:r>
            <a:endParaRPr lang="en-US" sz="1200" dirty="0"/>
          </a:p>
        </p:txBody>
      </p:sp>
      <p:sp>
        <p:nvSpPr>
          <p:cNvPr id="43" name="Text 37"/>
          <p:cNvSpPr txBox="1"/>
          <p:nvPr/>
        </p:nvSpPr>
        <p:spPr>
          <a:xfrm>
            <a:off x="2846527" y="3448202"/>
            <a:ext cx="11914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منطلق الدعوة العباسية</a:t>
            </a:r>
            <a:endParaRPr lang="en-US" sz="900" dirty="0"/>
          </a:p>
        </p:txBody>
      </p:sp>
      <p:sp>
        <p:nvSpPr>
          <p:cNvPr id="44" name="Text 38"/>
          <p:cNvSpPr txBox="1"/>
          <p:nvPr/>
        </p:nvSpPr>
        <p:spPr>
          <a:xfrm>
            <a:off x="2937967" y="3972154"/>
            <a:ext cx="112471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الجزيرة الفراتية</a:t>
            </a:r>
            <a:endParaRPr lang="en-US" sz="1200" dirty="0"/>
          </a:p>
        </p:txBody>
      </p:sp>
      <p:sp>
        <p:nvSpPr>
          <p:cNvPr id="45" name="Text 39"/>
          <p:cNvSpPr txBox="1"/>
          <p:nvPr/>
        </p:nvSpPr>
        <p:spPr>
          <a:xfrm>
            <a:off x="2594153" y="4190695"/>
            <a:ext cx="14383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شمال العراق (مخزون الحبوب)</a:t>
            </a:r>
            <a:endParaRPr lang="en-US" sz="900" dirty="0"/>
          </a:p>
        </p:txBody>
      </p:sp>
      <p:pic>
        <p:nvPicPr>
          <p:cNvPr id="46" name="Image 4" descr="preencoded.png"/>
          <p:cNvPicPr>
            <a:picLocks noChangeAspect="1"/>
          </p:cNvPicPr>
          <p:nvPr/>
        </p:nvPicPr>
        <p:blipFill>
          <a:blip r:embed="rId7"/>
          <a:srcRect l="-1282" r="-1282"/>
          <a:stretch/>
        </p:blipFill>
        <p:spPr>
          <a:xfrm>
            <a:off x="3343046" y="5438851"/>
            <a:ext cx="219456" cy="190195"/>
          </a:xfrm>
          <a:prstGeom prst="rect">
            <a:avLst/>
          </a:prstGeom>
        </p:spPr>
      </p:pic>
      <p:sp>
        <p:nvSpPr>
          <p:cNvPr id="47" name="Text 40"/>
          <p:cNvSpPr txBox="1"/>
          <p:nvPr/>
        </p:nvSpPr>
        <p:spPr>
          <a:xfrm>
            <a:off x="3297326" y="5710428"/>
            <a:ext cx="41513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بغداد</a:t>
            </a:r>
            <a:endParaRPr lang="en-US" sz="1000" dirty="0"/>
          </a:p>
        </p:txBody>
      </p:sp>
      <p:sp>
        <p:nvSpPr>
          <p:cNvPr id="48" name="Text 41"/>
          <p:cNvSpPr txBox="1"/>
          <p:nvPr/>
        </p:nvSpPr>
        <p:spPr>
          <a:xfrm>
            <a:off x="3128162" y="5928970"/>
            <a:ext cx="7434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عاصمة الرشيد</a:t>
            </a:r>
            <a:endParaRPr lang="en-US" sz="900" dirty="0"/>
          </a:p>
        </p:txBody>
      </p:sp>
      <p:pic>
        <p:nvPicPr>
          <p:cNvPr id="49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46658" y="5438851"/>
            <a:ext cx="237744" cy="190195"/>
          </a:xfrm>
          <a:prstGeom prst="rect">
            <a:avLst/>
          </a:prstGeom>
        </p:spPr>
      </p:pic>
      <p:sp>
        <p:nvSpPr>
          <p:cNvPr id="50" name="Text 42"/>
          <p:cNvSpPr txBox="1"/>
          <p:nvPr/>
        </p:nvSpPr>
        <p:spPr>
          <a:xfrm>
            <a:off x="1054303" y="5710428"/>
            <a:ext cx="52943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سامراء</a:t>
            </a:r>
            <a:endParaRPr lang="en-US" sz="1000" dirty="0"/>
          </a:p>
        </p:txBody>
      </p:sp>
      <p:sp>
        <p:nvSpPr>
          <p:cNvPr id="51" name="Text 43"/>
          <p:cNvSpPr txBox="1"/>
          <p:nvPr/>
        </p:nvSpPr>
        <p:spPr>
          <a:xfrm>
            <a:off x="874166" y="5928970"/>
            <a:ext cx="8769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عاصمة المعتصم</a:t>
            </a:r>
            <a:endParaRPr lang="en-US" sz="900" dirty="0"/>
          </a:p>
        </p:txBody>
      </p:sp>
      <p:pic>
        <p:nvPicPr>
          <p:cNvPr id="52" name="Image 6" descr="preencoded.png"/>
          <p:cNvPicPr>
            <a:picLocks noChangeAspect="1"/>
          </p:cNvPicPr>
          <p:nvPr/>
        </p:nvPicPr>
        <p:blipFill>
          <a:blip r:embed="rId9"/>
          <a:srcRect l="-1282" r="-1282"/>
          <a:stretch/>
        </p:blipFill>
        <p:spPr>
          <a:xfrm>
            <a:off x="3343046" y="6482182"/>
            <a:ext cx="219456" cy="190195"/>
          </a:xfrm>
          <a:prstGeom prst="rect">
            <a:avLst/>
          </a:prstGeom>
        </p:spPr>
      </p:pic>
      <p:sp>
        <p:nvSpPr>
          <p:cNvPr id="53" name="Text 44"/>
          <p:cNvSpPr txBox="1"/>
          <p:nvPr/>
        </p:nvSpPr>
        <p:spPr>
          <a:xfrm>
            <a:off x="3266237" y="6752844"/>
            <a:ext cx="4818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البصرة</a:t>
            </a:r>
            <a:endParaRPr lang="en-US" sz="1000" dirty="0"/>
          </a:p>
        </p:txBody>
      </p:sp>
      <p:sp>
        <p:nvSpPr>
          <p:cNvPr id="54" name="Text 45"/>
          <p:cNvSpPr txBox="1"/>
          <p:nvPr/>
        </p:nvSpPr>
        <p:spPr>
          <a:xfrm>
            <a:off x="3174797" y="6972300"/>
            <a:ext cx="6483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ميناء التجارة</a:t>
            </a:r>
            <a:endParaRPr lang="en-US" sz="900" dirty="0"/>
          </a:p>
        </p:txBody>
      </p:sp>
      <p:pic>
        <p:nvPicPr>
          <p:cNvPr id="55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70432" y="6482182"/>
            <a:ext cx="190195" cy="190195"/>
          </a:xfrm>
          <a:prstGeom prst="rect">
            <a:avLst/>
          </a:prstGeom>
        </p:spPr>
      </p:pic>
      <p:sp>
        <p:nvSpPr>
          <p:cNvPr id="56" name="Text 46"/>
          <p:cNvSpPr txBox="1"/>
          <p:nvPr/>
        </p:nvSpPr>
        <p:spPr>
          <a:xfrm>
            <a:off x="1052474" y="6752844"/>
            <a:ext cx="52943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الكوفة</a:t>
            </a:r>
            <a:endParaRPr lang="en-US" sz="1000" dirty="0"/>
          </a:p>
        </p:txBody>
      </p:sp>
      <p:sp>
        <p:nvSpPr>
          <p:cNvPr id="57" name="Text 47"/>
          <p:cNvSpPr txBox="1"/>
          <p:nvPr/>
        </p:nvSpPr>
        <p:spPr>
          <a:xfrm>
            <a:off x="1008583" y="6972300"/>
            <a:ext cx="60076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مركز الفقه</a:t>
            </a:r>
            <a:endParaRPr lang="en-US" sz="900" dirty="0"/>
          </a:p>
        </p:txBody>
      </p:sp>
      <p:pic>
        <p:nvPicPr>
          <p:cNvPr id="58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597810" y="7702906"/>
            <a:ext cx="133502" cy="133502"/>
          </a:xfrm>
          <a:prstGeom prst="rect">
            <a:avLst/>
          </a:prstGeom>
        </p:spPr>
      </p:pic>
      <p:sp>
        <p:nvSpPr>
          <p:cNvPr id="59" name="Text 48"/>
          <p:cNvSpPr txBox="1"/>
          <p:nvPr/>
        </p:nvSpPr>
        <p:spPr>
          <a:xfrm>
            <a:off x="1986991" y="7648956"/>
            <a:ext cx="68122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هل تعلم؟</a:t>
            </a:r>
            <a:endParaRPr lang="en-US" sz="1000" dirty="0"/>
          </a:p>
        </p:txBody>
      </p:sp>
      <p:sp>
        <p:nvSpPr>
          <p:cNvPr id="60" name="Text 49"/>
          <p:cNvSpPr txBox="1"/>
          <p:nvPr/>
        </p:nvSpPr>
        <p:spPr>
          <a:xfrm>
            <a:off x="152705" y="7867498"/>
            <a:ext cx="450616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كانت بغداد أكبر مدينة في العالم في القرن الثامن الميلادي، حيث تجاوز عدد سكانها المليون نسمة.</a:t>
            </a:r>
            <a:endParaRPr lang="en-US" sz="900" dirty="0"/>
          </a:p>
        </p:txBody>
      </p:sp>
      <p:sp>
        <p:nvSpPr>
          <p:cNvPr id="61" name="Shape 50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B5E20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2" name="Shape 51"/>
          <p:cNvSpPr/>
          <p:nvPr/>
        </p:nvSpPr>
        <p:spPr>
          <a:xfrm>
            <a:off x="0" y="875995"/>
            <a:ext cx="12191695" cy="384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3" name="Image 9" descr="preencoded.png"/>
          <p:cNvPicPr>
            <a:picLocks noChangeAspect="1"/>
          </p:cNvPicPr>
          <p:nvPr/>
        </p:nvPicPr>
        <p:blipFill>
          <a:blip r:embed="rId12">
            <a:alphaModFix amt="10000"/>
          </a:blip>
          <a:srcRect t="46407" b="46407"/>
          <a:stretch/>
        </p:blipFill>
        <p:spPr>
          <a:xfrm>
            <a:off x="0" y="0"/>
            <a:ext cx="12191695" cy="875995"/>
          </a:xfrm>
          <a:prstGeom prst="rect">
            <a:avLst/>
          </a:prstGeom>
        </p:spPr>
      </p:pic>
      <p:sp>
        <p:nvSpPr>
          <p:cNvPr id="64" name="Shape 52"/>
          <p:cNvSpPr/>
          <p:nvPr/>
        </p:nvSpPr>
        <p:spPr>
          <a:xfrm>
            <a:off x="11430000" y="209398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D4AF37"/>
          </a:solidFill>
          <a:ln/>
          <a:effectLst>
            <a:outerShdw blurRad="12700" dist="12700" dir="27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5" name="Image 10" descr="preencoded.png"/>
          <p:cNvPicPr>
            <a:picLocks noChangeAspect="1"/>
          </p:cNvPicPr>
          <p:nvPr/>
        </p:nvPicPr>
        <p:blipFill>
          <a:blip r:embed="rId13"/>
          <a:srcRect t="-45" b="-45"/>
          <a:stretch/>
        </p:blipFill>
        <p:spPr>
          <a:xfrm>
            <a:off x="11529670" y="323698"/>
            <a:ext cx="256946" cy="228600"/>
          </a:xfrm>
          <a:prstGeom prst="rect">
            <a:avLst/>
          </a:prstGeom>
        </p:spPr>
      </p:pic>
      <p:sp>
        <p:nvSpPr>
          <p:cNvPr id="66" name="Text 53"/>
          <p:cNvSpPr txBox="1"/>
          <p:nvPr/>
        </p:nvSpPr>
        <p:spPr>
          <a:xfrm>
            <a:off x="8695030" y="85954"/>
            <a:ext cx="2805379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2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خريطة انتشار الدولة العباسية</a:t>
            </a:r>
            <a:endParaRPr lang="en-US" sz="2200" dirty="0"/>
          </a:p>
        </p:txBody>
      </p:sp>
      <p:sp>
        <p:nvSpPr>
          <p:cNvPr id="67" name="Text 54"/>
          <p:cNvSpPr txBox="1"/>
          <p:nvPr/>
        </p:nvSpPr>
        <p:spPr>
          <a:xfrm>
            <a:off x="8058607" y="485546"/>
            <a:ext cx="33201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D4AF37">
                    <a:alpha val="9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امتداد النفوذ من المحيط الأطلسي غرباً إلى حدود الصين شرقاً</a:t>
            </a:r>
            <a:endParaRPr lang="en-US" sz="1000" dirty="0"/>
          </a:p>
        </p:txBody>
      </p:sp>
      <p:sp>
        <p:nvSpPr>
          <p:cNvPr id="68" name="Shape 55"/>
          <p:cNvSpPr/>
          <p:nvPr/>
        </p:nvSpPr>
        <p:spPr>
          <a:xfrm>
            <a:off x="304495" y="219456"/>
            <a:ext cx="2190902" cy="437998"/>
          </a:xfrm>
          <a:prstGeom prst="roundRect">
            <a:avLst>
              <a:gd name="adj" fmla="val 36307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9" name="Text 56"/>
          <p:cNvSpPr txBox="1"/>
          <p:nvPr/>
        </p:nvSpPr>
        <p:spPr>
          <a:xfrm>
            <a:off x="1360627" y="276149"/>
            <a:ext cx="110093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الدرس الثاني</a:t>
            </a:r>
            <a:endParaRPr lang="en-US" sz="1300" dirty="0"/>
          </a:p>
        </p:txBody>
      </p:sp>
      <p:sp>
        <p:nvSpPr>
          <p:cNvPr id="70" name="Text 57"/>
          <p:cNvSpPr txBox="1"/>
          <p:nvPr/>
        </p:nvSpPr>
        <p:spPr>
          <a:xfrm>
            <a:off x="1249070" y="295351"/>
            <a:ext cx="1527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|</a:t>
            </a:r>
            <a:endParaRPr lang="en-US" sz="1200" dirty="0"/>
          </a:p>
        </p:txBody>
      </p:sp>
      <p:sp>
        <p:nvSpPr>
          <p:cNvPr id="71" name="Text 58"/>
          <p:cNvSpPr txBox="1"/>
          <p:nvPr/>
        </p:nvSpPr>
        <p:spPr>
          <a:xfrm>
            <a:off x="466344" y="314554"/>
            <a:ext cx="81473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الوحدة الثالثة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3105302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11827">
              <a:alpha val="9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90195" y="190195"/>
            <a:ext cx="11811305" cy="2723998"/>
          </a:xfrm>
          <a:prstGeom prst="rect">
            <a:avLst/>
          </a:prstGeom>
          <a:noFill/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28600" y="228600"/>
            <a:ext cx="11697005" cy="2609698"/>
          </a:xfrm>
          <a:prstGeom prst="rect">
            <a:avLst/>
          </a:prstGeom>
          <a:noFill/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1620195" y="190195"/>
            <a:ext cx="381305" cy="381305"/>
          </a:xfrm>
          <a:prstGeom prst="rect">
            <a:avLst/>
          </a:prstGeom>
          <a:noFill/>
          <a:ln w="381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90195" y="190195"/>
            <a:ext cx="381305" cy="381305"/>
          </a:xfrm>
          <a:prstGeom prst="rect">
            <a:avLst/>
          </a:prstGeom>
          <a:noFill/>
          <a:ln w="381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1620195" y="2533802"/>
            <a:ext cx="381305" cy="381305"/>
          </a:xfrm>
          <a:prstGeom prst="rect">
            <a:avLst/>
          </a:prstGeom>
          <a:noFill/>
          <a:ln w="381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90195" y="2533802"/>
            <a:ext cx="381305" cy="381305"/>
          </a:xfrm>
          <a:prstGeom prst="rect">
            <a:avLst/>
          </a:prstGeom>
          <a:noFill/>
          <a:ln w="381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 txBox="1"/>
          <p:nvPr/>
        </p:nvSpPr>
        <p:spPr>
          <a:xfrm>
            <a:off x="5157216" y="580644"/>
            <a:ext cx="201533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العباسية عبر الزمن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561942" y="1485900"/>
            <a:ext cx="3076956" cy="19202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 txBox="1"/>
          <p:nvPr/>
        </p:nvSpPr>
        <p:spPr>
          <a:xfrm>
            <a:off x="4561942" y="838505"/>
            <a:ext cx="3333902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الخط الزمني للعصور العباسية</a:t>
            </a:r>
            <a:endParaRPr lang="en-US" sz="2700" dirty="0"/>
          </a:p>
        </p:txBody>
      </p:sp>
      <p:sp>
        <p:nvSpPr>
          <p:cNvPr id="13" name="Shape 11"/>
          <p:cNvSpPr/>
          <p:nvPr/>
        </p:nvSpPr>
        <p:spPr>
          <a:xfrm>
            <a:off x="609905" y="2057400"/>
            <a:ext cx="10972800" cy="38405"/>
          </a:xfrm>
          <a:prstGeom prst="roundRect">
            <a:avLst>
              <a:gd name="adj" fmla="val 1190470"/>
            </a:avLst>
          </a:prstGeom>
          <a:solidFill>
            <a:srgbClr val="D4AF37"/>
          </a:solidFill>
          <a:ln/>
          <a:effectLst>
            <a:outerShdw blurRad="101600" dist="12700" dir="16200000" algn="bl" rotWithShape="0">
              <a:srgbClr val="D4AF37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9924898" y="773582"/>
            <a:ext cx="2476195" cy="1000354"/>
          </a:xfrm>
          <a:prstGeom prst="roundRect">
            <a:avLst>
              <a:gd name="adj" fmla="val 10447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D4AF37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0934395" y="555041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059669"/>
          </a:solidFill>
          <a:ln w="25400">
            <a:solidFill>
              <a:srgbClr val="D4AF37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67898" y="688543"/>
            <a:ext cx="190195" cy="190195"/>
          </a:xfrm>
          <a:prstGeom prst="rect">
            <a:avLst/>
          </a:prstGeom>
        </p:spPr>
      </p:pic>
      <p:sp>
        <p:nvSpPr>
          <p:cNvPr id="17" name="Text 14"/>
          <p:cNvSpPr txBox="1"/>
          <p:nvPr/>
        </p:nvSpPr>
        <p:spPr>
          <a:xfrm>
            <a:off x="10310774" y="1040587"/>
            <a:ext cx="184800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العصر العباسي الأول</a:t>
            </a:r>
            <a:endParaRPr lang="en-US" sz="1500" dirty="0"/>
          </a:p>
        </p:txBody>
      </p:sp>
      <p:sp>
        <p:nvSpPr>
          <p:cNvPr id="18" name="Text 15"/>
          <p:cNvSpPr txBox="1"/>
          <p:nvPr/>
        </p:nvSpPr>
        <p:spPr>
          <a:xfrm>
            <a:off x="10412273" y="1374343"/>
            <a:ext cx="16056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عصر القوة والازدهار الذهبي</a:t>
            </a:r>
            <a:endParaRPr lang="en-US" sz="1050" dirty="0"/>
          </a:p>
        </p:txBody>
      </p:sp>
      <p:sp>
        <p:nvSpPr>
          <p:cNvPr id="19" name="Text 16"/>
          <p:cNvSpPr txBox="1"/>
          <p:nvPr/>
        </p:nvSpPr>
        <p:spPr>
          <a:xfrm>
            <a:off x="10928909" y="2180844"/>
            <a:ext cx="64831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750م</a:t>
            </a:r>
            <a:endParaRPr lang="en-US" sz="1800" dirty="0"/>
          </a:p>
        </p:txBody>
      </p:sp>
      <p:sp>
        <p:nvSpPr>
          <p:cNvPr id="20" name="Text 17"/>
          <p:cNvSpPr txBox="1"/>
          <p:nvPr/>
        </p:nvSpPr>
        <p:spPr>
          <a:xfrm>
            <a:off x="11009376" y="2505456"/>
            <a:ext cx="41513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إلى 861م</a:t>
            </a:r>
            <a:endParaRPr lang="en-US" sz="1000" dirty="0"/>
          </a:p>
        </p:txBody>
      </p:sp>
      <p:sp>
        <p:nvSpPr>
          <p:cNvPr id="21" name="Text 18"/>
          <p:cNvSpPr txBox="1"/>
          <p:nvPr/>
        </p:nvSpPr>
        <p:spPr>
          <a:xfrm>
            <a:off x="7551115" y="1190549"/>
            <a:ext cx="64831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861م</a:t>
            </a:r>
            <a:endParaRPr lang="en-US" sz="1800" dirty="0"/>
          </a:p>
        </p:txBody>
      </p:sp>
      <p:sp>
        <p:nvSpPr>
          <p:cNvPr id="22" name="Text 19"/>
          <p:cNvSpPr txBox="1"/>
          <p:nvPr/>
        </p:nvSpPr>
        <p:spPr>
          <a:xfrm>
            <a:off x="7631582" y="1514246"/>
            <a:ext cx="41513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إلى 946م</a:t>
            </a:r>
            <a:endParaRPr lang="en-US" sz="1000" dirty="0"/>
          </a:p>
        </p:txBody>
      </p:sp>
      <p:sp>
        <p:nvSpPr>
          <p:cNvPr id="23" name="Shape 20"/>
          <p:cNvSpPr/>
          <p:nvPr/>
        </p:nvSpPr>
        <p:spPr>
          <a:xfrm>
            <a:off x="6335877" y="2229307"/>
            <a:ext cx="2476195" cy="1143000"/>
          </a:xfrm>
          <a:prstGeom prst="roundRect">
            <a:avLst>
              <a:gd name="adj" fmla="val 800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D4AF37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 txBox="1"/>
          <p:nvPr/>
        </p:nvSpPr>
        <p:spPr>
          <a:xfrm>
            <a:off x="6700317" y="2278483"/>
            <a:ext cx="1133856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60A5FA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نفوذ الأتراك</a:t>
            </a:r>
            <a:endParaRPr lang="en-US" sz="1600" dirty="0"/>
          </a:p>
        </p:txBody>
      </p:sp>
      <p:sp>
        <p:nvSpPr>
          <p:cNvPr id="25" name="Text 22"/>
          <p:cNvSpPr txBox="1"/>
          <p:nvPr/>
        </p:nvSpPr>
        <p:spPr>
          <a:xfrm>
            <a:off x="6634886" y="2477414"/>
            <a:ext cx="1948586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ازدياد سيطرة القادة الأتراك وضعف الخلفاء</a:t>
            </a:r>
            <a:endParaRPr lang="en-US" sz="1050" dirty="0"/>
          </a:p>
        </p:txBody>
      </p:sp>
      <p:sp>
        <p:nvSpPr>
          <p:cNvPr id="26" name="Shape 23"/>
          <p:cNvSpPr/>
          <p:nvPr/>
        </p:nvSpPr>
        <p:spPr>
          <a:xfrm>
            <a:off x="7595006" y="3471977"/>
            <a:ext cx="381305" cy="381305"/>
          </a:xfrm>
          <a:prstGeom prst="roundRect">
            <a:avLst>
              <a:gd name="adj" fmla="val 239808"/>
            </a:avLst>
          </a:prstGeom>
          <a:solidFill>
            <a:srgbClr val="2563EB"/>
          </a:solidFill>
          <a:ln w="25400">
            <a:solidFill>
              <a:srgbClr val="D4AF37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09306" y="3586277"/>
            <a:ext cx="152705" cy="152705"/>
          </a:xfrm>
          <a:prstGeom prst="rect">
            <a:avLst/>
          </a:prstGeom>
        </p:spPr>
      </p:pic>
      <p:sp>
        <p:nvSpPr>
          <p:cNvPr id="28" name="Shape 24"/>
          <p:cNvSpPr/>
          <p:nvPr/>
        </p:nvSpPr>
        <p:spPr>
          <a:xfrm>
            <a:off x="1873148" y="734059"/>
            <a:ext cx="2476195" cy="1000354"/>
          </a:xfrm>
          <a:prstGeom prst="roundRect">
            <a:avLst>
              <a:gd name="adj" fmla="val 10447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D4AF37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5"/>
          <p:cNvSpPr/>
          <p:nvPr/>
        </p:nvSpPr>
        <p:spPr>
          <a:xfrm>
            <a:off x="4178808" y="555041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7C3AED"/>
          </a:solidFill>
          <a:ln w="25400">
            <a:solidFill>
              <a:srgbClr val="D4AF37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0" name="Image 2" descr="preencoded.png"/>
          <p:cNvPicPr>
            <a:picLocks noChangeAspect="1"/>
          </p:cNvPicPr>
          <p:nvPr/>
        </p:nvPicPr>
        <p:blipFill>
          <a:blip r:embed="rId5"/>
          <a:srcRect l="-1648" r="-1648"/>
          <a:stretch/>
        </p:blipFill>
        <p:spPr>
          <a:xfrm>
            <a:off x="4321454" y="688543"/>
            <a:ext cx="171907" cy="190195"/>
          </a:xfrm>
          <a:prstGeom prst="rect">
            <a:avLst/>
          </a:prstGeom>
        </p:spPr>
      </p:pic>
      <p:sp>
        <p:nvSpPr>
          <p:cNvPr id="31" name="Text 26"/>
          <p:cNvSpPr txBox="1"/>
          <p:nvPr/>
        </p:nvSpPr>
        <p:spPr>
          <a:xfrm>
            <a:off x="2485340" y="850494"/>
            <a:ext cx="157185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A78BFA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سيطرة البويهيين</a:t>
            </a:r>
            <a:endParaRPr lang="en-US" sz="1500" dirty="0"/>
          </a:p>
        </p:txBody>
      </p:sp>
      <p:sp>
        <p:nvSpPr>
          <p:cNvPr id="32" name="Text 27"/>
          <p:cNvSpPr txBox="1"/>
          <p:nvPr/>
        </p:nvSpPr>
        <p:spPr>
          <a:xfrm>
            <a:off x="2193188" y="1343254"/>
            <a:ext cx="21771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تفكك السلطة المركزية وهيمنة الأمراء</a:t>
            </a:r>
            <a:endParaRPr lang="en-US" sz="1050" dirty="0"/>
          </a:p>
        </p:txBody>
      </p:sp>
      <p:sp>
        <p:nvSpPr>
          <p:cNvPr id="33" name="Text 28"/>
          <p:cNvSpPr txBox="1"/>
          <p:nvPr/>
        </p:nvSpPr>
        <p:spPr>
          <a:xfrm>
            <a:off x="4172407" y="2180844"/>
            <a:ext cx="64831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946م</a:t>
            </a:r>
            <a:endParaRPr lang="en-US" sz="1800" dirty="0"/>
          </a:p>
        </p:txBody>
      </p:sp>
      <p:sp>
        <p:nvSpPr>
          <p:cNvPr id="34" name="Text 29"/>
          <p:cNvSpPr txBox="1"/>
          <p:nvPr/>
        </p:nvSpPr>
        <p:spPr>
          <a:xfrm>
            <a:off x="4216298" y="2505456"/>
            <a:ext cx="49103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إلى 1055م</a:t>
            </a:r>
            <a:endParaRPr lang="en-US" sz="1000" dirty="0"/>
          </a:p>
        </p:txBody>
      </p:sp>
      <p:sp>
        <p:nvSpPr>
          <p:cNvPr id="35" name="Text 30"/>
          <p:cNvSpPr txBox="1"/>
          <p:nvPr/>
        </p:nvSpPr>
        <p:spPr>
          <a:xfrm>
            <a:off x="734263" y="1380744"/>
            <a:ext cx="76261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F4444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1055م</a:t>
            </a:r>
            <a:endParaRPr lang="en-US" sz="1800" dirty="0"/>
          </a:p>
        </p:txBody>
      </p:sp>
      <p:sp>
        <p:nvSpPr>
          <p:cNvPr id="36" name="Text 31"/>
          <p:cNvSpPr txBox="1"/>
          <p:nvPr/>
        </p:nvSpPr>
        <p:spPr>
          <a:xfrm>
            <a:off x="737006" y="1705356"/>
            <a:ext cx="6912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إلى 1258م</a:t>
            </a:r>
            <a:endParaRPr lang="en-US" sz="1000" dirty="0"/>
          </a:p>
        </p:txBody>
      </p:sp>
      <p:sp>
        <p:nvSpPr>
          <p:cNvPr id="37" name="Shape 32"/>
          <p:cNvSpPr/>
          <p:nvPr/>
        </p:nvSpPr>
        <p:spPr>
          <a:xfrm>
            <a:off x="-209398" y="2381098"/>
            <a:ext cx="2476195" cy="1143000"/>
          </a:xfrm>
          <a:prstGeom prst="roundRect">
            <a:avLst>
              <a:gd name="adj" fmla="val 8000"/>
            </a:avLst>
          </a:prstGeom>
          <a:solidFill>
            <a:srgbClr val="FFFFFF">
              <a:alpha val="5000"/>
            </a:srgbClr>
          </a:solidFill>
          <a:ln w="12700">
            <a:solidFill>
              <a:srgbClr val="D4AF37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3"/>
          <p:cNvSpPr txBox="1"/>
          <p:nvPr/>
        </p:nvSpPr>
        <p:spPr>
          <a:xfrm>
            <a:off x="207569" y="2572207"/>
            <a:ext cx="179131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8717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السلاجقة والسقوط</a:t>
            </a:r>
            <a:endParaRPr lang="en-US" sz="1500" dirty="0"/>
          </a:p>
        </p:txBody>
      </p:sp>
      <p:sp>
        <p:nvSpPr>
          <p:cNvPr id="39" name="Text 34"/>
          <p:cNvSpPr txBox="1"/>
          <p:nvPr/>
        </p:nvSpPr>
        <p:spPr>
          <a:xfrm>
            <a:off x="136246" y="2905049"/>
            <a:ext cx="1890979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E5E7E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نهاية الدولة بسقوط بغداد على يد المغول</a:t>
            </a:r>
            <a:endParaRPr lang="en-US" sz="1050" dirty="0"/>
          </a:p>
        </p:txBody>
      </p:sp>
      <p:sp>
        <p:nvSpPr>
          <p:cNvPr id="40" name="Shape 35"/>
          <p:cNvSpPr/>
          <p:nvPr/>
        </p:nvSpPr>
        <p:spPr>
          <a:xfrm>
            <a:off x="838505" y="3471977"/>
            <a:ext cx="381305" cy="381305"/>
          </a:xfrm>
          <a:prstGeom prst="roundRect">
            <a:avLst>
              <a:gd name="adj" fmla="val 239808"/>
            </a:avLst>
          </a:prstGeom>
          <a:solidFill>
            <a:srgbClr val="DC2626"/>
          </a:solidFill>
          <a:ln w="25400">
            <a:solidFill>
              <a:srgbClr val="D4AF37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1" name="Image 3" descr="preencoded.png"/>
          <p:cNvPicPr>
            <a:picLocks noChangeAspect="1"/>
          </p:cNvPicPr>
          <p:nvPr/>
        </p:nvPicPr>
        <p:blipFill>
          <a:blip r:embed="rId6"/>
          <a:srcRect t="-43" b="-43"/>
          <a:stretch/>
        </p:blipFill>
        <p:spPr>
          <a:xfrm>
            <a:off x="961949" y="3586277"/>
            <a:ext cx="133502" cy="152705"/>
          </a:xfrm>
          <a:prstGeom prst="rect">
            <a:avLst/>
          </a:prstGeom>
        </p:spPr>
      </p:pic>
      <p:sp>
        <p:nvSpPr>
          <p:cNvPr id="42" name="Shape 36"/>
          <p:cNvSpPr/>
          <p:nvPr/>
        </p:nvSpPr>
        <p:spPr>
          <a:xfrm>
            <a:off x="11048695" y="1962302"/>
            <a:ext cx="228600" cy="228600"/>
          </a:xfrm>
          <a:prstGeom prst="ellipse">
            <a:avLst/>
          </a:prstGeom>
          <a:solidFill>
            <a:srgbClr val="1B5E20"/>
          </a:solidFill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37"/>
          <p:cNvSpPr/>
          <p:nvPr/>
        </p:nvSpPr>
        <p:spPr>
          <a:xfrm>
            <a:off x="7670902" y="1962302"/>
            <a:ext cx="228600" cy="228600"/>
          </a:xfrm>
          <a:prstGeom prst="ellipse">
            <a:avLst/>
          </a:prstGeom>
          <a:solidFill>
            <a:srgbClr val="1B5E20"/>
          </a:solidFill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38"/>
          <p:cNvSpPr/>
          <p:nvPr/>
        </p:nvSpPr>
        <p:spPr>
          <a:xfrm>
            <a:off x="4293108" y="1962302"/>
            <a:ext cx="228600" cy="228600"/>
          </a:xfrm>
          <a:prstGeom prst="ellipse">
            <a:avLst/>
          </a:prstGeom>
          <a:solidFill>
            <a:srgbClr val="1B5E20"/>
          </a:solidFill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39"/>
          <p:cNvSpPr/>
          <p:nvPr/>
        </p:nvSpPr>
        <p:spPr>
          <a:xfrm>
            <a:off x="914400" y="1962302"/>
            <a:ext cx="228600" cy="228600"/>
          </a:xfrm>
          <a:prstGeom prst="ellipse">
            <a:avLst/>
          </a:prstGeom>
          <a:solidFill>
            <a:srgbClr val="1B5E20"/>
          </a:solidFill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6" name="Image 4" descr="preencoded.png"/>
          <p:cNvPicPr>
            <a:picLocks noChangeAspect="1"/>
          </p:cNvPicPr>
          <p:nvPr/>
        </p:nvPicPr>
        <p:blipFill>
          <a:blip r:embed="rId7">
            <a:alphaModFix amt="70000"/>
          </a:blip>
          <a:srcRect/>
          <a:stretch/>
        </p:blipFill>
        <p:spPr>
          <a:xfrm>
            <a:off x="11125505" y="2343607"/>
            <a:ext cx="152705" cy="152705"/>
          </a:xfrm>
          <a:prstGeom prst="rect">
            <a:avLst/>
          </a:prstGeom>
        </p:spPr>
      </p:pic>
      <p:sp>
        <p:nvSpPr>
          <p:cNvPr id="47" name="Text 40"/>
          <p:cNvSpPr txBox="1"/>
          <p:nvPr/>
        </p:nvSpPr>
        <p:spPr>
          <a:xfrm>
            <a:off x="8707831" y="2305202"/>
            <a:ext cx="242956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>
                    <a:alpha val="7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تمثل الفترة الأولى العصر الذهبي للحضارة الإسلامية</a:t>
            </a:r>
            <a:endParaRPr lang="en-US" sz="1000" dirty="0"/>
          </a:p>
        </p:txBody>
      </p:sp>
      <p:sp>
        <p:nvSpPr>
          <p:cNvPr id="48" name="Text 41"/>
          <p:cNvSpPr txBox="1"/>
          <p:nvPr/>
        </p:nvSpPr>
        <p:spPr>
          <a:xfrm>
            <a:off x="914400" y="2305202"/>
            <a:ext cx="208666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>
                    <a:alpha val="7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من قيام الدولة 132هـ حتى السقوط 656هـ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696505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l="-46378" r="-46378"/>
          <a:stretch/>
        </p:blipFill>
        <p:spPr>
          <a:xfrm>
            <a:off x="0" y="914400"/>
            <a:ext cx="12191695" cy="632490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7239305"/>
            <a:ext cx="12191695" cy="457200"/>
          </a:xfrm>
          <a:prstGeom prst="rect">
            <a:avLst/>
          </a:prstGeom>
          <a:solidFill>
            <a:srgbClr val="0F3D1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0" y="7239305"/>
            <a:ext cx="12191695" cy="9144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10109606" y="7348118"/>
            <a:ext cx="172913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العباسية - الصف الثامن</a:t>
            </a:r>
            <a:endParaRPr lang="en-US" sz="10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838505" y="7414870"/>
            <a:ext cx="114300" cy="114300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647395" y="7414870"/>
            <a:ext cx="114300" cy="114300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457200" y="7414870"/>
            <a:ext cx="114300" cy="114300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B5E20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5"/>
          <p:cNvSpPr/>
          <p:nvPr/>
        </p:nvSpPr>
        <p:spPr>
          <a:xfrm>
            <a:off x="0" y="875995"/>
            <a:ext cx="12191695" cy="384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6"/>
          <p:cNvSpPr/>
          <p:nvPr/>
        </p:nvSpPr>
        <p:spPr>
          <a:xfrm>
            <a:off x="11277295" y="209398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391595" y="323698"/>
            <a:ext cx="228600" cy="228600"/>
          </a:xfrm>
          <a:prstGeom prst="rect">
            <a:avLst/>
          </a:prstGeom>
        </p:spPr>
      </p:pic>
      <p:sp>
        <p:nvSpPr>
          <p:cNvPr id="14" name="Shape 7"/>
          <p:cNvSpPr/>
          <p:nvPr/>
        </p:nvSpPr>
        <p:spPr>
          <a:xfrm>
            <a:off x="457200" y="219456"/>
            <a:ext cx="1533449" cy="437998"/>
          </a:xfrm>
          <a:prstGeom prst="roundRect">
            <a:avLst>
              <a:gd name="adj" fmla="val 208768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8"/>
          <p:cNvSpPr txBox="1"/>
          <p:nvPr/>
        </p:nvSpPr>
        <p:spPr>
          <a:xfrm>
            <a:off x="8871509" y="19202"/>
            <a:ext cx="2514600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العصر العباسي الأول</a:t>
            </a:r>
            <a:endParaRPr lang="en-US" sz="2700" dirty="0"/>
          </a:p>
        </p:txBody>
      </p:sp>
      <p:sp>
        <p:nvSpPr>
          <p:cNvPr id="16" name="Text 9"/>
          <p:cNvSpPr txBox="1"/>
          <p:nvPr/>
        </p:nvSpPr>
        <p:spPr>
          <a:xfrm>
            <a:off x="694944" y="256946"/>
            <a:ext cx="1200607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750م - 861م</a:t>
            </a:r>
            <a:endParaRPr lang="en-US" sz="1500" dirty="0"/>
          </a:p>
        </p:txBody>
      </p:sp>
      <p:sp>
        <p:nvSpPr>
          <p:cNvPr id="17" name="Text 10"/>
          <p:cNvSpPr txBox="1"/>
          <p:nvPr/>
        </p:nvSpPr>
        <p:spPr>
          <a:xfrm>
            <a:off x="9385402" y="523951"/>
            <a:ext cx="184343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8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العصر الذهبي للحضارة الإسلامية</a:t>
            </a:r>
            <a:endParaRPr lang="en-US" sz="1000" dirty="0"/>
          </a:p>
        </p:txBody>
      </p:sp>
      <p:sp>
        <p:nvSpPr>
          <p:cNvPr id="18" name="Shape 11"/>
          <p:cNvSpPr/>
          <p:nvPr/>
        </p:nvSpPr>
        <p:spPr>
          <a:xfrm>
            <a:off x="6324905" y="2057400"/>
            <a:ext cx="5410505" cy="838505"/>
          </a:xfrm>
          <a:prstGeom prst="roundRect">
            <a:avLst>
              <a:gd name="adj" fmla="val 9914"/>
            </a:avLst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2"/>
          <p:cNvSpPr/>
          <p:nvPr/>
        </p:nvSpPr>
        <p:spPr>
          <a:xfrm>
            <a:off x="11697005" y="2057400"/>
            <a:ext cx="38405" cy="8385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3"/>
          <p:cNvSpPr/>
          <p:nvPr/>
        </p:nvSpPr>
        <p:spPr>
          <a:xfrm>
            <a:off x="11011205" y="2210105"/>
            <a:ext cx="533095" cy="533095"/>
          </a:xfrm>
          <a:prstGeom prst="roundRect">
            <a:avLst>
              <a:gd name="adj" fmla="val 24504"/>
            </a:avLst>
          </a:prstGeom>
          <a:solidFill>
            <a:srgbClr val="1565C0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6"/>
          <a:srcRect t="-45" b="-45"/>
          <a:stretch/>
        </p:blipFill>
        <p:spPr>
          <a:xfrm>
            <a:off x="11149279" y="2361895"/>
            <a:ext cx="256946" cy="228600"/>
          </a:xfrm>
          <a:prstGeom prst="rect">
            <a:avLst/>
          </a:prstGeom>
        </p:spPr>
      </p:pic>
      <p:sp>
        <p:nvSpPr>
          <p:cNvPr id="22" name="Shape 14"/>
          <p:cNvSpPr/>
          <p:nvPr/>
        </p:nvSpPr>
        <p:spPr>
          <a:xfrm>
            <a:off x="6324905" y="3124505"/>
            <a:ext cx="5410505" cy="838505"/>
          </a:xfrm>
          <a:prstGeom prst="roundRect">
            <a:avLst>
              <a:gd name="adj" fmla="val 9914"/>
            </a:avLst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5"/>
          <p:cNvSpPr/>
          <p:nvPr/>
        </p:nvSpPr>
        <p:spPr>
          <a:xfrm>
            <a:off x="11697005" y="3124505"/>
            <a:ext cx="38405" cy="8385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16"/>
          <p:cNvSpPr/>
          <p:nvPr/>
        </p:nvSpPr>
        <p:spPr>
          <a:xfrm>
            <a:off x="11011205" y="3276295"/>
            <a:ext cx="533095" cy="533095"/>
          </a:xfrm>
          <a:prstGeom prst="roundRect">
            <a:avLst>
              <a:gd name="adj" fmla="val 24504"/>
            </a:avLst>
          </a:prstGeom>
          <a:solidFill>
            <a:srgbClr val="1B5E20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7"/>
          <a:srcRect l="-57" r="-57"/>
          <a:stretch/>
        </p:blipFill>
        <p:spPr>
          <a:xfrm>
            <a:off x="11177626" y="3429000"/>
            <a:ext cx="200254" cy="228600"/>
          </a:xfrm>
          <a:prstGeom prst="rect">
            <a:avLst/>
          </a:prstGeom>
        </p:spPr>
      </p:pic>
      <p:sp>
        <p:nvSpPr>
          <p:cNvPr id="26" name="Shape 17"/>
          <p:cNvSpPr/>
          <p:nvPr/>
        </p:nvSpPr>
        <p:spPr>
          <a:xfrm>
            <a:off x="6324905" y="4190695"/>
            <a:ext cx="5410505" cy="838505"/>
          </a:xfrm>
          <a:prstGeom prst="roundRect">
            <a:avLst>
              <a:gd name="adj" fmla="val 9914"/>
            </a:avLst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18"/>
          <p:cNvSpPr/>
          <p:nvPr/>
        </p:nvSpPr>
        <p:spPr>
          <a:xfrm>
            <a:off x="11697005" y="4190695"/>
            <a:ext cx="38405" cy="8385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19"/>
          <p:cNvSpPr/>
          <p:nvPr/>
        </p:nvSpPr>
        <p:spPr>
          <a:xfrm>
            <a:off x="11011205" y="4343400"/>
            <a:ext cx="533095" cy="533095"/>
          </a:xfrm>
          <a:prstGeom prst="roundRect">
            <a:avLst>
              <a:gd name="adj" fmla="val 24504"/>
            </a:avLst>
          </a:prstGeom>
          <a:solidFill>
            <a:srgbClr val="D97706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9" name="Image 7" descr="preencoded.png"/>
          <p:cNvPicPr>
            <a:picLocks noChangeAspect="1"/>
          </p:cNvPicPr>
          <p:nvPr/>
        </p:nvPicPr>
        <p:blipFill>
          <a:blip r:embed="rId8"/>
          <a:srcRect l="-80" r="-80"/>
          <a:stretch/>
        </p:blipFill>
        <p:spPr>
          <a:xfrm>
            <a:off x="11134649" y="4496105"/>
            <a:ext cx="286207" cy="228600"/>
          </a:xfrm>
          <a:prstGeom prst="rect">
            <a:avLst/>
          </a:prstGeom>
        </p:spPr>
      </p:pic>
      <p:sp>
        <p:nvSpPr>
          <p:cNvPr id="30" name="Shape 20"/>
          <p:cNvSpPr/>
          <p:nvPr/>
        </p:nvSpPr>
        <p:spPr>
          <a:xfrm>
            <a:off x="6324905" y="5257800"/>
            <a:ext cx="5410505" cy="838505"/>
          </a:xfrm>
          <a:prstGeom prst="roundRect">
            <a:avLst>
              <a:gd name="adj" fmla="val 9914"/>
            </a:avLst>
          </a:prstGeom>
          <a:solidFill>
            <a:srgbClr val="FFFFFF">
              <a:alpha val="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1"/>
          <p:cNvSpPr/>
          <p:nvPr/>
        </p:nvSpPr>
        <p:spPr>
          <a:xfrm>
            <a:off x="11697005" y="5257800"/>
            <a:ext cx="38405" cy="8385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2"/>
          <p:cNvSpPr/>
          <p:nvPr/>
        </p:nvSpPr>
        <p:spPr>
          <a:xfrm>
            <a:off x="11011205" y="5410505"/>
            <a:ext cx="533095" cy="533095"/>
          </a:xfrm>
          <a:prstGeom prst="roundRect">
            <a:avLst>
              <a:gd name="adj" fmla="val 24504"/>
            </a:avLst>
          </a:prstGeom>
          <a:solidFill>
            <a:srgbClr val="B91C1C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3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162995" y="5562295"/>
            <a:ext cx="228600" cy="228600"/>
          </a:xfrm>
          <a:prstGeom prst="rect">
            <a:avLst/>
          </a:prstGeom>
        </p:spPr>
      </p:pic>
      <p:sp>
        <p:nvSpPr>
          <p:cNvPr id="34" name="Text 23"/>
          <p:cNvSpPr txBox="1"/>
          <p:nvPr/>
        </p:nvSpPr>
        <p:spPr>
          <a:xfrm>
            <a:off x="8327441" y="2168042"/>
            <a:ext cx="263895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مركزية السلطة وهيبة الخلافة</a:t>
            </a:r>
            <a:endParaRPr lang="en-US" sz="1500" dirty="0"/>
          </a:p>
        </p:txBody>
      </p:sp>
      <p:sp>
        <p:nvSpPr>
          <p:cNvPr id="35" name="Text 24"/>
          <p:cNvSpPr txBox="1"/>
          <p:nvPr/>
        </p:nvSpPr>
        <p:spPr>
          <a:xfrm>
            <a:off x="7303313" y="2501798"/>
            <a:ext cx="362468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قوة سياسية مركزية فرضت هيبتها على الأقاليم المترامية الأطراف.</a:t>
            </a:r>
            <a:endParaRPr lang="en-US" sz="1000" dirty="0"/>
          </a:p>
        </p:txBody>
      </p:sp>
      <p:sp>
        <p:nvSpPr>
          <p:cNvPr id="36" name="Text 25"/>
          <p:cNvSpPr txBox="1"/>
          <p:nvPr/>
        </p:nvSpPr>
        <p:spPr>
          <a:xfrm>
            <a:off x="8869680" y="3235147"/>
            <a:ext cx="2095805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نهضة علمية واقتصادية</a:t>
            </a:r>
            <a:endParaRPr lang="en-US" sz="1500" dirty="0"/>
          </a:p>
        </p:txBody>
      </p:sp>
      <p:sp>
        <p:nvSpPr>
          <p:cNvPr id="37" name="Text 26"/>
          <p:cNvSpPr txBox="1"/>
          <p:nvPr/>
        </p:nvSpPr>
        <p:spPr>
          <a:xfrm>
            <a:off x="7060082" y="3567989"/>
            <a:ext cx="386242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حركة ترجمة واسعة، نشاط تجاري عالمي، وازدهار اقتصادي غير مسبوق.</a:t>
            </a:r>
            <a:endParaRPr lang="en-US" sz="1000" dirty="0"/>
          </a:p>
        </p:txBody>
      </p:sp>
      <p:sp>
        <p:nvSpPr>
          <p:cNvPr id="38" name="Text 27"/>
          <p:cNvSpPr txBox="1"/>
          <p:nvPr/>
        </p:nvSpPr>
        <p:spPr>
          <a:xfrm>
            <a:off x="8926373" y="4301338"/>
            <a:ext cx="203911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ازدهار العمران والفنون</a:t>
            </a:r>
            <a:endParaRPr lang="en-US" sz="1500" dirty="0"/>
          </a:p>
        </p:txBody>
      </p:sp>
      <p:sp>
        <p:nvSpPr>
          <p:cNvPr id="39" name="Text 28"/>
          <p:cNvSpPr txBox="1"/>
          <p:nvPr/>
        </p:nvSpPr>
        <p:spPr>
          <a:xfrm>
            <a:off x="7526426" y="4635094"/>
            <a:ext cx="339608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تخطيط بغداد (المدينة المدورة) وتطور فنون العمارة الإسلامية.</a:t>
            </a:r>
            <a:endParaRPr lang="en-US" sz="1000" dirty="0"/>
          </a:p>
        </p:txBody>
      </p:sp>
      <p:sp>
        <p:nvSpPr>
          <p:cNvPr id="40" name="Text 29"/>
          <p:cNvSpPr txBox="1"/>
          <p:nvPr/>
        </p:nvSpPr>
        <p:spPr>
          <a:xfrm>
            <a:off x="8351215" y="5368442"/>
            <a:ext cx="2619756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استقرار نسبي ووحدة سياسية</a:t>
            </a:r>
            <a:endParaRPr lang="en-US" sz="1500" dirty="0"/>
          </a:p>
        </p:txBody>
      </p:sp>
      <p:sp>
        <p:nvSpPr>
          <p:cNvPr id="41" name="Text 30"/>
          <p:cNvSpPr txBox="1"/>
          <p:nvPr/>
        </p:nvSpPr>
        <p:spPr>
          <a:xfrm>
            <a:off x="7895844" y="5702198"/>
            <a:ext cx="303397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D5D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فترة أمان سمحت بتطور المجتمع وتماسك أركان الدولة.</a:t>
            </a:r>
            <a:endParaRPr lang="en-US" sz="1000" dirty="0"/>
          </a:p>
        </p:txBody>
      </p:sp>
      <p:sp>
        <p:nvSpPr>
          <p:cNvPr id="42" name="Shape 31"/>
          <p:cNvSpPr/>
          <p:nvPr/>
        </p:nvSpPr>
        <p:spPr>
          <a:xfrm>
            <a:off x="457200" y="1371600"/>
            <a:ext cx="5410505" cy="5410505"/>
          </a:xfrm>
          <a:prstGeom prst="rect">
            <a:avLst/>
          </a:prstGeom>
          <a:solidFill>
            <a:srgbClr val="000000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32"/>
          <p:cNvSpPr/>
          <p:nvPr/>
        </p:nvSpPr>
        <p:spPr>
          <a:xfrm>
            <a:off x="362102" y="1276502"/>
            <a:ext cx="5562295" cy="5562295"/>
          </a:xfrm>
          <a:prstGeom prst="rect">
            <a:avLst/>
          </a:prstGeom>
          <a:noFill/>
          <a:ln w="12700">
            <a:solidFill>
              <a:srgbClr val="D4AF37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33"/>
          <p:cNvSpPr/>
          <p:nvPr/>
        </p:nvSpPr>
        <p:spPr>
          <a:xfrm>
            <a:off x="5467198" y="1390802"/>
            <a:ext cx="381305" cy="381305"/>
          </a:xfrm>
          <a:prstGeom prst="rect">
            <a:avLst/>
          </a:prstGeom>
          <a:noFill/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34"/>
          <p:cNvSpPr/>
          <p:nvPr/>
        </p:nvSpPr>
        <p:spPr>
          <a:xfrm>
            <a:off x="476402" y="6381598"/>
            <a:ext cx="381305" cy="381305"/>
          </a:xfrm>
          <a:prstGeom prst="rect">
            <a:avLst/>
          </a:prstGeom>
          <a:noFill/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6" name="Image 9" descr="preencoded.png"/>
          <p:cNvPicPr>
            <a:picLocks noChangeAspect="1"/>
          </p:cNvPicPr>
          <p:nvPr/>
        </p:nvPicPr>
        <p:blipFill>
          <a:blip r:embed="rId10">
            <a:alphaModFix amt="90000"/>
          </a:blip>
          <a:srcRect/>
          <a:stretch/>
        </p:blipFill>
        <p:spPr>
          <a:xfrm>
            <a:off x="571500" y="1485900"/>
            <a:ext cx="5181905" cy="5181905"/>
          </a:xfrm>
          <a:prstGeom prst="rect">
            <a:avLst/>
          </a:prstGeom>
        </p:spPr>
      </p:pic>
      <p:sp>
        <p:nvSpPr>
          <p:cNvPr id="47" name="Text 35"/>
          <p:cNvSpPr txBox="1"/>
          <p:nvPr/>
        </p:nvSpPr>
        <p:spPr>
          <a:xfrm>
            <a:off x="1890065" y="6181344"/>
            <a:ext cx="272491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بغداد: حاضرة الدنيا ومركز الحضارة</a:t>
            </a:r>
            <a:endParaRPr lang="en-US" sz="1800" dirty="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3DB64EA7-FF6F-2721-1786-48E91E6E19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545" y="1837030"/>
            <a:ext cx="4833924" cy="4322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733995"/>
          </a:xfrm>
          <a:prstGeom prst="rect">
            <a:avLst/>
          </a:prstGeom>
          <a:solidFill>
            <a:srgbClr val="1118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7733995"/>
          </a:xfrm>
          <a:prstGeom prst="rect">
            <a:avLst/>
          </a:prstGeom>
          <a:solidFill>
            <a:srgbClr val="0D331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7733995"/>
          </a:xfrm>
          <a:prstGeom prst="rect">
            <a:avLst/>
          </a:prstGeom>
          <a:solidFill>
            <a:srgbClr val="0D3310">
              <a:alpha val="1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0972800" y="0"/>
            <a:ext cx="1218895" cy="1218895"/>
          </a:xfrm>
          <a:prstGeom prst="rect">
            <a:avLst/>
          </a:prstGeom>
          <a:noFill/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0" y="6515100"/>
            <a:ext cx="1218895" cy="1218895"/>
          </a:xfrm>
          <a:prstGeom prst="rect">
            <a:avLst/>
          </a:prstGeom>
          <a:noFill/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697005" y="381305"/>
            <a:ext cx="38405" cy="30449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457200" y="647395"/>
            <a:ext cx="761695" cy="761695"/>
          </a:xfrm>
          <a:prstGeom prst="roundRect">
            <a:avLst>
              <a:gd name="adj" fmla="val 120048"/>
            </a:avLst>
          </a:prstGeom>
          <a:solidFill>
            <a:srgbClr val="D4AF37"/>
          </a:solidFill>
          <a:ln w="50800">
            <a:solidFill>
              <a:srgbClr val="FFFFFF">
                <a:alpha val="20000"/>
              </a:srgbClr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 l="-607" r="-607"/>
          <a:stretch/>
        </p:blipFill>
        <p:spPr>
          <a:xfrm>
            <a:off x="642823" y="857707"/>
            <a:ext cx="390449" cy="342900"/>
          </a:xfrm>
          <a:prstGeom prst="rect">
            <a:avLst/>
          </a:prstGeom>
        </p:spPr>
      </p:pic>
      <p:sp>
        <p:nvSpPr>
          <p:cNvPr id="10" name="Text 7"/>
          <p:cNvSpPr txBox="1"/>
          <p:nvPr/>
        </p:nvSpPr>
        <p:spPr>
          <a:xfrm>
            <a:off x="10020910" y="352044"/>
            <a:ext cx="1705356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4AF37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الشخصيات المؤثرة</a:t>
            </a:r>
            <a:endParaRPr lang="en-US" sz="1500" dirty="0"/>
          </a:p>
        </p:txBody>
      </p:sp>
      <p:sp>
        <p:nvSpPr>
          <p:cNvPr id="11" name="Text 8"/>
          <p:cNvSpPr txBox="1"/>
          <p:nvPr/>
        </p:nvSpPr>
        <p:spPr>
          <a:xfrm>
            <a:off x="7911389" y="543154"/>
            <a:ext cx="4258361" cy="10003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500" b="1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الخليفة هارون الرشيد</a:t>
            </a:r>
            <a:endParaRPr lang="en-US" sz="4500" dirty="0"/>
          </a:p>
        </p:txBody>
      </p:sp>
      <p:sp>
        <p:nvSpPr>
          <p:cNvPr id="12" name="Text 9"/>
          <p:cNvSpPr txBox="1"/>
          <p:nvPr/>
        </p:nvSpPr>
        <p:spPr>
          <a:xfrm>
            <a:off x="9469526" y="1447495"/>
            <a:ext cx="239572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dirty="0">
                <a:solidFill>
                  <a:srgbClr val="D1D5DB"/>
                </a:solidFill>
                <a:latin typeface="ui-monospace" pitchFamily="34" charset="0"/>
                <a:ea typeface="ui-monospace" pitchFamily="34" charset="-122"/>
                <a:cs typeface="ui-monospace" pitchFamily="34" charset="-120"/>
              </a:rPr>
              <a:t>(170-193هـ / 786-809م)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5242255" y="1981505"/>
            <a:ext cx="6495898" cy="1104595"/>
          </a:xfrm>
          <a:prstGeom prst="roundRect">
            <a:avLst>
              <a:gd name="adj" fmla="val 5709"/>
            </a:avLst>
          </a:prstGeom>
          <a:solidFill>
            <a:srgbClr val="FFFFFF">
              <a:alpha val="95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11699748" y="1981505"/>
            <a:ext cx="38405" cy="110459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11087100" y="2171700"/>
            <a:ext cx="457200" cy="457200"/>
          </a:xfrm>
          <a:prstGeom prst="roundRect">
            <a:avLst>
              <a:gd name="adj" fmla="val 33333"/>
            </a:avLst>
          </a:prstGeom>
          <a:solidFill>
            <a:srgbClr val="1B5E2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01400" y="2286000"/>
            <a:ext cx="228600" cy="228600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5242255" y="3276295"/>
            <a:ext cx="6495898" cy="1104595"/>
          </a:xfrm>
          <a:prstGeom prst="roundRect">
            <a:avLst>
              <a:gd name="adj" fmla="val 5709"/>
            </a:avLst>
          </a:prstGeom>
          <a:solidFill>
            <a:srgbClr val="FFFFFF">
              <a:alpha val="95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11699748" y="3276295"/>
            <a:ext cx="38405" cy="110459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11087100" y="3467405"/>
            <a:ext cx="457200" cy="457200"/>
          </a:xfrm>
          <a:prstGeom prst="roundRect">
            <a:avLst>
              <a:gd name="adj" fmla="val 33333"/>
            </a:avLst>
          </a:prstGeom>
          <a:solidFill>
            <a:srgbClr val="1565C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rcRect t="-45" b="-45"/>
          <a:stretch/>
        </p:blipFill>
        <p:spPr>
          <a:xfrm>
            <a:off x="11186770" y="3581705"/>
            <a:ext cx="256946" cy="228600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5242255" y="4480966"/>
            <a:ext cx="6495898" cy="1104595"/>
          </a:xfrm>
          <a:prstGeom prst="roundRect">
            <a:avLst>
              <a:gd name="adj" fmla="val 5709"/>
            </a:avLst>
          </a:prstGeom>
          <a:solidFill>
            <a:srgbClr val="FFFFFF">
              <a:alpha val="95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11699748" y="4572000"/>
            <a:ext cx="38405" cy="110459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11087100" y="4762195"/>
            <a:ext cx="457200" cy="457200"/>
          </a:xfrm>
          <a:prstGeom prst="roundRect">
            <a:avLst>
              <a:gd name="adj" fmla="val 33333"/>
            </a:avLst>
          </a:prstGeom>
          <a:solidFill>
            <a:srgbClr val="D9770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11173054" y="4876495"/>
            <a:ext cx="286207" cy="228600"/>
          </a:xfrm>
          <a:prstGeom prst="rect">
            <a:avLst/>
          </a:prstGeom>
        </p:spPr>
      </p:pic>
      <p:sp>
        <p:nvSpPr>
          <p:cNvPr id="25" name="Shape 19"/>
          <p:cNvSpPr/>
          <p:nvPr/>
        </p:nvSpPr>
        <p:spPr>
          <a:xfrm>
            <a:off x="5220309" y="5682081"/>
            <a:ext cx="6495898" cy="1104595"/>
          </a:xfrm>
          <a:prstGeom prst="roundRect">
            <a:avLst>
              <a:gd name="adj" fmla="val 5709"/>
            </a:avLst>
          </a:prstGeom>
          <a:solidFill>
            <a:srgbClr val="FFFFFF">
              <a:alpha val="95000"/>
            </a:srgbClr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0"/>
          <p:cNvSpPr/>
          <p:nvPr/>
        </p:nvSpPr>
        <p:spPr>
          <a:xfrm>
            <a:off x="11699748" y="5867705"/>
            <a:ext cx="38405" cy="110459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11087100" y="6057900"/>
            <a:ext cx="457200" cy="457200"/>
          </a:xfrm>
          <a:prstGeom prst="roundRect">
            <a:avLst>
              <a:gd name="adj" fmla="val 33333"/>
            </a:avLst>
          </a:prstGeom>
          <a:solidFill>
            <a:srgbClr val="B91C1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rcRect l="-80" r="-80"/>
          <a:stretch/>
        </p:blipFill>
        <p:spPr>
          <a:xfrm>
            <a:off x="11154512" y="6157772"/>
            <a:ext cx="286207" cy="228600"/>
          </a:xfrm>
          <a:prstGeom prst="rect">
            <a:avLst/>
          </a:prstGeom>
        </p:spPr>
      </p:pic>
      <p:sp>
        <p:nvSpPr>
          <p:cNvPr id="29" name="Text 22"/>
          <p:cNvSpPr txBox="1"/>
          <p:nvPr/>
        </p:nvSpPr>
        <p:spPr>
          <a:xfrm>
            <a:off x="9243670" y="2085746"/>
            <a:ext cx="183885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1B5E2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ذروة القوة والازدهار</a:t>
            </a:r>
            <a:endParaRPr lang="en-US" dirty="0"/>
          </a:p>
        </p:txBody>
      </p:sp>
      <p:sp>
        <p:nvSpPr>
          <p:cNvPr id="30" name="Text 23"/>
          <p:cNvSpPr txBox="1"/>
          <p:nvPr/>
        </p:nvSpPr>
        <p:spPr>
          <a:xfrm>
            <a:off x="5825642" y="2419502"/>
            <a:ext cx="5229454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وصلت الدولة في عهده إلى أوج قوتها السياسية والاقتصادية، وامتدت رقعتها لتشمل مساحات شاسعة من العالم القديم.</a:t>
            </a:r>
            <a:endParaRPr lang="en-US" dirty="0"/>
          </a:p>
        </p:txBody>
      </p:sp>
      <p:sp>
        <p:nvSpPr>
          <p:cNvPr id="31" name="Text 24"/>
          <p:cNvSpPr txBox="1"/>
          <p:nvPr/>
        </p:nvSpPr>
        <p:spPr>
          <a:xfrm>
            <a:off x="9423806" y="3381451"/>
            <a:ext cx="1657807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1565C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رعاية العلم والأدب</a:t>
            </a:r>
            <a:endParaRPr lang="en-US" dirty="0"/>
          </a:p>
        </p:txBody>
      </p:sp>
      <p:sp>
        <p:nvSpPr>
          <p:cNvPr id="32" name="Text 25"/>
          <p:cNvSpPr txBox="1"/>
          <p:nvPr/>
        </p:nvSpPr>
        <p:spPr>
          <a:xfrm>
            <a:off x="5632704" y="3715207"/>
            <a:ext cx="5420563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شجع العلماء والأدباء، وازدهرت في عصره حركة التجارة وأسواق الوراقين، وأصبحت بغداد قبلة لطلاب العلم.</a:t>
            </a:r>
            <a:endParaRPr lang="en-US" dirty="0"/>
          </a:p>
        </p:txBody>
      </p:sp>
      <p:sp>
        <p:nvSpPr>
          <p:cNvPr id="33" name="Text 26"/>
          <p:cNvSpPr txBox="1"/>
          <p:nvPr/>
        </p:nvSpPr>
        <p:spPr>
          <a:xfrm>
            <a:off x="9492386" y="4677156"/>
            <a:ext cx="1591056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b="1" dirty="0">
                <a:solidFill>
                  <a:srgbClr val="92400E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العلاقات الخارجية</a:t>
            </a:r>
            <a:endParaRPr lang="en-US" dirty="0"/>
          </a:p>
        </p:txBody>
      </p:sp>
      <p:sp>
        <p:nvSpPr>
          <p:cNvPr id="34" name="Text 27"/>
          <p:cNvSpPr txBox="1"/>
          <p:nvPr/>
        </p:nvSpPr>
        <p:spPr>
          <a:xfrm>
            <a:off x="5790895" y="5009998"/>
            <a:ext cx="525780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أقام علاقات دبلوماسية نشطة، وتبادل الهدايا مع الإمبراطور شارلمان، وحقق انتصارات حاسمة على البيزنطيين.</a:t>
            </a:r>
            <a:endParaRPr lang="en-US" dirty="0"/>
          </a:p>
        </p:txBody>
      </p:sp>
      <p:sp>
        <p:nvSpPr>
          <p:cNvPr id="35" name="Text 28"/>
          <p:cNvSpPr txBox="1"/>
          <p:nvPr/>
        </p:nvSpPr>
        <p:spPr>
          <a:xfrm>
            <a:off x="9727286" y="5741924"/>
            <a:ext cx="1305763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991B1B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نكبـة البرامكة</a:t>
            </a:r>
            <a:endParaRPr lang="en-US" sz="2000" dirty="0"/>
          </a:p>
        </p:txBody>
      </p:sp>
      <p:sp>
        <p:nvSpPr>
          <p:cNvPr id="36" name="Text 29"/>
          <p:cNvSpPr txBox="1"/>
          <p:nvPr/>
        </p:nvSpPr>
        <p:spPr>
          <a:xfrm>
            <a:off x="5429707" y="6090615"/>
            <a:ext cx="5619902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برزت في عهده أسرة البرامكة وتولوا مناصب قيادية عليا، قبل أن يقرر الخليفة إيقاف نفوذهم فيما عرف بنكبة البرامكة.</a:t>
            </a:r>
            <a:endParaRPr lang="en-US" dirty="0"/>
          </a:p>
        </p:txBody>
      </p:sp>
      <p:sp>
        <p:nvSpPr>
          <p:cNvPr id="37" name="Shape 30"/>
          <p:cNvSpPr/>
          <p:nvPr/>
        </p:nvSpPr>
        <p:spPr>
          <a:xfrm>
            <a:off x="560526" y="1440993"/>
            <a:ext cx="4334256" cy="4334256"/>
          </a:xfrm>
          <a:prstGeom prst="roundRect">
            <a:avLst>
              <a:gd name="adj" fmla="val 21097"/>
            </a:avLst>
          </a:prstGeom>
          <a:noFill/>
          <a:ln w="508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1"/>
          <p:cNvSpPr/>
          <p:nvPr/>
        </p:nvSpPr>
        <p:spPr>
          <a:xfrm>
            <a:off x="342900" y="2198218"/>
            <a:ext cx="4334256" cy="4334256"/>
          </a:xfrm>
          <a:prstGeom prst="roundRect">
            <a:avLst>
              <a:gd name="adj" fmla="val 21097"/>
            </a:avLst>
          </a:prstGeom>
          <a:solidFill>
            <a:srgbClr val="D4AF37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32"/>
          <p:cNvSpPr/>
          <p:nvPr/>
        </p:nvSpPr>
        <p:spPr>
          <a:xfrm>
            <a:off x="566013" y="1477670"/>
            <a:ext cx="4334256" cy="4334256"/>
          </a:xfrm>
          <a:prstGeom prst="roundRect">
            <a:avLst>
              <a:gd name="adj" fmla="val 21097"/>
            </a:avLst>
          </a:prstGeom>
          <a:solidFill>
            <a:srgbClr val="1F2937"/>
          </a:solidFill>
          <a:ln w="50800">
            <a:solidFill>
              <a:srgbClr val="D4AF37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0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18056" y="1921155"/>
            <a:ext cx="3619195" cy="3619195"/>
          </a:xfrm>
          <a:prstGeom prst="rect">
            <a:avLst/>
          </a:prstGeom>
        </p:spPr>
      </p:pic>
      <p:sp>
        <p:nvSpPr>
          <p:cNvPr id="41" name="Shape 33"/>
          <p:cNvSpPr/>
          <p:nvPr/>
        </p:nvSpPr>
        <p:spPr>
          <a:xfrm>
            <a:off x="1143305" y="4965699"/>
            <a:ext cx="3248394" cy="578309"/>
          </a:xfrm>
          <a:prstGeom prst="rect">
            <a:avLst/>
          </a:prstGeom>
          <a:solidFill>
            <a:srgbClr val="111827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Text 34"/>
          <p:cNvSpPr txBox="1"/>
          <p:nvPr/>
        </p:nvSpPr>
        <p:spPr>
          <a:xfrm>
            <a:off x="1568605" y="5058055"/>
            <a:ext cx="2093093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خامس الخلفاء العباسيين</a:t>
            </a:r>
            <a:endParaRPr lang="en-US" b="1" dirty="0"/>
          </a:p>
        </p:txBody>
      </p:sp>
      <p:sp>
        <p:nvSpPr>
          <p:cNvPr id="43" name="Shape 35"/>
          <p:cNvSpPr/>
          <p:nvPr/>
        </p:nvSpPr>
        <p:spPr>
          <a:xfrm>
            <a:off x="0" y="7276795"/>
            <a:ext cx="12191695" cy="457200"/>
          </a:xfrm>
          <a:prstGeom prst="rect">
            <a:avLst/>
          </a:prstGeom>
          <a:solidFill>
            <a:srgbClr val="1B5E2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Shape 36"/>
          <p:cNvSpPr/>
          <p:nvPr/>
        </p:nvSpPr>
        <p:spPr>
          <a:xfrm>
            <a:off x="0" y="7276795"/>
            <a:ext cx="12191695" cy="9144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Shape 37"/>
          <p:cNvSpPr/>
          <p:nvPr/>
        </p:nvSpPr>
        <p:spPr>
          <a:xfrm>
            <a:off x="761695" y="7472477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Text 38"/>
          <p:cNvSpPr txBox="1"/>
          <p:nvPr/>
        </p:nvSpPr>
        <p:spPr>
          <a:xfrm>
            <a:off x="10109606" y="7386523"/>
            <a:ext cx="1729130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8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الدولة العباسية - الصف الثامن</a:t>
            </a:r>
            <a:endParaRPr lang="en-US" sz="1000" dirty="0"/>
          </a:p>
        </p:txBody>
      </p:sp>
      <p:sp>
        <p:nvSpPr>
          <p:cNvPr id="47" name="Shape 39"/>
          <p:cNvSpPr/>
          <p:nvPr/>
        </p:nvSpPr>
        <p:spPr>
          <a:xfrm>
            <a:off x="609905" y="7472477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FFFFFF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Shape 40"/>
          <p:cNvSpPr/>
          <p:nvPr/>
        </p:nvSpPr>
        <p:spPr>
          <a:xfrm>
            <a:off x="457200" y="7472477"/>
            <a:ext cx="75895" cy="75895"/>
          </a:xfrm>
          <a:prstGeom prst="roundRect">
            <a:avLst>
              <a:gd name="adj" fmla="val 1204822"/>
            </a:avLst>
          </a:prstGeom>
          <a:solidFill>
            <a:srgbClr val="FFFFFF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0" name="صورة 49" descr="صورة تحتوي على نص, رجل, تلبيس, الوجه الإنساني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6DCAD5B-2901-6088-E645-F58C4E12D0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8558" y="2237942"/>
            <a:ext cx="3283141" cy="25925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839151"/>
          </a:xfrm>
          <a:prstGeom prst="rect">
            <a:avLst/>
          </a:prstGeom>
          <a:solidFill>
            <a:srgbClr val="FDFB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7839151"/>
          </a:xfrm>
          <a:prstGeom prst="rect">
            <a:avLst/>
          </a:prstGeom>
          <a:solidFill>
            <a:srgbClr val="1B5E20">
              <a:alpha val="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1028700"/>
          </a:xfrm>
          <a:prstGeom prst="rect">
            <a:avLst/>
          </a:prstGeom>
          <a:solidFill>
            <a:srgbClr val="1B5E20"/>
          </a:solidFill>
          <a:ln/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0" y="990295"/>
            <a:ext cx="12191695" cy="38405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1505895" y="267005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FFFFFF"/>
          </a:solidFill>
          <a:ln w="254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620195" y="381305"/>
            <a:ext cx="228600" cy="2286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47395" y="352044"/>
            <a:ext cx="1371600" cy="286207"/>
          </a:xfrm>
          <a:prstGeom prst="roundRect">
            <a:avLst>
              <a:gd name="adj" fmla="val 319489"/>
            </a:avLst>
          </a:prstGeom>
          <a:solidFill>
            <a:srgbClr val="FFFFFF">
              <a:alpha val="20000"/>
            </a:srgbClr>
          </a:solidFill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228600" y="342900"/>
            <a:ext cx="304495" cy="304495"/>
          </a:xfrm>
          <a:prstGeom prst="roundRect">
            <a:avLst>
              <a:gd name="adj" fmla="val 300300"/>
            </a:avLst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 txBox="1"/>
          <p:nvPr/>
        </p:nvSpPr>
        <p:spPr>
          <a:xfrm>
            <a:off x="338328" y="381305"/>
            <a:ext cx="2002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B5E2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8"/>
          <p:cNvSpPr txBox="1"/>
          <p:nvPr/>
        </p:nvSpPr>
        <p:spPr>
          <a:xfrm>
            <a:off x="9467698" y="142646"/>
            <a:ext cx="2110435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D4AF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المأمون وبيت الحكمة</a:t>
            </a:r>
            <a:endParaRPr lang="en-US" sz="2200" dirty="0"/>
          </a:p>
        </p:txBody>
      </p:sp>
      <p:sp>
        <p:nvSpPr>
          <p:cNvPr id="12" name="Text 9"/>
          <p:cNvSpPr txBox="1"/>
          <p:nvPr/>
        </p:nvSpPr>
        <p:spPr>
          <a:xfrm>
            <a:off x="771754" y="371246"/>
            <a:ext cx="122438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FFFFFF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عصر الازدهار العلمي</a:t>
            </a:r>
            <a:endParaRPr lang="en-US" sz="1000" dirty="0"/>
          </a:p>
        </p:txBody>
      </p:sp>
      <p:sp>
        <p:nvSpPr>
          <p:cNvPr id="13" name="Text 10"/>
          <p:cNvSpPr txBox="1"/>
          <p:nvPr/>
        </p:nvSpPr>
        <p:spPr>
          <a:xfrm>
            <a:off x="8280806" y="543154"/>
            <a:ext cx="317662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E5E7EB">
                    <a:alpha val="90000"/>
                  </a:srgbClr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العصر الذهبي للعلوم والترجمة (198-218هـ / 813-833م)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7179869" y="5816499"/>
            <a:ext cx="4705502" cy="1047902"/>
          </a:xfrm>
          <a:prstGeom prst="roundRect">
            <a:avLst>
              <a:gd name="adj" fmla="val 6346"/>
            </a:avLst>
          </a:prstGeom>
          <a:solidFill>
            <a:srgbClr val="1565C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11855196" y="6333134"/>
            <a:ext cx="38405" cy="1047902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11398910" y="6484925"/>
            <a:ext cx="304495" cy="457200"/>
          </a:xfrm>
          <a:prstGeom prst="ellipse">
            <a:avLst/>
          </a:prstGeom>
          <a:solidFill>
            <a:srgbClr val="F0F4C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rcRect l="-1282" r="-1282"/>
          <a:stretch/>
        </p:blipFill>
        <p:spPr>
          <a:xfrm>
            <a:off x="11438230" y="6590995"/>
            <a:ext cx="219456" cy="190195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304495" y="2173529"/>
            <a:ext cx="6581851" cy="1543507"/>
          </a:xfrm>
          <a:prstGeom prst="roundRect">
            <a:avLst>
              <a:gd name="adj" fmla="val 4388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6847942" y="2173529"/>
            <a:ext cx="38405" cy="1543507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6197803" y="2363724"/>
            <a:ext cx="457200" cy="457200"/>
          </a:xfrm>
          <a:prstGeom prst="ellipse">
            <a:avLst/>
          </a:prstGeom>
          <a:solidFill>
            <a:srgbClr val="F0F4C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07531" y="2497226"/>
            <a:ext cx="237744" cy="190195"/>
          </a:xfrm>
          <a:prstGeom prst="rect">
            <a:avLst/>
          </a:prstGeom>
        </p:spPr>
      </p:pic>
      <p:sp>
        <p:nvSpPr>
          <p:cNvPr id="22" name="Shape 17"/>
          <p:cNvSpPr/>
          <p:nvPr/>
        </p:nvSpPr>
        <p:spPr>
          <a:xfrm>
            <a:off x="5008169" y="3278124"/>
            <a:ext cx="1037844" cy="247802"/>
          </a:xfrm>
          <a:prstGeom prst="roundRect">
            <a:avLst>
              <a:gd name="adj" fmla="val 369004"/>
            </a:avLst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8"/>
          <p:cNvSpPr/>
          <p:nvPr/>
        </p:nvSpPr>
        <p:spPr>
          <a:xfrm>
            <a:off x="4034333" y="3278124"/>
            <a:ext cx="905256" cy="247802"/>
          </a:xfrm>
          <a:prstGeom prst="roundRect">
            <a:avLst>
              <a:gd name="adj" fmla="val 369004"/>
            </a:avLst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2935224" y="3278124"/>
            <a:ext cx="1028700" cy="247802"/>
          </a:xfrm>
          <a:prstGeom prst="roundRect">
            <a:avLst>
              <a:gd name="adj" fmla="val 369004"/>
            </a:avLst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0"/>
          <p:cNvSpPr/>
          <p:nvPr/>
        </p:nvSpPr>
        <p:spPr>
          <a:xfrm>
            <a:off x="304495" y="3907231"/>
            <a:ext cx="6581851" cy="1218895"/>
          </a:xfrm>
          <a:prstGeom prst="roundRect">
            <a:avLst>
              <a:gd name="adj" fmla="val 7033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1"/>
          <p:cNvSpPr/>
          <p:nvPr/>
        </p:nvSpPr>
        <p:spPr>
          <a:xfrm>
            <a:off x="6847942" y="3907231"/>
            <a:ext cx="38405" cy="1218895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2"/>
          <p:cNvSpPr/>
          <p:nvPr/>
        </p:nvSpPr>
        <p:spPr>
          <a:xfrm>
            <a:off x="6197803" y="4097426"/>
            <a:ext cx="457200" cy="457200"/>
          </a:xfrm>
          <a:prstGeom prst="ellipse">
            <a:avLst/>
          </a:prstGeom>
          <a:solidFill>
            <a:srgbClr val="F0F4C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31306" y="4230929"/>
            <a:ext cx="190195" cy="190195"/>
          </a:xfrm>
          <a:prstGeom prst="rect">
            <a:avLst/>
          </a:prstGeom>
        </p:spPr>
      </p:pic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rcRect l="-1911" r="-1911"/>
          <a:stretch/>
        </p:blipFill>
        <p:spPr>
          <a:xfrm>
            <a:off x="5911596" y="4478731"/>
            <a:ext cx="133502" cy="114300"/>
          </a:xfrm>
          <a:prstGeom prst="rect">
            <a:avLst/>
          </a:prstGeom>
        </p:spPr>
      </p:pic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7"/>
          <a:srcRect l="-1911" r="-1911"/>
          <a:stretch/>
        </p:blipFill>
        <p:spPr>
          <a:xfrm>
            <a:off x="3079699" y="4478731"/>
            <a:ext cx="133502" cy="114300"/>
          </a:xfrm>
          <a:prstGeom prst="rect">
            <a:avLst/>
          </a:prstGeom>
        </p:spPr>
      </p:pic>
      <p:pic>
        <p:nvPicPr>
          <p:cNvPr id="31" name="Image 6" descr="preencoded.png"/>
          <p:cNvPicPr>
            <a:picLocks noChangeAspect="1"/>
          </p:cNvPicPr>
          <p:nvPr/>
        </p:nvPicPr>
        <p:blipFill>
          <a:blip r:embed="rId7"/>
          <a:srcRect l="-1911" r="-1911"/>
          <a:stretch/>
        </p:blipFill>
        <p:spPr>
          <a:xfrm>
            <a:off x="5911596" y="4783226"/>
            <a:ext cx="133502" cy="114300"/>
          </a:xfrm>
          <a:prstGeom prst="rect">
            <a:avLst/>
          </a:prstGeom>
        </p:spPr>
      </p:pic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7"/>
          <a:srcRect l="-1911" r="-1911"/>
          <a:stretch/>
        </p:blipFill>
        <p:spPr>
          <a:xfrm>
            <a:off x="3079699" y="4783226"/>
            <a:ext cx="133502" cy="114300"/>
          </a:xfrm>
          <a:prstGeom prst="rect">
            <a:avLst/>
          </a:prstGeom>
        </p:spPr>
      </p:pic>
      <p:sp>
        <p:nvSpPr>
          <p:cNvPr id="33" name="Shape 23"/>
          <p:cNvSpPr/>
          <p:nvPr/>
        </p:nvSpPr>
        <p:spPr>
          <a:xfrm>
            <a:off x="304495" y="5316322"/>
            <a:ext cx="6581851" cy="1218895"/>
          </a:xfrm>
          <a:prstGeom prst="roundRect">
            <a:avLst>
              <a:gd name="adj" fmla="val 7033"/>
            </a:avLst>
          </a:prstGeom>
          <a:solidFill>
            <a:srgbClr val="FFFFFF"/>
          </a:solidFill>
          <a:ln/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4" name="Shape 24"/>
          <p:cNvSpPr/>
          <p:nvPr/>
        </p:nvSpPr>
        <p:spPr>
          <a:xfrm>
            <a:off x="6847942" y="5316322"/>
            <a:ext cx="38405" cy="1218895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Shape 25"/>
          <p:cNvSpPr/>
          <p:nvPr/>
        </p:nvSpPr>
        <p:spPr>
          <a:xfrm>
            <a:off x="6197803" y="5507431"/>
            <a:ext cx="457200" cy="457200"/>
          </a:xfrm>
          <a:prstGeom prst="ellipse">
            <a:avLst/>
          </a:prstGeom>
          <a:solidFill>
            <a:srgbClr val="F0F4C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31306" y="5640019"/>
            <a:ext cx="190195" cy="190195"/>
          </a:xfrm>
          <a:prstGeom prst="rect">
            <a:avLst/>
          </a:prstGeom>
        </p:spPr>
      </p:pic>
      <p:sp>
        <p:nvSpPr>
          <p:cNvPr id="37" name="Text 26"/>
          <p:cNvSpPr txBox="1"/>
          <p:nvPr/>
        </p:nvSpPr>
        <p:spPr>
          <a:xfrm>
            <a:off x="9946843" y="6456578"/>
            <a:ext cx="1433779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565C0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ثورة صناعة الورق</a:t>
            </a:r>
            <a:endParaRPr lang="en-US" sz="1300" dirty="0"/>
          </a:p>
        </p:txBody>
      </p:sp>
      <p:sp>
        <p:nvSpPr>
          <p:cNvPr id="38" name="Text 27"/>
          <p:cNvSpPr txBox="1"/>
          <p:nvPr/>
        </p:nvSpPr>
        <p:spPr>
          <a:xfrm>
            <a:off x="7087286" y="6230266"/>
            <a:ext cx="4404207" cy="4672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أنشأ المأمون مصانع للورق في بغداد، مما سهّل نسخ الكتب وتداول المعرفة بشكل غير </a:t>
            </a:r>
            <a:r>
              <a:rPr lang="en-US" sz="1600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مسبوق</a:t>
            </a:r>
            <a:r>
              <a:rPr lang="en-US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 في العالم القديم</a:t>
            </a:r>
            <a:r>
              <a:rPr lang="en-US" sz="1000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.</a:t>
            </a:r>
            <a:endParaRPr lang="en-US" sz="1000" dirty="0"/>
          </a:p>
        </p:txBody>
      </p:sp>
      <p:sp>
        <p:nvSpPr>
          <p:cNvPr id="39" name="Text 28"/>
          <p:cNvSpPr txBox="1"/>
          <p:nvPr/>
        </p:nvSpPr>
        <p:spPr>
          <a:xfrm>
            <a:off x="4767682" y="2325319"/>
            <a:ext cx="1429207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حركة الترجمة الكبرى</a:t>
            </a:r>
            <a:endParaRPr lang="en-US" sz="1500" dirty="0"/>
          </a:p>
        </p:txBody>
      </p:sp>
      <p:sp>
        <p:nvSpPr>
          <p:cNvPr id="40" name="Text 29"/>
          <p:cNvSpPr txBox="1"/>
          <p:nvPr/>
        </p:nvSpPr>
        <p:spPr>
          <a:xfrm>
            <a:off x="730606" y="2678278"/>
            <a:ext cx="5429707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أرسل المأمون البعثات إلى القسطنطينية وجلب نفائس الكتب اليونانية والفارسية والهندية لترجمتها</a:t>
            </a:r>
            <a:r>
              <a:rPr lang="en-US" sz="12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.</a:t>
            </a:r>
            <a:endParaRPr lang="en-US" sz="1200" dirty="0"/>
          </a:p>
        </p:txBody>
      </p:sp>
      <p:sp>
        <p:nvSpPr>
          <p:cNvPr id="41" name="Text 30"/>
          <p:cNvSpPr txBox="1"/>
          <p:nvPr/>
        </p:nvSpPr>
        <p:spPr>
          <a:xfrm>
            <a:off x="5132527" y="3288182"/>
            <a:ext cx="8769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الفلسفة اليونانية</a:t>
            </a:r>
            <a:endParaRPr lang="en-US" sz="900" dirty="0"/>
          </a:p>
        </p:txBody>
      </p:sp>
      <p:sp>
        <p:nvSpPr>
          <p:cNvPr id="42" name="Text 31"/>
          <p:cNvSpPr txBox="1"/>
          <p:nvPr/>
        </p:nvSpPr>
        <p:spPr>
          <a:xfrm>
            <a:off x="4158691" y="3288182"/>
            <a:ext cx="7434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الطب الفارسي</a:t>
            </a:r>
            <a:endParaRPr lang="en-US" sz="900" dirty="0"/>
          </a:p>
        </p:txBody>
      </p:sp>
      <p:sp>
        <p:nvSpPr>
          <p:cNvPr id="43" name="Text 32"/>
          <p:cNvSpPr txBox="1"/>
          <p:nvPr/>
        </p:nvSpPr>
        <p:spPr>
          <a:xfrm>
            <a:off x="3059582" y="3288182"/>
            <a:ext cx="86685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الرياضيات الهندية</a:t>
            </a:r>
            <a:endParaRPr lang="en-US" sz="900" dirty="0"/>
          </a:p>
        </p:txBody>
      </p:sp>
      <p:sp>
        <p:nvSpPr>
          <p:cNvPr id="44" name="Text 33"/>
          <p:cNvSpPr txBox="1"/>
          <p:nvPr/>
        </p:nvSpPr>
        <p:spPr>
          <a:xfrm>
            <a:off x="4953305" y="4059022"/>
            <a:ext cx="123901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أقسام بيت الحكمة</a:t>
            </a:r>
            <a:endParaRPr lang="en-US" sz="1500" dirty="0"/>
          </a:p>
        </p:txBody>
      </p:sp>
      <p:sp>
        <p:nvSpPr>
          <p:cNvPr id="45" name="Text 34"/>
          <p:cNvSpPr txBox="1"/>
          <p:nvPr/>
        </p:nvSpPr>
        <p:spPr>
          <a:xfrm>
            <a:off x="5001768" y="4411980"/>
            <a:ext cx="939089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المرصد الفلكي</a:t>
            </a:r>
            <a:endParaRPr lang="en-US" sz="1000" dirty="0"/>
          </a:p>
        </p:txBody>
      </p:sp>
      <p:sp>
        <p:nvSpPr>
          <p:cNvPr id="46" name="Text 35"/>
          <p:cNvSpPr txBox="1"/>
          <p:nvPr/>
        </p:nvSpPr>
        <p:spPr>
          <a:xfrm>
            <a:off x="1958645" y="4411980"/>
            <a:ext cx="114848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مكتبة المخطوطات</a:t>
            </a:r>
            <a:endParaRPr lang="en-US" sz="1000" dirty="0"/>
          </a:p>
        </p:txBody>
      </p:sp>
      <p:sp>
        <p:nvSpPr>
          <p:cNvPr id="47" name="Text 36"/>
          <p:cNvSpPr txBox="1"/>
          <p:nvPr/>
        </p:nvSpPr>
        <p:spPr>
          <a:xfrm>
            <a:off x="4690872" y="4716475"/>
            <a:ext cx="125272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قسم الترجمة والنسخ</a:t>
            </a:r>
            <a:endParaRPr lang="en-US" sz="1000" dirty="0"/>
          </a:p>
        </p:txBody>
      </p:sp>
      <p:sp>
        <p:nvSpPr>
          <p:cNvPr id="48" name="Text 37"/>
          <p:cNvSpPr txBox="1"/>
          <p:nvPr/>
        </p:nvSpPr>
        <p:spPr>
          <a:xfrm>
            <a:off x="2089404" y="4716475"/>
            <a:ext cx="1014984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قاعات المناظرات</a:t>
            </a:r>
            <a:endParaRPr lang="en-US" sz="1000" dirty="0"/>
          </a:p>
        </p:txBody>
      </p:sp>
      <p:sp>
        <p:nvSpPr>
          <p:cNvPr id="49" name="Text 38"/>
          <p:cNvSpPr txBox="1"/>
          <p:nvPr/>
        </p:nvSpPr>
        <p:spPr>
          <a:xfrm>
            <a:off x="4721962" y="5469026"/>
            <a:ext cx="1467612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الأثر الحضاري العالمي</a:t>
            </a:r>
            <a:endParaRPr lang="en-US" sz="1500" dirty="0"/>
          </a:p>
        </p:txBody>
      </p:sp>
      <p:sp>
        <p:nvSpPr>
          <p:cNvPr id="50" name="Text 39"/>
          <p:cNvSpPr txBox="1"/>
          <p:nvPr/>
        </p:nvSpPr>
        <p:spPr>
          <a:xfrm>
            <a:off x="682142" y="5831129"/>
            <a:ext cx="548640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374151"/>
                </a:solidFill>
                <a:latin typeface="Cairo" pitchFamily="34" charset="0"/>
                <a:ea typeface="Cairo" pitchFamily="34" charset="-122"/>
                <a:cs typeface="Cairo" pitchFamily="34" charset="-120"/>
              </a:rPr>
              <a:t>تحولت بغداد إلى منارة للعلم، وحفظت تراث الحضارات القديمة من الضياع، وأسست للمنهج العلمي التجريبي الذي انتقل لاحقاً إلى أوروبا.</a:t>
            </a:r>
            <a:endParaRPr lang="en-US" sz="1600" dirty="0"/>
          </a:p>
        </p:txBody>
      </p:sp>
      <p:sp>
        <p:nvSpPr>
          <p:cNvPr id="51" name="Shape 40"/>
          <p:cNvSpPr/>
          <p:nvPr/>
        </p:nvSpPr>
        <p:spPr>
          <a:xfrm>
            <a:off x="7188098" y="1333195"/>
            <a:ext cx="4705502" cy="4772254"/>
          </a:xfrm>
          <a:prstGeom prst="roundRect">
            <a:avLst>
              <a:gd name="adj" fmla="val 472"/>
            </a:avLst>
          </a:prstGeom>
          <a:noFill/>
          <a:ln w="25400">
            <a:solidFill>
              <a:srgbClr val="D4AF37"/>
            </a:solidFill>
            <a:prstDash val="solid"/>
          </a:ln>
          <a:effectLst>
            <a:outerShdw blurRad="12700" dist="12700" dir="16200000" algn="bl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" name="Shape 41"/>
          <p:cNvSpPr/>
          <p:nvPr/>
        </p:nvSpPr>
        <p:spPr>
          <a:xfrm>
            <a:off x="7149694" y="1295705"/>
            <a:ext cx="4736592" cy="4808830"/>
          </a:xfrm>
          <a:prstGeom prst="rect">
            <a:avLst/>
          </a:prstGeom>
          <a:noFill/>
          <a:ln w="12700">
            <a:solidFill>
              <a:srgbClr val="D4AF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3" name="Image 9" descr="preencoded.png"/>
          <p:cNvPicPr>
            <a:picLocks noChangeAspect="1"/>
          </p:cNvPicPr>
          <p:nvPr/>
        </p:nvPicPr>
        <p:blipFill>
          <a:blip r:embed="rId9"/>
          <a:srcRect t="54" b="54"/>
          <a:stretch/>
        </p:blipFill>
        <p:spPr>
          <a:xfrm>
            <a:off x="7207301" y="1352398"/>
            <a:ext cx="4667098" cy="4733849"/>
          </a:xfrm>
          <a:prstGeom prst="rect">
            <a:avLst/>
          </a:prstGeom>
        </p:spPr>
      </p:pic>
      <p:sp>
        <p:nvSpPr>
          <p:cNvPr id="54" name="Text 42"/>
          <p:cNvSpPr txBox="1"/>
          <p:nvPr/>
        </p:nvSpPr>
        <p:spPr>
          <a:xfrm>
            <a:off x="7941564" y="5568696"/>
            <a:ext cx="3329330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FFFFF"/>
                </a:solidFill>
                <a:latin typeface="Amiri" pitchFamily="34" charset="0"/>
                <a:ea typeface="Amiri" pitchFamily="34" charset="-122"/>
                <a:cs typeface="Amiri" pitchFamily="34" charset="-120"/>
              </a:rPr>
              <a:t>"كان المأمون يمنح وزن الكتاب ذهباً لمن يترجمه إلى العربية"</a:t>
            </a:r>
            <a:endParaRPr lang="en-US" sz="1300" dirty="0"/>
          </a:p>
        </p:txBody>
      </p:sp>
      <p:sp>
        <p:nvSpPr>
          <p:cNvPr id="55" name="Shape 43"/>
          <p:cNvSpPr/>
          <p:nvPr/>
        </p:nvSpPr>
        <p:spPr>
          <a:xfrm>
            <a:off x="0" y="7680960"/>
            <a:ext cx="12191695" cy="152705"/>
          </a:xfrm>
          <a:prstGeom prst="rect">
            <a:avLst/>
          </a:prstGeom>
          <a:solidFill>
            <a:srgbClr val="1B5E2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6" name="Shape 44"/>
          <p:cNvSpPr/>
          <p:nvPr/>
        </p:nvSpPr>
        <p:spPr>
          <a:xfrm>
            <a:off x="0" y="7680960"/>
            <a:ext cx="12191695" cy="19202"/>
          </a:xfrm>
          <a:prstGeom prst="rect">
            <a:avLst/>
          </a:prstGeom>
          <a:solidFill>
            <a:srgbClr val="D4AF37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1788</Words>
  <Application>Microsoft Office PowerPoint</Application>
  <PresentationFormat>شاشة عريضة</PresentationFormat>
  <Paragraphs>435</Paragraphs>
  <Slides>19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Amiri</vt:lpstr>
      <vt:lpstr>Arial</vt:lpstr>
      <vt:lpstr>Cairo</vt:lpstr>
      <vt:lpstr>ui-monospace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SUAD KHALIFA    BUTY</cp:lastModifiedBy>
  <cp:revision>2</cp:revision>
  <dcterms:created xsi:type="dcterms:W3CDTF">2026-01-14T04:55:46Z</dcterms:created>
  <dcterms:modified xsi:type="dcterms:W3CDTF">2026-01-15T05:39:21Z</dcterms:modified>
</cp:coreProperties>
</file>