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9"/>
  </p:notesMasterIdLst>
  <p:sldIdLst>
    <p:sldId id="5596" r:id="rId2"/>
    <p:sldId id="5569" r:id="rId3"/>
    <p:sldId id="5574" r:id="rId4"/>
    <p:sldId id="5619" r:id="rId5"/>
    <p:sldId id="5634" r:id="rId6"/>
    <p:sldId id="5591" r:id="rId7"/>
    <p:sldId id="5625" r:id="rId8"/>
    <p:sldId id="5632" r:id="rId9"/>
    <p:sldId id="5576" r:id="rId10"/>
    <p:sldId id="5627" r:id="rId11"/>
    <p:sldId id="5630" r:id="rId12"/>
    <p:sldId id="5622" r:id="rId13"/>
    <p:sldId id="5626" r:id="rId14"/>
    <p:sldId id="5631" r:id="rId15"/>
    <p:sldId id="5628" r:id="rId16"/>
    <p:sldId id="5629" r:id="rId17"/>
    <p:sldId id="5633"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F3F7"/>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36" autoAdjust="0"/>
    <p:restoredTop sz="94660"/>
  </p:normalViewPr>
  <p:slideViewPr>
    <p:cSldViewPr snapToGrid="0">
      <p:cViewPr>
        <p:scale>
          <a:sx n="39" d="100"/>
          <a:sy n="39" d="100"/>
        </p:scale>
        <p:origin x="20" y="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6T00:03:04"/>
    </inkml:context>
    <inkml:brush xml:id="br0">
      <inkml:brushProperty name="width" value="0.035" units="cm"/>
      <inkml:brushProperty name="height" value="0.035" units="cm"/>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6T00:20:17"/>
    </inkml:context>
    <inkml:brush xml:id="br0">
      <inkml:brushProperty name="width" value="0.035" units="cm"/>
      <inkml:brushProperty name="height" value="0.035" units="cm"/>
    </inkml:brush>
  </inkml:definitions>
  <inkml:trace contextRef="#ctx0" brushRef="#br0">0 1 24575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6T00:03:04"/>
    </inkml:context>
    <inkml:brush xml:id="br0">
      <inkml:brushProperty name="width" value="0.035" units="cm"/>
      <inkml:brushProperty name="height" value="0.035" units="cm"/>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6T00:20:17"/>
    </inkml:context>
    <inkml:brush xml:id="br0">
      <inkml:brushProperty name="width" value="0.035" units="cm"/>
      <inkml:brushProperty name="height" value="0.035" units="cm"/>
    </inkml:brush>
  </inkml:definitions>
  <inkml:trace contextRef="#ctx0" brushRef="#br0">0 1 24575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6T00:03:04"/>
    </inkml:context>
    <inkml:brush xml:id="br0">
      <inkml:brushProperty name="width" value="0.035" units="cm"/>
      <inkml:brushProperty name="height" value="0.035" units="cm"/>
    </inkml:brush>
  </inkml:definitions>
  <inkml:trace contextRef="#ctx0" brushRef="#br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6T00:20:17"/>
    </inkml:context>
    <inkml:brush xml:id="br0">
      <inkml:brushProperty name="width" value="0.035" units="cm"/>
      <inkml:brushProperty name="height" value="0.035" units="cm"/>
    </inkml:brush>
  </inkml:definitions>
  <inkml:trace contextRef="#ctx0" brushRef="#br0">0 1 24575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091F5-CE13-4979-8884-3DA981ABC6D3}" type="datetimeFigureOut">
              <a:rPr lang="en-US" smtClean="0"/>
              <a:t>3/3/2025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9D3AC4-CB25-463F-A881-1A249534E2B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CF0BCE0-945C-4FDF-95A1-2149B1FF5B83}"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F0BCE0-945C-4FDF-95A1-2149B1FF5B83}"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F0BCE0-945C-4FDF-95A1-2149B1FF5B83}" type="datetimeFigureOut">
              <a:rPr lang="en-US" smtClean="0"/>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F0BCE0-945C-4FDF-95A1-2149B1FF5B83}"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F0BCE0-945C-4FDF-95A1-2149B1FF5B83}" type="datetimeFigureOut">
              <a:rPr lang="en-US" smtClean="0"/>
              <a:t>3/3/2025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F0BCE0-945C-4FDF-95A1-2149B1FF5B83}" type="datetimeFigureOut">
              <a:rPr lang="en-US" smtClean="0"/>
              <a:t>3/3/2025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F0BCE0-945C-4FDF-95A1-2149B1FF5B83}" type="datetimeFigureOut">
              <a:rPr lang="en-US" smtClean="0"/>
              <a:t>3/3/2025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CF0BCE0-945C-4FDF-95A1-2149B1FF5B83}"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CF0BCE0-945C-4FDF-95A1-2149B1FF5B83}"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F0BCE0-945C-4FDF-95A1-2149B1FF5B83}"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F0BCE0-945C-4FDF-95A1-2149B1FF5B83}"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77608-3819-479B-BB98-C216BA724EF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a:fld id="{7CF0BCE0-945C-4FDF-95A1-2149B1FF5B83}" type="datetimeFigureOut">
              <a:rPr lang="en-US" smtClean="0"/>
              <a:t>3/3/2025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sz="1000"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D77608-3819-479B-BB98-C216BA724EFE}" type="slidenum">
              <a:rPr lang="en-US" smtClean="0"/>
              <a:t>‹#›</a:t>
            </a:fld>
            <a:endParaRPr lang="en-US" sz="10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customXml" Target="../ink/ink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3.xml"/><Relationship Id="rId1" Type="http://schemas.openxmlformats.org/officeDocument/2006/relationships/slideLayout" Target="../slideLayouts/slideLayout7.xml"/><Relationship Id="rId4" Type="http://schemas.openxmlformats.org/officeDocument/2006/relationships/customXml" Target="../ink/ink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5.xml"/><Relationship Id="rId1" Type="http://schemas.openxmlformats.org/officeDocument/2006/relationships/slideLayout" Target="../slideLayouts/slideLayout7.xml"/><Relationship Id="rId4" Type="http://schemas.openxmlformats.org/officeDocument/2006/relationships/customXml" Target="../ink/ink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https://th.bing.com/th/id/OIP.ZQSzA7vwf7CFlXG2K3ksBAHaJQ?rs=1&amp;pid=ImgDetMain"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https://th.bing.com/th/id/OIP.ZQSzA7vwf7CFlXG2K3ksBAHaJQ?rs=1&amp;pid=ImgDetMain"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8088" y="2847645"/>
            <a:ext cx="10205358" cy="28613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ar-AE" sz="6000" b="1" dirty="0">
                <a:ln w="0"/>
                <a:effectLst>
                  <a:outerShdw blurRad="38100" dist="19050" dir="2700000" algn="tl" rotWithShape="0">
                    <a:prstClr val="black">
                      <a:alpha val="40000"/>
                    </a:prstClr>
                  </a:outerShdw>
                </a:effectLst>
                <a:latin typeface="Calibri" panose="020F0502020204030204"/>
                <a:cs typeface="Arial" panose="020B0604020202020204" pitchFamily="34" charset="0"/>
              </a:rPr>
              <a:t>مدرسة الشعلة الخاصة –عجمان </a:t>
            </a:r>
          </a:p>
          <a:p>
            <a:pPr marL="0" marR="0" lvl="0" indent="0" algn="ctr" defTabSz="914400" rtl="0" eaLnBrk="1" fontAlgn="auto" latinLnBrk="0" hangingPunct="1">
              <a:lnSpc>
                <a:spcPct val="100000"/>
              </a:lnSpc>
              <a:spcBef>
                <a:spcPts val="0"/>
              </a:spcBef>
              <a:spcAft>
                <a:spcPts val="0"/>
              </a:spcAft>
              <a:buClrTx/>
              <a:buSzTx/>
              <a:buFontTx/>
              <a:buNone/>
              <a:defRPr/>
            </a:pPr>
            <a:r>
              <a:rPr lang="ar-AE" sz="6000" b="1" dirty="0">
                <a:ln w="0"/>
                <a:effectLst>
                  <a:outerShdw blurRad="38100" dist="19050" dir="2700000" algn="tl" rotWithShape="0">
                    <a:prstClr val="black">
                      <a:alpha val="40000"/>
                    </a:prstClr>
                  </a:outerShdw>
                </a:effectLst>
                <a:latin typeface="Calibri" panose="020F0502020204030204"/>
                <a:cs typeface="Arial" panose="020B0604020202020204" pitchFamily="34" charset="0"/>
              </a:rPr>
              <a:t>مراجعة هيكل الصف الثامن</a:t>
            </a:r>
          </a:p>
          <a:p>
            <a:pPr marL="0" marR="0" lvl="0" indent="0" algn="ctr" defTabSz="914400" rtl="0" eaLnBrk="1" fontAlgn="auto" latinLnBrk="0" hangingPunct="1">
              <a:lnSpc>
                <a:spcPct val="100000"/>
              </a:lnSpc>
              <a:spcBef>
                <a:spcPts val="0"/>
              </a:spcBef>
              <a:spcAft>
                <a:spcPts val="0"/>
              </a:spcAft>
              <a:buClrTx/>
              <a:buSzTx/>
              <a:buFontTx/>
              <a:buNone/>
              <a:defRPr/>
            </a:pPr>
            <a:r>
              <a:rPr lang="ar-AE" sz="6000" b="1" dirty="0">
                <a:ln w="0"/>
                <a:effectLst>
                  <a:outerShdw blurRad="38100" dist="19050" dir="2700000" algn="tl" rotWithShape="0">
                    <a:prstClr val="black">
                      <a:alpha val="40000"/>
                    </a:prstClr>
                  </a:outerShdw>
                </a:effectLst>
                <a:latin typeface="Calibri" panose="020F0502020204030204"/>
                <a:cs typeface="Arial" panose="020B0604020202020204" pitchFamily="34" charset="0"/>
              </a:rPr>
              <a:t>الفصل الثاني</a:t>
            </a:r>
          </a:p>
        </p:txBody>
      </p:sp>
      <p:pic>
        <p:nvPicPr>
          <p:cNvPr id="3" name="image1.png" descr="Graphical user interface, application, Word&#10;&#10;Description automatically generated"/>
          <p:cNvPicPr/>
          <p:nvPr/>
        </p:nvPicPr>
        <p:blipFill rotWithShape="1">
          <a:blip r:embed="rId2"/>
          <a:srcRect l="68193" t="17882" r="21087" b="63438"/>
          <a:stretch>
            <a:fillRect/>
          </a:stretch>
        </p:blipFill>
        <p:spPr bwMode="auto">
          <a:xfrm>
            <a:off x="4684281" y="0"/>
            <a:ext cx="3272972" cy="2862322"/>
          </a:xfrm>
          <a:prstGeom prst="rect">
            <a:avLst/>
          </a:prstGeom>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F3DFE0-92BC-467E-8DE8-93A0A735C4BF}"/>
              </a:ext>
            </a:extLst>
          </p:cNvPr>
          <p:cNvPicPr>
            <a:picLocks noChangeAspect="1"/>
          </p:cNvPicPr>
          <p:nvPr/>
        </p:nvPicPr>
        <p:blipFill>
          <a:blip r:embed="rId2"/>
          <a:stretch>
            <a:fillRect/>
          </a:stretch>
        </p:blipFill>
        <p:spPr>
          <a:xfrm>
            <a:off x="1104724" y="158619"/>
            <a:ext cx="8972726" cy="665017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حبر 14"/>
              <p14:cNvContentPartPr/>
              <p14:nvPr/>
            </p14:nvContentPartPr>
            <p14:xfrm>
              <a:off x="13116840" y="4764760"/>
              <a:ext cx="360" cy="360"/>
            </p14:xfrm>
          </p:contentPart>
        </mc:Choice>
        <mc:Fallback xmlns="">
          <p:pic>
            <p:nvPicPr>
              <p:cNvPr id="15" name="حبر 14"/>
            </p:nvPicPr>
            <p:blipFill>
              <a:blip r:embed="rId3"/>
            </p:blipFill>
            <p:spPr>
              <a:xfrm>
                <a:off x="13116840" y="4764760"/>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9" name="حبر 8"/>
              <p14:cNvContentPartPr/>
              <p14:nvPr/>
            </p14:nvContentPartPr>
            <p14:xfrm>
              <a:off x="12882840" y="3342400"/>
              <a:ext cx="360" cy="360"/>
            </p14:xfrm>
          </p:contentPart>
        </mc:Choice>
        <mc:Fallback xmlns="">
          <p:pic>
            <p:nvPicPr>
              <p:cNvPr id="9" name="حبر 8"/>
            </p:nvPicPr>
            <p:blipFill>
              <a:blip r:embed="rId3"/>
            </p:blipFill>
            <p:spPr>
              <a:xfrm>
                <a:off x="12882840" y="3342400"/>
                <a:ext cx="360" cy="360"/>
              </a:xfrm>
              <a:prstGeom prst="rect"/>
            </p:spPr>
          </p:pic>
        </mc:Fallback>
      </mc:AlternateContent>
      <p:pic>
        <p:nvPicPr>
          <p:cNvPr id="2" name="Picture 1">
            <a:extLst>
              <a:ext uri="{FF2B5EF4-FFF2-40B4-BE49-F238E27FC236}">
                <a16:creationId xmlns:a16="http://schemas.microsoft.com/office/drawing/2014/main" id="{38017FD4-38D6-4766-9150-A612241B948A}"/>
              </a:ext>
            </a:extLst>
          </p:cNvPr>
          <p:cNvPicPr>
            <a:picLocks noChangeAspect="1"/>
          </p:cNvPicPr>
          <p:nvPr/>
        </p:nvPicPr>
        <p:blipFill rotWithShape="1">
          <a:blip r:embed="rId5"/>
          <a:srcRect r="9350"/>
          <a:stretch/>
        </p:blipFill>
        <p:spPr>
          <a:xfrm>
            <a:off x="1482599" y="733772"/>
            <a:ext cx="9254360" cy="53349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65991" y="0"/>
            <a:ext cx="6026009" cy="523220"/>
          </a:xfrm>
          <a:prstGeom prst="rect">
            <a:avLst/>
          </a:prstGeom>
          <a:noFill/>
        </p:spPr>
        <p:txBody>
          <a:bodyPr wrap="none" lIns="91440" tIns="45720" rIns="91440" bIns="45720">
            <a:spAutoFit/>
          </a:bodyPr>
          <a:lstStyle/>
          <a:p>
            <a:pPr algn="r"/>
            <a:r>
              <a:rPr lang="ar-AE" sz="2800" b="1" u="sng" dirty="0">
                <a:ln w="0"/>
                <a:effectLst>
                  <a:outerShdw blurRad="38100" dist="25400" dir="5400000" algn="ctr" rotWithShape="0">
                    <a:srgbClr val="6E747A">
                      <a:alpha val="43000"/>
                    </a:srgbClr>
                  </a:outerShdw>
                </a:effectLst>
                <a:highlight>
                  <a:srgbClr val="FFFF00"/>
                </a:highlight>
              </a:rPr>
              <a:t>اقرأ النص قراءة جيدة ثم أجب عن الأسئلة التالية :</a:t>
            </a:r>
            <a:endParaRPr lang="en-US" sz="3200" b="1" u="sng" cap="none" spc="0" dirty="0">
              <a:ln w="0"/>
              <a:effectLst>
                <a:outerShdw blurRad="38100" dist="25400" dir="5400000" algn="ctr" rotWithShape="0">
                  <a:srgbClr val="6E747A">
                    <a:alpha val="43000"/>
                  </a:srgbClr>
                </a:outerShdw>
              </a:effectLst>
              <a:highlight>
                <a:srgbClr val="FFFF00"/>
              </a:highlight>
            </a:endParaRPr>
          </a:p>
        </p:txBody>
      </p:sp>
      <mc:AlternateContent xmlns:mc="http://schemas.openxmlformats.org/markup-compatibility/2006" xmlns:p14="http://schemas.microsoft.com/office/powerpoint/2010/main">
        <mc:Choice Requires="p14">
          <p:contentPart p14:bwMode="auto" r:id="rId2">
            <p14:nvContentPartPr>
              <p14:cNvPr id="15" name="حبر 14"/>
              <p14:cNvContentPartPr/>
              <p14:nvPr/>
            </p14:nvContentPartPr>
            <p14:xfrm>
              <a:off x="13116840" y="4764760"/>
              <a:ext cx="360" cy="360"/>
            </p14:xfrm>
          </p:contentPart>
        </mc:Choice>
        <mc:Fallback xmlns="">
          <p:pic>
            <p:nvPicPr>
              <p:cNvPr id="15" name="حبر 14"/>
            </p:nvPicPr>
            <p:blipFill>
              <a:blip r:embed="rId3"/>
            </p:blipFill>
            <p:spPr>
              <a:xfrm>
                <a:off x="13116840" y="4764760"/>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9" name="حبر 8"/>
              <p14:cNvContentPartPr/>
              <p14:nvPr/>
            </p14:nvContentPartPr>
            <p14:xfrm>
              <a:off x="12882840" y="3342400"/>
              <a:ext cx="360" cy="360"/>
            </p14:xfrm>
          </p:contentPart>
        </mc:Choice>
        <mc:Fallback xmlns="">
          <p:pic>
            <p:nvPicPr>
              <p:cNvPr id="9" name="حبر 8"/>
            </p:nvPicPr>
            <p:blipFill>
              <a:blip r:embed="rId3"/>
            </p:blipFill>
            <p:spPr>
              <a:xfrm>
                <a:off x="12882840" y="3342400"/>
                <a:ext cx="360" cy="360"/>
              </a:xfrm>
              <a:prstGeom prst="rect"/>
            </p:spPr>
          </p:pic>
        </mc:Fallback>
      </mc:AlternateContent>
      <p:sp>
        <p:nvSpPr>
          <p:cNvPr id="3" name="Rectangle 2">
            <a:extLst>
              <a:ext uri="{FF2B5EF4-FFF2-40B4-BE49-F238E27FC236}">
                <a16:creationId xmlns:a16="http://schemas.microsoft.com/office/drawing/2014/main" id="{E0AD9B2A-31E6-46FF-AE08-B76816DBFC65}"/>
              </a:ext>
            </a:extLst>
          </p:cNvPr>
          <p:cNvSpPr/>
          <p:nvPr/>
        </p:nvSpPr>
        <p:spPr>
          <a:xfrm>
            <a:off x="1" y="523220"/>
            <a:ext cx="12192000" cy="6001643"/>
          </a:xfrm>
          <a:prstGeom prst="rect">
            <a:avLst/>
          </a:prstGeom>
        </p:spPr>
        <p:txBody>
          <a:bodyPr wrap="square">
            <a:spAutoFit/>
          </a:bodyPr>
          <a:lstStyle/>
          <a:p>
            <a:pPr algn="r"/>
            <a:r>
              <a:rPr lang="ar-AE" sz="2400" b="1" dirty="0"/>
              <a:t>تتميز دولة الإمارات بتقاليد وأعراف اجتماعية تعكس السنع الإماراتي، وهو مجموعة من القيم والتصرفات التي تعكس الاحترام والأصالة في التعاملات اليومية 1-احترام الكبار: يحرص الإماراتيون على احترام كبار السن من خلال تقديم التحية لهم أولًا، واستخدام ألفاظ التقدير مثل "عمي" و"خالي"، بالإضافة إلى الاستماع لنصائحهم.</a:t>
            </a:r>
          </a:p>
          <a:p>
            <a:pPr algn="r"/>
            <a:r>
              <a:rPr lang="ar-AE" sz="2400" b="1" dirty="0"/>
              <a:t>2. آداب الضيافة:تعد الضيافة من أهم مظاهر السنع، حيث يتم استقبال الضيوف بحفاوة وتقديم القهوة العربية والتمر تعبيرًا عن الكرم الإماراتي.3 . اللباقة في الحديث:يحرص الإماراتيون على التحدث بأدب واحترام، مستخدمين عبارات مهذبة مثل "مرحبا الساع" و"تفضل"، مع تجنب رفع الصوت أو المقاطعة أثناء الحديث.</a:t>
            </a:r>
          </a:p>
          <a:p>
            <a:pPr algn="r"/>
            <a:r>
              <a:rPr lang="ar-AE" sz="2400" b="1" dirty="0"/>
              <a:t>4. اللباس المحتشم:يعكس الزي الإماراتي التقليدي مثل "الكندورة" للرجال و"العباية" للنساء الهوية الثقافية والاحترام للعادات الاجتماعية.</a:t>
            </a:r>
          </a:p>
          <a:p>
            <a:pPr algn="r"/>
            <a:r>
              <a:rPr lang="ar-AE" sz="2400" b="1" dirty="0"/>
              <a:t>1-ماذا يعني السنع في الثقافة الإماراتية ؟</a:t>
            </a:r>
          </a:p>
          <a:p>
            <a:pPr algn="r"/>
            <a:r>
              <a:rPr lang="ar-AE" sz="2400" b="1" dirty="0"/>
              <a:t>-مجموعة من القوانين            - القيم والعادات الأصيلة في التعاملات اليومية           - الملابس التقليدي </a:t>
            </a:r>
          </a:p>
          <a:p>
            <a:pPr algn="r"/>
            <a:r>
              <a:rPr lang="ar-AE" sz="2400" b="1" dirty="0"/>
              <a:t>2-ما العلاقة بين السنع وتعزيز الهوية الوطنية ؟</a:t>
            </a:r>
          </a:p>
          <a:p>
            <a:pPr algn="r"/>
            <a:r>
              <a:rPr lang="ar-AE" sz="2400" b="1" dirty="0"/>
              <a:t>-يساعد في الحفاظ على العادات والتقاليد         -يشجع على العزلة الثقافية               - التواصل مع الثقافات</a:t>
            </a:r>
          </a:p>
          <a:p>
            <a:pPr algn="r"/>
            <a:r>
              <a:rPr lang="ar-AE" sz="2400" b="1" dirty="0"/>
              <a:t>3-أي من العبارات تعبر عن تأثير السنع في الحياة اليومية ؟</a:t>
            </a:r>
          </a:p>
          <a:p>
            <a:pPr algn="r"/>
            <a:r>
              <a:rPr lang="ar-AE" sz="2400" b="1" dirty="0"/>
              <a:t>-يقتصر على المناسبات التقايدية           - يؤثر على طريقة التعامل مع الآخرين         -يقلل من التواصل الاجتماعي </a:t>
            </a:r>
          </a:p>
          <a:p>
            <a:pPr algn="r"/>
            <a:r>
              <a:rPr lang="ar-AE" sz="2400" b="1" dirty="0"/>
              <a:t>4-كيف يعكس الزي الإماراتي التقليدي احترام السنع والقيم المجتمعية؟</a:t>
            </a:r>
          </a:p>
          <a:p>
            <a:pPr algn="r"/>
            <a:r>
              <a:rPr lang="ar-AE" sz="2400" b="1" dirty="0"/>
              <a:t>-يعبر عن الهوية الثقافية ويعزز الاحتشام    -يُرتدى فقط في المناسبات الرسمية    -يعكس مكانة الفرد الاجتماعية فقط</a:t>
            </a:r>
          </a:p>
        </p:txBody>
      </p:sp>
    </p:spTree>
    <p:extLst>
      <p:ext uri="{BB962C8B-B14F-4D97-AF65-F5344CB8AC3E}">
        <p14:creationId xmlns:p14="http://schemas.microsoft.com/office/powerpoint/2010/main" val="1064769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65991" y="0"/>
            <a:ext cx="6026009" cy="523220"/>
          </a:xfrm>
          <a:prstGeom prst="rect">
            <a:avLst/>
          </a:prstGeom>
          <a:noFill/>
        </p:spPr>
        <p:txBody>
          <a:bodyPr wrap="none" lIns="91440" tIns="45720" rIns="91440" bIns="45720">
            <a:spAutoFit/>
          </a:bodyPr>
          <a:lstStyle/>
          <a:p>
            <a:pPr algn="r"/>
            <a:r>
              <a:rPr lang="ar-AE" sz="2800" b="1" u="sng" dirty="0">
                <a:ln w="0"/>
                <a:effectLst>
                  <a:outerShdw blurRad="38100" dist="25400" dir="5400000" algn="ctr" rotWithShape="0">
                    <a:srgbClr val="6E747A">
                      <a:alpha val="43000"/>
                    </a:srgbClr>
                  </a:outerShdw>
                </a:effectLst>
                <a:highlight>
                  <a:srgbClr val="FFFF00"/>
                </a:highlight>
              </a:rPr>
              <a:t>اقرأ النص قراءة جيدة ثم أجب عن الأسئلة التالية :</a:t>
            </a:r>
            <a:endParaRPr lang="en-US" sz="3200" b="1" u="sng" cap="none" spc="0" dirty="0">
              <a:ln w="0"/>
              <a:effectLst>
                <a:outerShdw blurRad="38100" dist="25400" dir="5400000" algn="ctr" rotWithShape="0">
                  <a:srgbClr val="6E747A">
                    <a:alpha val="43000"/>
                  </a:srgbClr>
                </a:outerShdw>
              </a:effectLst>
              <a:highlight>
                <a:srgbClr val="FFFF00"/>
              </a:highlight>
            </a:endParaRPr>
          </a:p>
        </p:txBody>
      </p:sp>
      <mc:AlternateContent xmlns:mc="http://schemas.openxmlformats.org/markup-compatibility/2006" xmlns:p14="http://schemas.microsoft.com/office/powerpoint/2010/main">
        <mc:Choice Requires="p14">
          <p:contentPart p14:bwMode="auto" r:id="rId2">
            <p14:nvContentPartPr>
              <p14:cNvPr id="15" name="حبر 14"/>
              <p14:cNvContentPartPr/>
              <p14:nvPr/>
            </p14:nvContentPartPr>
            <p14:xfrm>
              <a:off x="13116840" y="4764760"/>
              <a:ext cx="360" cy="360"/>
            </p14:xfrm>
          </p:contentPart>
        </mc:Choice>
        <mc:Fallback xmlns="">
          <p:pic>
            <p:nvPicPr>
              <p:cNvPr id="15" name="حبر 14"/>
            </p:nvPicPr>
            <p:blipFill>
              <a:blip r:embed="rId3"/>
            </p:blipFill>
            <p:spPr>
              <a:xfrm>
                <a:off x="13116840" y="4764760"/>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9" name="حبر 8"/>
              <p14:cNvContentPartPr/>
              <p14:nvPr/>
            </p14:nvContentPartPr>
            <p14:xfrm>
              <a:off x="12882840" y="3342400"/>
              <a:ext cx="360" cy="360"/>
            </p14:xfrm>
          </p:contentPart>
        </mc:Choice>
        <mc:Fallback xmlns="">
          <p:pic>
            <p:nvPicPr>
              <p:cNvPr id="9" name="حبر 8"/>
            </p:nvPicPr>
            <p:blipFill>
              <a:blip r:embed="rId3"/>
            </p:blipFill>
            <p:spPr>
              <a:xfrm>
                <a:off x="12882840" y="3342400"/>
                <a:ext cx="360" cy="360"/>
              </a:xfrm>
              <a:prstGeom prst="rect"/>
            </p:spPr>
          </p:pic>
        </mc:Fallback>
      </mc:AlternateContent>
      <p:sp>
        <p:nvSpPr>
          <p:cNvPr id="3" name="Rectangle 2">
            <a:extLst>
              <a:ext uri="{FF2B5EF4-FFF2-40B4-BE49-F238E27FC236}">
                <a16:creationId xmlns:a16="http://schemas.microsoft.com/office/drawing/2014/main" id="{E0AD9B2A-31E6-46FF-AE08-B76816DBFC65}"/>
              </a:ext>
            </a:extLst>
          </p:cNvPr>
          <p:cNvSpPr/>
          <p:nvPr/>
        </p:nvSpPr>
        <p:spPr>
          <a:xfrm>
            <a:off x="1" y="523220"/>
            <a:ext cx="12192000" cy="6001643"/>
          </a:xfrm>
          <a:prstGeom prst="rect">
            <a:avLst/>
          </a:prstGeom>
        </p:spPr>
        <p:txBody>
          <a:bodyPr wrap="square">
            <a:spAutoFit/>
          </a:bodyPr>
          <a:lstStyle/>
          <a:p>
            <a:pPr algn="r"/>
            <a:r>
              <a:rPr lang="ar-AE" sz="2400" b="1" dirty="0"/>
              <a:t>تتميز دولة الإمارات بتقاليد وأعراف اجتماعية تعكس السنع الإماراتي، وهو مجموعة من القيم والتصرفات التي تعكس الاحترام والأصالة في التعاملات اليومية 1-احترام الكبار: يحرص الإماراتيون على احترام كبار السن من خلال تقديم التحية لهم أولًا، واستخدام ألفاظ التقدير مثل "عمي" و"خالي"، بالإضافة إلى الاستماع لنصائحهم.</a:t>
            </a:r>
          </a:p>
          <a:p>
            <a:pPr algn="r"/>
            <a:r>
              <a:rPr lang="ar-AE" sz="2400" b="1" dirty="0"/>
              <a:t>2. آداب الضيافة:تعد الضيافة من أهم مظاهر السنع، حيث يتم استقبال الضيوف بحفاوة وتقديم القهوة العربية والتمر تعبيرًا عن الكرم الإماراتي.3 . اللباقة في الحديث:يحرص الإماراتيون على التحدث بأدب واحترام، مستخدمين عبارات مهذبة مثل "مرحبا الساع" و"تفضل"، مع تجنب رفع الصوت أو المقاطعة أثناء الحديث.</a:t>
            </a:r>
          </a:p>
          <a:p>
            <a:pPr algn="r"/>
            <a:r>
              <a:rPr lang="ar-AE" sz="2400" b="1" dirty="0"/>
              <a:t>4. اللباس المحتشم:يعكس الزي الإماراتي التقليدي مثل "الكندورة" للرجال و"العباية" للنساء الهوية الثقافية والاحترام للعادات الاجتماعية.</a:t>
            </a:r>
          </a:p>
          <a:p>
            <a:pPr algn="r"/>
            <a:r>
              <a:rPr lang="ar-AE" sz="2400" b="1" dirty="0"/>
              <a:t>1-ماذا يعني السنع في الثقافة الإماراتية ؟</a:t>
            </a:r>
          </a:p>
          <a:p>
            <a:pPr algn="r"/>
            <a:r>
              <a:rPr lang="ar-AE" sz="2400" b="1" dirty="0"/>
              <a:t>-مجموعة من القوانين            - </a:t>
            </a:r>
            <a:r>
              <a:rPr lang="ar-AE" sz="2400" b="1" dirty="0">
                <a:highlight>
                  <a:srgbClr val="FFFF00"/>
                </a:highlight>
              </a:rPr>
              <a:t>القيم والعادات الأصيلة في التعاملات اليومية           </a:t>
            </a:r>
            <a:r>
              <a:rPr lang="ar-AE" sz="2400" b="1" dirty="0"/>
              <a:t>- الملابس التقليدي </a:t>
            </a:r>
          </a:p>
          <a:p>
            <a:pPr algn="r"/>
            <a:r>
              <a:rPr lang="ar-AE" sz="2400" b="1" dirty="0"/>
              <a:t>2-ما العلاقة بين السنع وتعزيز الهوية الوطنية ؟</a:t>
            </a:r>
          </a:p>
          <a:p>
            <a:pPr algn="r"/>
            <a:r>
              <a:rPr lang="ar-AE" sz="2400" b="1" dirty="0"/>
              <a:t>-</a:t>
            </a:r>
            <a:r>
              <a:rPr lang="ar-AE" sz="2400" b="1" dirty="0">
                <a:highlight>
                  <a:srgbClr val="FFFF00"/>
                </a:highlight>
              </a:rPr>
              <a:t>يساعد في الحفاظ على العادات والتقاليد         </a:t>
            </a:r>
            <a:r>
              <a:rPr lang="ar-AE" sz="2400" b="1" dirty="0"/>
              <a:t>-يشجع على العزلة الثقافية               - التواصل مع الثقافات</a:t>
            </a:r>
          </a:p>
          <a:p>
            <a:pPr algn="r"/>
            <a:r>
              <a:rPr lang="ar-AE" sz="2400" b="1" dirty="0"/>
              <a:t>3-أي من العبارات تعبر عن تأثير السنع في الحياة اليومية ؟</a:t>
            </a:r>
          </a:p>
          <a:p>
            <a:pPr algn="r"/>
            <a:r>
              <a:rPr lang="ar-AE" sz="2400" b="1" dirty="0"/>
              <a:t>-يقتصر على المناسبات التقايدية           </a:t>
            </a:r>
            <a:r>
              <a:rPr lang="ar-AE" sz="2400" b="1" dirty="0">
                <a:highlight>
                  <a:srgbClr val="FFFF00"/>
                </a:highlight>
              </a:rPr>
              <a:t>- يؤثر على طريقة التعامل مع الآخرين         </a:t>
            </a:r>
            <a:r>
              <a:rPr lang="ar-AE" sz="2400" b="1" dirty="0"/>
              <a:t>-يقلل من التواصل الاجتماعي </a:t>
            </a:r>
          </a:p>
          <a:p>
            <a:pPr algn="r"/>
            <a:r>
              <a:rPr lang="ar-AE" sz="2400" b="1" dirty="0"/>
              <a:t>4-كيف يعكس الزي الإماراتي التقليدي احترام السنع والقيم المجتمعية؟</a:t>
            </a:r>
          </a:p>
          <a:p>
            <a:pPr algn="r"/>
            <a:r>
              <a:rPr lang="ar-AE" sz="2400" b="1" dirty="0"/>
              <a:t>-</a:t>
            </a:r>
            <a:r>
              <a:rPr lang="ar-AE" sz="2400" b="1" dirty="0">
                <a:highlight>
                  <a:srgbClr val="FFFF00"/>
                </a:highlight>
              </a:rPr>
              <a:t>يعبر عن الهوية الثقافية ويعزز الاحتشام    </a:t>
            </a:r>
            <a:r>
              <a:rPr lang="ar-AE" sz="2400" b="1" dirty="0"/>
              <a:t>-يُرتدى فقط في المناسبات الرسمية    -يعكس مكانة الفرد الاجتماعية فقط</a:t>
            </a:r>
          </a:p>
        </p:txBody>
      </p:sp>
    </p:spTree>
    <p:extLst>
      <p:ext uri="{BB962C8B-B14F-4D97-AF65-F5344CB8AC3E}">
        <p14:creationId xmlns:p14="http://schemas.microsoft.com/office/powerpoint/2010/main" val="658551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CB201A-40A7-4677-A34A-D0AAB0DF965C}"/>
              </a:ext>
            </a:extLst>
          </p:cNvPr>
          <p:cNvPicPr>
            <a:picLocks noChangeAspect="1"/>
          </p:cNvPicPr>
          <p:nvPr/>
        </p:nvPicPr>
        <p:blipFill>
          <a:blip r:embed="rId2"/>
          <a:stretch>
            <a:fillRect/>
          </a:stretch>
        </p:blipFill>
        <p:spPr>
          <a:xfrm>
            <a:off x="1644600" y="590550"/>
            <a:ext cx="9328200" cy="52003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5638800" y="0"/>
            <a:ext cx="6096000" cy="583565"/>
          </a:xfrm>
          <a:prstGeom prst="rect">
            <a:avLst/>
          </a:prstGeom>
          <a:noFill/>
        </p:spPr>
        <p:txBody>
          <a:bodyPr wrap="square" rtlCol="0" anchor="t">
            <a:spAutoFit/>
          </a:bodyPr>
          <a:lstStyle/>
          <a:p>
            <a:pPr algn="r"/>
            <a:r>
              <a:rPr lang="ar-AE" sz="2800" b="1" u="sng" dirty="0">
                <a:ln w="0"/>
                <a:effectLst>
                  <a:outerShdw blurRad="38100" dist="25400" dir="5400000" algn="ctr" rotWithShape="0">
                    <a:srgbClr val="6E747A">
                      <a:alpha val="43000"/>
                    </a:srgbClr>
                  </a:outerShdw>
                </a:effectLst>
                <a:highlight>
                  <a:srgbClr val="FFFF00"/>
                </a:highlight>
                <a:sym typeface="+mn-ea"/>
              </a:rPr>
              <a:t>اقرأ ال</a:t>
            </a:r>
            <a:r>
              <a:rPr lang="ar-SA" sz="2800" b="1" u="sng" dirty="0">
                <a:ln w="0"/>
                <a:effectLst>
                  <a:outerShdw blurRad="38100" dist="25400" dir="5400000" algn="ctr" rotWithShape="0">
                    <a:srgbClr val="6E747A">
                      <a:alpha val="43000"/>
                    </a:srgbClr>
                  </a:outerShdw>
                </a:effectLst>
                <a:highlight>
                  <a:srgbClr val="FFFF00"/>
                </a:highlight>
                <a:sym typeface="+mn-ea"/>
              </a:rPr>
              <a:t>شكل</a:t>
            </a:r>
            <a:r>
              <a:rPr lang="ar-AE" sz="2800" b="1" u="sng" dirty="0">
                <a:ln w="0"/>
                <a:effectLst>
                  <a:outerShdw blurRad="38100" dist="25400" dir="5400000" algn="ctr" rotWithShape="0">
                    <a:srgbClr val="6E747A">
                      <a:alpha val="43000"/>
                    </a:srgbClr>
                  </a:outerShdw>
                </a:effectLst>
                <a:highlight>
                  <a:srgbClr val="FFFF00"/>
                </a:highlight>
                <a:sym typeface="+mn-ea"/>
              </a:rPr>
              <a:t> قراءة جيدة ثم أجب عن الأسئلة التالية </a:t>
            </a:r>
            <a:r>
              <a:rPr lang="ar-AE" sz="3200" b="1" u="sng" dirty="0">
                <a:ln w="0"/>
                <a:effectLst>
                  <a:outerShdw blurRad="38100" dist="25400" dir="5400000" algn="ctr" rotWithShape="0">
                    <a:srgbClr val="6E747A">
                      <a:alpha val="43000"/>
                    </a:srgbClr>
                  </a:outerShdw>
                </a:effectLst>
                <a:highlight>
                  <a:srgbClr val="FFFF00"/>
                </a:highlight>
                <a:sym typeface="+mn-ea"/>
              </a:rPr>
              <a:t>:</a:t>
            </a:r>
          </a:p>
        </p:txBody>
      </p:sp>
      <p:sp>
        <p:nvSpPr>
          <p:cNvPr id="4" name="Rectangle 3">
            <a:extLst>
              <a:ext uri="{FF2B5EF4-FFF2-40B4-BE49-F238E27FC236}">
                <a16:creationId xmlns:a16="http://schemas.microsoft.com/office/drawing/2014/main" id="{A14F2998-C728-47EB-80AB-7E01BE22CC47}"/>
              </a:ext>
            </a:extLst>
          </p:cNvPr>
          <p:cNvSpPr/>
          <p:nvPr/>
        </p:nvSpPr>
        <p:spPr>
          <a:xfrm>
            <a:off x="599440" y="686138"/>
            <a:ext cx="10993120" cy="1323439"/>
          </a:xfrm>
          <a:prstGeom prst="rect">
            <a:avLst/>
          </a:prstGeom>
        </p:spPr>
        <p:txBody>
          <a:bodyPr wrap="square">
            <a:spAutoFit/>
          </a:bodyPr>
          <a:lstStyle/>
          <a:p>
            <a:pPr algn="r"/>
            <a:r>
              <a:rPr lang="ar-AE" sz="2000" b="1" dirty="0"/>
              <a:t>تتبنى دولة الإمارات نموذج الاقتصاد الأخضر لتعزيز التنمية المستدامة، حيث تستثمر في الطاقة المتجددة مثل مجمع محمد بن راشد للطاقة الشمسية، ومدينة مصدر المستدامة. كما تعتمد على تحلية المياه بالطاقة النظيفة والزراعة الذكية للحفاظ على الموارد الطبيعية. بالإضافة إلى ذلك، تطبق الاقتصاد الدائري بإعادة التدوير وتحويل النفايات إلى طاقة، وتدعم النقل المستدام عبر المترو والمركبات الكهربائية. تسهم هذه الجهود في تحقيق رؤية الإمارات 2050، مما يعزز الاستدامة البيئية والنمو الاقتصادي.</a:t>
            </a:r>
            <a:endParaRPr lang="en-AE" sz="2000" b="1" dirty="0"/>
          </a:p>
        </p:txBody>
      </p:sp>
      <p:sp>
        <p:nvSpPr>
          <p:cNvPr id="8" name="Rectangle 7">
            <a:extLst>
              <a:ext uri="{FF2B5EF4-FFF2-40B4-BE49-F238E27FC236}">
                <a16:creationId xmlns:a16="http://schemas.microsoft.com/office/drawing/2014/main" id="{D1A7DAB1-C639-4349-82B5-32D947ACF0F5}"/>
              </a:ext>
            </a:extLst>
          </p:cNvPr>
          <p:cNvSpPr/>
          <p:nvPr/>
        </p:nvSpPr>
        <p:spPr>
          <a:xfrm>
            <a:off x="-1402080" y="2285669"/>
            <a:ext cx="12994640" cy="4832092"/>
          </a:xfrm>
          <a:prstGeom prst="rect">
            <a:avLst/>
          </a:prstGeom>
        </p:spPr>
        <p:txBody>
          <a:bodyPr wrap="square">
            <a:spAutoFit/>
          </a:bodyPr>
          <a:lstStyle/>
          <a:p>
            <a:pPr algn="r"/>
            <a:r>
              <a:rPr lang="ar-AE" sz="2200" b="1" dirty="0"/>
              <a:t>1-ما هو الهدف الأساسي من تطبيق الاقتصاد الأخضر في الإمارات؟</a:t>
            </a:r>
          </a:p>
          <a:p>
            <a:pPr algn="r"/>
            <a:r>
              <a:rPr lang="ar-AE" sz="2200" b="1" dirty="0"/>
              <a:t>أ-زيادة الاعتماد على الوقود الأحفوري        ب-تحقيق التنمية المستدامة وحماية البيئة </a:t>
            </a:r>
          </a:p>
          <a:p>
            <a:pPr algn="r"/>
            <a:r>
              <a:rPr lang="ar-AE" sz="2200" b="1" dirty="0"/>
              <a:t>ج-تقليل استخدام الطاقة المتجددة               د-زيادة استهلاك الموارد الطبيعية</a:t>
            </a:r>
          </a:p>
          <a:p>
            <a:pPr algn="r"/>
            <a:r>
              <a:rPr lang="ar-AE" sz="2200" b="1" dirty="0"/>
              <a:t>2-ما اسم أحد أكبر مشاريع الطاقة الشمسية في الإمارات ؟</a:t>
            </a:r>
          </a:p>
          <a:p>
            <a:pPr algn="r"/>
            <a:r>
              <a:rPr lang="ar-AE" sz="2200" b="1" dirty="0"/>
              <a:t>أ-محطة براكة النووية     ب-مجمع محمد بن راشد للطاقة الشمسية   ج-محطة تحلية المياه     د-مشروع جبل علي للطاقة</a:t>
            </a:r>
          </a:p>
          <a:p>
            <a:pPr algn="r"/>
            <a:r>
              <a:rPr lang="ar-AE" sz="2200" b="1" dirty="0"/>
              <a:t>3-أي من الخيارات التالية يمثل مشروعاً إماراتياً للنقل المستدام</a:t>
            </a:r>
          </a:p>
          <a:p>
            <a:pPr algn="r"/>
            <a:r>
              <a:rPr lang="ar-AE" sz="2200" b="1" dirty="0"/>
              <a:t>أ-توسيع المطارات فقط                          ب-تعزيز النقل الجماعي </a:t>
            </a:r>
          </a:p>
          <a:p>
            <a:pPr algn="r"/>
            <a:r>
              <a:rPr lang="ar-AE" sz="2200" b="1" dirty="0"/>
              <a:t>ج-زيادة الاعتماد على السيارات التقليدية     د-إنشاء المزيد من محطات الوقود</a:t>
            </a:r>
          </a:p>
          <a:p>
            <a:pPr algn="r"/>
            <a:r>
              <a:rPr lang="ar-AE" sz="2200" b="1" dirty="0"/>
              <a:t>4-كيف تساهم الإمارات في تقليل النفايات ؟</a:t>
            </a:r>
          </a:p>
          <a:p>
            <a:pPr algn="r"/>
            <a:r>
              <a:rPr lang="ar-AE" sz="2200" b="1" dirty="0"/>
              <a:t>أ-دفنها فقط      ب-تصديرها للخارج     ج-إعادة التدوير وتحويلها لطاقة     د-حرقها دون معالجة</a:t>
            </a:r>
          </a:p>
          <a:p>
            <a:pPr algn="r"/>
            <a:r>
              <a:rPr lang="ar-AE" sz="2200" b="1" dirty="0"/>
              <a:t>5-ماهي رؤية الإمارات 2050 فيما يتعلق بالاقتصاد الأخضر :</a:t>
            </a:r>
          </a:p>
          <a:p>
            <a:pPr algn="r"/>
            <a:r>
              <a:rPr lang="ar-AE" sz="2200" b="1" dirty="0"/>
              <a:t>أ-زيادة استخدام الوقود الأحفوري             ب- تحقيق التنمية المستدامة وتقليل البصمة الكربونية </a:t>
            </a:r>
          </a:p>
          <a:p>
            <a:pPr algn="r"/>
            <a:r>
              <a:rPr lang="ar-AE" sz="2200" b="1" dirty="0"/>
              <a:t>ج-التوسع في الصناعات الثقيلة فقط          د-الاعتماد الكامل على الموارد غير المتجددة</a:t>
            </a:r>
          </a:p>
          <a:p>
            <a:pPr algn="r"/>
            <a:endParaRPr lang="ar-AE" sz="2200" b="1" dirty="0"/>
          </a:p>
        </p:txBody>
      </p:sp>
    </p:spTree>
    <p:extLst>
      <p:ext uri="{BB962C8B-B14F-4D97-AF65-F5344CB8AC3E}">
        <p14:creationId xmlns:p14="http://schemas.microsoft.com/office/powerpoint/2010/main" val="663532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5638800" y="0"/>
            <a:ext cx="6096000" cy="583565"/>
          </a:xfrm>
          <a:prstGeom prst="rect">
            <a:avLst/>
          </a:prstGeom>
          <a:noFill/>
        </p:spPr>
        <p:txBody>
          <a:bodyPr wrap="square" rtlCol="0" anchor="t">
            <a:spAutoFit/>
          </a:bodyPr>
          <a:lstStyle/>
          <a:p>
            <a:pPr algn="r"/>
            <a:r>
              <a:rPr lang="ar-AE" sz="2800" b="1" u="sng" dirty="0">
                <a:ln w="0"/>
                <a:effectLst>
                  <a:outerShdw blurRad="38100" dist="25400" dir="5400000" algn="ctr" rotWithShape="0">
                    <a:srgbClr val="6E747A">
                      <a:alpha val="43000"/>
                    </a:srgbClr>
                  </a:outerShdw>
                </a:effectLst>
                <a:highlight>
                  <a:srgbClr val="FFFF00"/>
                </a:highlight>
                <a:sym typeface="+mn-ea"/>
              </a:rPr>
              <a:t>اقرأ ال</a:t>
            </a:r>
            <a:r>
              <a:rPr lang="ar-SA" sz="2800" b="1" u="sng" dirty="0">
                <a:ln w="0"/>
                <a:effectLst>
                  <a:outerShdw blurRad="38100" dist="25400" dir="5400000" algn="ctr" rotWithShape="0">
                    <a:srgbClr val="6E747A">
                      <a:alpha val="43000"/>
                    </a:srgbClr>
                  </a:outerShdw>
                </a:effectLst>
                <a:highlight>
                  <a:srgbClr val="FFFF00"/>
                </a:highlight>
                <a:sym typeface="+mn-ea"/>
              </a:rPr>
              <a:t>شكل</a:t>
            </a:r>
            <a:r>
              <a:rPr lang="ar-AE" sz="2800" b="1" u="sng" dirty="0">
                <a:ln w="0"/>
                <a:effectLst>
                  <a:outerShdw blurRad="38100" dist="25400" dir="5400000" algn="ctr" rotWithShape="0">
                    <a:srgbClr val="6E747A">
                      <a:alpha val="43000"/>
                    </a:srgbClr>
                  </a:outerShdw>
                </a:effectLst>
                <a:highlight>
                  <a:srgbClr val="FFFF00"/>
                </a:highlight>
                <a:sym typeface="+mn-ea"/>
              </a:rPr>
              <a:t> قراءة جيدة ثم أجب عن الأسئلة التالية </a:t>
            </a:r>
            <a:r>
              <a:rPr lang="ar-AE" sz="3200" b="1" u="sng" dirty="0">
                <a:ln w="0"/>
                <a:effectLst>
                  <a:outerShdw blurRad="38100" dist="25400" dir="5400000" algn="ctr" rotWithShape="0">
                    <a:srgbClr val="6E747A">
                      <a:alpha val="43000"/>
                    </a:srgbClr>
                  </a:outerShdw>
                </a:effectLst>
                <a:highlight>
                  <a:srgbClr val="FFFF00"/>
                </a:highlight>
                <a:sym typeface="+mn-ea"/>
              </a:rPr>
              <a:t>:</a:t>
            </a:r>
          </a:p>
        </p:txBody>
      </p:sp>
      <p:sp>
        <p:nvSpPr>
          <p:cNvPr id="4" name="Rectangle 3">
            <a:extLst>
              <a:ext uri="{FF2B5EF4-FFF2-40B4-BE49-F238E27FC236}">
                <a16:creationId xmlns:a16="http://schemas.microsoft.com/office/drawing/2014/main" id="{A14F2998-C728-47EB-80AB-7E01BE22CC47}"/>
              </a:ext>
            </a:extLst>
          </p:cNvPr>
          <p:cNvSpPr/>
          <p:nvPr/>
        </p:nvSpPr>
        <p:spPr>
          <a:xfrm>
            <a:off x="0" y="548945"/>
            <a:ext cx="11592560" cy="1323439"/>
          </a:xfrm>
          <a:prstGeom prst="rect">
            <a:avLst/>
          </a:prstGeom>
        </p:spPr>
        <p:txBody>
          <a:bodyPr wrap="square">
            <a:spAutoFit/>
          </a:bodyPr>
          <a:lstStyle/>
          <a:p>
            <a:pPr algn="r"/>
            <a:r>
              <a:rPr lang="ar-AE" sz="2000" b="1" dirty="0"/>
              <a:t>تتبنى دولة الإمارات نموذج الاقتصاد الأخضر لتعزيز التنمية المستدامة، حيث تستثمر في الطاقة المتجددة مثل مجمع محمد بن راشد للطاقة الشمسية، ومدينة مصدر المستدامة. كما تعتمد على تحلية المياه بالطاقة النظيفة والزراعة الذكية للحفاظ على الموارد الطبيعية. بالإضافة إلى ذلك، تطبق الاقتصاد الدائري بإعادة التدوير وتحويل النفايات إلى طاقة، وتدعم النقل المستدام عبر المترو والمركبات الكهربائية. تسهم هذه الجهود في تحقيق رؤية الإمارات 2050، مما يعزز الاستدامة البيئية والنمو الاقتصادي.</a:t>
            </a:r>
            <a:endParaRPr lang="en-AE" sz="2000" b="1" dirty="0"/>
          </a:p>
        </p:txBody>
      </p:sp>
      <p:sp>
        <p:nvSpPr>
          <p:cNvPr id="8" name="Rectangle 7">
            <a:extLst>
              <a:ext uri="{FF2B5EF4-FFF2-40B4-BE49-F238E27FC236}">
                <a16:creationId xmlns:a16="http://schemas.microsoft.com/office/drawing/2014/main" id="{D1A7DAB1-C639-4349-82B5-32D947ACF0F5}"/>
              </a:ext>
            </a:extLst>
          </p:cNvPr>
          <p:cNvSpPr/>
          <p:nvPr/>
        </p:nvSpPr>
        <p:spPr>
          <a:xfrm>
            <a:off x="-1402080" y="2009577"/>
            <a:ext cx="12994640" cy="4832092"/>
          </a:xfrm>
          <a:prstGeom prst="rect">
            <a:avLst/>
          </a:prstGeom>
        </p:spPr>
        <p:txBody>
          <a:bodyPr wrap="square">
            <a:spAutoFit/>
          </a:bodyPr>
          <a:lstStyle/>
          <a:p>
            <a:pPr algn="r"/>
            <a:r>
              <a:rPr lang="ar-AE" sz="2200" b="1" dirty="0"/>
              <a:t>1-ما هو الهدف الأساسي من تطبيق الاقتصاد الأخضر في الإمارات؟</a:t>
            </a:r>
          </a:p>
          <a:p>
            <a:pPr algn="r"/>
            <a:r>
              <a:rPr lang="ar-AE" sz="2200" b="1" dirty="0"/>
              <a:t>أ-زيادة الاعتماد على الوقود الأحفوري        </a:t>
            </a:r>
            <a:r>
              <a:rPr lang="ar-AE" sz="2200" b="1" dirty="0">
                <a:highlight>
                  <a:srgbClr val="FFFF00"/>
                </a:highlight>
              </a:rPr>
              <a:t>ب-تحقيق التنمية المستدامة وحماية البيئة </a:t>
            </a:r>
          </a:p>
          <a:p>
            <a:pPr algn="r"/>
            <a:r>
              <a:rPr lang="ar-AE" sz="2200" b="1" dirty="0"/>
              <a:t>ج-تقليل استخدام الطاقة المتجددة               د-زيادة استهلاك الموارد الطبيعية</a:t>
            </a:r>
          </a:p>
          <a:p>
            <a:pPr algn="r"/>
            <a:r>
              <a:rPr lang="ar-AE" sz="2200" b="1" dirty="0"/>
              <a:t>2-ما اسم أحد أكبر مشاريع الطاقة الشمسية في الإمارات ؟</a:t>
            </a:r>
          </a:p>
          <a:p>
            <a:pPr algn="r"/>
            <a:r>
              <a:rPr lang="ar-AE" sz="2200" b="1" dirty="0"/>
              <a:t>أ-محطة براكة النووية   </a:t>
            </a:r>
            <a:r>
              <a:rPr lang="ar-AE" sz="2200" b="1" dirty="0">
                <a:highlight>
                  <a:srgbClr val="FFFF00"/>
                </a:highlight>
              </a:rPr>
              <a:t>ب-مجمع محمد بن راشد للطاقة الشمسية </a:t>
            </a:r>
            <a:r>
              <a:rPr lang="ar-AE" sz="2200" b="1" dirty="0"/>
              <a:t>ج-محطة تحلية المياه     د-مشروع جبل علي للطاقة</a:t>
            </a:r>
          </a:p>
          <a:p>
            <a:pPr algn="r"/>
            <a:r>
              <a:rPr lang="ar-AE" sz="2200" b="1" dirty="0"/>
              <a:t>3-أي من الخيارات التالية يمثل مشروعاً إماراتياً للنقل المستدام</a:t>
            </a:r>
          </a:p>
          <a:p>
            <a:pPr algn="r"/>
            <a:r>
              <a:rPr lang="ar-AE" sz="2200" b="1" dirty="0"/>
              <a:t>أ-توسيع المطارات فقط                         </a:t>
            </a:r>
            <a:r>
              <a:rPr lang="ar-AE" sz="2200" b="1" dirty="0">
                <a:highlight>
                  <a:srgbClr val="FFFF00"/>
                </a:highlight>
              </a:rPr>
              <a:t>ب-تعزيز النقل الجماعي مثل المترو والحافلات الكهربائية </a:t>
            </a:r>
          </a:p>
          <a:p>
            <a:pPr algn="r"/>
            <a:r>
              <a:rPr lang="ar-AE" sz="2200" b="1" dirty="0"/>
              <a:t>ج-زيادة الاعتماد على السيارات التقليدية     د-إنشاء المزيد من محطات الوقود</a:t>
            </a:r>
          </a:p>
          <a:p>
            <a:pPr algn="r"/>
            <a:r>
              <a:rPr lang="ar-AE" sz="2200" b="1" dirty="0"/>
              <a:t>4-كيف تساهم الإمارات في تقليل النفايات ؟</a:t>
            </a:r>
          </a:p>
          <a:p>
            <a:pPr algn="r"/>
            <a:r>
              <a:rPr lang="ar-AE" sz="2200" b="1" dirty="0"/>
              <a:t>أ-دفنها فقط      ب-تصديرها للخارج     </a:t>
            </a:r>
            <a:r>
              <a:rPr lang="ar-AE" sz="2200" b="1" dirty="0">
                <a:highlight>
                  <a:srgbClr val="FFFF00"/>
                </a:highlight>
              </a:rPr>
              <a:t>ج-إعادة التدوير وتحويلها لطاقة </a:t>
            </a:r>
            <a:r>
              <a:rPr lang="ar-AE" sz="2200" b="1" dirty="0"/>
              <a:t>    د-حرقها دون معالجة</a:t>
            </a:r>
          </a:p>
          <a:p>
            <a:pPr algn="r"/>
            <a:r>
              <a:rPr lang="ar-AE" sz="2200" b="1" dirty="0"/>
              <a:t>5-ماهي رؤية الإمارات 2050 فيما يتعلق بالاقتصاد الأخضر :</a:t>
            </a:r>
          </a:p>
          <a:p>
            <a:pPr algn="r"/>
            <a:r>
              <a:rPr lang="ar-AE" sz="2200" b="1" dirty="0"/>
              <a:t>أ-زيادة استخدام الوقود الأحفوري             </a:t>
            </a:r>
            <a:r>
              <a:rPr lang="ar-AE" sz="2200" b="1" dirty="0">
                <a:highlight>
                  <a:srgbClr val="FFFF00"/>
                </a:highlight>
              </a:rPr>
              <a:t>ب- تحقيق التنمية المستدامة وتقليل البصمة الكربونية </a:t>
            </a:r>
          </a:p>
          <a:p>
            <a:pPr algn="r"/>
            <a:r>
              <a:rPr lang="ar-AE" sz="2200" b="1" dirty="0"/>
              <a:t>ج-التوسع في الصناعات الثقيلة فقط          د-الاعتماد الكامل على الموارد غير المتجددة</a:t>
            </a:r>
          </a:p>
          <a:p>
            <a:pPr algn="r"/>
            <a:endParaRPr lang="ar-AE" sz="2200" b="1" dirty="0"/>
          </a:p>
        </p:txBody>
      </p:sp>
    </p:spTree>
    <p:extLst>
      <p:ext uri="{BB962C8B-B14F-4D97-AF65-F5344CB8AC3E}">
        <p14:creationId xmlns:p14="http://schemas.microsoft.com/office/powerpoint/2010/main" val="3177200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577140-167E-4D53-AD69-29B4E7B0DC5E}"/>
              </a:ext>
            </a:extLst>
          </p:cNvPr>
          <p:cNvPicPr>
            <a:picLocks noChangeAspect="1"/>
          </p:cNvPicPr>
          <p:nvPr/>
        </p:nvPicPr>
        <p:blipFill>
          <a:blip r:embed="rId2"/>
          <a:stretch>
            <a:fillRect/>
          </a:stretch>
        </p:blipFill>
        <p:spPr>
          <a:xfrm>
            <a:off x="1441450" y="778738"/>
            <a:ext cx="9297670" cy="535676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6962776" y="1"/>
            <a:ext cx="5283816" cy="523220"/>
          </a:xfrm>
          <a:prstGeom prst="rect">
            <a:avLst/>
          </a:prstGeom>
          <a:noFill/>
        </p:spPr>
        <p:txBody>
          <a:bodyPr wrap="square" rtlCol="0" anchor="t">
            <a:spAutoFit/>
          </a:bodyPr>
          <a:lstStyle/>
          <a:p>
            <a:pPr algn="r"/>
            <a:r>
              <a:rPr lang="ar-AE" sz="2400" b="1" u="sng" dirty="0">
                <a:ln w="0"/>
                <a:effectLst>
                  <a:outerShdw blurRad="38100" dist="25400" dir="5400000" algn="ctr" rotWithShape="0">
                    <a:srgbClr val="6E747A">
                      <a:alpha val="43000"/>
                    </a:srgbClr>
                  </a:outerShdw>
                </a:effectLst>
                <a:highlight>
                  <a:srgbClr val="FFFF00"/>
                </a:highlight>
                <a:sym typeface="+mn-ea"/>
              </a:rPr>
              <a:t>من خلال الخريطة أجب عن الأسئلة التالية </a:t>
            </a:r>
            <a:r>
              <a:rPr lang="ar-AE" sz="2800" b="1" u="sng" dirty="0">
                <a:ln w="0"/>
                <a:effectLst>
                  <a:outerShdw blurRad="38100" dist="25400" dir="5400000" algn="ctr" rotWithShape="0">
                    <a:srgbClr val="6E747A">
                      <a:alpha val="43000"/>
                    </a:srgbClr>
                  </a:outerShdw>
                </a:effectLst>
                <a:highlight>
                  <a:srgbClr val="FFFF00"/>
                </a:highlight>
                <a:sym typeface="+mn-ea"/>
              </a:rPr>
              <a:t>:</a:t>
            </a:r>
          </a:p>
        </p:txBody>
      </p:sp>
      <p:pic>
        <p:nvPicPr>
          <p:cNvPr id="1026" name="Picture 1">
            <a:extLst>
              <a:ext uri="{FF2B5EF4-FFF2-40B4-BE49-F238E27FC236}">
                <a16:creationId xmlns:a16="http://schemas.microsoft.com/office/drawing/2014/main" id="{59C38697-F699-4014-8116-2C06F020FC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1" y="99001"/>
            <a:ext cx="7572374" cy="511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D400D004-FC28-48D5-B5DC-F8BCDF22DAE2}"/>
              </a:ext>
            </a:extLst>
          </p:cNvPr>
          <p:cNvSpPr/>
          <p:nvPr/>
        </p:nvSpPr>
        <p:spPr>
          <a:xfrm>
            <a:off x="7534275" y="261611"/>
            <a:ext cx="4581525" cy="6124754"/>
          </a:xfrm>
          <a:prstGeom prst="rect">
            <a:avLst/>
          </a:prstGeom>
        </p:spPr>
        <p:txBody>
          <a:bodyPr wrap="square">
            <a:spAutoFit/>
          </a:bodyPr>
          <a:lstStyle/>
          <a:p>
            <a:pPr algn="r">
              <a:spcAft>
                <a:spcPts val="0"/>
              </a:spcAft>
            </a:pPr>
            <a:r>
              <a:rPr lang="ar-AE" sz="3200" b="1" dirty="0">
                <a:latin typeface="Times New Roman" panose="02020603050405020304" pitchFamily="18" charset="0"/>
                <a:ea typeface="Times New Roman" panose="02020603050405020304" pitchFamily="18" charset="0"/>
              </a:rPr>
              <a:t>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1-إنتقل حكم الدولة الأموية في العصر العباسي إلى قارة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أ-آسيا    ب- أوروبا   ج-أفريقيا   د- أمريكا الشمالية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2-من المناطق التي لم تنضم للدولة الأموية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أ-الأندلس  ب-الروم    ج-بلاد فارس    د-المغرب</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3-مسطح مائي شمال الدولة الأموية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أ-بحر القلزم    ب-بحر العرب  ج-الخليج العربي  د-بحر الروم</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4-تقع الهند في الجهة .................... من الدولة الأموية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أ-الغربية   ب-</a:t>
            </a:r>
            <a:r>
              <a:rPr lang="ar-AE" sz="2400" b="1" dirty="0">
                <a:solidFill>
                  <a:srgbClr val="000000"/>
                </a:solidFill>
                <a:latin typeface="Times New Roman" panose="02020603050405020304" pitchFamily="18" charset="0"/>
                <a:ea typeface="Times New Roman" panose="02020603050405020304" pitchFamily="18" charset="0"/>
              </a:rPr>
              <a:t>الشرقية</a:t>
            </a:r>
            <a:r>
              <a:rPr lang="ar-AE" sz="2400" b="1" dirty="0">
                <a:latin typeface="Times New Roman" panose="02020603050405020304" pitchFamily="18" charset="0"/>
                <a:ea typeface="Times New Roman" panose="02020603050405020304" pitchFamily="18" charset="0"/>
              </a:rPr>
              <a:t>   ج-الشمالية      د-الشمالية الغربية </a:t>
            </a:r>
            <a:endParaRPr lang="en-AE"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8074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6962776" y="1"/>
            <a:ext cx="5283816" cy="523220"/>
          </a:xfrm>
          <a:prstGeom prst="rect">
            <a:avLst/>
          </a:prstGeom>
          <a:noFill/>
        </p:spPr>
        <p:txBody>
          <a:bodyPr wrap="square" rtlCol="0" anchor="t">
            <a:spAutoFit/>
          </a:bodyPr>
          <a:lstStyle/>
          <a:p>
            <a:pPr algn="r"/>
            <a:r>
              <a:rPr lang="ar-AE" sz="2400" b="1" u="sng" dirty="0">
                <a:ln w="0"/>
                <a:effectLst>
                  <a:outerShdw blurRad="38100" dist="25400" dir="5400000" algn="ctr" rotWithShape="0">
                    <a:srgbClr val="6E747A">
                      <a:alpha val="43000"/>
                    </a:srgbClr>
                  </a:outerShdw>
                </a:effectLst>
                <a:highlight>
                  <a:srgbClr val="FFFF00"/>
                </a:highlight>
                <a:sym typeface="+mn-ea"/>
              </a:rPr>
              <a:t>من خلال الخريطة أجب عن الأسئلة التالية </a:t>
            </a:r>
            <a:r>
              <a:rPr lang="ar-AE" sz="2800" b="1" u="sng" dirty="0">
                <a:ln w="0"/>
                <a:effectLst>
                  <a:outerShdw blurRad="38100" dist="25400" dir="5400000" algn="ctr" rotWithShape="0">
                    <a:srgbClr val="6E747A">
                      <a:alpha val="43000"/>
                    </a:srgbClr>
                  </a:outerShdw>
                </a:effectLst>
                <a:highlight>
                  <a:srgbClr val="FFFF00"/>
                </a:highlight>
                <a:sym typeface="+mn-ea"/>
              </a:rPr>
              <a:t>:</a:t>
            </a:r>
          </a:p>
        </p:txBody>
      </p:sp>
      <p:pic>
        <p:nvPicPr>
          <p:cNvPr id="1026" name="Picture 1">
            <a:extLst>
              <a:ext uri="{FF2B5EF4-FFF2-40B4-BE49-F238E27FC236}">
                <a16:creationId xmlns:a16="http://schemas.microsoft.com/office/drawing/2014/main" id="{59C38697-F699-4014-8116-2C06F020FC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1" y="99001"/>
            <a:ext cx="7572374" cy="511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D400D004-FC28-48D5-B5DC-F8BCDF22DAE2}"/>
              </a:ext>
            </a:extLst>
          </p:cNvPr>
          <p:cNvSpPr/>
          <p:nvPr/>
        </p:nvSpPr>
        <p:spPr>
          <a:xfrm>
            <a:off x="7534275" y="261611"/>
            <a:ext cx="4581525" cy="6124754"/>
          </a:xfrm>
          <a:prstGeom prst="rect">
            <a:avLst/>
          </a:prstGeom>
        </p:spPr>
        <p:txBody>
          <a:bodyPr wrap="square">
            <a:spAutoFit/>
          </a:bodyPr>
          <a:lstStyle/>
          <a:p>
            <a:pPr algn="r">
              <a:spcAft>
                <a:spcPts val="0"/>
              </a:spcAft>
            </a:pPr>
            <a:r>
              <a:rPr lang="ar-AE" sz="3200" b="1" dirty="0">
                <a:latin typeface="Times New Roman" panose="02020603050405020304" pitchFamily="18" charset="0"/>
                <a:ea typeface="Times New Roman" panose="02020603050405020304" pitchFamily="18" charset="0"/>
              </a:rPr>
              <a:t>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1-إنتقل حكم الدولة الأموية في العصر العباسي إلى قارة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أ-آسيا    </a:t>
            </a:r>
            <a:r>
              <a:rPr lang="ar-AE" sz="2400" b="1" dirty="0">
                <a:highlight>
                  <a:srgbClr val="FFFF00"/>
                </a:highlight>
                <a:latin typeface="Times New Roman" panose="02020603050405020304" pitchFamily="18" charset="0"/>
                <a:ea typeface="Times New Roman" panose="02020603050405020304" pitchFamily="18" charset="0"/>
              </a:rPr>
              <a:t>ب- أوروبا </a:t>
            </a:r>
            <a:r>
              <a:rPr lang="ar-AE" sz="2400" b="1" dirty="0">
                <a:latin typeface="Times New Roman" panose="02020603050405020304" pitchFamily="18" charset="0"/>
                <a:ea typeface="Times New Roman" panose="02020603050405020304" pitchFamily="18" charset="0"/>
              </a:rPr>
              <a:t>  ج-أفريقيا   د- أمريكا الشمالية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2-من المناطق التي لم تنضم للدولة الأموية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أ-الأندلس  </a:t>
            </a:r>
            <a:r>
              <a:rPr lang="ar-AE" sz="2400" b="1" dirty="0">
                <a:highlight>
                  <a:srgbClr val="FFFF00"/>
                </a:highlight>
                <a:latin typeface="Times New Roman" panose="02020603050405020304" pitchFamily="18" charset="0"/>
                <a:ea typeface="Times New Roman" panose="02020603050405020304" pitchFamily="18" charset="0"/>
              </a:rPr>
              <a:t>ب-الروم</a:t>
            </a:r>
            <a:r>
              <a:rPr lang="ar-AE" sz="2400" b="1" dirty="0">
                <a:latin typeface="Times New Roman" panose="02020603050405020304" pitchFamily="18" charset="0"/>
                <a:ea typeface="Times New Roman" panose="02020603050405020304" pitchFamily="18" charset="0"/>
              </a:rPr>
              <a:t>    ج-بلاد فارس    د-المغرب</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3-مسطح مائي شمال الدولة الأموية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أ-بحر القلزم    ب-بحر العرب  ج-الخليج العربي  </a:t>
            </a:r>
            <a:r>
              <a:rPr lang="ar-AE" sz="2400" b="1" dirty="0">
                <a:highlight>
                  <a:srgbClr val="FFFF00"/>
                </a:highlight>
                <a:latin typeface="Times New Roman" panose="02020603050405020304" pitchFamily="18" charset="0"/>
                <a:ea typeface="Times New Roman" panose="02020603050405020304" pitchFamily="18" charset="0"/>
              </a:rPr>
              <a:t>د-بحر الروم</a:t>
            </a:r>
            <a:endParaRPr lang="en-AE" sz="2000" b="1" dirty="0">
              <a:highlight>
                <a:srgbClr val="FFFF00"/>
              </a:highlight>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4-تقع الهند في الجهة .................... من الدولة الأموية :</a:t>
            </a:r>
            <a:endParaRPr lang="en-AE" sz="2000" b="1" dirty="0">
              <a:latin typeface="Times New Roman" panose="02020603050405020304" pitchFamily="18" charset="0"/>
              <a:ea typeface="Times New Roman" panose="02020603050405020304" pitchFamily="18" charset="0"/>
            </a:endParaRPr>
          </a:p>
          <a:p>
            <a:pPr marL="228600" algn="r">
              <a:spcAft>
                <a:spcPts val="0"/>
              </a:spcAft>
            </a:pPr>
            <a:r>
              <a:rPr lang="ar-AE" sz="2400" b="1" dirty="0">
                <a:latin typeface="Times New Roman" panose="02020603050405020304" pitchFamily="18" charset="0"/>
                <a:ea typeface="Times New Roman" panose="02020603050405020304" pitchFamily="18" charset="0"/>
              </a:rPr>
              <a:t>أ-الغربية   </a:t>
            </a:r>
            <a:r>
              <a:rPr lang="ar-AE" sz="2400" b="1" dirty="0">
                <a:highlight>
                  <a:srgbClr val="FFFF00"/>
                </a:highlight>
                <a:latin typeface="Times New Roman" panose="02020603050405020304" pitchFamily="18" charset="0"/>
                <a:ea typeface="Times New Roman" panose="02020603050405020304" pitchFamily="18" charset="0"/>
              </a:rPr>
              <a:t>ب-</a:t>
            </a:r>
            <a:r>
              <a:rPr lang="ar-AE" sz="2400" b="1" dirty="0">
                <a:solidFill>
                  <a:srgbClr val="000000"/>
                </a:solidFill>
                <a:highlight>
                  <a:srgbClr val="FFFF00"/>
                </a:highlight>
                <a:latin typeface="Times New Roman" panose="02020603050405020304" pitchFamily="18" charset="0"/>
                <a:ea typeface="Times New Roman" panose="02020603050405020304" pitchFamily="18" charset="0"/>
              </a:rPr>
              <a:t>الشرقية</a:t>
            </a:r>
            <a:r>
              <a:rPr lang="ar-AE" sz="2400" b="1" dirty="0">
                <a:latin typeface="Times New Roman" panose="02020603050405020304" pitchFamily="18" charset="0"/>
                <a:ea typeface="Times New Roman" panose="02020603050405020304" pitchFamily="18" charset="0"/>
              </a:rPr>
              <a:t>   ج-الشمالية      د-الشمالية الغربية </a:t>
            </a:r>
            <a:endParaRPr lang="en-AE"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9656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EF6C7C-06D8-44EC-B8AF-FBA51885487C}"/>
              </a:ext>
            </a:extLst>
          </p:cNvPr>
          <p:cNvPicPr>
            <a:picLocks noChangeAspect="1"/>
          </p:cNvPicPr>
          <p:nvPr/>
        </p:nvPicPr>
        <p:blipFill>
          <a:blip r:embed="rId2"/>
          <a:stretch>
            <a:fillRect/>
          </a:stretch>
        </p:blipFill>
        <p:spPr>
          <a:xfrm>
            <a:off x="1377799" y="466631"/>
            <a:ext cx="8928251" cy="5548685"/>
          </a:xfrm>
          <a:prstGeom prst="rect">
            <a:avLst/>
          </a:prstGeom>
        </p:spPr>
      </p:pic>
    </p:spTree>
    <p:extLst>
      <p:ext uri="{BB962C8B-B14F-4D97-AF65-F5344CB8AC3E}">
        <p14:creationId xmlns:p14="http://schemas.microsoft.com/office/powerpoint/2010/main" val="575638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365760" y="40661"/>
            <a:ext cx="6096000" cy="461665"/>
          </a:xfrm>
          <a:prstGeom prst="rect">
            <a:avLst/>
          </a:prstGeom>
          <a:noFill/>
        </p:spPr>
        <p:txBody>
          <a:bodyPr wrap="square" rtlCol="0" anchor="t">
            <a:spAutoFit/>
          </a:bodyPr>
          <a:lstStyle/>
          <a:p>
            <a:pPr algn="r"/>
            <a:r>
              <a:rPr lang="ar-AE" sz="2000" b="1" u="sng" dirty="0">
                <a:ln w="0"/>
                <a:effectLst>
                  <a:outerShdw blurRad="38100" dist="25400" dir="5400000" algn="ctr" rotWithShape="0">
                    <a:srgbClr val="6E747A">
                      <a:alpha val="43000"/>
                    </a:srgbClr>
                  </a:outerShdw>
                </a:effectLst>
                <a:highlight>
                  <a:srgbClr val="FFFF00"/>
                </a:highlight>
                <a:sym typeface="+mn-ea"/>
              </a:rPr>
              <a:t>اقرأ ال</a:t>
            </a:r>
            <a:r>
              <a:rPr lang="ar-SA" sz="2000" b="1" u="sng" dirty="0">
                <a:ln w="0"/>
                <a:effectLst>
                  <a:outerShdw blurRad="38100" dist="25400" dir="5400000" algn="ctr" rotWithShape="0">
                    <a:srgbClr val="6E747A">
                      <a:alpha val="43000"/>
                    </a:srgbClr>
                  </a:outerShdw>
                </a:effectLst>
                <a:highlight>
                  <a:srgbClr val="FFFF00"/>
                </a:highlight>
                <a:sym typeface="+mn-ea"/>
              </a:rPr>
              <a:t>شكل</a:t>
            </a:r>
            <a:r>
              <a:rPr lang="ar-AE" sz="2000" b="1" u="sng" dirty="0">
                <a:ln w="0"/>
                <a:effectLst>
                  <a:outerShdw blurRad="38100" dist="25400" dir="5400000" algn="ctr" rotWithShape="0">
                    <a:srgbClr val="6E747A">
                      <a:alpha val="43000"/>
                    </a:srgbClr>
                  </a:outerShdw>
                </a:effectLst>
                <a:highlight>
                  <a:srgbClr val="FFFF00"/>
                </a:highlight>
                <a:sym typeface="+mn-ea"/>
              </a:rPr>
              <a:t> قراءة جيدة ثم أجب عن الأسئلة التالية </a:t>
            </a:r>
            <a:r>
              <a:rPr lang="ar-AE" sz="2400" b="1" u="sng" dirty="0">
                <a:ln w="0"/>
                <a:effectLst>
                  <a:outerShdw blurRad="38100" dist="25400" dir="5400000" algn="ctr" rotWithShape="0">
                    <a:srgbClr val="6E747A">
                      <a:alpha val="43000"/>
                    </a:srgbClr>
                  </a:outerShdw>
                </a:effectLst>
                <a:highlight>
                  <a:srgbClr val="FFFF00"/>
                </a:highlight>
                <a:sym typeface="+mn-ea"/>
              </a:rPr>
              <a:t>:</a:t>
            </a:r>
          </a:p>
        </p:txBody>
      </p:sp>
      <p:pic>
        <p:nvPicPr>
          <p:cNvPr id="2050" name="Picture 2" descr="https://th.bing.com/th/id/OIP.ZQSzA7vwf7CFlXG2K3ksBAHaJQ?rs=1&amp;pid=ImgDetMain">
            <a:extLst>
              <a:ext uri="{FF2B5EF4-FFF2-40B4-BE49-F238E27FC236}">
                <a16:creationId xmlns:a16="http://schemas.microsoft.com/office/drawing/2014/main" id="{6C63614D-D9A5-4EC2-AF37-36FB248BBD6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807200" y="40661"/>
            <a:ext cx="5281613" cy="493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F1D8E44E-6BB7-4D85-BD5F-840253E01E57}"/>
              </a:ext>
            </a:extLst>
          </p:cNvPr>
          <p:cNvSpPr/>
          <p:nvPr/>
        </p:nvSpPr>
        <p:spPr>
          <a:xfrm>
            <a:off x="4348480" y="4970680"/>
            <a:ext cx="7740333" cy="1846659"/>
          </a:xfrm>
          <a:prstGeom prst="rect">
            <a:avLst/>
          </a:prstGeom>
        </p:spPr>
        <p:txBody>
          <a:bodyPr wrap="square">
            <a:spAutoFit/>
          </a:bodyPr>
          <a:lstStyle/>
          <a:p>
            <a:pPr algn="r">
              <a:spcAft>
                <a:spcPts val="0"/>
              </a:spcAft>
              <a:tabLst>
                <a:tab pos="2616835" algn="r"/>
              </a:tabLst>
            </a:pPr>
            <a:r>
              <a:rPr lang="ar-AE" sz="2400" b="1" dirty="0">
                <a:latin typeface="Times New Roman" panose="02020603050405020304" pitchFamily="18" charset="0"/>
                <a:ea typeface="Times New Roman" panose="02020603050405020304" pitchFamily="18" charset="0"/>
              </a:rPr>
              <a:t> </a:t>
            </a:r>
            <a:r>
              <a:rPr lang="ar-SA" b="1" dirty="0">
                <a:solidFill>
                  <a:srgbClr val="404041"/>
                </a:solidFill>
                <a:latin typeface="Times New Roman" panose="02020603050405020304" pitchFamily="18" charset="0"/>
                <a:ea typeface="Times New Roman" panose="02020603050405020304" pitchFamily="18" charset="0"/>
              </a:rPr>
              <a:t>أعلن نائب رئيس الدولة رئيس مجلس الوزراء حاكم دبي الشيخ محمد بن راشد آل مكتوم، تعيين رائد الفضاء سلطان النيادي وزير الدولة للشباب في الإمارات، بعد أن دعا في سبتمبر الماضي من شباب وشابات الوطن، إلى ترشيح شاب أو شابة ليمثل قضاياهم وينقل آراءهم ، النيادي حقق إنجازات تاريخية لبلاده، وللعرب جميعاً، وخدم البشرية في المجال العلمي، بعد أن رفع علم الإمارات في الفضاء، وأنجز أطول مهمة فضائية في تاريخ العرب ، وأجرى العديد من البحوث والدراسات والتجارب العلمية على متن المحطة الدولية، ليصبح قامة ملهمة وقدوة للشباب، الذين رشحوه ليكون وزيراً لهم .</a:t>
            </a:r>
            <a:endParaRPr lang="en-AE" sz="1600" dirty="0">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8B68D1C8-291F-4415-81D6-5A093DB00549}"/>
              </a:ext>
            </a:extLst>
          </p:cNvPr>
          <p:cNvSpPr/>
          <p:nvPr/>
        </p:nvSpPr>
        <p:spPr>
          <a:xfrm>
            <a:off x="457200" y="373122"/>
            <a:ext cx="6096000" cy="4616648"/>
          </a:xfrm>
          <a:prstGeom prst="rect">
            <a:avLst/>
          </a:prstGeom>
        </p:spPr>
        <p:txBody>
          <a:bodyPr>
            <a:spAutoFit/>
          </a:bodyPr>
          <a:lstStyle/>
          <a:p>
            <a:pPr algn="r">
              <a:spcAft>
                <a:spcPts val="0"/>
              </a:spcAft>
            </a:pPr>
            <a:r>
              <a:rPr lang="ar-AE" sz="2400" b="1" dirty="0">
                <a:latin typeface="Times New Roman" panose="02020603050405020304" pitchFamily="18" charset="0"/>
                <a:ea typeface="Times New Roman" panose="02020603050405020304" pitchFamily="18" charset="0"/>
              </a:rPr>
              <a:t>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1-حصل سلطان النيادي على الماجستير في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أ-أمن الشبكات             ب- أمن المعلومات             ج-منع تسريب المعلومات       د- ريادة الفضاء</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2-تم اختيار سلطان النيادي وزيراً للشباب عن طريق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أ-ترشيح الشباب له        ب-التعيين المباشر              ج- وكالة ناسا للفضاء           د-جميع ما سبق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3- كانت رحلة سلطان النيادي 2023 م إلى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أ-كوكب المريخ             ب-القمر                           ج-محطة الفضاء الدولية        د-وكالة ناسا</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4-تم اختيار سلطان النيادي كرائد فضاء احتياطي عام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أ-2023 م                   ب-1981 م                        ج- 2019 م                       د-2024 م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5-الغرض من رحلة سلطان النيادي للفضاء هو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أ-خدمة القوات المسلحة   ب-أمن المعلومات             ج-التجارب العلمية              د-الدراسات التكنولوجية</a:t>
            </a:r>
            <a:endParaRPr lang="en-AE"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5901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365760" y="40661"/>
            <a:ext cx="6096000" cy="461665"/>
          </a:xfrm>
          <a:prstGeom prst="rect">
            <a:avLst/>
          </a:prstGeom>
          <a:noFill/>
        </p:spPr>
        <p:txBody>
          <a:bodyPr wrap="square" rtlCol="0" anchor="t">
            <a:spAutoFit/>
          </a:bodyPr>
          <a:lstStyle/>
          <a:p>
            <a:pPr algn="r"/>
            <a:r>
              <a:rPr lang="ar-AE" sz="2000" b="1" u="sng" dirty="0">
                <a:ln w="0"/>
                <a:effectLst>
                  <a:outerShdw blurRad="38100" dist="25400" dir="5400000" algn="ctr" rotWithShape="0">
                    <a:srgbClr val="6E747A">
                      <a:alpha val="43000"/>
                    </a:srgbClr>
                  </a:outerShdw>
                </a:effectLst>
                <a:highlight>
                  <a:srgbClr val="FFFF00"/>
                </a:highlight>
                <a:sym typeface="+mn-ea"/>
              </a:rPr>
              <a:t>اقرأ ال</a:t>
            </a:r>
            <a:r>
              <a:rPr lang="ar-SA" sz="2000" b="1" u="sng" dirty="0">
                <a:ln w="0"/>
                <a:effectLst>
                  <a:outerShdw blurRad="38100" dist="25400" dir="5400000" algn="ctr" rotWithShape="0">
                    <a:srgbClr val="6E747A">
                      <a:alpha val="43000"/>
                    </a:srgbClr>
                  </a:outerShdw>
                </a:effectLst>
                <a:highlight>
                  <a:srgbClr val="FFFF00"/>
                </a:highlight>
                <a:sym typeface="+mn-ea"/>
              </a:rPr>
              <a:t>شكل</a:t>
            </a:r>
            <a:r>
              <a:rPr lang="ar-AE" sz="2000" b="1" u="sng" dirty="0">
                <a:ln w="0"/>
                <a:effectLst>
                  <a:outerShdw blurRad="38100" dist="25400" dir="5400000" algn="ctr" rotWithShape="0">
                    <a:srgbClr val="6E747A">
                      <a:alpha val="43000"/>
                    </a:srgbClr>
                  </a:outerShdw>
                </a:effectLst>
                <a:highlight>
                  <a:srgbClr val="FFFF00"/>
                </a:highlight>
                <a:sym typeface="+mn-ea"/>
              </a:rPr>
              <a:t> قراءة جيدة ثم أجب عن الأسئلة التالية </a:t>
            </a:r>
            <a:r>
              <a:rPr lang="ar-AE" sz="2400" b="1" u="sng" dirty="0">
                <a:ln w="0"/>
                <a:effectLst>
                  <a:outerShdw blurRad="38100" dist="25400" dir="5400000" algn="ctr" rotWithShape="0">
                    <a:srgbClr val="6E747A">
                      <a:alpha val="43000"/>
                    </a:srgbClr>
                  </a:outerShdw>
                </a:effectLst>
                <a:highlight>
                  <a:srgbClr val="FFFF00"/>
                </a:highlight>
                <a:sym typeface="+mn-ea"/>
              </a:rPr>
              <a:t>:</a:t>
            </a:r>
          </a:p>
        </p:txBody>
      </p:sp>
      <p:pic>
        <p:nvPicPr>
          <p:cNvPr id="2050" name="Picture 2" descr="https://th.bing.com/th/id/OIP.ZQSzA7vwf7CFlXG2K3ksBAHaJQ?rs=1&amp;pid=ImgDetMain">
            <a:extLst>
              <a:ext uri="{FF2B5EF4-FFF2-40B4-BE49-F238E27FC236}">
                <a16:creationId xmlns:a16="http://schemas.microsoft.com/office/drawing/2014/main" id="{6C63614D-D9A5-4EC2-AF37-36FB248BBD6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807200" y="40661"/>
            <a:ext cx="5281613" cy="51027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F1D8E44E-6BB7-4D85-BD5F-840253E01E57}"/>
              </a:ext>
            </a:extLst>
          </p:cNvPr>
          <p:cNvSpPr/>
          <p:nvPr/>
        </p:nvSpPr>
        <p:spPr>
          <a:xfrm>
            <a:off x="2214880" y="5143400"/>
            <a:ext cx="9609773" cy="1569660"/>
          </a:xfrm>
          <a:prstGeom prst="rect">
            <a:avLst/>
          </a:prstGeom>
        </p:spPr>
        <p:txBody>
          <a:bodyPr wrap="square">
            <a:spAutoFit/>
          </a:bodyPr>
          <a:lstStyle/>
          <a:p>
            <a:pPr algn="r">
              <a:spcAft>
                <a:spcPts val="0"/>
              </a:spcAft>
              <a:tabLst>
                <a:tab pos="2616835" algn="r"/>
              </a:tabLst>
            </a:pPr>
            <a:r>
              <a:rPr lang="ar-AE" sz="2400" b="1" dirty="0">
                <a:latin typeface="Times New Roman" panose="02020603050405020304" pitchFamily="18" charset="0"/>
                <a:ea typeface="Times New Roman" panose="02020603050405020304" pitchFamily="18" charset="0"/>
              </a:rPr>
              <a:t> </a:t>
            </a:r>
            <a:r>
              <a:rPr lang="ar-SA" b="1" dirty="0">
                <a:solidFill>
                  <a:srgbClr val="404041"/>
                </a:solidFill>
                <a:latin typeface="Times New Roman" panose="02020603050405020304" pitchFamily="18" charset="0"/>
                <a:ea typeface="Times New Roman" panose="02020603050405020304" pitchFamily="18" charset="0"/>
              </a:rPr>
              <a:t>أعلن نائب رئيس الدولة رئيس مجلس الوزراء حاكم دبي الشيخ محمد بن راشد آل مكتوم، تعيين رائد الفضاء سلطان النيادي وزير الدولة للشباب في الإمارات، بعد أن دعا في سبتمبر الماضي من شباب وشابات الوطن، إلى ترشيح شاب أو شابة ليمثل قضاياهم وينقل آراءهم ، النيادي حقق إنجازات تاريخية لبلاده، وللعرب جميعاً، وخدم البشرية في المجال العلمي، بعد أن رفع علم الإمارات في الفضاء، وأنجز أطول مهمة فضائية في تاريخ العرب ، وأجرى العديد من البحوث والدراسات والتجارب العلمية على متن المحطة الدولية، ليصبح قامة ملهمة وقدوة للشباب، الذين رشحوه ليكون وزيراً لهم .</a:t>
            </a:r>
            <a:endParaRPr lang="en-AE" sz="1600" dirty="0">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8B68D1C8-291F-4415-81D6-5A093DB00549}"/>
              </a:ext>
            </a:extLst>
          </p:cNvPr>
          <p:cNvSpPr/>
          <p:nvPr/>
        </p:nvSpPr>
        <p:spPr>
          <a:xfrm>
            <a:off x="457200" y="373122"/>
            <a:ext cx="6096000" cy="4616648"/>
          </a:xfrm>
          <a:prstGeom prst="rect">
            <a:avLst/>
          </a:prstGeom>
        </p:spPr>
        <p:txBody>
          <a:bodyPr>
            <a:spAutoFit/>
          </a:bodyPr>
          <a:lstStyle/>
          <a:p>
            <a:pPr algn="r">
              <a:spcAft>
                <a:spcPts val="0"/>
              </a:spcAft>
            </a:pPr>
            <a:r>
              <a:rPr lang="ar-AE" sz="2400" b="1" dirty="0">
                <a:latin typeface="Times New Roman" panose="02020603050405020304" pitchFamily="18" charset="0"/>
                <a:ea typeface="Times New Roman" panose="02020603050405020304" pitchFamily="18" charset="0"/>
              </a:rPr>
              <a:t>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1-حصل سلطان النيادي على الماجستير في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أ-أمن الشبكات            ب- أمن المعلومات             </a:t>
            </a:r>
            <a:r>
              <a:rPr lang="ar-AE" b="1" dirty="0">
                <a:highlight>
                  <a:srgbClr val="FFFF00"/>
                </a:highlight>
                <a:latin typeface="Times New Roman" panose="02020603050405020304" pitchFamily="18" charset="0"/>
                <a:ea typeface="Times New Roman" panose="02020603050405020304" pitchFamily="18" charset="0"/>
              </a:rPr>
              <a:t>ج-منع تسريب المعلومات </a:t>
            </a:r>
            <a:r>
              <a:rPr lang="ar-AE" b="1" dirty="0">
                <a:latin typeface="Times New Roman" panose="02020603050405020304" pitchFamily="18" charset="0"/>
                <a:ea typeface="Times New Roman" panose="02020603050405020304" pitchFamily="18" charset="0"/>
              </a:rPr>
              <a:t>      د- ريادة الفضاء</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2-تم اختيار سلطان النيادي وزيراً للشباب عن طريق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highlight>
                  <a:srgbClr val="FFFF00"/>
                </a:highlight>
                <a:latin typeface="Times New Roman" panose="02020603050405020304" pitchFamily="18" charset="0"/>
                <a:ea typeface="Times New Roman" panose="02020603050405020304" pitchFamily="18" charset="0"/>
              </a:rPr>
              <a:t>أ-ترشيح الشباب له   </a:t>
            </a:r>
            <a:r>
              <a:rPr lang="ar-AE" b="1" dirty="0">
                <a:latin typeface="Times New Roman" panose="02020603050405020304" pitchFamily="18" charset="0"/>
                <a:ea typeface="Times New Roman" panose="02020603050405020304" pitchFamily="18" charset="0"/>
              </a:rPr>
              <a:t>     ب-التعيين المباشر              ج- وكالة ناسا للفضاء           د-جميع ما سبق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3- كانت رحلة سلطان النيادي 2023 م إلى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أ-كوكب المريخ             ب-القمر                      </a:t>
            </a:r>
            <a:r>
              <a:rPr lang="ar-AE" b="1" dirty="0">
                <a:highlight>
                  <a:srgbClr val="FFFF00"/>
                </a:highlight>
                <a:latin typeface="Times New Roman" panose="02020603050405020304" pitchFamily="18" charset="0"/>
                <a:ea typeface="Times New Roman" panose="02020603050405020304" pitchFamily="18" charset="0"/>
              </a:rPr>
              <a:t>ج-محطة الفضاء الدولية    </a:t>
            </a:r>
            <a:r>
              <a:rPr lang="ar-AE" b="1" dirty="0">
                <a:latin typeface="Times New Roman" panose="02020603050405020304" pitchFamily="18" charset="0"/>
                <a:ea typeface="Times New Roman" panose="02020603050405020304" pitchFamily="18" charset="0"/>
              </a:rPr>
              <a:t>    د-وكالة ناسا</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4-تم اختيار سلطان النيادي كرائد فضاء احتياطي عام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أ-2023 م                   ب-1981 م                        </a:t>
            </a:r>
            <a:r>
              <a:rPr lang="ar-AE" b="1" dirty="0">
                <a:highlight>
                  <a:srgbClr val="FFFF00"/>
                </a:highlight>
                <a:latin typeface="Times New Roman" panose="02020603050405020304" pitchFamily="18" charset="0"/>
                <a:ea typeface="Times New Roman" panose="02020603050405020304" pitchFamily="18" charset="0"/>
              </a:rPr>
              <a:t>ج- 2019 م  </a:t>
            </a:r>
            <a:r>
              <a:rPr lang="ar-AE" b="1" dirty="0">
                <a:latin typeface="Times New Roman" panose="02020603050405020304" pitchFamily="18" charset="0"/>
                <a:ea typeface="Times New Roman" panose="02020603050405020304" pitchFamily="18" charset="0"/>
              </a:rPr>
              <a:t>                     د-2024 م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5-الغرض من رحلة سلطان النيادي للفضاء هو :</a:t>
            </a:r>
            <a:endParaRPr lang="en-AE" sz="1600" dirty="0">
              <a:latin typeface="Times New Roman" panose="02020603050405020304" pitchFamily="18" charset="0"/>
              <a:ea typeface="Times New Roman" panose="02020603050405020304" pitchFamily="18" charset="0"/>
            </a:endParaRPr>
          </a:p>
          <a:p>
            <a:pPr algn="r">
              <a:spcAft>
                <a:spcPts val="0"/>
              </a:spcAft>
            </a:pPr>
            <a:r>
              <a:rPr lang="ar-AE" b="1" dirty="0">
                <a:latin typeface="Times New Roman" panose="02020603050405020304" pitchFamily="18" charset="0"/>
                <a:ea typeface="Times New Roman" panose="02020603050405020304" pitchFamily="18" charset="0"/>
              </a:rPr>
              <a:t>أ-خدمة القوات المسلحة      ب-أمن المعلومات             </a:t>
            </a:r>
            <a:r>
              <a:rPr lang="ar-AE" b="1" dirty="0">
                <a:highlight>
                  <a:srgbClr val="FFFF00"/>
                </a:highlight>
                <a:latin typeface="Times New Roman" panose="02020603050405020304" pitchFamily="18" charset="0"/>
                <a:ea typeface="Times New Roman" panose="02020603050405020304" pitchFamily="18" charset="0"/>
              </a:rPr>
              <a:t>ج-التجارب العلمية  </a:t>
            </a:r>
            <a:r>
              <a:rPr lang="ar-AE" b="1" dirty="0">
                <a:latin typeface="Times New Roman" panose="02020603050405020304" pitchFamily="18" charset="0"/>
                <a:ea typeface="Times New Roman" panose="02020603050405020304" pitchFamily="18" charset="0"/>
              </a:rPr>
              <a:t>            د-الدراسات التكنولوجية</a:t>
            </a:r>
            <a:endParaRPr lang="en-AE"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0847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4C462B-3649-432E-9507-F1EDF1ADE0A0}"/>
              </a:ext>
            </a:extLst>
          </p:cNvPr>
          <p:cNvPicPr>
            <a:picLocks noChangeAspect="1"/>
          </p:cNvPicPr>
          <p:nvPr/>
        </p:nvPicPr>
        <p:blipFill>
          <a:blip r:embed="rId2"/>
          <a:stretch>
            <a:fillRect/>
          </a:stretch>
        </p:blipFill>
        <p:spPr>
          <a:xfrm>
            <a:off x="1854048" y="590463"/>
            <a:ext cx="9051630" cy="5162637"/>
          </a:xfrm>
          <a:prstGeom prst="rect">
            <a:avLst/>
          </a:prstGeom>
        </p:spPr>
      </p:pic>
    </p:spTree>
    <p:extLst>
      <p:ext uri="{BB962C8B-B14F-4D97-AF65-F5344CB8AC3E}">
        <p14:creationId xmlns:p14="http://schemas.microsoft.com/office/powerpoint/2010/main" val="4287965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6096000" y="0"/>
            <a:ext cx="6096000" cy="523220"/>
          </a:xfrm>
          <a:prstGeom prst="rect">
            <a:avLst/>
          </a:prstGeom>
          <a:noFill/>
        </p:spPr>
        <p:txBody>
          <a:bodyPr wrap="square" rtlCol="0" anchor="t">
            <a:spAutoFit/>
          </a:bodyPr>
          <a:lstStyle/>
          <a:p>
            <a:pPr algn="r"/>
            <a:r>
              <a:rPr lang="ar-AE" sz="2400" b="1" u="sng" dirty="0">
                <a:ln w="0"/>
                <a:effectLst>
                  <a:outerShdw blurRad="38100" dist="25400" dir="5400000" algn="ctr" rotWithShape="0">
                    <a:srgbClr val="6E747A">
                      <a:alpha val="43000"/>
                    </a:srgbClr>
                  </a:outerShdw>
                </a:effectLst>
                <a:highlight>
                  <a:srgbClr val="FFFF00"/>
                </a:highlight>
                <a:sym typeface="+mn-ea"/>
              </a:rPr>
              <a:t>اقرأ ال</a:t>
            </a:r>
            <a:r>
              <a:rPr lang="ar-SA" sz="2400" b="1" u="sng" dirty="0">
                <a:ln w="0"/>
                <a:effectLst>
                  <a:outerShdw blurRad="38100" dist="25400" dir="5400000" algn="ctr" rotWithShape="0">
                    <a:srgbClr val="6E747A">
                      <a:alpha val="43000"/>
                    </a:srgbClr>
                  </a:outerShdw>
                </a:effectLst>
                <a:highlight>
                  <a:srgbClr val="FFFF00"/>
                </a:highlight>
                <a:sym typeface="+mn-ea"/>
              </a:rPr>
              <a:t>شكل</a:t>
            </a:r>
            <a:r>
              <a:rPr lang="ar-AE" sz="2400" b="1" u="sng" dirty="0">
                <a:ln w="0"/>
                <a:effectLst>
                  <a:outerShdw blurRad="38100" dist="25400" dir="5400000" algn="ctr" rotWithShape="0">
                    <a:srgbClr val="6E747A">
                      <a:alpha val="43000"/>
                    </a:srgbClr>
                  </a:outerShdw>
                </a:effectLst>
                <a:highlight>
                  <a:srgbClr val="FFFF00"/>
                </a:highlight>
                <a:sym typeface="+mn-ea"/>
              </a:rPr>
              <a:t> قراءة جيدة ثم أجب عن الأسئلة التالية </a:t>
            </a:r>
            <a:r>
              <a:rPr lang="ar-AE" sz="2800" b="1" u="sng" dirty="0">
                <a:ln w="0"/>
                <a:effectLst>
                  <a:outerShdw blurRad="38100" dist="25400" dir="5400000" algn="ctr" rotWithShape="0">
                    <a:srgbClr val="6E747A">
                      <a:alpha val="43000"/>
                    </a:srgbClr>
                  </a:outerShdw>
                </a:effectLst>
                <a:highlight>
                  <a:srgbClr val="FFFF00"/>
                </a:highlight>
                <a:sym typeface="+mn-ea"/>
              </a:rPr>
              <a:t>:</a:t>
            </a:r>
          </a:p>
        </p:txBody>
      </p:sp>
      <p:pic>
        <p:nvPicPr>
          <p:cNvPr id="3074" name="Picture 2" descr="إنفوجراف.. &quot;أسبوع الاقتصاد الإسلامي&quot; ينطلق في دبي">
            <a:extLst>
              <a:ext uri="{FF2B5EF4-FFF2-40B4-BE49-F238E27FC236}">
                <a16:creationId xmlns:a16="http://schemas.microsoft.com/office/drawing/2014/main" id="{344206C7-3C88-4B61-B0B1-D768089EF2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296"/>
          <a:stretch/>
        </p:blipFill>
        <p:spPr bwMode="auto">
          <a:xfrm>
            <a:off x="6840537" y="523220"/>
            <a:ext cx="5351463" cy="62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DF6D03F-1E38-4629-B3F4-E6C51FB85022}"/>
              </a:ext>
            </a:extLst>
          </p:cNvPr>
          <p:cNvSpPr/>
          <p:nvPr/>
        </p:nvSpPr>
        <p:spPr>
          <a:xfrm>
            <a:off x="-360363" y="114300"/>
            <a:ext cx="7200900" cy="5940088"/>
          </a:xfrm>
          <a:prstGeom prst="rect">
            <a:avLst/>
          </a:prstGeom>
        </p:spPr>
        <p:txBody>
          <a:bodyPr wrap="square">
            <a:spAutoFit/>
          </a:bodyPr>
          <a:lstStyle/>
          <a:p>
            <a:pPr algn="r"/>
            <a:r>
              <a:rPr lang="ar-AE" sz="2000" b="1" dirty="0"/>
              <a:t>تعمل دبي على تعزيز مكانتها كـ عاصمة عالمية للاقتصاد الإسلامي من خلال تطوير قطاعات مثل التمويل الإسلامي، الصناعة الحلال، والسياحة الإسلامية. كما تدعم التكنولوجيا المالية الإسلامية وتصدر الصكوك الإسلامية لجذب الاستثمارات. أطلقت مبادرة "دبي عاصمة الاقتصاد الإسلامي" عام 2013 لتعزيز هذا الدور عبر تنظيم المؤتمرات وتطوير التشريعات، مما يجعلها مركزًا رئيسيًا لهذا الاقتصاد عالميًا.</a:t>
            </a:r>
          </a:p>
          <a:p>
            <a:pPr algn="r"/>
            <a:endParaRPr lang="ar-AE" sz="2000" b="1" dirty="0"/>
          </a:p>
          <a:p>
            <a:pPr algn="r"/>
            <a:r>
              <a:rPr lang="ar-AE" sz="2000" b="1" dirty="0"/>
              <a:t>1-ما الهدف من مبادرة "دبي عاصمة الاقتصاد الإسلامي"؟</a:t>
            </a:r>
            <a:endParaRPr lang="ar-AE" sz="2000" dirty="0"/>
          </a:p>
          <a:p>
            <a:pPr algn="r"/>
            <a:r>
              <a:rPr lang="ar-AE" sz="2000" b="1" dirty="0"/>
              <a:t>-تعزيز السياحة الفاخرة                -   دعم وتنمية الاقتصاد الإسلامي   </a:t>
            </a:r>
          </a:p>
          <a:p>
            <a:pPr algn="r"/>
            <a:r>
              <a:rPr lang="ar-AE" sz="2000" b="1" dirty="0"/>
              <a:t> -  تطوير قطاع العقارات في دبي    -   زيادة الاعتماد على النفط</a:t>
            </a:r>
          </a:p>
          <a:p>
            <a:pPr algn="r"/>
            <a:r>
              <a:rPr lang="ar-AE" sz="2000" b="1" dirty="0"/>
              <a:t>2-متى تم إطلاق مبادرة دبي عاصمة الاقتصاد الإسلامي ؟</a:t>
            </a:r>
          </a:p>
          <a:p>
            <a:pPr algn="r"/>
            <a:r>
              <a:rPr lang="ar-AE" sz="2000" b="1" dirty="0"/>
              <a:t>-2010          -   2013           -     2015      -      2018</a:t>
            </a:r>
          </a:p>
          <a:p>
            <a:pPr algn="r"/>
            <a:r>
              <a:rPr lang="ar-AE" sz="2000" b="1" dirty="0"/>
              <a:t>3-أي من القطاعات التالية يعد جزءاً من الاقتصاد الإسلامي في دبي ؟</a:t>
            </a:r>
          </a:p>
          <a:p>
            <a:pPr algn="r"/>
            <a:r>
              <a:rPr lang="ar-AE" sz="2000" b="1" dirty="0"/>
              <a:t>-التمويل الإسلامي                   -صناعة الأزياء فقط </a:t>
            </a:r>
          </a:p>
          <a:p>
            <a:pPr algn="r"/>
            <a:r>
              <a:rPr lang="ar-AE" sz="2000" b="1" dirty="0"/>
              <a:t>-قطاع العقارات التقليدي            -السياحة الفاخرة فقط</a:t>
            </a:r>
          </a:p>
          <a:p>
            <a:pPr algn="r"/>
            <a:r>
              <a:rPr lang="ar-AE" sz="2000" b="1" dirty="0"/>
              <a:t>4-ما الأداة المالية الإسلامية التي تصدرها دبي لجذب الاستثمارات ؟</a:t>
            </a:r>
          </a:p>
          <a:p>
            <a:pPr algn="r"/>
            <a:r>
              <a:rPr lang="ar-AE" sz="2000" b="1" dirty="0"/>
              <a:t>-الأسهم      -السندات التقليدية    - الصكوك الإسلامية     -العملات الرقمية فقط</a:t>
            </a:r>
          </a:p>
          <a:p>
            <a:pPr algn="r"/>
            <a:r>
              <a:rPr lang="ar-AE" sz="2000" b="1" dirty="0"/>
              <a:t>5-كيف تدعم دبي الاقتصاد الإسلامي ؟</a:t>
            </a:r>
          </a:p>
          <a:p>
            <a:pPr algn="r"/>
            <a:r>
              <a:rPr lang="ar-AE" sz="2000" b="1" dirty="0"/>
              <a:t>-تطوير التشريعات وتنظيم المؤتمرات      -تقليل الاستثمارات في القطاعات المالية</a:t>
            </a:r>
          </a:p>
          <a:p>
            <a:pPr algn="r"/>
            <a:r>
              <a:rPr lang="ar-AE" sz="2000" b="1" dirty="0"/>
              <a:t>-حصر الاقتصاد الإسلامي في قطاع واحد    - تقليل استخدام التكنولوجيا المالية</a:t>
            </a:r>
            <a:endParaRPr lang="en-AE" sz="2000" b="1" dirty="0"/>
          </a:p>
        </p:txBody>
      </p:sp>
    </p:spTree>
    <p:extLst>
      <p:ext uri="{BB962C8B-B14F-4D97-AF65-F5344CB8AC3E}">
        <p14:creationId xmlns:p14="http://schemas.microsoft.com/office/powerpoint/2010/main" val="1206996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6096000" y="0"/>
            <a:ext cx="6096000" cy="523220"/>
          </a:xfrm>
          <a:prstGeom prst="rect">
            <a:avLst/>
          </a:prstGeom>
          <a:noFill/>
        </p:spPr>
        <p:txBody>
          <a:bodyPr wrap="square" rtlCol="0" anchor="t">
            <a:spAutoFit/>
          </a:bodyPr>
          <a:lstStyle/>
          <a:p>
            <a:pPr algn="r"/>
            <a:r>
              <a:rPr lang="ar-AE" sz="2400" b="1" u="sng" dirty="0">
                <a:ln w="0"/>
                <a:effectLst>
                  <a:outerShdw blurRad="38100" dist="25400" dir="5400000" algn="ctr" rotWithShape="0">
                    <a:srgbClr val="6E747A">
                      <a:alpha val="43000"/>
                    </a:srgbClr>
                  </a:outerShdw>
                </a:effectLst>
                <a:highlight>
                  <a:srgbClr val="FFFF00"/>
                </a:highlight>
                <a:sym typeface="+mn-ea"/>
              </a:rPr>
              <a:t>اقرأ ال</a:t>
            </a:r>
            <a:r>
              <a:rPr lang="ar-SA" sz="2400" b="1" u="sng" dirty="0">
                <a:ln w="0"/>
                <a:effectLst>
                  <a:outerShdw blurRad="38100" dist="25400" dir="5400000" algn="ctr" rotWithShape="0">
                    <a:srgbClr val="6E747A">
                      <a:alpha val="43000"/>
                    </a:srgbClr>
                  </a:outerShdw>
                </a:effectLst>
                <a:highlight>
                  <a:srgbClr val="FFFF00"/>
                </a:highlight>
                <a:sym typeface="+mn-ea"/>
              </a:rPr>
              <a:t>شكل</a:t>
            </a:r>
            <a:r>
              <a:rPr lang="ar-AE" sz="2400" b="1" u="sng" dirty="0">
                <a:ln w="0"/>
                <a:effectLst>
                  <a:outerShdw blurRad="38100" dist="25400" dir="5400000" algn="ctr" rotWithShape="0">
                    <a:srgbClr val="6E747A">
                      <a:alpha val="43000"/>
                    </a:srgbClr>
                  </a:outerShdw>
                </a:effectLst>
                <a:highlight>
                  <a:srgbClr val="FFFF00"/>
                </a:highlight>
                <a:sym typeface="+mn-ea"/>
              </a:rPr>
              <a:t> قراءة جيدة ثم أجب عن الأسئلة التالية </a:t>
            </a:r>
            <a:r>
              <a:rPr lang="ar-AE" sz="2800" b="1" u="sng" dirty="0">
                <a:ln w="0"/>
                <a:effectLst>
                  <a:outerShdw blurRad="38100" dist="25400" dir="5400000" algn="ctr" rotWithShape="0">
                    <a:srgbClr val="6E747A">
                      <a:alpha val="43000"/>
                    </a:srgbClr>
                  </a:outerShdw>
                </a:effectLst>
                <a:highlight>
                  <a:srgbClr val="FFFF00"/>
                </a:highlight>
                <a:sym typeface="+mn-ea"/>
              </a:rPr>
              <a:t>:</a:t>
            </a:r>
          </a:p>
        </p:txBody>
      </p:sp>
      <p:pic>
        <p:nvPicPr>
          <p:cNvPr id="3074" name="Picture 2" descr="إنفوجراف.. &quot;أسبوع الاقتصاد الإسلامي&quot; ينطلق في دبي">
            <a:extLst>
              <a:ext uri="{FF2B5EF4-FFF2-40B4-BE49-F238E27FC236}">
                <a16:creationId xmlns:a16="http://schemas.microsoft.com/office/drawing/2014/main" id="{344206C7-3C88-4B61-B0B1-D768089EF2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296"/>
          <a:stretch/>
        </p:blipFill>
        <p:spPr bwMode="auto">
          <a:xfrm>
            <a:off x="6840537" y="523220"/>
            <a:ext cx="5351463" cy="62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DF6D03F-1E38-4629-B3F4-E6C51FB85022}"/>
              </a:ext>
            </a:extLst>
          </p:cNvPr>
          <p:cNvSpPr/>
          <p:nvPr/>
        </p:nvSpPr>
        <p:spPr>
          <a:xfrm>
            <a:off x="-360363" y="114300"/>
            <a:ext cx="7200900" cy="5940088"/>
          </a:xfrm>
          <a:prstGeom prst="rect">
            <a:avLst/>
          </a:prstGeom>
        </p:spPr>
        <p:txBody>
          <a:bodyPr wrap="square">
            <a:spAutoFit/>
          </a:bodyPr>
          <a:lstStyle/>
          <a:p>
            <a:pPr algn="r"/>
            <a:r>
              <a:rPr lang="ar-AE" sz="2000" b="1" dirty="0"/>
              <a:t>تعمل دبي على تعزيز مكانتها كـ عاصمة عالمية للاقتصاد الإسلامي من خلال تطوير قطاعات مثل التمويل الإسلامي، الصناعة الحلال، والسياحة الإسلامية. كما تدعم التكنولوجيا المالية الإسلامية وتصدر الصكوك الإسلامية لجذب الاستثمارات. أطلقت مبادرة "دبي عاصمة الاقتصاد الإسلامي" عام 2013 لتعزيز هذا الدور عبر تنظيم المؤتمرات وتطوير التشريعات، مما يجعلها مركزًا رئيسيًا لهذا الاقتصاد عالميًا.</a:t>
            </a:r>
          </a:p>
          <a:p>
            <a:pPr algn="r"/>
            <a:endParaRPr lang="ar-AE" sz="2000" b="1" dirty="0"/>
          </a:p>
          <a:p>
            <a:pPr algn="r"/>
            <a:r>
              <a:rPr lang="ar-AE" sz="2000" b="1" dirty="0"/>
              <a:t>1-ما الهدف من مبادرة "دبي عاصمة الاقتصاد الإسلامي"؟</a:t>
            </a:r>
            <a:endParaRPr lang="ar-AE" sz="2000" dirty="0"/>
          </a:p>
          <a:p>
            <a:pPr algn="r"/>
            <a:r>
              <a:rPr lang="ar-AE" sz="2000" b="1" dirty="0"/>
              <a:t>-تعزيز السياحة الفاخرة                </a:t>
            </a:r>
            <a:r>
              <a:rPr lang="ar-AE" sz="2000" b="1" dirty="0">
                <a:highlight>
                  <a:srgbClr val="FFFF00"/>
                </a:highlight>
              </a:rPr>
              <a:t>-   دعم وتنمية الاقتصاد الإسلامي   </a:t>
            </a:r>
          </a:p>
          <a:p>
            <a:pPr algn="r"/>
            <a:r>
              <a:rPr lang="ar-AE" sz="2000" b="1" dirty="0"/>
              <a:t> -  تطوير قطاع العقارات في دبي    -   زيادة الاعتماد على النفط</a:t>
            </a:r>
          </a:p>
          <a:p>
            <a:pPr algn="r"/>
            <a:r>
              <a:rPr lang="ar-AE" sz="2000" b="1" dirty="0"/>
              <a:t>2-متى تم إطلاق مبادرة دبي عاصمة الاقتصاد الإسلامي ؟</a:t>
            </a:r>
          </a:p>
          <a:p>
            <a:pPr algn="r"/>
            <a:r>
              <a:rPr lang="ar-AE" sz="2000" b="1" dirty="0"/>
              <a:t>-2010          -   </a:t>
            </a:r>
            <a:r>
              <a:rPr lang="ar-AE" sz="2000" b="1" dirty="0">
                <a:highlight>
                  <a:srgbClr val="FFFF00"/>
                </a:highlight>
              </a:rPr>
              <a:t>2013</a:t>
            </a:r>
            <a:r>
              <a:rPr lang="ar-AE" sz="2000" b="1" dirty="0"/>
              <a:t>           -     2015      -      2018</a:t>
            </a:r>
          </a:p>
          <a:p>
            <a:pPr algn="r"/>
            <a:r>
              <a:rPr lang="ar-AE" sz="2000" b="1" dirty="0"/>
              <a:t>3-أي من القطاعات التالية يعد جزءاً من الاقتصاد الإسلامي في دبي ؟</a:t>
            </a:r>
          </a:p>
          <a:p>
            <a:pPr algn="r"/>
            <a:r>
              <a:rPr lang="ar-AE" sz="2000" b="1" dirty="0"/>
              <a:t>-</a:t>
            </a:r>
            <a:r>
              <a:rPr lang="ar-AE" sz="2000" b="1" dirty="0">
                <a:highlight>
                  <a:srgbClr val="FFFF00"/>
                </a:highlight>
              </a:rPr>
              <a:t>التمويل الإسلامي   </a:t>
            </a:r>
            <a:r>
              <a:rPr lang="ar-AE" sz="2000" b="1" dirty="0"/>
              <a:t>                -صناعة الأزياء فقط </a:t>
            </a:r>
          </a:p>
          <a:p>
            <a:pPr algn="r"/>
            <a:r>
              <a:rPr lang="ar-AE" sz="2000" b="1" dirty="0"/>
              <a:t>-قطاع العقارات التقليدي            -السياحة الفاخرة فقط</a:t>
            </a:r>
          </a:p>
          <a:p>
            <a:pPr algn="r"/>
            <a:r>
              <a:rPr lang="ar-AE" sz="2000" b="1" dirty="0"/>
              <a:t>4-ما الأداة المالية الإسلامية التي تصدرها دبي لجذب الاستثمارات ؟</a:t>
            </a:r>
          </a:p>
          <a:p>
            <a:pPr algn="r"/>
            <a:r>
              <a:rPr lang="ar-AE" sz="2000" b="1" dirty="0"/>
              <a:t>-الأسهم      -السندات التقليدية    - </a:t>
            </a:r>
            <a:r>
              <a:rPr lang="ar-AE" sz="2000" b="1" dirty="0">
                <a:highlight>
                  <a:srgbClr val="FFFF00"/>
                </a:highlight>
              </a:rPr>
              <a:t>الصكوك الإسلامية     </a:t>
            </a:r>
            <a:r>
              <a:rPr lang="ar-AE" sz="2000" b="1" dirty="0"/>
              <a:t>-العملات الرقمية فقط</a:t>
            </a:r>
          </a:p>
          <a:p>
            <a:pPr algn="r"/>
            <a:r>
              <a:rPr lang="ar-AE" sz="2000" b="1" dirty="0"/>
              <a:t>5-كيف تدعم دبي الاقتصاد الإسلامي ؟</a:t>
            </a:r>
          </a:p>
          <a:p>
            <a:pPr algn="r"/>
            <a:r>
              <a:rPr lang="ar-AE" sz="2000" b="1" dirty="0"/>
              <a:t>-</a:t>
            </a:r>
            <a:r>
              <a:rPr lang="ar-AE" sz="2000" b="1" dirty="0">
                <a:highlight>
                  <a:srgbClr val="FFFF00"/>
                </a:highlight>
              </a:rPr>
              <a:t>تطوير التشريعات وتنظيم المؤتمرات </a:t>
            </a:r>
            <a:r>
              <a:rPr lang="ar-AE" sz="2000" b="1" dirty="0"/>
              <a:t>     -تقليل الاستثمارات في القطاعات المالية</a:t>
            </a:r>
          </a:p>
          <a:p>
            <a:pPr algn="r"/>
            <a:r>
              <a:rPr lang="ar-AE" sz="2000" b="1" dirty="0"/>
              <a:t>-حصر الاقتصاد الإسلامي في قطاع واحد    - تقليل استخدام التكنولوجيا المالية</a:t>
            </a:r>
            <a:endParaRPr lang="en-AE" sz="2000" b="1" dirty="0"/>
          </a:p>
        </p:txBody>
      </p:sp>
    </p:spTree>
    <p:extLst>
      <p:ext uri="{BB962C8B-B14F-4D97-AF65-F5344CB8AC3E}">
        <p14:creationId xmlns:p14="http://schemas.microsoft.com/office/powerpoint/2010/main" val="3217105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TotalTime>
  <Words>1901</Words>
  <Application>Microsoft Office PowerPoint</Application>
  <PresentationFormat>Widescreen</PresentationFormat>
  <Paragraphs>135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Times New Roman</vt:lpstr>
      <vt:lpstr>Calibri Light</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الإمارات وأمريكا الشمالية</dc:title>
  <dc:creator>Mohamed Mangoud</dc:creator>
  <cp:lastModifiedBy>GHADAHASSAN IBRAHIM ABDELAZIZ</cp:lastModifiedBy>
  <cp:revision>136</cp:revision>
  <dcterms:created xsi:type="dcterms:W3CDTF">2021-05-28T19:45:00Z</dcterms:created>
  <dcterms:modified xsi:type="dcterms:W3CDTF">2025-03-03T17:24:51Z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8D36AD23BCA94504866D16B260D71F3A_12</vt:lpwstr>
  </property>
  <property fmtid="{D5CDD505-2E9C-101B-9397-08002B2CF9AE}" pid="3" name="KSOProductBuildVer">
    <vt:lpwstr>1033-12.2.0.18911</vt:lpwstr>
  </property>
</Properties>
</file>