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6"/>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23" r:id="rId19"/>
    <p:sldId id="2724" r:id="rId20"/>
    <p:sldId id="2713" r:id="rId21"/>
    <p:sldId id="2715" r:id="rId22"/>
    <p:sldId id="2725" r:id="rId23"/>
    <p:sldId id="2726" r:id="rId24"/>
    <p:sldId id="46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 id="2723"/>
            <p14:sldId id="2724"/>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33B"/>
    <a:srgbClr val="2A5CAA"/>
    <a:srgbClr val="C00000"/>
    <a:srgbClr val="000000"/>
    <a:srgbClr val="5F5F5F"/>
    <a:srgbClr val="9A9C9B"/>
    <a:srgbClr val="3E8CFF"/>
    <a:srgbClr val="7F7F7F"/>
    <a:srgbClr val="CAD9F2"/>
    <a:srgbClr val="B39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2" autoAdjust="0"/>
    <p:restoredTop sz="96327"/>
  </p:normalViewPr>
  <p:slideViewPr>
    <p:cSldViewPr showGuides="1">
      <p:cViewPr varScale="1">
        <p:scale>
          <a:sx n="124" d="100"/>
          <a:sy n="124" d="100"/>
        </p:scale>
        <p:origin x="69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1.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07596020328038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6735185216667648"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50929601331200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550929601331200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467559418888192"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408364770328576"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40836477032857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775628682952704"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hyperlink" Target="https://www.mauthor.com/present/6223033534119936" TargetMode="Externa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8 Advanced</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8F7E4C6-D9A2-719B-D8E4-377F7065DF6B}"/>
              </a:ext>
            </a:extLst>
          </p:cNvPr>
          <p:cNvGraphicFramePr>
            <a:graphicFrameLocks noGrp="1"/>
          </p:cNvGraphicFramePr>
          <p:nvPr>
            <p:extLst>
              <p:ext uri="{D42A27DB-BD31-4B8C-83A1-F6EECF244321}">
                <p14:modId xmlns:p14="http://schemas.microsoft.com/office/powerpoint/2010/main" val="3529509763"/>
              </p:ext>
            </p:extLst>
          </p:nvPr>
        </p:nvGraphicFramePr>
        <p:xfrm>
          <a:off x="0" y="0"/>
          <a:ext cx="12191999" cy="6858001"/>
        </p:xfrm>
        <a:graphic>
          <a:graphicData uri="http://schemas.openxmlformats.org/drawingml/2006/table">
            <a:tbl>
              <a:tblPr firstRow="1" firstCol="1" bandRow="1"/>
              <a:tblGrid>
                <a:gridCol w="2736980">
                  <a:extLst>
                    <a:ext uri="{9D8B030D-6E8A-4147-A177-3AD203B41FA5}">
                      <a16:colId xmlns:a16="http://schemas.microsoft.com/office/drawing/2014/main" val="1671386975"/>
                    </a:ext>
                  </a:extLst>
                </a:gridCol>
                <a:gridCol w="3142987">
                  <a:extLst>
                    <a:ext uri="{9D8B030D-6E8A-4147-A177-3AD203B41FA5}">
                      <a16:colId xmlns:a16="http://schemas.microsoft.com/office/drawing/2014/main" val="3682318576"/>
                    </a:ext>
                  </a:extLst>
                </a:gridCol>
                <a:gridCol w="3175769">
                  <a:extLst>
                    <a:ext uri="{9D8B030D-6E8A-4147-A177-3AD203B41FA5}">
                      <a16:colId xmlns:a16="http://schemas.microsoft.com/office/drawing/2014/main" val="3301635950"/>
                    </a:ext>
                  </a:extLst>
                </a:gridCol>
                <a:gridCol w="3136263">
                  <a:extLst>
                    <a:ext uri="{9D8B030D-6E8A-4147-A177-3AD203B41FA5}">
                      <a16:colId xmlns:a16="http://schemas.microsoft.com/office/drawing/2014/main" val="2530032340"/>
                    </a:ext>
                  </a:extLst>
                </a:gridCol>
              </a:tblGrid>
              <a:tr h="387503">
                <a:tc gridSpan="4">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 People, culture and customs, technology.</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47283112"/>
                  </a:ext>
                </a:extLst>
              </a:tr>
              <a:tr h="387503">
                <a:tc>
                  <a:txBody>
                    <a:bodyPr/>
                    <a:lstStyle/>
                    <a:p>
                      <a:pPr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C8CC"/>
                    </a:solidFill>
                  </a:tcPr>
                </a:tc>
                <a:tc>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4016566239"/>
                  </a:ext>
                </a:extLst>
              </a:tr>
              <a:tr h="1134432">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Adverbs: degree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a range of common adverbs of frequency. (30)</a:t>
                      </a:r>
                    </a:p>
                    <a:p>
                      <a:pPr algn="ctr" fontAlgn="base">
                        <a:lnSpc>
                          <a:spcPct val="107000"/>
                        </a:lnSpc>
                        <a:spcAft>
                          <a:spcPts val="800"/>
                        </a:spcAft>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qualify adverbs with “really / quite / very”. (41)</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adverbial intensifiers with adjectives. (51)</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Expressing agreement and disagreement</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Asking for and making suggestions and recommendations</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Expressing opinion</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2351265731"/>
                  </a:ext>
                </a:extLst>
              </a:tr>
              <a:tr h="1053701">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Past time: past continuous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make affirmative statements using common irregular past simple forms. (30)</a:t>
                      </a:r>
                    </a:p>
                    <a:p>
                      <a:pPr marL="0" marR="0" lvl="0" indent="0" algn="ctr" defTabSz="914400" rtl="0" eaLnBrk="1" fontAlgn="base" latinLnBrk="0" hangingPunct="1">
                        <a:lnSpc>
                          <a:spcPct val="107000"/>
                        </a:lnSpc>
                        <a:spcBef>
                          <a:spcPts val="0"/>
                        </a:spcBef>
                        <a:spcAft>
                          <a:spcPts val="800"/>
                        </a:spcAft>
                        <a:buClrTx/>
                        <a:buSzTx/>
                        <a:buFontTx/>
                        <a:buNone/>
                        <a:tabLst/>
                        <a:defRPr/>
                      </a:pPr>
                      <a:r>
                        <a:rPr lang="en-US" sz="1200" kern="0" dirty="0">
                          <a:solidFill>
                            <a:srgbClr val="000000"/>
                          </a:solidFill>
                          <a:effectLst/>
                          <a:latin typeface="Arial" charset="0"/>
                          <a:ea typeface="Arial" charset="0"/>
                          <a:cs typeface="Arial" charset="0"/>
                        </a:rPr>
                        <a:t>Can use the present continuous to refer to temporary situations. (38)</a:t>
                      </a:r>
                      <a:endParaRPr lang="en-US" sz="1200" kern="100" dirty="0">
                        <a:effectLst/>
                        <a:highlight>
                          <a:srgbClr val="D5DCE4"/>
                        </a:highlight>
                        <a:latin typeface="Arial" charset="0"/>
                        <a:ea typeface="Arial" charset="0"/>
                        <a:cs typeface="Arial"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6670"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past continuous to refer to temporary or changing past states or situations. (51)</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416313214"/>
                  </a:ext>
                </a:extLst>
              </a:tr>
              <a:tr h="1299160">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Passive: present perfect passive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common forms of 'have' in the present tense. (25)</a:t>
                      </a:r>
                    </a:p>
                    <a:p>
                      <a:pPr algn="ctr" fontAlgn="base">
                        <a:lnSpc>
                          <a:spcPct val="107000"/>
                        </a:lnSpc>
                        <a:spcAft>
                          <a:spcPts val="800"/>
                        </a:spcAft>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the present perfect with “yet” and “still”. (44)</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passive with 'just/already'. (52)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passive with 'yet'. (52)</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9803251"/>
                  </a:ext>
                </a:extLst>
              </a:tr>
              <a:tr h="1317770">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Conditionals: first / second conditional</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possible future outcomes of a present action or situation using the first conditional. (46)</a:t>
                      </a:r>
                    </a:p>
                    <a:p>
                      <a:pPr marL="0" marR="0" indent="0" algn="ctr" defTabSz="914400" rtl="0" eaLnBrk="1" fontAlgn="base" latinLnBrk="0" hangingPunct="1">
                        <a:lnSpc>
                          <a:spcPct val="107000"/>
                        </a:lnSpc>
                        <a:spcBef>
                          <a:spcPts val="0"/>
                        </a:spcBef>
                        <a:spcAft>
                          <a:spcPts val="800"/>
                        </a:spcAft>
                        <a:buClrTx/>
                        <a:buSzTx/>
                        <a:buFontTx/>
                        <a:buNone/>
                        <a:tabLst/>
                        <a:defRP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describe hypothetical (counterfactual) results of a current action or situation using the second conditional. (48)</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present or future outcomes of a hypothetical situation using 'even if'. (54)</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883080095"/>
                  </a:ext>
                </a:extLst>
              </a:tr>
              <a:tr h="1277932">
                <a:tc>
                  <a:txBody>
                    <a:bodyPr/>
                    <a:lstStyle/>
                    <a:p>
                      <a:pPr marL="17780" algn="ctr">
                        <a:lnSpc>
                          <a:spcPct val="150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Verb forms: verb + to + infinitive / verb + infinitive / verb + </a:t>
                      </a:r>
                      <a:r>
                        <a:rPr lang="en-US" sz="12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ing</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“want to” + infinitive to express intentions. (31)</a:t>
                      </a:r>
                    </a:p>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'like/hate/love' with the '-</a:t>
                      </a:r>
                      <a:r>
                        <a:rPr lang="en-US" sz="12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ing</a:t>
                      </a: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forms of verbs. (30)</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'plan'/'intend'/’mean’ + 'to' + infinitive to talk about present and future plans and intentions. (52)</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common verb + verb combinations using the '-</a:t>
                      </a:r>
                      <a:r>
                        <a:rPr lang="en-US" sz="12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ing</a:t>
                      </a: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form. (51)</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28939612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067004556"/>
              </p:ext>
            </p:extLst>
          </p:nvPr>
        </p:nvGraphicFramePr>
        <p:xfrm>
          <a:off x="474689" y="303550"/>
          <a:ext cx="11242621" cy="585775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algn="l" defTabSz="914400" rtl="0" eaLnBrk="1" latinLnBrk="0" hangingPunct="1"/>
                      <a:r>
                        <a:rPr lang="en-US" sz="1800" b="1"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Most sushi seems </a:t>
                      </a:r>
                      <a:r>
                        <a:rPr lang="en-US" sz="1800" b="1" u="sng"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extremely expensive</a:t>
                      </a:r>
                      <a:r>
                        <a:rPr lang="en-US" sz="1800" b="1" u="none"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 However, you can find </a:t>
                      </a:r>
                    </a:p>
                    <a:p>
                      <a:pPr marL="0" algn="l" defTabSz="914400" rtl="0" eaLnBrk="1" latinLnBrk="0" hangingPunct="1"/>
                      <a:r>
                        <a:rPr lang="en-US" sz="1800" b="1" u="sng"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quite cheap</a:t>
                      </a:r>
                      <a:r>
                        <a:rPr lang="en-US" sz="1800" b="1" u="none"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 options that are still delicious.</a:t>
                      </a:r>
                      <a:endParaRPr lang="en-US" sz="1800" b="1" dirty="0">
                        <a:solidFill>
                          <a:schemeClr val="accent1"/>
                        </a:solidFill>
                        <a:effectLst/>
                        <a:latin typeface="Arial" panose="020B0604020202020204" pitchFamily="34" charset="0"/>
                        <a:ea typeface="Yu Mincho" panose="02020400000000000000" pitchFamily="18"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Is all sushi cheap? Is some sushi expensive?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99407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adverbs: degree</a:t>
                      </a:r>
                      <a:endParaRPr lang="en-US" sz="1800" b="0" dirty="0">
                        <a:solidFill>
                          <a:srgbClr val="AC833B"/>
                        </a:solidFill>
                        <a:latin typeface="Arial" panose="020B0604020202020204" pitchFamily="34" charset="0"/>
                        <a:cs typeface="Arial" panose="020B0604020202020204" pitchFamily="34" charset="0"/>
                      </a:endParaRPr>
                    </a:p>
                    <a:p>
                      <a:pPr algn="l" rtl="0"/>
                      <a:r>
                        <a:rPr lang="en-US" sz="1800" dirty="0">
                          <a:solidFill>
                            <a:schemeClr val="tx1"/>
                          </a:solidFill>
                          <a:latin typeface="Arial" panose="020B0604020202020204" pitchFamily="34" charset="0"/>
                          <a:cs typeface="Arial" panose="020B0604020202020204" pitchFamily="34" charset="0"/>
                        </a:rPr>
                        <a:t>adverb + adjective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We can use adverbs as intensifiers to make some adjectives stronger in meaning. Some intensifiers increase the strength of adjectives more than others. ‘Extremely’ increases the adjective the most, followed by ‘very’ or ‘really’, and then ‘quite’. We can also use adverbials like ‘particularly’, ‘amazingly’, ’incredibly’ and ‘unusually’ to modify adjectives.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The new application is </a:t>
                      </a:r>
                      <a:r>
                        <a:rPr lang="en-US" sz="1800" u="sng" dirty="0">
                          <a:solidFill>
                            <a:schemeClr val="tx1"/>
                          </a:solidFill>
                          <a:latin typeface="Arial" panose="020B0604020202020204" pitchFamily="34" charset="0"/>
                          <a:cs typeface="Arial" panose="020B0604020202020204" pitchFamily="34" charset="0"/>
                        </a:rPr>
                        <a:t>particularly difficult</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to use.</a:t>
                      </a:r>
                    </a:p>
                    <a:p>
                      <a:pPr algn="l" rtl="0"/>
                      <a:r>
                        <a:rPr lang="en-US" sz="1800" dirty="0">
                          <a:solidFill>
                            <a:schemeClr val="tx1"/>
                          </a:solidFill>
                          <a:latin typeface="Arial" panose="020B0604020202020204" pitchFamily="34" charset="0"/>
                          <a:cs typeface="Arial" panose="020B0604020202020204" pitchFamily="34" charset="0"/>
                        </a:rPr>
                        <a:t>This food is </a:t>
                      </a:r>
                      <a:r>
                        <a:rPr lang="en-US" sz="1800" u="sng" dirty="0">
                          <a:solidFill>
                            <a:schemeClr val="tx1"/>
                          </a:solidFill>
                          <a:latin typeface="Arial" panose="020B0604020202020204" pitchFamily="34" charset="0"/>
                          <a:cs typeface="Arial" panose="020B0604020202020204" pitchFamily="34" charset="0"/>
                        </a:rPr>
                        <a:t>amazingly spicy</a:t>
                      </a:r>
                      <a:r>
                        <a:rPr lang="en-US" sz="1800" dirty="0">
                          <a:solidFill>
                            <a:schemeClr val="tx1"/>
                          </a:solidFill>
                          <a:latin typeface="Arial" panose="020B0604020202020204" pitchFamily="34" charset="0"/>
                          <a:cs typeface="Arial" panose="020B0604020202020204" pitchFamily="34" charset="0"/>
                        </a:rPr>
                        <a:t>, but </a:t>
                      </a:r>
                      <a:r>
                        <a:rPr lang="en-US" sz="1800" u="sng" dirty="0">
                          <a:solidFill>
                            <a:schemeClr val="tx1"/>
                          </a:solidFill>
                          <a:latin typeface="Arial" panose="020B0604020202020204" pitchFamily="34" charset="0"/>
                          <a:cs typeface="Arial" panose="020B0604020202020204" pitchFamily="34" charset="0"/>
                        </a:rPr>
                        <a:t>incredibly tasty</a:t>
                      </a:r>
                      <a:r>
                        <a:rPr lang="en-US" sz="1800" dirty="0">
                          <a:solidFill>
                            <a:schemeClr val="tx1"/>
                          </a:solidFill>
                          <a:latin typeface="Arial" panose="020B0604020202020204" pitchFamily="34" charset="0"/>
                          <a:cs typeface="Arial" panose="020B0604020202020204" pitchFamily="34" charset="0"/>
                        </a:rPr>
                        <a:t>.</a:t>
                      </a:r>
                    </a:p>
                    <a:p>
                      <a:pPr algn="l" rtl="0"/>
                      <a:r>
                        <a:rPr lang="en-US" sz="1800" dirty="0">
                          <a:solidFill>
                            <a:schemeClr val="tx1"/>
                          </a:solidFill>
                          <a:latin typeface="Arial" panose="020B0604020202020204" pitchFamily="34" charset="0"/>
                          <a:cs typeface="Arial" panose="020B0604020202020204" pitchFamily="34" charset="0"/>
                        </a:rPr>
                        <a:t>The local athletes trained in the </a:t>
                      </a:r>
                      <a:r>
                        <a:rPr lang="en-US" sz="1800" u="sng" dirty="0">
                          <a:solidFill>
                            <a:schemeClr val="tx1"/>
                          </a:solidFill>
                          <a:latin typeface="Arial" panose="020B0604020202020204" pitchFamily="34" charset="0"/>
                          <a:cs typeface="Arial" panose="020B0604020202020204" pitchFamily="34" charset="0"/>
                        </a:rPr>
                        <a:t>unusually hot</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sun.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7" name="Straight Arrow Connector 6">
            <a:extLst>
              <a:ext uri="{FF2B5EF4-FFF2-40B4-BE49-F238E27FC236}">
                <a16:creationId xmlns:a16="http://schemas.microsoft.com/office/drawing/2014/main" id="{700B75BA-5CA5-47FF-5615-66D1D2421D01}"/>
              </a:ext>
            </a:extLst>
          </p:cNvPr>
          <p:cNvCxnSpPr/>
          <p:nvPr/>
        </p:nvCxnSpPr>
        <p:spPr>
          <a:xfrm flipV="1">
            <a:off x="8256240" y="404664"/>
            <a:ext cx="0" cy="1080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0CD6656-ABF4-3118-9162-1A03FCC558C0}"/>
              </a:ext>
            </a:extLst>
          </p:cNvPr>
          <p:cNvSpPr txBox="1"/>
          <p:nvPr/>
        </p:nvSpPr>
        <p:spPr>
          <a:xfrm>
            <a:off x="8400256" y="760058"/>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really / very</a:t>
            </a:r>
          </a:p>
        </p:txBody>
      </p:sp>
      <p:sp>
        <p:nvSpPr>
          <p:cNvPr id="9" name="TextBox 8">
            <a:extLst>
              <a:ext uri="{FF2B5EF4-FFF2-40B4-BE49-F238E27FC236}">
                <a16:creationId xmlns:a16="http://schemas.microsoft.com/office/drawing/2014/main" id="{42C5F31B-86F7-5844-2552-3361629F843B}"/>
              </a:ext>
            </a:extLst>
          </p:cNvPr>
          <p:cNvSpPr txBox="1"/>
          <p:nvPr/>
        </p:nvSpPr>
        <p:spPr>
          <a:xfrm>
            <a:off x="8400256" y="1115452"/>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quite</a:t>
            </a:r>
          </a:p>
        </p:txBody>
      </p:sp>
      <p:sp>
        <p:nvSpPr>
          <p:cNvPr id="10" name="TextBox 9">
            <a:extLst>
              <a:ext uri="{FF2B5EF4-FFF2-40B4-BE49-F238E27FC236}">
                <a16:creationId xmlns:a16="http://schemas.microsoft.com/office/drawing/2014/main" id="{8C791FAF-202F-35B8-7DB9-39096E111030}"/>
              </a:ext>
            </a:extLst>
          </p:cNvPr>
          <p:cNvSpPr txBox="1"/>
          <p:nvPr/>
        </p:nvSpPr>
        <p:spPr>
          <a:xfrm>
            <a:off x="8406923" y="383757"/>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extremely</a:t>
            </a:r>
          </a:p>
        </p:txBody>
      </p:sp>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983085512"/>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I </a:t>
                      </a:r>
                      <a:r>
                        <a:rPr lang="en-US" sz="1800" b="1" u="sng" dirty="0">
                          <a:solidFill>
                            <a:srgbClr val="AC833B"/>
                          </a:solidFill>
                          <a:latin typeface="Arial" panose="020B0604020202020204" pitchFamily="34" charset="0"/>
                          <a:cs typeface="Arial" panose="020B0604020202020204" pitchFamily="34" charset="0"/>
                        </a:rPr>
                        <a:t>was living</a:t>
                      </a:r>
                      <a:r>
                        <a:rPr lang="en-US" sz="1800" b="1" u="none" dirty="0">
                          <a:solidFill>
                            <a:srgbClr val="AC833B"/>
                          </a:solidFill>
                          <a:latin typeface="Arial" panose="020B0604020202020204" pitchFamily="34" charset="0"/>
                          <a:cs typeface="Arial" panose="020B0604020202020204" pitchFamily="34" charset="0"/>
                        </a:rPr>
                        <a:t> in Dubai last summer.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the speaker living in Dubai now? When was the speaker living in Dubai?</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solidFill>
                            <a:schemeClr val="tx2"/>
                          </a:solidFill>
                          <a:latin typeface="Arial"/>
                          <a:cs typeface="Arial"/>
                          <a:hlinkClick r:id="rId2">
                            <a:extLst>
                              <a:ext uri="{A12FA001-AC4F-418D-AE19-62706E023703}">
                                <ahyp:hlinkClr xmlns:ahyp="http://schemas.microsoft.com/office/drawing/2018/hyperlinkcolor" val="tx"/>
                              </a:ext>
                            </a:extLst>
                          </a:hlinkClick>
                        </a:rPr>
                        <a:t>Past time: past continuous</a:t>
                      </a:r>
                      <a:endParaRPr lang="en-US" sz="1800" b="0" dirty="0">
                        <a:solidFill>
                          <a:schemeClr val="tx2"/>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a:ea typeface="Arial"/>
                          <a:cs typeface="Arial"/>
                          <a:sym typeface="Arial"/>
                        </a:rPr>
                        <a:t>subject + was / were + verb-</a:t>
                      </a:r>
                      <a:r>
                        <a:rPr lang="en-US" sz="1800" dirty="0" err="1">
                          <a:solidFill>
                            <a:schemeClr val="tx1"/>
                          </a:solidFill>
                          <a:latin typeface="Arial"/>
                          <a:ea typeface="Arial"/>
                          <a:cs typeface="Arial"/>
                          <a:sym typeface="Arial"/>
                        </a:rPr>
                        <a:t>ing</a:t>
                      </a:r>
                      <a:endParaRPr lang="en-US" sz="1800" dirty="0">
                        <a:solidFill>
                          <a:schemeClr val="tx1"/>
                        </a:solidFill>
                        <a:latin typeface="Arial"/>
                        <a:ea typeface="Arial"/>
                        <a:cs typeface="Arial"/>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past continuous to describe temporary or changing actions in the past. We use it to talk about completed past actions that were in progress for a period of time in the past and, at the time we are referring to, were unfinished.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 </a:t>
                      </a:r>
                      <a:r>
                        <a:rPr lang="en-US" sz="1800" u="sng" dirty="0">
                          <a:latin typeface="Arial" panose="020B0604020202020204" pitchFamily="34" charset="0"/>
                          <a:cs typeface="Arial" panose="020B0604020202020204" pitchFamily="34" charset="0"/>
                        </a:rPr>
                        <a:t>was studying</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for my exam last week.</a:t>
                      </a:r>
                    </a:p>
                    <a:p>
                      <a:pPr algn="l" rtl="0"/>
                      <a:r>
                        <a:rPr lang="en-US" sz="1800" dirty="0">
                          <a:latin typeface="Arial" panose="020B0604020202020204" pitchFamily="34" charset="0"/>
                          <a:cs typeface="Arial" panose="020B0604020202020204" pitchFamily="34" charset="0"/>
                        </a:rPr>
                        <a:t>They </a:t>
                      </a:r>
                      <a:r>
                        <a:rPr lang="en-US" sz="1800" u="sng" dirty="0">
                          <a:latin typeface="Arial" panose="020B0604020202020204" pitchFamily="34" charset="0"/>
                          <a:cs typeface="Arial" panose="020B0604020202020204" pitchFamily="34" charset="0"/>
                        </a:rPr>
                        <a:t>were shopping</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in the mall at the time.</a:t>
                      </a:r>
                    </a:p>
                    <a:p>
                      <a:pPr algn="l" rtl="0"/>
                      <a:r>
                        <a:rPr lang="en-US" sz="1800" u="sng" dirty="0">
                          <a:latin typeface="Arial" panose="020B0604020202020204" pitchFamily="34" charset="0"/>
                          <a:cs typeface="Arial" panose="020B0604020202020204" pitchFamily="34" charset="0"/>
                        </a:rPr>
                        <a:t>Were you doing</a:t>
                      </a:r>
                      <a:r>
                        <a:rPr lang="en-US" sz="1800" u="none" dirty="0">
                          <a:latin typeface="Arial" panose="020B0604020202020204" pitchFamily="34" charset="0"/>
                          <a:cs typeface="Arial" panose="020B0604020202020204" pitchFamily="34" charset="0"/>
                        </a:rPr>
                        <a:t> your</a:t>
                      </a:r>
                      <a:r>
                        <a:rPr lang="en-US" sz="1800" dirty="0">
                          <a:latin typeface="Arial" panose="020B0604020202020204" pitchFamily="34" charset="0"/>
                          <a:cs typeface="Arial" panose="020B0604020202020204" pitchFamily="34" charset="0"/>
                        </a:rPr>
                        <a:t> degree in 2016?</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2" name="Straight Connector 1">
            <a:extLst>
              <a:ext uri="{FF2B5EF4-FFF2-40B4-BE49-F238E27FC236}">
                <a16:creationId xmlns:a16="http://schemas.microsoft.com/office/drawing/2014/main" id="{279FAD67-2813-E152-8DC5-4DCE47F2942C}"/>
              </a:ext>
            </a:extLst>
          </p:cNvPr>
          <p:cNvCxnSpPr>
            <a:cxnSpLocks/>
          </p:cNvCxnSpPr>
          <p:nvPr/>
        </p:nvCxnSpPr>
        <p:spPr>
          <a:xfrm>
            <a:off x="6888088" y="1268760"/>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90AC867-CCE0-7522-5590-03010FE5C9A7}"/>
              </a:ext>
            </a:extLst>
          </p:cNvPr>
          <p:cNvSpPr txBox="1"/>
          <p:nvPr/>
        </p:nvSpPr>
        <p:spPr>
          <a:xfrm>
            <a:off x="9300356" y="914821"/>
            <a:ext cx="648072" cy="246221"/>
          </a:xfrm>
          <a:prstGeom prst="rect">
            <a:avLst/>
          </a:prstGeom>
          <a:noFill/>
        </p:spPr>
        <p:txBody>
          <a:bodyPr wrap="square" rtlCol="0">
            <a:spAutoFit/>
          </a:bodyPr>
          <a:lstStyle/>
          <a:p>
            <a:r>
              <a:rPr lang="en-GB" sz="1000" dirty="0">
                <a:latin typeface="Calibri" panose="020F0502020204030204" pitchFamily="34" charset="0"/>
                <a:cs typeface="Calibri" panose="020F0502020204030204" pitchFamily="34" charset="0"/>
              </a:rPr>
              <a:t>Present</a:t>
            </a:r>
          </a:p>
        </p:txBody>
      </p:sp>
      <p:cxnSp>
        <p:nvCxnSpPr>
          <p:cNvPr id="5" name="Straight Connector 4">
            <a:extLst>
              <a:ext uri="{FF2B5EF4-FFF2-40B4-BE49-F238E27FC236}">
                <a16:creationId xmlns:a16="http://schemas.microsoft.com/office/drawing/2014/main" id="{FF639E28-7E42-CF96-0019-39436383FF17}"/>
              </a:ext>
            </a:extLst>
          </p:cNvPr>
          <p:cNvCxnSpPr/>
          <p:nvPr/>
        </p:nvCxnSpPr>
        <p:spPr>
          <a:xfrm flipV="1">
            <a:off x="9624392" y="1124744"/>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Freeform 5">
            <a:extLst>
              <a:ext uri="{FF2B5EF4-FFF2-40B4-BE49-F238E27FC236}">
                <a16:creationId xmlns:a16="http://schemas.microsoft.com/office/drawing/2014/main" id="{6CC946F2-B2AA-7427-1CE7-FAB8B8783797}"/>
              </a:ext>
            </a:extLst>
          </p:cNvPr>
          <p:cNvSpPr/>
          <p:nvPr/>
        </p:nvSpPr>
        <p:spPr>
          <a:xfrm>
            <a:off x="7098020" y="866541"/>
            <a:ext cx="2202336" cy="96560"/>
          </a:xfrm>
          <a:custGeom>
            <a:avLst/>
            <a:gdLst>
              <a:gd name="connsiteX0" fmla="*/ 0 w 2202336"/>
              <a:gd name="connsiteY0" fmla="*/ 91473 h 96560"/>
              <a:gd name="connsiteX1" fmla="*/ 86360 w 2202336"/>
              <a:gd name="connsiteY1" fmla="*/ 25433 h 96560"/>
              <a:gd name="connsiteX2" fmla="*/ 187960 w 2202336"/>
              <a:gd name="connsiteY2" fmla="*/ 96553 h 96560"/>
              <a:gd name="connsiteX3" fmla="*/ 299720 w 2202336"/>
              <a:gd name="connsiteY3" fmla="*/ 20353 h 96560"/>
              <a:gd name="connsiteX4" fmla="*/ 391160 w 2202336"/>
              <a:gd name="connsiteY4" fmla="*/ 86393 h 96560"/>
              <a:gd name="connsiteX5" fmla="*/ 477520 w 2202336"/>
              <a:gd name="connsiteY5" fmla="*/ 15273 h 96560"/>
              <a:gd name="connsiteX6" fmla="*/ 579120 w 2202336"/>
              <a:gd name="connsiteY6" fmla="*/ 86393 h 96560"/>
              <a:gd name="connsiteX7" fmla="*/ 660400 w 2202336"/>
              <a:gd name="connsiteY7" fmla="*/ 20353 h 96560"/>
              <a:gd name="connsiteX8" fmla="*/ 772160 w 2202336"/>
              <a:gd name="connsiteY8" fmla="*/ 81313 h 96560"/>
              <a:gd name="connsiteX9" fmla="*/ 853440 w 2202336"/>
              <a:gd name="connsiteY9" fmla="*/ 10193 h 96560"/>
              <a:gd name="connsiteX10" fmla="*/ 955040 w 2202336"/>
              <a:gd name="connsiteY10" fmla="*/ 76233 h 96560"/>
              <a:gd name="connsiteX11" fmla="*/ 1061720 w 2202336"/>
              <a:gd name="connsiteY11" fmla="*/ 20353 h 96560"/>
              <a:gd name="connsiteX12" fmla="*/ 1163320 w 2202336"/>
              <a:gd name="connsiteY12" fmla="*/ 76233 h 96560"/>
              <a:gd name="connsiteX13" fmla="*/ 1280160 w 2202336"/>
              <a:gd name="connsiteY13" fmla="*/ 15273 h 96560"/>
              <a:gd name="connsiteX14" fmla="*/ 1381760 w 2202336"/>
              <a:gd name="connsiteY14" fmla="*/ 71153 h 96560"/>
              <a:gd name="connsiteX15" fmla="*/ 1483360 w 2202336"/>
              <a:gd name="connsiteY15" fmla="*/ 10193 h 96560"/>
              <a:gd name="connsiteX16" fmla="*/ 1595120 w 2202336"/>
              <a:gd name="connsiteY16" fmla="*/ 81313 h 96560"/>
              <a:gd name="connsiteX17" fmla="*/ 1727200 w 2202336"/>
              <a:gd name="connsiteY17" fmla="*/ 25433 h 96560"/>
              <a:gd name="connsiteX18" fmla="*/ 1833880 w 2202336"/>
              <a:gd name="connsiteY18" fmla="*/ 86393 h 96560"/>
              <a:gd name="connsiteX19" fmla="*/ 1925320 w 2202336"/>
              <a:gd name="connsiteY19" fmla="*/ 10193 h 96560"/>
              <a:gd name="connsiteX20" fmla="*/ 2021840 w 2202336"/>
              <a:gd name="connsiteY20" fmla="*/ 81313 h 96560"/>
              <a:gd name="connsiteX21" fmla="*/ 2113280 w 2202336"/>
              <a:gd name="connsiteY21" fmla="*/ 33 h 96560"/>
              <a:gd name="connsiteX22" fmla="*/ 2194560 w 2202336"/>
              <a:gd name="connsiteY22" fmla="*/ 71153 h 96560"/>
              <a:gd name="connsiteX23" fmla="*/ 2199640 w 2202336"/>
              <a:gd name="connsiteY23" fmla="*/ 60993 h 96560"/>
              <a:gd name="connsiteX24" fmla="*/ 2199640 w 2202336"/>
              <a:gd name="connsiteY24" fmla="*/ 71153 h 96560"/>
              <a:gd name="connsiteX25" fmla="*/ 2199640 w 2202336"/>
              <a:gd name="connsiteY25" fmla="*/ 71153 h 9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02336" h="96560">
                <a:moveTo>
                  <a:pt x="0" y="91473"/>
                </a:moveTo>
                <a:cubicBezTo>
                  <a:pt x="27516" y="58029"/>
                  <a:pt x="55033" y="24586"/>
                  <a:pt x="86360" y="25433"/>
                </a:cubicBezTo>
                <a:cubicBezTo>
                  <a:pt x="117687" y="26280"/>
                  <a:pt x="152400" y="97400"/>
                  <a:pt x="187960" y="96553"/>
                </a:cubicBezTo>
                <a:cubicBezTo>
                  <a:pt x="223520" y="95706"/>
                  <a:pt x="265853" y="22046"/>
                  <a:pt x="299720" y="20353"/>
                </a:cubicBezTo>
                <a:cubicBezTo>
                  <a:pt x="333587" y="18660"/>
                  <a:pt x="361527" y="87240"/>
                  <a:pt x="391160" y="86393"/>
                </a:cubicBezTo>
                <a:cubicBezTo>
                  <a:pt x="420793" y="85546"/>
                  <a:pt x="446193" y="15273"/>
                  <a:pt x="477520" y="15273"/>
                </a:cubicBezTo>
                <a:cubicBezTo>
                  <a:pt x="508847" y="15273"/>
                  <a:pt x="548640" y="85546"/>
                  <a:pt x="579120" y="86393"/>
                </a:cubicBezTo>
                <a:cubicBezTo>
                  <a:pt x="609600" y="87240"/>
                  <a:pt x="628227" y="21200"/>
                  <a:pt x="660400" y="20353"/>
                </a:cubicBezTo>
                <a:cubicBezTo>
                  <a:pt x="692573" y="19506"/>
                  <a:pt x="739987" y="83006"/>
                  <a:pt x="772160" y="81313"/>
                </a:cubicBezTo>
                <a:cubicBezTo>
                  <a:pt x="804333" y="79620"/>
                  <a:pt x="822960" y="11040"/>
                  <a:pt x="853440" y="10193"/>
                </a:cubicBezTo>
                <a:cubicBezTo>
                  <a:pt x="883920" y="9346"/>
                  <a:pt x="920327" y="74540"/>
                  <a:pt x="955040" y="76233"/>
                </a:cubicBezTo>
                <a:cubicBezTo>
                  <a:pt x="989753" y="77926"/>
                  <a:pt x="1027007" y="20353"/>
                  <a:pt x="1061720" y="20353"/>
                </a:cubicBezTo>
                <a:cubicBezTo>
                  <a:pt x="1096433" y="20353"/>
                  <a:pt x="1126913" y="77080"/>
                  <a:pt x="1163320" y="76233"/>
                </a:cubicBezTo>
                <a:cubicBezTo>
                  <a:pt x="1199727" y="75386"/>
                  <a:pt x="1243753" y="16120"/>
                  <a:pt x="1280160" y="15273"/>
                </a:cubicBezTo>
                <a:cubicBezTo>
                  <a:pt x="1316567" y="14426"/>
                  <a:pt x="1347893" y="72000"/>
                  <a:pt x="1381760" y="71153"/>
                </a:cubicBezTo>
                <a:cubicBezTo>
                  <a:pt x="1415627" y="70306"/>
                  <a:pt x="1447800" y="8500"/>
                  <a:pt x="1483360" y="10193"/>
                </a:cubicBezTo>
                <a:cubicBezTo>
                  <a:pt x="1518920" y="11886"/>
                  <a:pt x="1554480" y="78773"/>
                  <a:pt x="1595120" y="81313"/>
                </a:cubicBezTo>
                <a:cubicBezTo>
                  <a:pt x="1635760" y="83853"/>
                  <a:pt x="1687407" y="24586"/>
                  <a:pt x="1727200" y="25433"/>
                </a:cubicBezTo>
                <a:cubicBezTo>
                  <a:pt x="1766993" y="26280"/>
                  <a:pt x="1800860" y="88933"/>
                  <a:pt x="1833880" y="86393"/>
                </a:cubicBezTo>
                <a:cubicBezTo>
                  <a:pt x="1866900" y="83853"/>
                  <a:pt x="1893993" y="11040"/>
                  <a:pt x="1925320" y="10193"/>
                </a:cubicBezTo>
                <a:cubicBezTo>
                  <a:pt x="1956647" y="9346"/>
                  <a:pt x="1990513" y="83006"/>
                  <a:pt x="2021840" y="81313"/>
                </a:cubicBezTo>
                <a:cubicBezTo>
                  <a:pt x="2053167" y="79620"/>
                  <a:pt x="2084493" y="1726"/>
                  <a:pt x="2113280" y="33"/>
                </a:cubicBezTo>
                <a:cubicBezTo>
                  <a:pt x="2142067" y="-1660"/>
                  <a:pt x="2180167" y="60993"/>
                  <a:pt x="2194560" y="71153"/>
                </a:cubicBezTo>
                <a:cubicBezTo>
                  <a:pt x="2208953" y="81313"/>
                  <a:pt x="2198793" y="60993"/>
                  <a:pt x="2199640" y="60993"/>
                </a:cubicBezTo>
                <a:cubicBezTo>
                  <a:pt x="2200487" y="60993"/>
                  <a:pt x="2199640" y="71153"/>
                  <a:pt x="2199640" y="71153"/>
                </a:cubicBezTo>
                <a:lnTo>
                  <a:pt x="2199640" y="71153"/>
                </a:lnTo>
              </a:path>
            </a:pathLst>
          </a:custGeom>
          <a:noFill/>
          <a:ln w="19050">
            <a:solidFill>
              <a:srgbClr val="AC83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FA739DBD-B7F5-6136-2E94-BE8A1FC3265C}"/>
              </a:ext>
            </a:extLst>
          </p:cNvPr>
          <p:cNvSpPr txBox="1"/>
          <p:nvPr/>
        </p:nvSpPr>
        <p:spPr>
          <a:xfrm>
            <a:off x="7155075" y="995642"/>
            <a:ext cx="2088227" cy="246221"/>
          </a:xfrm>
          <a:prstGeom prst="rect">
            <a:avLst/>
          </a:prstGeom>
          <a:noFill/>
        </p:spPr>
        <p:txBody>
          <a:bodyPr wrap="square" rtlCol="0">
            <a:spAutoFit/>
          </a:bodyPr>
          <a:lstStyle/>
          <a:p>
            <a:r>
              <a:rPr lang="en-GB" sz="1000" dirty="0">
                <a:solidFill>
                  <a:srgbClr val="AC833B"/>
                </a:solidFill>
                <a:latin typeface="Calibri" panose="020F0502020204030204" pitchFamily="34" charset="0"/>
                <a:cs typeface="Calibri" panose="020F0502020204030204" pitchFamily="34" charset="0"/>
              </a:rPr>
              <a:t>Continuous action – living in Dubai</a:t>
            </a:r>
          </a:p>
        </p:txBody>
      </p:sp>
      <p:sp>
        <p:nvSpPr>
          <p:cNvPr id="10" name="TextBox 9">
            <a:extLst>
              <a:ext uri="{FF2B5EF4-FFF2-40B4-BE49-F238E27FC236}">
                <a16:creationId xmlns:a16="http://schemas.microsoft.com/office/drawing/2014/main" id="{2A5A3263-F1CA-8E36-F13B-2BF04CFBDC36}"/>
              </a:ext>
            </a:extLst>
          </p:cNvPr>
          <p:cNvSpPr txBox="1"/>
          <p:nvPr/>
        </p:nvSpPr>
        <p:spPr>
          <a:xfrm>
            <a:off x="7708937" y="416824"/>
            <a:ext cx="980501" cy="246221"/>
          </a:xfrm>
          <a:prstGeom prst="rect">
            <a:avLst/>
          </a:prstGeom>
          <a:noFill/>
        </p:spPr>
        <p:txBody>
          <a:bodyPr wrap="square" rtlCol="0">
            <a:spAutoFit/>
          </a:bodyPr>
          <a:lstStyle/>
          <a:p>
            <a:r>
              <a:rPr lang="en-GB" sz="1000" dirty="0">
                <a:solidFill>
                  <a:srgbClr val="C00000"/>
                </a:solidFill>
                <a:latin typeface="Calibri" panose="020F0502020204030204" pitchFamily="34" charset="0"/>
                <a:cs typeface="Calibri" panose="020F0502020204030204" pitchFamily="34" charset="0"/>
              </a:rPr>
              <a:t>Last summer</a:t>
            </a:r>
          </a:p>
        </p:txBody>
      </p:sp>
      <p:cxnSp>
        <p:nvCxnSpPr>
          <p:cNvPr id="12" name="Straight Arrow Connector 11">
            <a:extLst>
              <a:ext uri="{FF2B5EF4-FFF2-40B4-BE49-F238E27FC236}">
                <a16:creationId xmlns:a16="http://schemas.microsoft.com/office/drawing/2014/main" id="{CB0D63EA-2CD5-246F-30D9-D0F6E9D53A7E}"/>
              </a:ext>
            </a:extLst>
          </p:cNvPr>
          <p:cNvCxnSpPr/>
          <p:nvPr/>
        </p:nvCxnSpPr>
        <p:spPr>
          <a:xfrm>
            <a:off x="7708937" y="692696"/>
            <a:ext cx="835335"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3489733898"/>
              </p:ext>
            </p:extLst>
          </p:nvPr>
        </p:nvGraphicFramePr>
        <p:xfrm>
          <a:off x="474689" y="303550"/>
          <a:ext cx="11242621" cy="608404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1633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The painting </a:t>
                      </a:r>
                      <a:r>
                        <a:rPr lang="en-US" sz="1800" b="1" u="sng" dirty="0">
                          <a:solidFill>
                            <a:srgbClr val="AC833B"/>
                          </a:solidFill>
                          <a:latin typeface="Arial" panose="020B0604020202020204" pitchFamily="34" charset="0"/>
                          <a:cs typeface="Arial" panose="020B0604020202020204" pitchFamily="34" charset="0"/>
                        </a:rPr>
                        <a:t>has already been collected</a:t>
                      </a:r>
                      <a:r>
                        <a:rPr lang="en-US" sz="1800" b="1" u="none" dirty="0">
                          <a:solidFill>
                            <a:srgbClr val="AC833B"/>
                          </a:solidFill>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4096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the painting still in the gallery? When was it collected? Who collected it?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75980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solidFill>
                            <a:schemeClr val="tx2"/>
                          </a:solidFill>
                          <a:latin typeface="Arial"/>
                          <a:cs typeface="Arial"/>
                          <a:hlinkClick r:id="rId2">
                            <a:extLst>
                              <a:ext uri="{A12FA001-AC4F-418D-AE19-62706E023703}">
                                <ahyp:hlinkClr xmlns:ahyp="http://schemas.microsoft.com/office/drawing/2018/hyperlinkcolor" val="tx"/>
                              </a:ext>
                            </a:extLst>
                          </a:hlinkClick>
                        </a:rPr>
                        <a:t>Passive: present perfect passive</a:t>
                      </a:r>
                      <a:endParaRPr lang="en-US" sz="1800" b="0" strike="sngStrike" dirty="0">
                        <a:solidFill>
                          <a:schemeClr val="tx2"/>
                        </a:solidFill>
                        <a:latin typeface="Arial"/>
                        <a:cs typeface="Arial"/>
                      </a:endParaRPr>
                    </a:p>
                    <a:p>
                      <a:pPr algn="l" rtl="0"/>
                      <a:r>
                        <a:rPr lang="en-US" sz="1800" b="0" dirty="0">
                          <a:solidFill>
                            <a:schemeClr val="tx1"/>
                          </a:solidFill>
                          <a:latin typeface="Arial"/>
                          <a:cs typeface="Arial"/>
                        </a:rPr>
                        <a:t>object + has / have + (just / already) + been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236252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The present perfect is used to talk about actions or events that began in the past and continue into, or impact, the present moment. The passive is used when we are more interested in the person or thing the action happened to rather than who/what is doing the action. The object of the active sentence moves to the subject position of the passive sentence. The subject can either be elided or move to the object position. ‘Been’ is added before the main verb. ‘Just’ indicates that the action happened in the recent past. ‘Already’ means the action was completed before now (it sometimes also indicates that the completion of the action was unexpected).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Lunch</a:t>
                      </a:r>
                      <a:r>
                        <a:rPr lang="x-none" sz="1800">
                          <a:latin typeface="Arial" panose="020B0604020202020204" pitchFamily="34" charset="0"/>
                          <a:cs typeface="Arial" panose="020B0604020202020204" pitchFamily="34" charset="0"/>
                        </a:rPr>
                        <a:t> </a:t>
                      </a:r>
                      <a:r>
                        <a:rPr lang="x-none" sz="1800" u="sng">
                          <a:latin typeface="Arial" panose="020B0604020202020204" pitchFamily="34" charset="0"/>
                          <a:cs typeface="Arial" panose="020B0604020202020204" pitchFamily="34" charset="0"/>
                        </a:rPr>
                        <a:t>ha</a:t>
                      </a:r>
                      <a:r>
                        <a:rPr lang="en-GB" sz="1800" u="sng" dirty="0">
                          <a:latin typeface="Arial" panose="020B0604020202020204" pitchFamily="34" charset="0"/>
                          <a:cs typeface="Arial" panose="020B0604020202020204" pitchFamily="34" charset="0"/>
                        </a:rPr>
                        <a:t>s</a:t>
                      </a:r>
                      <a:r>
                        <a:rPr lang="x-none" sz="1800" u="sng">
                          <a:latin typeface="Arial" panose="020B0604020202020204" pitchFamily="34" charset="0"/>
                          <a:cs typeface="Arial" panose="020B0604020202020204" pitchFamily="34" charset="0"/>
                        </a:rPr>
                        <a:t> </a:t>
                      </a:r>
                      <a:r>
                        <a:rPr lang="en-GB" sz="1800" u="sng" dirty="0">
                          <a:latin typeface="Arial" panose="020B0604020202020204" pitchFamily="34" charset="0"/>
                          <a:cs typeface="Arial" panose="020B0604020202020204" pitchFamily="34" charset="0"/>
                        </a:rPr>
                        <a:t>just been</a:t>
                      </a:r>
                      <a:r>
                        <a:rPr lang="x-none" sz="1800" u="sng">
                          <a:latin typeface="Arial" panose="020B0604020202020204" pitchFamily="34" charset="0"/>
                          <a:cs typeface="Arial" panose="020B0604020202020204" pitchFamily="34" charset="0"/>
                        </a:rPr>
                        <a:t> </a:t>
                      </a:r>
                      <a:r>
                        <a:rPr lang="en-US" sz="1800" u="sng" dirty="0">
                          <a:latin typeface="Arial" panose="020B0604020202020204" pitchFamily="34" charset="0"/>
                          <a:cs typeface="Arial" panose="020B0604020202020204" pitchFamily="34" charset="0"/>
                        </a:rPr>
                        <a:t>served</a:t>
                      </a:r>
                      <a:r>
                        <a:rPr lang="en-US" sz="1800" dirty="0">
                          <a:latin typeface="Arial" panose="020B0604020202020204" pitchFamily="34" charset="0"/>
                          <a:cs typeface="Arial" panose="020B0604020202020204" pitchFamily="34" charset="0"/>
                        </a:rPr>
                        <a:t>.</a:t>
                      </a:r>
                      <a:endParaRPr lang="x-none" sz="1800">
                        <a:latin typeface="Arial" panose="020B0604020202020204" pitchFamily="34" charset="0"/>
                        <a:cs typeface="Arial" panose="020B0604020202020204" pitchFamily="34" charset="0"/>
                      </a:endParaRPr>
                    </a:p>
                    <a:p>
                      <a:pPr algn="l" rtl="0"/>
                      <a:r>
                        <a:rPr lang="en-GB" sz="1800" dirty="0">
                          <a:latin typeface="Arial" panose="020B0604020202020204" pitchFamily="34" charset="0"/>
                          <a:cs typeface="Arial" panose="020B0604020202020204" pitchFamily="34" charset="0"/>
                        </a:rPr>
                        <a:t>He </a:t>
                      </a:r>
                      <a:r>
                        <a:rPr lang="en-GB" sz="1800" u="sng" dirty="0">
                          <a:latin typeface="Arial" panose="020B0604020202020204" pitchFamily="34" charset="0"/>
                          <a:cs typeface="Arial" panose="020B0604020202020204" pitchFamily="34" charset="0"/>
                        </a:rPr>
                        <a:t>has just been told</a:t>
                      </a:r>
                      <a:r>
                        <a:rPr lang="en-GB" sz="1800" u="none"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about the new product.</a:t>
                      </a:r>
                    </a:p>
                    <a:p>
                      <a:pPr algn="l" rtl="0"/>
                      <a:r>
                        <a:rPr lang="x-none" sz="1800" u="sng">
                          <a:latin typeface="Arial" panose="020B0604020202020204" pitchFamily="34" charset="0"/>
                          <a:cs typeface="Arial" panose="020B0604020202020204" pitchFamily="34" charset="0"/>
                        </a:rPr>
                        <a:t>Ha</a:t>
                      </a:r>
                      <a:r>
                        <a:rPr lang="en-GB" sz="1800" u="sng" dirty="0">
                          <a:latin typeface="Arial" panose="020B0604020202020204" pitchFamily="34" charset="0"/>
                          <a:cs typeface="Arial" panose="020B0604020202020204" pitchFamily="34" charset="0"/>
                        </a:rPr>
                        <a:t>s the work already been competed?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
        <p:nvSpPr>
          <p:cNvPr id="2" name="TextBox 1">
            <a:extLst>
              <a:ext uri="{FF2B5EF4-FFF2-40B4-BE49-F238E27FC236}">
                <a16:creationId xmlns:a16="http://schemas.microsoft.com/office/drawing/2014/main" id="{11C9C2B6-2D17-8CAF-1BCF-67501DAB748F}"/>
              </a:ext>
            </a:extLst>
          </p:cNvPr>
          <p:cNvSpPr txBox="1"/>
          <p:nvPr/>
        </p:nvSpPr>
        <p:spPr>
          <a:xfrm>
            <a:off x="6460726" y="408189"/>
            <a:ext cx="5256584" cy="338554"/>
          </a:xfrm>
          <a:prstGeom prst="rect">
            <a:avLst/>
          </a:prstGeom>
          <a:noFill/>
        </p:spPr>
        <p:txBody>
          <a:bodyPr wrap="square" rtlCol="0">
            <a:spAutoFit/>
          </a:bodyPr>
          <a:lstStyle/>
          <a:p>
            <a:r>
              <a:rPr lang="en-GB" sz="1600" b="1" dirty="0">
                <a:solidFill>
                  <a:srgbClr val="C00000"/>
                </a:solidFill>
                <a:latin typeface="Arial" panose="020B0604020202020204" pitchFamily="34" charset="0"/>
                <a:cs typeface="Arial" panose="020B0604020202020204" pitchFamily="34" charset="0"/>
              </a:rPr>
              <a:t>Someone</a:t>
            </a:r>
            <a:r>
              <a:rPr lang="en-GB" sz="1600" b="1" dirty="0">
                <a:solidFill>
                  <a:srgbClr val="AC833B"/>
                </a:solidFill>
                <a:latin typeface="Arial" panose="020B0604020202020204" pitchFamily="34" charset="0"/>
                <a:cs typeface="Arial" panose="020B0604020202020204" pitchFamily="34" charset="0"/>
              </a:rPr>
              <a:t> has already collected </a:t>
            </a:r>
            <a:r>
              <a:rPr lang="en-GB" sz="1600" b="1" dirty="0">
                <a:solidFill>
                  <a:srgbClr val="2A5CAA"/>
                </a:solidFill>
                <a:latin typeface="Arial" panose="020B0604020202020204" pitchFamily="34" charset="0"/>
                <a:cs typeface="Arial" panose="020B0604020202020204" pitchFamily="34" charset="0"/>
              </a:rPr>
              <a:t>the painting</a:t>
            </a:r>
            <a:r>
              <a:rPr lang="en-GB" sz="1600" b="1" dirty="0">
                <a:solidFill>
                  <a:srgbClr val="AC833B"/>
                </a:solidFill>
                <a:latin typeface="Arial" panose="020B0604020202020204" pitchFamily="34" charset="0"/>
                <a:cs typeface="Arial" panose="020B0604020202020204" pitchFamily="34" charset="0"/>
              </a:rPr>
              <a:t>. (active)</a:t>
            </a:r>
          </a:p>
        </p:txBody>
      </p:sp>
      <p:sp>
        <p:nvSpPr>
          <p:cNvPr id="4" name="TextBox 3">
            <a:extLst>
              <a:ext uri="{FF2B5EF4-FFF2-40B4-BE49-F238E27FC236}">
                <a16:creationId xmlns:a16="http://schemas.microsoft.com/office/drawing/2014/main" id="{B884EA50-9BB7-1071-CFC9-540B541A1D29}"/>
              </a:ext>
            </a:extLst>
          </p:cNvPr>
          <p:cNvSpPr txBox="1"/>
          <p:nvPr/>
        </p:nvSpPr>
        <p:spPr>
          <a:xfrm>
            <a:off x="6460726" y="863411"/>
            <a:ext cx="5179890" cy="338554"/>
          </a:xfrm>
          <a:prstGeom prst="rect">
            <a:avLst/>
          </a:prstGeom>
          <a:noFill/>
        </p:spPr>
        <p:txBody>
          <a:bodyPr wrap="square" rtlCol="0">
            <a:spAutoFit/>
          </a:bodyPr>
          <a:lstStyle/>
          <a:p>
            <a:r>
              <a:rPr lang="en-GB" sz="1600" b="1" dirty="0">
                <a:solidFill>
                  <a:srgbClr val="2A5CAA"/>
                </a:solidFill>
                <a:latin typeface="Arial" panose="020B0604020202020204" pitchFamily="34" charset="0"/>
                <a:cs typeface="Arial" panose="020B0604020202020204" pitchFamily="34" charset="0"/>
              </a:rPr>
              <a:t>The painting </a:t>
            </a:r>
            <a:r>
              <a:rPr lang="en-GB" sz="1600" b="1" dirty="0">
                <a:solidFill>
                  <a:srgbClr val="AC833B"/>
                </a:solidFill>
                <a:latin typeface="Arial" panose="020B0604020202020204" pitchFamily="34" charset="0"/>
                <a:cs typeface="Arial" panose="020B0604020202020204" pitchFamily="34" charset="0"/>
              </a:rPr>
              <a:t>has already been collected. (passive)</a:t>
            </a:r>
          </a:p>
        </p:txBody>
      </p:sp>
      <p:cxnSp>
        <p:nvCxnSpPr>
          <p:cNvPr id="6" name="Straight Arrow Connector 5">
            <a:extLst>
              <a:ext uri="{FF2B5EF4-FFF2-40B4-BE49-F238E27FC236}">
                <a16:creationId xmlns:a16="http://schemas.microsoft.com/office/drawing/2014/main" id="{7C0E3D86-F5D4-992A-C0B9-377360AE1478}"/>
              </a:ext>
            </a:extLst>
          </p:cNvPr>
          <p:cNvCxnSpPr>
            <a:cxnSpLocks/>
          </p:cNvCxnSpPr>
          <p:nvPr/>
        </p:nvCxnSpPr>
        <p:spPr>
          <a:xfrm flipH="1">
            <a:off x="7176120" y="694134"/>
            <a:ext cx="2995361" cy="216024"/>
          </a:xfrm>
          <a:prstGeom prst="straightConnector1">
            <a:avLst/>
          </a:prstGeom>
          <a:ln w="38100">
            <a:solidFill>
              <a:srgbClr val="2A5CA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871203542"/>
              </p:ext>
            </p:extLst>
          </p:nvPr>
        </p:nvGraphicFramePr>
        <p:xfrm>
          <a:off x="474689" y="303550"/>
          <a:ext cx="11242621" cy="622179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244359">
                <a:tc gridSpan="2">
                  <a:txBody>
                    <a:bodyPr/>
                    <a:lstStyle/>
                    <a:p>
                      <a:pPr algn="l"/>
                      <a:r>
                        <a:rPr lang="en-US" sz="1800" b="1" dirty="0">
                          <a:solidFill>
                            <a:schemeClr val="accent1"/>
                          </a:solidFill>
                          <a:latin typeface="Arial"/>
                          <a:cs typeface="Arial"/>
                        </a:rPr>
                        <a:t>I </a:t>
                      </a:r>
                      <a:r>
                        <a:rPr lang="en-US" sz="1800" b="1" u="sng" dirty="0">
                          <a:solidFill>
                            <a:schemeClr val="accent1"/>
                          </a:solidFill>
                          <a:latin typeface="Arial"/>
                          <a:cs typeface="Arial"/>
                        </a:rPr>
                        <a:t>haven’t been introduced</a:t>
                      </a:r>
                      <a:r>
                        <a:rPr lang="en-US" sz="1800" b="1" dirty="0">
                          <a:solidFill>
                            <a:schemeClr val="accent1"/>
                          </a:solidFill>
                          <a:latin typeface="Arial"/>
                          <a:cs typeface="Arial"/>
                        </a:rPr>
                        <a:t> to the new actors </a:t>
                      </a:r>
                      <a:r>
                        <a:rPr lang="en-US" sz="1800" b="1" u="sng" dirty="0">
                          <a:solidFill>
                            <a:schemeClr val="accent1"/>
                          </a:solidFill>
                          <a:latin typeface="Arial"/>
                          <a:cs typeface="Arial"/>
                        </a:rPr>
                        <a:t>yet</a:t>
                      </a:r>
                      <a:r>
                        <a:rPr lang="en-US" sz="1800" b="1" dirty="0">
                          <a:solidFill>
                            <a:schemeClr val="accent1"/>
                          </a:solidFill>
                          <a:latin typeface="Arial"/>
                          <a:cs typeface="Arial"/>
                        </a:rPr>
                        <a:t>.</a:t>
                      </a:r>
                      <a:endParaRPr lang="x-none" sz="1800" b="1"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4435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Has the speaker met the new actors? Was the speaker expecting to meet them? What word tells us the speaker was expecting to meet them?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solidFill>
                            <a:schemeClr val="tx2"/>
                          </a:solidFill>
                          <a:latin typeface="Arial"/>
                          <a:cs typeface="Arial"/>
                          <a:hlinkClick r:id="rId2">
                            <a:extLst>
                              <a:ext uri="{A12FA001-AC4F-418D-AE19-62706E023703}">
                                <ahyp:hlinkClr xmlns:ahyp="http://schemas.microsoft.com/office/drawing/2018/hyperlinkcolor" val="tx"/>
                              </a:ext>
                            </a:extLst>
                          </a:hlinkClick>
                        </a:rPr>
                        <a:t>Passive: present perfect passive</a:t>
                      </a:r>
                      <a:endParaRPr lang="en-US" sz="1800" b="0" strike="sngStrike" dirty="0">
                        <a:solidFill>
                          <a:schemeClr val="tx2"/>
                        </a:solidFill>
                        <a:latin typeface="Arial"/>
                        <a:cs typeface="Arial"/>
                      </a:endParaRPr>
                    </a:p>
                    <a:p>
                      <a:pPr algn="l" rtl="0"/>
                      <a:r>
                        <a:rPr lang="en-US" sz="1800" b="0" dirty="0">
                          <a:solidFill>
                            <a:schemeClr val="tx1"/>
                          </a:solidFill>
                          <a:latin typeface="Arial"/>
                          <a:cs typeface="Arial"/>
                        </a:rPr>
                        <a:t>object + has / have + been + past participle + (complement) + yet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We use “yet” with the present perfect passive to indicate that an action that was expected to occur at an unspecified time has not happened so far at the moment of speaking.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The computer </a:t>
                      </a:r>
                      <a:r>
                        <a:rPr lang="en-GB" sz="1800" u="sng" dirty="0">
                          <a:latin typeface="Arial" panose="020B0604020202020204" pitchFamily="34" charset="0"/>
                          <a:cs typeface="Arial" panose="020B0604020202020204" pitchFamily="34" charset="0"/>
                        </a:rPr>
                        <a:t>hasn’t been fixed yet</a:t>
                      </a:r>
                      <a:r>
                        <a:rPr lang="en-GB" sz="18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It </a:t>
                      </a:r>
                      <a:r>
                        <a:rPr lang="en-GB" sz="1800" u="sng" dirty="0">
                          <a:latin typeface="Arial" panose="020B0604020202020204" pitchFamily="34" charset="0"/>
                          <a:cs typeface="Arial" panose="020B0604020202020204" pitchFamily="34" charset="0"/>
                        </a:rPr>
                        <a:t>hasn’t been decided yet</a:t>
                      </a:r>
                      <a:r>
                        <a:rPr lang="en-GB" sz="18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sng" dirty="0">
                          <a:latin typeface="Arial" panose="020B0604020202020204" pitchFamily="34" charset="0"/>
                          <a:cs typeface="Arial" panose="020B0604020202020204" pitchFamily="34" charset="0"/>
                        </a:rPr>
                        <a:t>Have the dancers been found yet</a:t>
                      </a:r>
                      <a:r>
                        <a:rPr lang="en-GB" sz="1800" dirty="0">
                          <a:latin typeface="Arial" panose="020B0604020202020204" pitchFamily="34" charset="0"/>
                          <a:cs typeface="Arial" panose="020B0604020202020204" pitchFamily="34" charset="0"/>
                        </a:rPr>
                        <a:t>?</a:t>
                      </a:r>
                    </a:p>
                    <a:p>
                      <a:pPr algn="l" rtl="0"/>
                      <a:endParaRPr lang="en-GB"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2623025162"/>
              </p:ext>
            </p:extLst>
          </p:nvPr>
        </p:nvGraphicFramePr>
        <p:xfrm>
          <a:off x="474689" y="303550"/>
          <a:ext cx="11242621" cy="632672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sng" dirty="0">
                          <a:solidFill>
                            <a:srgbClr val="AC833B"/>
                          </a:solidFill>
                          <a:latin typeface="Arial" panose="020B0604020202020204" pitchFamily="34" charset="0"/>
                          <a:cs typeface="Arial" panose="020B0604020202020204" pitchFamily="34" charset="0"/>
                        </a:rPr>
                        <a:t>Even if</a:t>
                      </a:r>
                      <a:r>
                        <a:rPr lang="en-US" sz="1800" b="1" u="none" dirty="0">
                          <a:solidFill>
                            <a:srgbClr val="AC833B"/>
                          </a:solidFill>
                          <a:latin typeface="Arial" panose="020B0604020202020204" pitchFamily="34" charset="0"/>
                          <a:cs typeface="Arial" panose="020B0604020202020204" pitchFamily="34" charset="0"/>
                        </a:rPr>
                        <a:t> I </a:t>
                      </a:r>
                      <a:r>
                        <a:rPr lang="en-US" sz="1800" b="1" u="none" dirty="0" err="1">
                          <a:solidFill>
                            <a:srgbClr val="AC833B"/>
                          </a:solidFill>
                          <a:latin typeface="Arial" panose="020B0604020202020204" pitchFamily="34" charset="0"/>
                          <a:cs typeface="Arial" panose="020B0604020202020204" pitchFamily="34" charset="0"/>
                        </a:rPr>
                        <a:t>practise</a:t>
                      </a:r>
                      <a:r>
                        <a:rPr lang="en-US" sz="1800" b="1" u="none" dirty="0">
                          <a:solidFill>
                            <a:srgbClr val="AC833B"/>
                          </a:solidFill>
                          <a:latin typeface="Arial" panose="020B0604020202020204" pitchFamily="34" charset="0"/>
                          <a:cs typeface="Arial" panose="020B0604020202020204" pitchFamily="34" charset="0"/>
                        </a:rPr>
                        <a:t> very hard, I will not be able to cook as well as my mother.​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this situation real or imagined? Can the person cook the same as their mother? What if they practise really hard? Will they ever be able to cook like their mother?</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First conditional</a:t>
                      </a:r>
                      <a:endParaRPr lang="en-US" sz="1800" u="none"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1"/>
                          </a:solidFill>
                          <a:effectLst/>
                          <a:latin typeface="Arial" panose="020B0604020202020204" pitchFamily="34" charset="0"/>
                          <a:ea typeface="+mn-ea"/>
                          <a:cs typeface="Arial" panose="020B0604020202020204" pitchFamily="34" charset="0"/>
                        </a:rPr>
                        <a:t>‘Even if’ + subject + present simple, subject + will + infinitive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1"/>
                          </a:solidFill>
                          <a:effectLst/>
                          <a:latin typeface="Arial" panose="020B0604020202020204" pitchFamily="34" charset="0"/>
                          <a:ea typeface="+mn-ea"/>
                          <a:cs typeface="Arial" panose="020B0604020202020204" pitchFamily="34" charset="0"/>
                        </a:rPr>
                        <a:t>Subject + will + infinitive + ‘even if’ + subject + present simple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“even if” with conditional statements to say that if the condition happens or not, the outcome will be the same. When we want to talk about a future outcome that is likely and possible, we use first conditional.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You will still be late </a:t>
                      </a:r>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you take a taxi.</a:t>
                      </a:r>
                      <a:endParaRPr lang="en-US" sz="1800" b="0" i="0" kern="1200" dirty="0">
                        <a:solidFill>
                          <a:schemeClr val="tx1"/>
                        </a:solidFill>
                        <a:effectLst/>
                        <a:latin typeface="Arial" panose="020B0604020202020204" pitchFamily="34" charset="0"/>
                        <a:ea typeface="+mn-ea"/>
                        <a:cs typeface="Arial" panose="020B0604020202020204" pitchFamily="34" charset="0"/>
                      </a:endParaRPr>
                    </a:p>
                    <a:p>
                      <a:pPr algn="l" fontAlgn="base"/>
                      <a:r>
                        <a:rPr lang="en-US" sz="1800" b="0" i="0" u="sng"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they have very little money, the family will always have access to the latest technology.</a:t>
                      </a:r>
                    </a:p>
                    <a:p>
                      <a:pPr algn="l" fontAlgn="base"/>
                      <a:r>
                        <a:rPr lang="en-US" sz="1800" b="0" i="0" u="sng"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kern="1200" dirty="0">
                          <a:solidFill>
                            <a:schemeClr val="tx1"/>
                          </a:solidFill>
                          <a:effectLst/>
                          <a:latin typeface="Arial" panose="020B0604020202020204" pitchFamily="34" charset="0"/>
                          <a:ea typeface="+mn-ea"/>
                          <a:cs typeface="Arial" panose="020B0604020202020204" pitchFamily="34" charset="0"/>
                        </a:rPr>
                        <a:t> they live far from their home country, the family will always celebrate </a:t>
                      </a:r>
                      <a:r>
                        <a:rPr lang="en-US" sz="1800" b="0" i="0" kern="1200" dirty="0">
                          <a:solidFill>
                            <a:schemeClr val="tx1"/>
                          </a:solidFill>
                          <a:effectLst/>
                          <a:latin typeface="Arial" panose="020B0604020202020204" pitchFamily="34" charset="0"/>
                          <a:ea typeface="+mn-ea"/>
                          <a:cs typeface="Arial" panose="020B0604020202020204" pitchFamily="34" charset="0"/>
                        </a:rPr>
                        <a:t>their customs and culture.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2048618803"/>
              </p:ext>
            </p:extLst>
          </p:nvPr>
        </p:nvGraphicFramePr>
        <p:xfrm>
          <a:off x="474689" y="303550"/>
          <a:ext cx="11242621" cy="6092844"/>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sng" dirty="0">
                          <a:solidFill>
                            <a:srgbClr val="AC833B"/>
                          </a:solidFill>
                          <a:latin typeface="Arial" panose="020B0604020202020204" pitchFamily="34" charset="0"/>
                          <a:cs typeface="Arial" panose="020B0604020202020204" pitchFamily="34" charset="0"/>
                        </a:rPr>
                        <a:t>Even if</a:t>
                      </a:r>
                      <a:r>
                        <a:rPr lang="en-US" sz="1800" b="1" u="none" dirty="0">
                          <a:solidFill>
                            <a:srgbClr val="AC833B"/>
                          </a:solidFill>
                          <a:latin typeface="Arial" panose="020B0604020202020204" pitchFamily="34" charset="0"/>
                          <a:cs typeface="Arial" panose="020B0604020202020204" pitchFamily="34" charset="0"/>
                        </a:rPr>
                        <a:t> I didn’t live in Ras Al Khaimah, I would still go to Flamingo beach every weekend.​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ea typeface="Helvetica Neue"/>
                          <a:cs typeface="Arial" panose="020B0604020202020204" pitchFamily="34" charset="0"/>
                          <a:sym typeface="Helvetica Neue"/>
                        </a:rPr>
                        <a:t>Where does the speaker live? Is the situation in the sentence (that they live in another city) real? Do they like going to Flamingo beach? How often does the speaker go to Flamingo beach in real life?</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Clr>
                          <a:schemeClr val="dk1"/>
                        </a:buClr>
                        <a:buSzPts val="1800"/>
                        <a:buFont typeface="Helvetica Neue"/>
                        <a:buNone/>
                      </a:pPr>
                      <a:r>
                        <a:rPr lang="en-US" sz="1800" dirty="0">
                          <a:solidFill>
                            <a:srgbClr val="AC833B"/>
                          </a:solidFill>
                          <a:latin typeface="Helvetica Neue"/>
                          <a:ea typeface="Helvetica Neue"/>
                          <a:cs typeface="Helvetica Neue"/>
                          <a:sym typeface="Helvetica Neue"/>
                          <a:hlinkClick r:id="rId2">
                            <a:extLst>
                              <a:ext uri="{A12FA001-AC4F-418D-AE19-62706E023703}">
                                <ahyp:hlinkClr xmlns:ahyp="http://schemas.microsoft.com/office/drawing/2018/hyperlinkcolor" val="tx"/>
                              </a:ext>
                            </a:extLst>
                          </a:hlinkClick>
                        </a:rPr>
                        <a:t>Second conditional</a:t>
                      </a:r>
                      <a:endParaRPr lang="en-US" dirty="0">
                        <a:solidFill>
                          <a:srgbClr val="AC833B"/>
                        </a:solidFill>
                      </a:endParaRPr>
                    </a:p>
                    <a:p>
                      <a:pPr marL="0" marR="0" lvl="0" indent="0" algn="l" rtl="0">
                        <a:spcBef>
                          <a:spcPts val="0"/>
                        </a:spcBef>
                        <a:spcAft>
                          <a:spcPts val="0"/>
                        </a:spcAft>
                        <a:buClr>
                          <a:schemeClr val="dk1"/>
                        </a:buClr>
                        <a:buSzPts val="1800"/>
                        <a:buFont typeface="Helvetica Neue"/>
                        <a:buNone/>
                      </a:pPr>
                      <a:r>
                        <a:rPr lang="en-US" sz="1800" dirty="0">
                          <a:solidFill>
                            <a:schemeClr val="tx1"/>
                          </a:solidFill>
                          <a:latin typeface="Helvetica Neue"/>
                          <a:ea typeface="Helvetica Neue"/>
                          <a:cs typeface="Helvetica Neue"/>
                          <a:sym typeface="Helvetica Neue"/>
                        </a:rPr>
                        <a:t>‘Even if’ + past simple, subject</a:t>
                      </a:r>
                      <a:r>
                        <a:rPr lang="en-US" sz="1800" baseline="0" dirty="0">
                          <a:solidFill>
                            <a:schemeClr val="tx1"/>
                          </a:solidFill>
                          <a:latin typeface="Helvetica Neue"/>
                          <a:ea typeface="Helvetica Neue"/>
                          <a:cs typeface="Helvetica Neue"/>
                          <a:sym typeface="Helvetica Neue"/>
                        </a:rPr>
                        <a:t> + </a:t>
                      </a:r>
                      <a:r>
                        <a:rPr lang="en-US" sz="1800" dirty="0">
                          <a:solidFill>
                            <a:schemeClr val="tx1"/>
                          </a:solidFill>
                          <a:latin typeface="Helvetica Neue"/>
                          <a:ea typeface="Helvetica Neue"/>
                          <a:cs typeface="Helvetica Neue"/>
                          <a:sym typeface="Helvetica Neue"/>
                        </a:rPr>
                        <a:t>would + </a:t>
                      </a:r>
                      <a:r>
                        <a:rPr lang="en-US" sz="1800" baseline="0" dirty="0">
                          <a:solidFill>
                            <a:schemeClr val="tx1"/>
                          </a:solidFill>
                          <a:latin typeface="Helvetica Neue"/>
                          <a:ea typeface="Helvetica Neue"/>
                          <a:cs typeface="Helvetica Neue"/>
                          <a:sym typeface="Helvetica Neue"/>
                        </a:rPr>
                        <a:t>infinitive</a:t>
                      </a:r>
                    </a:p>
                    <a:p>
                      <a:pPr marL="0" marR="0" lvl="0" indent="0" algn="l" rtl="0">
                        <a:spcBef>
                          <a:spcPts val="0"/>
                        </a:spcBef>
                        <a:spcAft>
                          <a:spcPts val="0"/>
                        </a:spcAft>
                        <a:buClr>
                          <a:schemeClr val="dk1"/>
                        </a:buClr>
                        <a:buSzPts val="1800"/>
                        <a:buFont typeface="Helvetica Neue"/>
                        <a:buNone/>
                      </a:pPr>
                      <a:r>
                        <a:rPr lang="en-US" sz="1800" baseline="0" dirty="0">
                          <a:solidFill>
                            <a:schemeClr val="tx1"/>
                          </a:solidFill>
                          <a:latin typeface="Helvetica Neue"/>
                          <a:ea typeface="Helvetica Neue"/>
                          <a:cs typeface="Helvetica Neue"/>
                          <a:sym typeface="Helvetica Neue"/>
                        </a:rPr>
                        <a:t>Subject + would + infinitive + ‘even if’ + past simple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“even if” with conditional statements to say that if the condition happens or not, the outcome will be the same. When we want to talk about a present or future outcome that is hypothetical or unlikely, we use second conditional.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she were wrong, I would still support her. </a:t>
                      </a:r>
                    </a:p>
                    <a:p>
                      <a:pPr algn="l" fontAlgn="base"/>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I would travel to many countries </a:t>
                      </a:r>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I had no money.</a:t>
                      </a:r>
                    </a:p>
                    <a:p>
                      <a:pPr algn="l" fontAlgn="base"/>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Khalid would go to work </a:t>
                      </a:r>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he was sick.​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E53A-EE18-3832-C752-C8B5A378F2C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01C08E5-0159-F313-C6EB-539F59EE82C3}"/>
              </a:ext>
            </a:extLst>
          </p:cNvPr>
          <p:cNvGraphicFramePr>
            <a:graphicFrameLocks noGrp="1"/>
          </p:cNvGraphicFramePr>
          <p:nvPr>
            <p:extLst>
              <p:ext uri="{D42A27DB-BD31-4B8C-83A1-F6EECF244321}">
                <p14:modId xmlns:p14="http://schemas.microsoft.com/office/powerpoint/2010/main" val="3215084441"/>
              </p:ext>
            </p:extLst>
          </p:nvPr>
        </p:nvGraphicFramePr>
        <p:xfrm>
          <a:off x="474689" y="224644"/>
          <a:ext cx="11242621" cy="63007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576100">
                <a:tc gridSpan="2">
                  <a:txBody>
                    <a:bodyPr/>
                    <a:lstStyle/>
                    <a:p>
                      <a:pPr algn="l" rtl="0"/>
                      <a:r>
                        <a:rPr lang="en-US" sz="1800" b="1" dirty="0">
                          <a:solidFill>
                            <a:schemeClr val="tx2"/>
                          </a:solidFill>
                          <a:latin typeface="Arial" panose="020B0604020202020204" pitchFamily="34" charset="0"/>
                          <a:cs typeface="Arial" panose="020B0604020202020204" pitchFamily="34" charset="0"/>
                        </a:rPr>
                        <a:t>I </a:t>
                      </a:r>
                      <a:r>
                        <a:rPr lang="en-US" sz="1800" b="1" u="sng" dirty="0">
                          <a:solidFill>
                            <a:schemeClr val="tx2"/>
                          </a:solidFill>
                          <a:latin typeface="Arial" panose="020B0604020202020204" pitchFamily="34" charset="0"/>
                          <a:cs typeface="Arial" panose="020B0604020202020204" pitchFamily="34" charset="0"/>
                        </a:rPr>
                        <a:t>plan to</a:t>
                      </a:r>
                      <a:r>
                        <a:rPr lang="en-US" sz="1800" b="1" u="none" dirty="0">
                          <a:solidFill>
                            <a:schemeClr val="tx2"/>
                          </a:solidFill>
                          <a:latin typeface="Arial" panose="020B0604020202020204" pitchFamily="34" charset="0"/>
                          <a:cs typeface="Arial" panose="020B0604020202020204" pitchFamily="34" charset="0"/>
                        </a:rPr>
                        <a:t> </a:t>
                      </a:r>
                      <a:r>
                        <a:rPr lang="en-US" sz="1800" b="1" dirty="0">
                          <a:solidFill>
                            <a:schemeClr val="tx2"/>
                          </a:solidFill>
                          <a:latin typeface="Arial" panose="020B0604020202020204" pitchFamily="34" charset="0"/>
                          <a:cs typeface="Arial" panose="020B0604020202020204" pitchFamily="34" charset="0"/>
                        </a:rPr>
                        <a:t>meet my friends at the cafe later this afternoon.​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8115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the speaker at the cafe? When will they go to the cafe? Are they sure that they will meet their friends at the cafe?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8115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US" sz="1800" b="0" i="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verb + to + infinitive / verb + infinitive / verb + </a:t>
                      </a:r>
                      <a:r>
                        <a:rPr lang="en-US" sz="1800" b="0" i="0" kern="1200" dirty="0" err="1">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ing</a:t>
                      </a:r>
                      <a:endParaRPr lang="en-US" sz="1800" b="0" i="0" kern="1200" dirty="0">
                        <a:solidFill>
                          <a:srgbClr val="AC833B"/>
                        </a:solidFill>
                        <a:effectLst/>
                        <a:latin typeface="Arial" panose="020B0604020202020204" pitchFamily="34" charset="0"/>
                        <a:ea typeface="+mn-ea"/>
                        <a:cs typeface="Arial" panose="020B0604020202020204" pitchFamily="34" charset="0"/>
                      </a:endParaRPr>
                    </a:p>
                    <a:p>
                      <a:pPr algn="l" fontAlgn="base"/>
                      <a:r>
                        <a:rPr lang="en-US" sz="1800" b="0" i="0" kern="1200" dirty="0">
                          <a:solidFill>
                            <a:schemeClr val="tx1"/>
                          </a:solidFill>
                          <a:effectLst/>
                          <a:latin typeface="Arial" panose="020B0604020202020204" pitchFamily="34" charset="0"/>
                          <a:ea typeface="+mn-ea"/>
                          <a:cs typeface="Arial" panose="020B0604020202020204" pitchFamily="34" charset="0"/>
                        </a:rPr>
                        <a:t>‘mean / intend / plan to’ + verb phrase (infinitive)​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18115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‘mean’, ‘intend’ or ‘plan’ with ’to’ and a verb in the infinitive to express our present or future plans and intentions.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18115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They </a:t>
                      </a:r>
                      <a:r>
                        <a:rPr lang="en-GB" sz="1800" u="sng" dirty="0">
                          <a:latin typeface="Arial" panose="020B0604020202020204" pitchFamily="34" charset="0"/>
                          <a:cs typeface="Arial" panose="020B0604020202020204" pitchFamily="34" charset="0"/>
                        </a:rPr>
                        <a:t>intend to</a:t>
                      </a:r>
                      <a:r>
                        <a:rPr lang="en-GB" sz="1800" u="none" dirty="0">
                          <a:latin typeface="Arial" panose="020B0604020202020204" pitchFamily="34" charset="0"/>
                          <a:cs typeface="Arial" panose="020B0604020202020204" pitchFamily="34" charset="0"/>
                        </a:rPr>
                        <a:t> explore traditional festivals during their visit to the city.</a:t>
                      </a:r>
                    </a:p>
                    <a:p>
                      <a:pPr algn="l" rtl="0"/>
                      <a:r>
                        <a:rPr lang="en-GB" sz="1800" u="none" dirty="0">
                          <a:latin typeface="Arial" panose="020B0604020202020204" pitchFamily="34" charset="0"/>
                          <a:cs typeface="Arial" panose="020B0604020202020204" pitchFamily="34" charset="0"/>
                        </a:rPr>
                        <a:t>I </a:t>
                      </a:r>
                      <a:r>
                        <a:rPr lang="en-GB" sz="1800" u="sng" dirty="0">
                          <a:latin typeface="Arial" panose="020B0604020202020204" pitchFamily="34" charset="0"/>
                          <a:cs typeface="Arial" panose="020B0604020202020204" pitchFamily="34" charset="0"/>
                        </a:rPr>
                        <a:t>mean to</a:t>
                      </a:r>
                      <a:r>
                        <a:rPr lang="en-GB" sz="1800" u="none" dirty="0">
                          <a:latin typeface="Arial" panose="020B0604020202020204" pitchFamily="34" charset="0"/>
                          <a:cs typeface="Arial" panose="020B0604020202020204" pitchFamily="34" charset="0"/>
                        </a:rPr>
                        <a:t> finish the work as soon as possible.</a:t>
                      </a:r>
                    </a:p>
                    <a:p>
                      <a:pPr algn="l" rtl="0"/>
                      <a:r>
                        <a:rPr lang="en-GB" sz="1800" u="none" dirty="0">
                          <a:latin typeface="Arial" panose="020B0604020202020204" pitchFamily="34" charset="0"/>
                          <a:cs typeface="Arial" panose="020B0604020202020204" pitchFamily="34" charset="0"/>
                        </a:rPr>
                        <a:t>The team </a:t>
                      </a:r>
                      <a:r>
                        <a:rPr lang="en-GB" sz="1800" u="sng" dirty="0">
                          <a:latin typeface="Arial" panose="020B0604020202020204" pitchFamily="34" charset="0"/>
                          <a:cs typeface="Arial" panose="020B0604020202020204" pitchFamily="34" charset="0"/>
                        </a:rPr>
                        <a:t>plans to</a:t>
                      </a:r>
                      <a:r>
                        <a:rPr lang="en-GB" sz="1800" u="none" dirty="0">
                          <a:latin typeface="Arial" panose="020B0604020202020204" pitchFamily="34" charset="0"/>
                          <a:cs typeface="Arial" panose="020B0604020202020204" pitchFamily="34" charset="0"/>
                        </a:rPr>
                        <a:t> create a new app that will improve communication.​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8277046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AF36F-9733-34C0-FA96-A0CD87F5187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B843208-685C-2F81-B634-5DC616F7BE53}"/>
              </a:ext>
            </a:extLst>
          </p:cNvPr>
          <p:cNvGraphicFramePr>
            <a:graphicFrameLocks noGrp="1"/>
          </p:cNvGraphicFramePr>
          <p:nvPr>
            <p:extLst>
              <p:ext uri="{D42A27DB-BD31-4B8C-83A1-F6EECF244321}">
                <p14:modId xmlns:p14="http://schemas.microsoft.com/office/powerpoint/2010/main" val="2831972948"/>
              </p:ext>
            </p:extLst>
          </p:nvPr>
        </p:nvGraphicFramePr>
        <p:xfrm>
          <a:off x="474689" y="296358"/>
          <a:ext cx="11242621" cy="641771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972402">
                <a:tc gridSpan="2">
                  <a:txBody>
                    <a:bodyPr/>
                    <a:lstStyle/>
                    <a:p>
                      <a:pPr algn="l" rtl="0"/>
                      <a:r>
                        <a:rPr lang="en-GB" sz="1800" b="1" noProof="0" dirty="0">
                          <a:solidFill>
                            <a:srgbClr val="AC833B"/>
                          </a:solidFill>
                          <a:latin typeface="Arial" panose="020B0604020202020204" pitchFamily="34" charset="0"/>
                          <a:cs typeface="Arial" panose="020B0604020202020204" pitchFamily="34" charset="0"/>
                        </a:rPr>
                        <a:t>I </a:t>
                      </a:r>
                      <a:r>
                        <a:rPr lang="en-GB" sz="1800" b="1" u="sng" noProof="0" dirty="0">
                          <a:solidFill>
                            <a:srgbClr val="AC833B"/>
                          </a:solidFill>
                          <a:latin typeface="Arial" panose="020B0604020202020204" pitchFamily="34" charset="0"/>
                          <a:cs typeface="Arial" panose="020B0604020202020204" pitchFamily="34" charset="0"/>
                        </a:rPr>
                        <a:t>loved singing</a:t>
                      </a:r>
                      <a:r>
                        <a:rPr lang="en-GB" sz="1800" b="1" u="none" noProof="0" dirty="0">
                          <a:solidFill>
                            <a:srgbClr val="AC833B"/>
                          </a:solidFill>
                          <a:latin typeface="Arial" panose="020B0604020202020204" pitchFamily="34" charset="0"/>
                          <a:cs typeface="Arial" panose="020B0604020202020204" pitchFamily="34" charset="0"/>
                        </a:rPr>
                        <a:t> </a:t>
                      </a:r>
                      <a:r>
                        <a:rPr lang="en-GB" sz="1800" b="1" noProof="0" dirty="0">
                          <a:solidFill>
                            <a:srgbClr val="AC833B"/>
                          </a:solidFill>
                          <a:latin typeface="Arial" panose="020B0604020202020204" pitchFamily="34" charset="0"/>
                          <a:cs typeface="Arial" panose="020B0604020202020204" pitchFamily="34" charset="0"/>
                        </a:rPr>
                        <a:t>at the festival.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430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noProof="0" dirty="0">
                          <a:latin typeface="Arial" panose="020B0604020202020204" pitchFamily="34" charset="0"/>
                          <a:cs typeface="Arial" panose="020B0604020202020204" pitchFamily="34" charset="0"/>
                        </a:rPr>
                        <a:t>Is this present, past or future? Did the speaker enjoy their experience?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20609">
                <a:tc>
                  <a:txBody>
                    <a:bodyPr/>
                    <a:lstStyle/>
                    <a:p>
                      <a:pPr algn="ctr"/>
                      <a:r>
                        <a:rPr lang="en-GB" sz="1800" b="1" noProof="0"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GB" sz="1800" b="0" i="0" kern="1200" noProof="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verb + to + infinitive / verb + infinitive / verb + ing</a:t>
                      </a:r>
                      <a:endParaRPr lang="en-GB" sz="1800" b="0" i="0" kern="1200" noProof="0" dirty="0">
                        <a:solidFill>
                          <a:srgbClr val="AC833B"/>
                        </a:solidFill>
                        <a:effectLst/>
                        <a:latin typeface="Arial" panose="020B0604020202020204" pitchFamily="34" charset="0"/>
                        <a:ea typeface="+mn-ea"/>
                        <a:cs typeface="Arial" panose="020B0604020202020204" pitchFamily="34" charset="0"/>
                      </a:endParaRPr>
                    </a:p>
                    <a:p>
                      <a:pPr algn="l" fontAlgn="base"/>
                      <a:r>
                        <a:rPr lang="en-GB" sz="1800" b="0" i="0" kern="1200" noProof="0" dirty="0">
                          <a:solidFill>
                            <a:schemeClr val="tx1"/>
                          </a:solidFill>
                          <a:effectLst/>
                          <a:latin typeface="Arial" panose="020B0604020202020204" pitchFamily="34" charset="0"/>
                          <a:ea typeface="+mn-ea"/>
                          <a:cs typeface="Arial" panose="020B0604020202020204" pitchFamily="34" charset="0"/>
                        </a:rPr>
                        <a:t>‘hate / love / like / prefer’ + verb -</a:t>
                      </a:r>
                      <a:r>
                        <a:rPr lang="en-GB" sz="1800" b="0" i="0" kern="1200" noProof="0" dirty="0" err="1">
                          <a:solidFill>
                            <a:schemeClr val="tx1"/>
                          </a:solidFill>
                          <a:effectLst/>
                          <a:latin typeface="Arial" panose="020B0604020202020204" pitchFamily="34" charset="0"/>
                          <a:ea typeface="+mn-ea"/>
                          <a:cs typeface="Arial" panose="020B0604020202020204" pitchFamily="34" charset="0"/>
                        </a:rPr>
                        <a:t>ing</a:t>
                      </a:r>
                      <a:endParaRPr lang="en-GB" sz="1800" b="0" i="0" kern="1200" noProof="0" dirty="0">
                        <a:solidFill>
                          <a:schemeClr val="tx1"/>
                        </a:solidFill>
                        <a:effectLst/>
                        <a:latin typeface="Arial" panose="020B0604020202020204" pitchFamily="34" charset="0"/>
                        <a:ea typeface="+mn-ea"/>
                        <a:cs typeface="Arial" panose="020B0604020202020204" pitchFamily="34" charset="0"/>
                      </a:endParaRPr>
                    </a:p>
                    <a:p>
                      <a:pPr algn="l" fontAlgn="base"/>
                      <a:r>
                        <a:rPr lang="en-GB" sz="1800" b="0" i="0" kern="1200" noProof="0" dirty="0">
                          <a:solidFill>
                            <a:schemeClr val="tx1"/>
                          </a:solidFill>
                          <a:effectLst/>
                          <a:latin typeface="Arial" panose="020B0604020202020204" pitchFamily="34" charset="0"/>
                          <a:ea typeface="+mn-ea"/>
                          <a:cs typeface="Arial" panose="020B0604020202020204" pitchFamily="34" charset="0"/>
                        </a:rPr>
                        <a:t>sensing verbs + verb -</a:t>
                      </a:r>
                      <a:r>
                        <a:rPr lang="en-GB" sz="1800" b="0" i="0" kern="1200" noProof="0" dirty="0" err="1">
                          <a:solidFill>
                            <a:schemeClr val="tx1"/>
                          </a:solidFill>
                          <a:effectLst/>
                          <a:latin typeface="Arial" panose="020B0604020202020204" pitchFamily="34" charset="0"/>
                          <a:ea typeface="+mn-ea"/>
                          <a:cs typeface="Arial" panose="020B0604020202020204" pitchFamily="34" charset="0"/>
                        </a:rPr>
                        <a:t>ing</a:t>
                      </a:r>
                      <a:endParaRPr lang="en-GB" sz="1800" b="0" i="0" kern="1200" noProof="0" dirty="0">
                        <a:solidFill>
                          <a:schemeClr val="tx1"/>
                        </a:solidFill>
                        <a:effectLst/>
                        <a:latin typeface="Arial" panose="020B0604020202020204" pitchFamily="34" charset="0"/>
                        <a:ea typeface="+mn-ea"/>
                        <a:cs typeface="Arial" panose="020B0604020202020204" pitchFamily="34" charset="0"/>
                      </a:endParaRPr>
                    </a:p>
                    <a:p>
                      <a:pPr algn="l" fontAlgn="base"/>
                      <a:r>
                        <a:rPr lang="en-GB" sz="1800" b="0" i="0" kern="1200" noProof="0" dirty="0">
                          <a:solidFill>
                            <a:schemeClr val="tx1"/>
                          </a:solidFill>
                          <a:effectLst/>
                          <a:latin typeface="Arial" panose="020B0604020202020204" pitchFamily="34" charset="0"/>
                          <a:ea typeface="+mn-ea"/>
                          <a:cs typeface="Arial" panose="020B0604020202020204" pitchFamily="34" charset="0"/>
                        </a:rPr>
                        <a:t>infinitive + verb -</a:t>
                      </a:r>
                      <a:r>
                        <a:rPr lang="en-GB" sz="1800" b="0" i="0" kern="1200" noProof="0" dirty="0" err="1">
                          <a:solidFill>
                            <a:schemeClr val="tx1"/>
                          </a:solidFill>
                          <a:effectLst/>
                          <a:latin typeface="Arial" panose="020B0604020202020204" pitchFamily="34" charset="0"/>
                          <a:ea typeface="+mn-ea"/>
                          <a:cs typeface="Arial" panose="020B0604020202020204" pitchFamily="34" charset="0"/>
                        </a:rPr>
                        <a:t>ing</a:t>
                      </a:r>
                      <a:endParaRPr lang="en-GB" sz="1800" b="0" i="0" kern="1200" noProof="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68152">
                <a:tc>
                  <a:txBody>
                    <a:bodyPr/>
                    <a:lstStyle/>
                    <a:p>
                      <a:pPr algn="ctr"/>
                      <a:r>
                        <a:rPr lang="en-GB" sz="1800" b="1" noProof="0"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noProof="0" dirty="0">
                          <a:latin typeface="Arial" panose="020B0604020202020204" pitchFamily="34" charset="0"/>
                          <a:cs typeface="Arial" panose="020B0604020202020204" pitchFamily="34" charset="0"/>
                        </a:rPr>
                        <a:t>A gerund is a verb in its –</a:t>
                      </a:r>
                      <a:r>
                        <a:rPr lang="en-GB" sz="1800" noProof="0" dirty="0" err="1">
                          <a:latin typeface="Arial" panose="020B0604020202020204" pitchFamily="34" charset="0"/>
                          <a:cs typeface="Arial" panose="020B0604020202020204" pitchFamily="34" charset="0"/>
                        </a:rPr>
                        <a:t>ing</a:t>
                      </a:r>
                      <a:r>
                        <a:rPr lang="en-GB" sz="1800" noProof="0" dirty="0">
                          <a:latin typeface="Arial" panose="020B0604020202020204" pitchFamily="34" charset="0"/>
                          <a:cs typeface="Arial" panose="020B0604020202020204" pitchFamily="34" charset="0"/>
                        </a:rPr>
                        <a:t> form that acts like a noun in the sentence. We can use various verb forms before gerunds – verbs of preference, sensing verbs and even infinitives. Some verbs (finish, enjoy, dislike, etc.) will only precede gerunds (not infinitives) whereas others (love, remember, want, etc.) can precede either a gerund or an infinitive but with a slight difference in meaning. When a gerund is used, the emphasis is on the verb. In the above example, the process of singing and the speaker’s enjoyment of it are emphasised.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062026">
                <a:tc>
                  <a:txBody>
                    <a:bodyPr/>
                    <a:lstStyle/>
                    <a:p>
                      <a:pPr algn="ctr"/>
                      <a:r>
                        <a:rPr lang="en-GB" sz="1800" b="1" noProof="0"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noProof="0" dirty="0">
                          <a:solidFill>
                            <a:schemeClr val="tx1"/>
                          </a:solidFill>
                          <a:effectLst/>
                          <a:latin typeface="Arial" panose="020B0604020202020204" pitchFamily="34" charset="0"/>
                          <a:ea typeface="+mn-ea"/>
                          <a:cs typeface="Arial" panose="020B0604020202020204" pitchFamily="34" charset="0"/>
                        </a:rPr>
                        <a:t>We </a:t>
                      </a:r>
                      <a:r>
                        <a:rPr lang="en-GB" sz="1800" b="0" i="0" u="sng" strike="noStrike" kern="1200" noProof="0" dirty="0">
                          <a:solidFill>
                            <a:schemeClr val="tx1"/>
                          </a:solidFill>
                          <a:effectLst/>
                          <a:latin typeface="Arial" panose="020B0604020202020204" pitchFamily="34" charset="0"/>
                          <a:ea typeface="+mn-ea"/>
                          <a:cs typeface="Arial" panose="020B0604020202020204" pitchFamily="34" charset="0"/>
                        </a:rPr>
                        <a:t>look forward to hearing</a:t>
                      </a:r>
                      <a:r>
                        <a:rPr lang="en-GB" sz="1800" b="0" i="0" u="none" strike="noStrike" kern="1200" noProof="0" dirty="0">
                          <a:solidFill>
                            <a:schemeClr val="tx1"/>
                          </a:solidFill>
                          <a:effectLst/>
                          <a:latin typeface="Arial" panose="020B0604020202020204" pitchFamily="34" charset="0"/>
                          <a:ea typeface="+mn-ea"/>
                          <a:cs typeface="Arial" panose="020B0604020202020204" pitchFamily="34" charset="0"/>
                        </a:rPr>
                        <a:t> from you soon.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noProof="0" dirty="0">
                          <a:solidFill>
                            <a:schemeClr val="tx1"/>
                          </a:solidFill>
                          <a:latin typeface="Arial" panose="020B0604020202020204" pitchFamily="34" charset="0"/>
                          <a:cs typeface="Arial" panose="020B0604020202020204" pitchFamily="34" charset="0"/>
                        </a:rPr>
                        <a:t>We </a:t>
                      </a:r>
                      <a:r>
                        <a:rPr lang="en-GB" sz="1800" b="0" u="sng" noProof="0" dirty="0">
                          <a:solidFill>
                            <a:schemeClr val="tx1"/>
                          </a:solidFill>
                          <a:latin typeface="Arial" panose="020B0604020202020204" pitchFamily="34" charset="0"/>
                          <a:cs typeface="Arial" panose="020B0604020202020204" pitchFamily="34" charset="0"/>
                        </a:rPr>
                        <a:t>haven’t finished eating</a:t>
                      </a:r>
                      <a:r>
                        <a:rPr lang="en-GB" sz="1800" b="0" u="none" noProof="0" dirty="0">
                          <a:solidFill>
                            <a:schemeClr val="tx1"/>
                          </a:solidFill>
                          <a:latin typeface="Arial" panose="020B0604020202020204" pitchFamily="34" charset="0"/>
                          <a:cs typeface="Arial" panose="020B0604020202020204" pitchFamily="34" charset="0"/>
                        </a:rPr>
                        <a:t> yet.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noProof="0" dirty="0">
                          <a:solidFill>
                            <a:schemeClr val="tx1"/>
                          </a:solidFill>
                          <a:latin typeface="Arial" panose="020B0604020202020204" pitchFamily="34" charset="0"/>
                          <a:cs typeface="Arial" panose="020B0604020202020204" pitchFamily="34" charset="0"/>
                        </a:rPr>
                        <a:t>She </a:t>
                      </a:r>
                      <a:r>
                        <a:rPr lang="en-GB" sz="1800" b="0" u="sng" noProof="0" dirty="0">
                          <a:solidFill>
                            <a:schemeClr val="tx1"/>
                          </a:solidFill>
                          <a:latin typeface="Arial" panose="020B0604020202020204" pitchFamily="34" charset="0"/>
                          <a:cs typeface="Arial" panose="020B0604020202020204" pitchFamily="34" charset="0"/>
                        </a:rPr>
                        <a:t>heard shouting</a:t>
                      </a:r>
                      <a:r>
                        <a:rPr lang="en-GB" sz="1800" b="0" u="none" noProof="0" dirty="0">
                          <a:solidFill>
                            <a:schemeClr val="tx1"/>
                          </a:solidFill>
                          <a:latin typeface="Arial" panose="020B0604020202020204" pitchFamily="34" charset="0"/>
                          <a:cs typeface="Arial" panose="020B0604020202020204" pitchFamily="34" charset="0"/>
                        </a:rPr>
                        <a:t> in the classroom.</a:t>
                      </a:r>
                      <a:endParaRPr lang="en-GB" sz="1800" b="0" noProof="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noProof="0" dirty="0">
                          <a:solidFill>
                            <a:schemeClr val="tx1"/>
                          </a:solidFill>
                          <a:latin typeface="Arial" panose="020B0604020202020204" pitchFamily="34" charset="0"/>
                          <a:cs typeface="Arial" panose="020B0604020202020204" pitchFamily="34" charset="0"/>
                        </a:rPr>
                        <a:t>Do you </a:t>
                      </a:r>
                      <a:r>
                        <a:rPr lang="en-GB" sz="1800" b="0" u="sng" noProof="0" dirty="0">
                          <a:solidFill>
                            <a:schemeClr val="tx1"/>
                          </a:solidFill>
                          <a:latin typeface="Arial" panose="020B0604020202020204" pitchFamily="34" charset="0"/>
                          <a:cs typeface="Arial" panose="020B0604020202020204" pitchFamily="34" charset="0"/>
                        </a:rPr>
                        <a:t>remember swimming</a:t>
                      </a:r>
                      <a:r>
                        <a:rPr lang="en-GB" sz="1800" b="0" u="none" noProof="0" dirty="0">
                          <a:solidFill>
                            <a:schemeClr val="tx1"/>
                          </a:solidFill>
                          <a:latin typeface="Arial" panose="020B0604020202020204" pitchFamily="34" charset="0"/>
                          <a:cs typeface="Arial" panose="020B0604020202020204" pitchFamily="34" charset="0"/>
                        </a:rPr>
                        <a:t> </a:t>
                      </a:r>
                      <a:r>
                        <a:rPr lang="en-GB" sz="1800" b="0" noProof="0" dirty="0">
                          <a:solidFill>
                            <a:schemeClr val="tx1"/>
                          </a:solidFill>
                          <a:latin typeface="Arial" panose="020B0604020202020204" pitchFamily="34" charset="0"/>
                          <a:cs typeface="Arial" panose="020B0604020202020204" pitchFamily="34" charset="0"/>
                        </a:rPr>
                        <a:t>in that pool last year?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645165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1591607644"/>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Should we</a:t>
                      </a:r>
                      <a:r>
                        <a:rPr lang="en-US" sz="1800" b="1" u="none" dirty="0">
                          <a:solidFill>
                            <a:schemeClr val="tx1"/>
                          </a:solidFill>
                          <a:latin typeface="Arial" panose="020B0604020202020204" pitchFamily="34" charset="0"/>
                          <a:cs typeface="Arial" panose="020B0604020202020204" pitchFamily="34" charset="0"/>
                        </a:rPr>
                        <a:t> </a:t>
                      </a:r>
                      <a:r>
                        <a:rPr lang="en-US" sz="1800" b="1" u="none" dirty="0" err="1">
                          <a:solidFill>
                            <a:schemeClr val="tx1"/>
                          </a:solidFill>
                          <a:latin typeface="Arial" panose="020B0604020202020204" pitchFamily="34" charset="0"/>
                          <a:cs typeface="Arial" panose="020B0604020202020204" pitchFamily="34" charset="0"/>
                        </a:rPr>
                        <a:t>organise</a:t>
                      </a:r>
                      <a:r>
                        <a:rPr lang="en-US" sz="1800" b="1" u="none" dirty="0">
                          <a:solidFill>
                            <a:schemeClr val="tx1"/>
                          </a:solidFill>
                          <a:latin typeface="Arial" panose="020B0604020202020204" pitchFamily="34" charset="0"/>
                          <a:cs typeface="Arial" panose="020B0604020202020204" pitchFamily="34" charset="0"/>
                        </a:rPr>
                        <a:t> a picnic in the park this weekend?</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How about</a:t>
                      </a:r>
                      <a:r>
                        <a:rPr lang="en-US" sz="1800" b="1" u="none" dirty="0">
                          <a:solidFill>
                            <a:schemeClr val="tx1"/>
                          </a:solidFill>
                          <a:latin typeface="Arial" panose="020B0604020202020204" pitchFamily="34" charset="0"/>
                          <a:cs typeface="Arial" panose="020B0604020202020204" pitchFamily="34" charset="0"/>
                        </a:rPr>
                        <a:t> attending the local festival?</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recommend</a:t>
                      </a:r>
                      <a:r>
                        <a:rPr lang="en-US" sz="1800" b="1" u="none" dirty="0">
                          <a:solidFill>
                            <a:schemeClr val="tx1"/>
                          </a:solidFill>
                          <a:latin typeface="Arial" panose="020B0604020202020204" pitchFamily="34" charset="0"/>
                          <a:cs typeface="Arial" panose="020B0604020202020204" pitchFamily="34" charset="0"/>
                        </a:rPr>
                        <a:t> visiting a local family during the holiday to learn more about their customs.</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What if we try</a:t>
                      </a:r>
                      <a:r>
                        <a:rPr lang="en-US" sz="1800" b="1" u="none" dirty="0">
                          <a:solidFill>
                            <a:schemeClr val="tx1"/>
                          </a:solidFill>
                          <a:latin typeface="Arial" panose="020B0604020202020204" pitchFamily="34" charset="0"/>
                          <a:cs typeface="Arial" panose="020B0604020202020204" pitchFamily="34" charset="0"/>
                        </a:rPr>
                        <a:t> using that new app to improve our team communication?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Asking for and making suggestions and recommendations</a:t>
                      </a:r>
                      <a:endParaRPr lang="en-US" sz="1800"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err="1">
                          <a:solidFill>
                            <a:schemeClr val="tx1"/>
                          </a:solidFill>
                          <a:latin typeface="Arial" panose="020B0604020202020204" pitchFamily="34" charset="0"/>
                          <a:cs typeface="Arial" panose="020B0604020202020204" pitchFamily="34" charset="0"/>
                        </a:rPr>
                        <a:t>wh</a:t>
                      </a:r>
                      <a:r>
                        <a:rPr lang="en-US" sz="1800" dirty="0">
                          <a:solidFill>
                            <a:schemeClr val="tx1"/>
                          </a:solidFill>
                          <a:latin typeface="Arial" panose="020B0604020202020204" pitchFamily="34" charset="0"/>
                          <a:cs typeface="Arial" panose="020B0604020202020204" pitchFamily="34" charset="0"/>
                        </a:rPr>
                        <a:t>- questions, verb + verb -</a:t>
                      </a:r>
                      <a:r>
                        <a:rPr lang="en-US" sz="1800" dirty="0" err="1">
                          <a:solidFill>
                            <a:schemeClr val="tx1"/>
                          </a:solidFill>
                          <a:latin typeface="Arial" panose="020B0604020202020204" pitchFamily="34" charset="0"/>
                          <a:cs typeface="Arial" panose="020B0604020202020204" pitchFamily="34" charset="0"/>
                        </a:rPr>
                        <a:t>ing</a:t>
                      </a:r>
                      <a:r>
                        <a:rPr lang="en-US" sz="1800" dirty="0">
                          <a:solidFill>
                            <a:schemeClr val="tx1"/>
                          </a:solidFill>
                          <a:latin typeface="Arial" panose="020B0604020202020204" pitchFamily="34" charset="0"/>
                          <a:cs typeface="Arial" panose="020B0604020202020204" pitchFamily="34" charset="0"/>
                        </a:rPr>
                        <a:t>, ‘to’ infinitive, modals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1476616785"/>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believe</a:t>
                      </a:r>
                      <a:r>
                        <a:rPr lang="en-US" sz="1800" b="1" u="none" dirty="0">
                          <a:solidFill>
                            <a:schemeClr val="tx1"/>
                          </a:solidFill>
                          <a:latin typeface="Arial" panose="020B0604020202020204" pitchFamily="34" charset="0"/>
                          <a:cs typeface="Arial" panose="020B0604020202020204" pitchFamily="34" charset="0"/>
                        </a:rPr>
                        <a:t> that children greatly benefit from outdoor play.</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In my opinion</a:t>
                      </a:r>
                      <a:r>
                        <a:rPr lang="en-US" sz="1800" b="1" u="none" dirty="0">
                          <a:solidFill>
                            <a:schemeClr val="tx1"/>
                          </a:solidFill>
                          <a:latin typeface="Arial" panose="020B0604020202020204" pitchFamily="34" charset="0"/>
                          <a:cs typeface="Arial" panose="020B0604020202020204" pitchFamily="34" charset="0"/>
                        </a:rPr>
                        <a:t>, experiencing local festivals is one of the best ways to understand a culture. </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think</a:t>
                      </a:r>
                      <a:r>
                        <a:rPr lang="en-US" sz="1800" b="1" u="none" dirty="0">
                          <a:solidFill>
                            <a:schemeClr val="tx1"/>
                          </a:solidFill>
                          <a:latin typeface="Arial" panose="020B0604020202020204" pitchFamily="34" charset="0"/>
                          <a:cs typeface="Arial" panose="020B0604020202020204" pitchFamily="34" charset="0"/>
                        </a:rPr>
                        <a:t> it's important to respect and learn about different customs when travelling.</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feel</a:t>
                      </a:r>
                      <a:r>
                        <a:rPr lang="en-US" sz="1800" b="1" u="none" dirty="0">
                          <a:solidFill>
                            <a:schemeClr val="tx1"/>
                          </a:solidFill>
                          <a:latin typeface="Arial" panose="020B0604020202020204" pitchFamily="34" charset="0"/>
                          <a:cs typeface="Arial" panose="020B0604020202020204" pitchFamily="34" charset="0"/>
                        </a:rPr>
                        <a:t> that technology has really improved our daily lives and communication.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base"/>
                      <a:r>
                        <a:rPr lang="en-US" sz="1800" b="1" i="0" dirty="0">
                          <a:solidFill>
                            <a:srgbClr val="AC833B"/>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opinion​</a:t>
                      </a:r>
                      <a:endParaRPr lang="en-US" b="1" i="0" dirty="0">
                        <a:solidFill>
                          <a:srgbClr val="AC833B"/>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base"/>
                      <a:r>
                        <a:rPr lang="en-US" sz="1800" b="0" i="0" dirty="0">
                          <a:solidFill>
                            <a:schemeClr val="tx1"/>
                          </a:solidFill>
                          <a:effectLst/>
                          <a:latin typeface="Arial" panose="020B0604020202020204" pitchFamily="34" charset="0"/>
                          <a:cs typeface="Arial" panose="020B0604020202020204" pitchFamily="34" charset="0"/>
                        </a:rPr>
                        <a:t>pronouns, comparatives, intensifiers, modals​​</a:t>
                      </a:r>
                      <a:endParaRPr lang="en-US" b="0" i="0"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471464367"/>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AE" sz="1800" b="1" u="sng">
                          <a:solidFill>
                            <a:schemeClr val="tx1"/>
                          </a:solidFill>
                          <a:latin typeface="Arial" panose="020B0604020202020204" pitchFamily="34" charset="0"/>
                          <a:cs typeface="Arial" panose="020B0604020202020204" pitchFamily="34" charset="0"/>
                        </a:rPr>
                        <a:t>I am on board with the idea</a:t>
                      </a:r>
                      <a:r>
                        <a:rPr lang="en-AE" sz="1800" b="1" u="none">
                          <a:solidFill>
                            <a:schemeClr val="tx1"/>
                          </a:solidFill>
                          <a:latin typeface="Arial" panose="020B0604020202020204" pitchFamily="34" charset="0"/>
                          <a:cs typeface="Arial" panose="020B0604020202020204" pitchFamily="34" charset="0"/>
                        </a:rPr>
                        <a:t> </a:t>
                      </a:r>
                      <a:r>
                        <a:rPr lang="en-AE" sz="1800" b="1">
                          <a:solidFill>
                            <a:schemeClr val="tx1"/>
                          </a:solidFill>
                          <a:latin typeface="Arial" panose="020B0604020202020204" pitchFamily="34" charset="0"/>
                          <a:cs typeface="Arial" panose="020B0604020202020204" pitchFamily="34" charset="0"/>
                        </a:rPr>
                        <a:t>that spending time with friends is essential for health.</a:t>
                      </a:r>
                    </a:p>
                    <a:p>
                      <a:pPr algn="l" rtl="0">
                        <a:lnSpc>
                          <a:spcPct val="150000"/>
                        </a:lnSpc>
                      </a:pPr>
                      <a:r>
                        <a:rPr lang="en-AE" sz="1800" b="1" u="sng">
                          <a:solidFill>
                            <a:schemeClr val="tx1"/>
                          </a:solidFill>
                          <a:latin typeface="Arial" panose="020B0604020202020204" pitchFamily="34" charset="0"/>
                          <a:cs typeface="Arial" panose="020B0604020202020204" pitchFamily="34" charset="0"/>
                        </a:rPr>
                        <a:t>I disagree</a:t>
                      </a:r>
                      <a:r>
                        <a:rPr lang="en-AE" sz="1800" b="1" u="none">
                          <a:solidFill>
                            <a:schemeClr val="tx1"/>
                          </a:solidFill>
                          <a:latin typeface="Arial" panose="020B0604020202020204" pitchFamily="34" charset="0"/>
                          <a:cs typeface="Arial" panose="020B0604020202020204" pitchFamily="34" charset="0"/>
                        </a:rPr>
                        <a:t> </a:t>
                      </a:r>
                      <a:r>
                        <a:rPr lang="en-AE" sz="1800" b="1">
                          <a:solidFill>
                            <a:schemeClr val="tx1"/>
                          </a:solidFill>
                          <a:latin typeface="Arial" panose="020B0604020202020204" pitchFamily="34" charset="0"/>
                          <a:cs typeface="Arial" panose="020B0604020202020204" pitchFamily="34" charset="0"/>
                        </a:rPr>
                        <a:t>with the idea that modern culture is losing its traditional values.</a:t>
                      </a:r>
                    </a:p>
                    <a:p>
                      <a:pPr algn="l" rtl="0">
                        <a:lnSpc>
                          <a:spcPct val="150000"/>
                        </a:lnSpc>
                      </a:pPr>
                      <a:r>
                        <a:rPr lang="en-AE" sz="1800" b="1" u="sng">
                          <a:solidFill>
                            <a:schemeClr val="tx1"/>
                          </a:solidFill>
                          <a:latin typeface="Arial" panose="020B0604020202020204" pitchFamily="34" charset="0"/>
                          <a:cs typeface="Arial" panose="020B0604020202020204" pitchFamily="34" charset="0"/>
                        </a:rPr>
                        <a:t>I absolutely support the view</a:t>
                      </a:r>
                      <a:r>
                        <a:rPr lang="en-AE" sz="1800" b="1" u="none">
                          <a:solidFill>
                            <a:schemeClr val="tx1"/>
                          </a:solidFill>
                          <a:latin typeface="Arial" panose="020B0604020202020204" pitchFamily="34" charset="0"/>
                          <a:cs typeface="Arial" panose="020B0604020202020204" pitchFamily="34" charset="0"/>
                        </a:rPr>
                        <a:t> </a:t>
                      </a:r>
                      <a:r>
                        <a:rPr lang="en-AE" sz="1800" b="1">
                          <a:solidFill>
                            <a:schemeClr val="tx1"/>
                          </a:solidFill>
                          <a:latin typeface="Arial" panose="020B0604020202020204" pitchFamily="34" charset="0"/>
                          <a:cs typeface="Arial" panose="020B0604020202020204" pitchFamily="34" charset="0"/>
                        </a:rPr>
                        <a:t>that learning about local customs improves travel experiences.</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preference</a:t>
                      </a:r>
                      <a:endParaRPr lang="en-US" sz="1800" b="1" u="sng" kern="1200" dirty="0">
                        <a:solidFill>
                          <a:srgbClr val="AC833B"/>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dirty="0">
                          <a:solidFill>
                            <a:schemeClr val="tx1"/>
                          </a:solidFill>
                          <a:latin typeface="Arial" panose="020B0604020202020204" pitchFamily="34" charset="0"/>
                          <a:cs typeface="Arial" panose="020B0604020202020204" pitchFamily="34" charset="0"/>
                        </a:rPr>
                        <a:t>verbs, modals</a:t>
                      </a:r>
                      <a:r>
                        <a:rPr lang="en-AE" sz="180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comparatives, intensifiers</a:t>
                      </a: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BF2393A-5F7D-4090-9C37-839A6DFC8EAF}"/>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docProps/app.xml><?xml version="1.0" encoding="utf-8"?>
<Properties xmlns="http://schemas.openxmlformats.org/officeDocument/2006/extended-properties" xmlns:vt="http://schemas.openxmlformats.org/officeDocument/2006/docPropsVTypes">
  <Template>Office Theme</Template>
  <TotalTime>10694</TotalTime>
  <Words>2216</Words>
  <Application>Microsoft Macintosh PowerPoint</Application>
  <PresentationFormat>Widescreen</PresentationFormat>
  <Paragraphs>211</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Univers Next Arabic </vt:lpstr>
      <vt:lpstr>Univers Next Arabic Bold</vt:lpstr>
      <vt:lpstr>Univers Next Arabic Light</vt:lpstr>
      <vt:lpstr>Arial</vt:lpstr>
      <vt:lpstr>Calibri</vt:lpstr>
      <vt:lpstr>Helvetica</vt:lpstr>
      <vt:lpstr>Helvetica Neue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91</cp:revision>
  <dcterms:created xsi:type="dcterms:W3CDTF">2024-07-05T04:49:36Z</dcterms:created>
  <dcterms:modified xsi:type="dcterms:W3CDTF">2024-11-16T10:52:09Z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