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4" r:id="rId2"/>
    <p:sldId id="276" r:id="rId3"/>
    <p:sldId id="277" r:id="rId4"/>
    <p:sldId id="278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5/11/2024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754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5/11/2024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860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5/11/2024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31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5/11/2024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879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5/11/2024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982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5/11/2024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332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5/11/2024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674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5/11/2024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849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5/11/2024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994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5/11/2024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822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5/11/2024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417612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5/11/2024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2719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5/11/2024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020728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5/11/2024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7569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5/11/2024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5495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5/11/2024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618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alphaModFix amt="13000"/>
            <a:lum/>
          </a:blip>
          <a:srcRect/>
          <a:stretch>
            <a:fillRect t="-39000" r="6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 defTabSz="457200"/>
              <a:t>5/11/2024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defTabSz="457200"/>
            <a:fld id="{D57F1E4F-1CFF-5643-939E-217C01CDF565}" type="slidenum">
              <a:rPr lang="en-US" dirty="0"/>
              <a:pPr defTabSz="45720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08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dLalO7AUy6A?feature=oembed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padlet.com/irazy610/imalmzf27jvous4b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2F6364A-B358-4BEE-B158-0734D2C93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38202" y="1570814"/>
            <a:ext cx="0" cy="37102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picture containing table, stool&#10;&#10;Description automatically generated">
            <a:extLst>
              <a:ext uri="{FF2B5EF4-FFF2-40B4-BE49-F238E27FC236}">
                <a16:creationId xmlns:a16="http://schemas.microsoft.com/office/drawing/2014/main" id="{099CBB94-11E9-4A2B-AB6F-3608C778F5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1860" y="1123527"/>
            <a:ext cx="4604800" cy="46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081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E0C3B-E4EA-DE45-B2B5-CA33E56133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968690"/>
            <a:ext cx="8915399" cy="2262781"/>
          </a:xfrm>
        </p:spPr>
        <p:txBody>
          <a:bodyPr/>
          <a:lstStyle/>
          <a:p>
            <a:r>
              <a:rPr lang="x-none" dirty="0"/>
              <a:t>Unit 11 Lessons </a:t>
            </a:r>
            <a:r>
              <a:rPr lang="en-US" dirty="0"/>
              <a:t>7-8</a:t>
            </a:r>
            <a:r>
              <a:rPr lang="x-none" dirty="0"/>
              <a:t> </a:t>
            </a:r>
            <a:br>
              <a:rPr lang="x-none" dirty="0"/>
            </a:br>
            <a:r>
              <a:rPr lang="en-US" dirty="0"/>
              <a:t>An Extraordinary athlete</a:t>
            </a:r>
            <a:endParaRPr lang="x-non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B23CBC-47F4-5B40-985D-E5A75C5160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x-none" dirty="0"/>
              <a:t>WHAT </a:t>
            </a:r>
            <a:r>
              <a:rPr lang="en-US" dirty="0"/>
              <a:t>PERSONAL QUALITIES DO YOU NEED TO HAVE TO BE A TOP ATHLETE OR SPORTSPERSON?</a:t>
            </a:r>
            <a:endParaRPr lang="x-none" dirty="0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ACA21C35-32C8-B74C-BE58-7058117540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1600" y="0"/>
            <a:ext cx="3200400" cy="448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076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 rot="724462">
            <a:off x="573069" y="2817280"/>
            <a:ext cx="10851615" cy="2092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Objectives</a:t>
            </a:r>
            <a:endParaRPr lang="en-US" sz="6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3437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21383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sz="3600" dirty="0">
                <a:solidFill>
                  <a:srgbClr val="002060"/>
                </a:solidFill>
                <a:latin typeface="Comic Sans MS" panose="030F0702030302020204" pitchFamily="66" charset="0"/>
              </a:rPr>
              <a:t>• match headings to information in a sports profile of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3600" dirty="0">
                <a:solidFill>
                  <a:srgbClr val="002060"/>
                </a:solidFill>
                <a:latin typeface="Comic Sans MS" panose="030F0702030302020204" pitchFamily="66" charset="0"/>
              </a:rPr>
              <a:t>Alana Nichols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3600" dirty="0">
                <a:solidFill>
                  <a:srgbClr val="002060"/>
                </a:solidFill>
                <a:latin typeface="Comic Sans MS" panose="030F0702030302020204" pitchFamily="66" charset="0"/>
              </a:rPr>
              <a:t>• prepare and write interview questions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3600" dirty="0">
                <a:solidFill>
                  <a:srgbClr val="002060"/>
                </a:solidFill>
                <a:latin typeface="Comic Sans MS" panose="030F0702030302020204" pitchFamily="66" charset="0"/>
              </a:rPr>
              <a:t>• role play an interview of Alana Nichols.</a:t>
            </a:r>
          </a:p>
        </p:txBody>
      </p:sp>
      <p:pic>
        <p:nvPicPr>
          <p:cNvPr id="2050" name="Picture 2" descr="student learning outcome, | Clipart Panda - Free Clipart Imag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532" y="66369"/>
            <a:ext cx="2677963" cy="2043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ree Learning Goals Cliparts, Download Free Clip Art, Free Clip ...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45"/>
          <a:stretch/>
        </p:blipFill>
        <p:spPr bwMode="auto">
          <a:xfrm>
            <a:off x="1095733" y="577145"/>
            <a:ext cx="6077799" cy="1021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4825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249FC-DC86-634A-B0E5-8FCD65E15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SPEAKING TASK:</a:t>
            </a:r>
          </a:p>
        </p:txBody>
      </p:sp>
      <p:pic>
        <p:nvPicPr>
          <p:cNvPr id="4" name="Picture 3" descr="A picture containing bird&#10;&#10;Description automatically generated">
            <a:extLst>
              <a:ext uri="{FF2B5EF4-FFF2-40B4-BE49-F238E27FC236}">
                <a16:creationId xmlns:a16="http://schemas.microsoft.com/office/drawing/2014/main" id="{ABDB9703-3105-B24F-A58A-F337CCB3C4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905000"/>
            <a:ext cx="8911686" cy="4328890"/>
          </a:xfrm>
          <a:prstGeom prst="rect">
            <a:avLst/>
          </a:prstGeom>
        </p:spPr>
      </p:pic>
      <p:pic>
        <p:nvPicPr>
          <p:cNvPr id="6" name="Picture 5" descr="A picture containing drawing, hat&#10;&#10;Description automatically generated">
            <a:extLst>
              <a:ext uri="{FF2B5EF4-FFF2-40B4-BE49-F238E27FC236}">
                <a16:creationId xmlns:a16="http://schemas.microsoft.com/office/drawing/2014/main" id="{F8285568-4CC0-0643-A6D8-6884F942F9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2946" y="2804922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499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5D1F2FD8-11FD-4495-9EFA-1D11D791D8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F07E62E0-C435-4556-B265-2AC622C080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A31AA73F-4D24-48A1-B14B-50392BB2C8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B1A912C9-FD8E-4C0D-A7B5-5240BF1545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0C687240-9008-4C95-9A83-BAE72BF3D5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7E87EBB2-C786-4064-9E78-21C52E76FE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16">
              <a:extLst>
                <a:ext uri="{FF2B5EF4-FFF2-40B4-BE49-F238E27FC236}">
                  <a16:creationId xmlns:a16="http://schemas.microsoft.com/office/drawing/2014/main" id="{6AEC0C10-BB8D-4A8E-8160-9B514B5F79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id="{3E2AE5E5-81C4-4817-85A9-6700C135C5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1" name="Freeform 18">
              <a:extLst>
                <a:ext uri="{FF2B5EF4-FFF2-40B4-BE49-F238E27FC236}">
                  <a16:creationId xmlns:a16="http://schemas.microsoft.com/office/drawing/2014/main" id="{0E29C0C2-2A04-4AC1-9181-B811A06BE4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2" name="Freeform 19">
              <a:extLst>
                <a:ext uri="{FF2B5EF4-FFF2-40B4-BE49-F238E27FC236}">
                  <a16:creationId xmlns:a16="http://schemas.microsoft.com/office/drawing/2014/main" id="{13DA17A5-17E1-4B7D-9ABD-C7ED44F152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3" name="Freeform 20">
              <a:extLst>
                <a:ext uri="{FF2B5EF4-FFF2-40B4-BE49-F238E27FC236}">
                  <a16:creationId xmlns:a16="http://schemas.microsoft.com/office/drawing/2014/main" id="{7C6F6843-161E-4C29-A663-8DBA4D483D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4" name="Freeform 21">
              <a:extLst>
                <a:ext uri="{FF2B5EF4-FFF2-40B4-BE49-F238E27FC236}">
                  <a16:creationId xmlns:a16="http://schemas.microsoft.com/office/drawing/2014/main" id="{A516671D-8E1D-4713-BE9D-81B0C35FE2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22">
              <a:extLst>
                <a:ext uri="{FF2B5EF4-FFF2-40B4-BE49-F238E27FC236}">
                  <a16:creationId xmlns:a16="http://schemas.microsoft.com/office/drawing/2014/main" id="{4E04D4C8-7532-4BBD-9AF8-3249324AF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87488CD-16CF-4BC7-BD9F-4F4EB13B0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40224168-C932-4F63-8CEA-2465E192BF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F2291983-5E57-490B-B713-0A78B584F8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815C3A19-E287-48A6-9ECB-D0409D37FF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0196FC81-2B97-4747-859B-2475FFD126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43A76FF0-4A33-44A0-AE53-92146AA813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B94FC67F-70D7-496B-BFA2-B2AACF2ED0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761C78BD-A48E-4171-AC10-D066FDF464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8DD13455-5B55-48B7-AA52-981C48B3FB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8AFF35F4-12AC-44F3-AC19-88F2E3F9BE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410D4BFE-B9DB-440B-BF78-21B4F317F7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8F0E6EB0-F23E-4342-9FBD-3178F4B818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3A4E0803-C8CF-4E6B-95EF-BBEBF237E3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F6D9986E-2FC4-4377-B163-42766AD821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3" name="Freeform 6">
            <a:extLst>
              <a:ext uri="{FF2B5EF4-FFF2-40B4-BE49-F238E27FC236}">
                <a16:creationId xmlns:a16="http://schemas.microsoft.com/office/drawing/2014/main" id="{5DAD59F4-58F1-4349-B03E-23A62291C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690A01-17E2-3042-8051-7209553CF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3" y="4529540"/>
            <a:ext cx="8915399" cy="116242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dirty="0"/>
              <a:t>WHAT IS PARAOLYMPICS??</a:t>
            </a:r>
          </a:p>
        </p:txBody>
      </p:sp>
      <p:pic>
        <p:nvPicPr>
          <p:cNvPr id="8" name="Graphic 7" descr="Universal Access">
            <a:extLst>
              <a:ext uri="{FF2B5EF4-FFF2-40B4-BE49-F238E27FC236}">
                <a16:creationId xmlns:a16="http://schemas.microsoft.com/office/drawing/2014/main" id="{8D601F07-7C7B-E24C-B92E-506F905663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89212" y="1000075"/>
            <a:ext cx="2882745" cy="2882745"/>
          </a:xfrm>
          <a:prstGeom prst="rect">
            <a:avLst/>
          </a:prstGeom>
        </p:spPr>
      </p:pic>
      <p:pic>
        <p:nvPicPr>
          <p:cNvPr id="4" name="Graphic 3" descr="Wheelchair Access">
            <a:extLst>
              <a:ext uri="{FF2B5EF4-FFF2-40B4-BE49-F238E27FC236}">
                <a16:creationId xmlns:a16="http://schemas.microsoft.com/office/drawing/2014/main" id="{5A21FDFF-CBF8-2E4B-A67F-161907F700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32825" y="1001891"/>
            <a:ext cx="2879113" cy="2879113"/>
          </a:xfrm>
          <a:prstGeom prst="rect">
            <a:avLst/>
          </a:prstGeom>
        </p:spPr>
      </p:pic>
      <p:pic>
        <p:nvPicPr>
          <p:cNvPr id="6" name="Graphic 5" descr="New Wheelchair">
            <a:extLst>
              <a:ext uri="{FF2B5EF4-FFF2-40B4-BE49-F238E27FC236}">
                <a16:creationId xmlns:a16="http://schemas.microsoft.com/office/drawing/2014/main" id="{0699AD2C-BCE2-4241-BE8E-5B4607CF3F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672806" y="1001891"/>
            <a:ext cx="2879113" cy="28791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1005711-6682-3449-AB2C-F975C0F13BF3}"/>
              </a:ext>
            </a:extLst>
          </p:cNvPr>
          <p:cNvSpPr txBox="1"/>
          <p:nvPr/>
        </p:nvSpPr>
        <p:spPr>
          <a:xfrm>
            <a:off x="2851532" y="3704492"/>
            <a:ext cx="81212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4000" dirty="0">
                <a:solidFill>
                  <a:prstClr val="black"/>
                </a:solidFill>
              </a:rPr>
              <a:t>Olympic style games for PEOPLE  OF DETERMINATION.</a:t>
            </a:r>
            <a:endParaRPr lang="x-none" sz="4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828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104EF16-2337-9D43-97C9-73805823F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417" y="741340"/>
            <a:ext cx="4089230" cy="4791951"/>
          </a:xfrm>
        </p:spPr>
        <p:txBody>
          <a:bodyPr>
            <a:normAutofit/>
          </a:bodyPr>
          <a:lstStyle/>
          <a:p>
            <a:r>
              <a:rPr lang="x-none" b="1" dirty="0">
                <a:solidFill>
                  <a:srgbClr val="7030A0"/>
                </a:solidFill>
              </a:rPr>
              <a:t>LESSON 8: AN EXTRAORDINARY ATHLETE-ALANA NICHOLS</a:t>
            </a:r>
          </a:p>
        </p:txBody>
      </p:sp>
      <p:pic>
        <p:nvPicPr>
          <p:cNvPr id="5" name="Picture 4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14EA74F7-AFEC-4B4D-83E8-45438DFC81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4647" y="0"/>
            <a:ext cx="60491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956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3B870-3C6B-DD40-9132-CC2130AAC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3662" y="172772"/>
            <a:ext cx="8911687" cy="1280890"/>
          </a:xfrm>
        </p:spPr>
        <p:txBody>
          <a:bodyPr/>
          <a:lstStyle/>
          <a:p>
            <a:r>
              <a:rPr lang="x-none" b="1">
                <a:solidFill>
                  <a:srgbClr val="7030A0"/>
                </a:solidFill>
              </a:rPr>
              <a:t>LESSON 8: AN EXTRAORDINARY ATHLETE-ALANA NICHOLS</a:t>
            </a:r>
            <a:endParaRPr lang="x-none" b="1" dirty="0">
              <a:solidFill>
                <a:srgbClr val="7030A0"/>
              </a:solidFill>
            </a:endParaRPr>
          </a:p>
        </p:txBody>
      </p:sp>
      <p:pic>
        <p:nvPicPr>
          <p:cNvPr id="3" name="Online Media 2" descr="Meet Team USA: Alana Nichols | Sports Illustrated">
            <a:hlinkClick r:id="" action="ppaction://media"/>
            <a:extLst>
              <a:ext uri="{FF2B5EF4-FFF2-40B4-BE49-F238E27FC236}">
                <a16:creationId xmlns:a16="http://schemas.microsoft.com/office/drawing/2014/main" id="{B48ED0E2-C2EE-2249-9867-7DD9835EC67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87389" y="1453662"/>
            <a:ext cx="10817222" cy="4780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91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D165E789-0228-6F47-8997-215B77639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" y="607646"/>
            <a:ext cx="11201400" cy="2641600"/>
          </a:xfrm>
          <a:prstGeom prst="rect">
            <a:avLst/>
          </a:prstGeom>
        </p:spPr>
      </p:pic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FB6436DD-D651-BD4E-8D4B-4CB2333B45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750" y="3249246"/>
            <a:ext cx="8572500" cy="3073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CF3EDFE-984C-FD47-A62F-D52F9C85418A}"/>
              </a:ext>
            </a:extLst>
          </p:cNvPr>
          <p:cNvSpPr txBox="1"/>
          <p:nvPr/>
        </p:nvSpPr>
        <p:spPr>
          <a:xfrm>
            <a:off x="1956816" y="4352544"/>
            <a:ext cx="2724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x-none" sz="2400" b="1" dirty="0">
                <a:solidFill>
                  <a:srgbClr val="0070C0"/>
                </a:solidFill>
              </a:rPr>
              <a:t>Country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893AD6-DA4F-ED4C-A222-8C6F1DF9A213}"/>
              </a:ext>
            </a:extLst>
          </p:cNvPr>
          <p:cNvSpPr txBox="1"/>
          <p:nvPr/>
        </p:nvSpPr>
        <p:spPr>
          <a:xfrm>
            <a:off x="1956816" y="4814209"/>
            <a:ext cx="2724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x-none" sz="2400" b="1" dirty="0">
                <a:solidFill>
                  <a:srgbClr val="0070C0"/>
                </a:solidFill>
              </a:rPr>
              <a:t>Gender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A72625-03BF-5848-AB17-FF38BD4BC646}"/>
              </a:ext>
            </a:extLst>
          </p:cNvPr>
          <p:cNvSpPr txBox="1"/>
          <p:nvPr/>
        </p:nvSpPr>
        <p:spPr>
          <a:xfrm>
            <a:off x="1956816" y="5337594"/>
            <a:ext cx="2724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x-none" sz="2400" b="1" dirty="0">
                <a:solidFill>
                  <a:srgbClr val="0070C0"/>
                </a:solidFill>
              </a:rPr>
              <a:t>Year of birth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EECAC7-D6A6-3C40-830D-BC6CDE3A4F33}"/>
              </a:ext>
            </a:extLst>
          </p:cNvPr>
          <p:cNvSpPr txBox="1"/>
          <p:nvPr/>
        </p:nvSpPr>
        <p:spPr>
          <a:xfrm>
            <a:off x="1956816" y="5830120"/>
            <a:ext cx="2724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x-none" sz="2400" b="1" dirty="0">
                <a:solidFill>
                  <a:srgbClr val="0070C0"/>
                </a:solidFill>
              </a:rPr>
              <a:t>Place of birth</a:t>
            </a:r>
          </a:p>
        </p:txBody>
      </p:sp>
    </p:spTree>
    <p:extLst>
      <p:ext uri="{BB962C8B-B14F-4D97-AF65-F5344CB8AC3E}">
        <p14:creationId xmlns:p14="http://schemas.microsoft.com/office/powerpoint/2010/main" val="3492490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DA525-3D93-C143-8866-C31BD9D03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 dirty="0"/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F7AFFC94-A50D-5C44-969F-D5B7B76C50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433" y="2270045"/>
            <a:ext cx="11437998" cy="4587955"/>
          </a:xfrm>
          <a:prstGeom prst="rect">
            <a:avLst/>
          </a:prstGeom>
        </p:spPr>
      </p:pic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778CDFA8-97E5-6E49-BBEB-2C36EB0876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0903" r="1270"/>
          <a:stretch/>
        </p:blipFill>
        <p:spPr>
          <a:xfrm>
            <a:off x="1132866" y="483993"/>
            <a:ext cx="11059134" cy="156112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1F12E9D-B22F-004B-B203-4BE79CD0685A}"/>
              </a:ext>
            </a:extLst>
          </p:cNvPr>
          <p:cNvSpPr txBox="1"/>
          <p:nvPr/>
        </p:nvSpPr>
        <p:spPr>
          <a:xfrm>
            <a:off x="566433" y="2505456"/>
            <a:ext cx="2724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x-none" sz="2400" b="1" dirty="0">
                <a:solidFill>
                  <a:srgbClr val="0070C0"/>
                </a:solidFill>
              </a:rPr>
              <a:t>Disability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1506FA-AA72-3C43-ADFE-FDB179DCBA21}"/>
              </a:ext>
            </a:extLst>
          </p:cNvPr>
          <p:cNvSpPr txBox="1"/>
          <p:nvPr/>
        </p:nvSpPr>
        <p:spPr>
          <a:xfrm>
            <a:off x="566433" y="3388774"/>
            <a:ext cx="2724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2000" b="1" dirty="0">
                <a:solidFill>
                  <a:srgbClr val="0070C0"/>
                </a:solidFill>
              </a:rPr>
              <a:t>P</a:t>
            </a:r>
            <a:r>
              <a:rPr lang="x-none" sz="2000" b="1" dirty="0">
                <a:solidFill>
                  <a:srgbClr val="0070C0"/>
                </a:solidFill>
              </a:rPr>
              <a:t>ersonal qualities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F00F48-11BF-0846-BBF7-A0EDEAE18A98}"/>
              </a:ext>
            </a:extLst>
          </p:cNvPr>
          <p:cNvSpPr txBox="1"/>
          <p:nvPr/>
        </p:nvSpPr>
        <p:spPr>
          <a:xfrm>
            <a:off x="566433" y="3723003"/>
            <a:ext cx="2724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x-none" sz="2000" b="1" dirty="0">
                <a:solidFill>
                  <a:srgbClr val="0070C0"/>
                </a:solidFill>
              </a:rPr>
              <a:t>First ParaOlympic games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67F78D-8DB1-ED49-9132-BB6F2C912975}"/>
              </a:ext>
            </a:extLst>
          </p:cNvPr>
          <p:cNvSpPr txBox="1"/>
          <p:nvPr/>
        </p:nvSpPr>
        <p:spPr>
          <a:xfrm>
            <a:off x="566433" y="4430889"/>
            <a:ext cx="2724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x-none" sz="2400" b="1" dirty="0">
                <a:solidFill>
                  <a:srgbClr val="0070C0"/>
                </a:solidFill>
              </a:rPr>
              <a:t>Started these sports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0E8BB5-AD4D-664E-9029-618CA9643919}"/>
              </a:ext>
            </a:extLst>
          </p:cNvPr>
          <p:cNvSpPr txBox="1"/>
          <p:nvPr/>
        </p:nvSpPr>
        <p:spPr>
          <a:xfrm>
            <a:off x="566433" y="5853614"/>
            <a:ext cx="2724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x-none" sz="2400" b="1" dirty="0">
                <a:solidFill>
                  <a:srgbClr val="0070C0"/>
                </a:solidFill>
              </a:rPr>
              <a:t>Training regime</a:t>
            </a:r>
          </a:p>
        </p:txBody>
      </p:sp>
    </p:spTree>
    <p:extLst>
      <p:ext uri="{BB962C8B-B14F-4D97-AF65-F5344CB8AC3E}">
        <p14:creationId xmlns:p14="http://schemas.microsoft.com/office/powerpoint/2010/main" val="2756199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F0CCED0A-4424-044F-A4EC-EB19B5975B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0903" r="1270"/>
          <a:stretch/>
        </p:blipFill>
        <p:spPr>
          <a:xfrm>
            <a:off x="1132866" y="483993"/>
            <a:ext cx="11059134" cy="1561123"/>
          </a:xfrm>
          <a:prstGeom prst="rect">
            <a:avLst/>
          </a:prstGeom>
        </p:spPr>
      </p:pic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9150D769-0ADE-C940-87D0-2679950196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956" y="2045117"/>
            <a:ext cx="11059135" cy="43288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ED7260-6DF2-D54F-AC68-AE844C5CF05B}"/>
              </a:ext>
            </a:extLst>
          </p:cNvPr>
          <p:cNvSpPr txBox="1"/>
          <p:nvPr/>
        </p:nvSpPr>
        <p:spPr>
          <a:xfrm>
            <a:off x="1132866" y="2761488"/>
            <a:ext cx="2724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x-none" sz="2400" b="1" dirty="0">
                <a:solidFill>
                  <a:srgbClr val="0070C0"/>
                </a:solidFill>
              </a:rPr>
              <a:t>Gold Medals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1E1E36-2D27-F744-9AC1-CCD0163CD7F9}"/>
              </a:ext>
            </a:extLst>
          </p:cNvPr>
          <p:cNvSpPr txBox="1"/>
          <p:nvPr/>
        </p:nvSpPr>
        <p:spPr>
          <a:xfrm>
            <a:off x="1132866" y="3634848"/>
            <a:ext cx="2724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x-none" sz="2400" b="1" dirty="0">
                <a:solidFill>
                  <a:srgbClr val="0070C0"/>
                </a:solidFill>
              </a:rPr>
              <a:t>Injuries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F890D1-A9B4-4247-B3FB-464925634AEC}"/>
              </a:ext>
            </a:extLst>
          </p:cNvPr>
          <p:cNvSpPr txBox="1"/>
          <p:nvPr/>
        </p:nvSpPr>
        <p:spPr>
          <a:xfrm>
            <a:off x="1132866" y="4508208"/>
            <a:ext cx="2724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x-none" sz="2400" b="1" dirty="0">
                <a:solidFill>
                  <a:srgbClr val="0070C0"/>
                </a:solidFill>
              </a:rPr>
              <a:t>Special achievement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C35F96-70BE-DE47-99E9-6C26D9C45C13}"/>
              </a:ext>
            </a:extLst>
          </p:cNvPr>
          <p:cNvSpPr txBox="1"/>
          <p:nvPr/>
        </p:nvSpPr>
        <p:spPr>
          <a:xfrm>
            <a:off x="1132866" y="5596128"/>
            <a:ext cx="2724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x-none" sz="2400" b="1" dirty="0">
                <a:solidFill>
                  <a:srgbClr val="0070C0"/>
                </a:solidFill>
              </a:rPr>
              <a:t>Personal motto</a:t>
            </a:r>
          </a:p>
        </p:txBody>
      </p:sp>
    </p:spTree>
    <p:extLst>
      <p:ext uri="{BB962C8B-B14F-4D97-AF65-F5344CB8AC3E}">
        <p14:creationId xmlns:p14="http://schemas.microsoft.com/office/powerpoint/2010/main" val="2781040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C3D92-A256-8E4C-ADDA-26F3FE9A0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1DC7E313-E3BA-5B44-8C7E-8329770248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195755"/>
            <a:ext cx="11734800" cy="529883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8157140-9956-5B49-86CB-B27AEAACCB8C}"/>
              </a:ext>
            </a:extLst>
          </p:cNvPr>
          <p:cNvSpPr txBox="1"/>
          <p:nvPr/>
        </p:nvSpPr>
        <p:spPr>
          <a:xfrm>
            <a:off x="5097780" y="2017668"/>
            <a:ext cx="4721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x-none" sz="2400" b="1" dirty="0">
                <a:solidFill>
                  <a:srgbClr val="0070C0"/>
                </a:solidFill>
              </a:rPr>
              <a:t>New Mexico, USA.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D8172F-385B-2241-9B5A-8EA4BCF2C6CC}"/>
              </a:ext>
            </a:extLst>
          </p:cNvPr>
          <p:cNvSpPr txBox="1"/>
          <p:nvPr/>
        </p:nvSpPr>
        <p:spPr>
          <a:xfrm>
            <a:off x="1230468" y="3033452"/>
            <a:ext cx="9731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2400" b="1" dirty="0">
                <a:solidFill>
                  <a:srgbClr val="0070C0"/>
                </a:solidFill>
              </a:rPr>
              <a:t>F</a:t>
            </a:r>
            <a:r>
              <a:rPr lang="x-none" sz="2400" b="1" dirty="0">
                <a:solidFill>
                  <a:srgbClr val="0070C0"/>
                </a:solidFill>
              </a:rPr>
              <a:t>rom the waist down due to a snowboarding accident.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D776EB-0F50-4346-B036-FB142BD7F3C6}"/>
              </a:ext>
            </a:extLst>
          </p:cNvPr>
          <p:cNvSpPr txBox="1"/>
          <p:nvPr/>
        </p:nvSpPr>
        <p:spPr>
          <a:xfrm>
            <a:off x="1230468" y="4209733"/>
            <a:ext cx="100349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x-none" sz="2400" b="1" dirty="0">
                <a:solidFill>
                  <a:srgbClr val="0070C0"/>
                </a:solidFill>
              </a:rPr>
              <a:t>To win gold medals in both the summer and the winter Olympics.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365BB6-3650-B642-93F1-9857B2D85B26}"/>
              </a:ext>
            </a:extLst>
          </p:cNvPr>
          <p:cNvSpPr txBox="1"/>
          <p:nvPr/>
        </p:nvSpPr>
        <p:spPr>
          <a:xfrm>
            <a:off x="8567928" y="4671398"/>
            <a:ext cx="2724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2400" b="1" dirty="0">
                <a:solidFill>
                  <a:srgbClr val="0070C0"/>
                </a:solidFill>
              </a:rPr>
              <a:t>I</a:t>
            </a:r>
            <a:r>
              <a:rPr lang="x-none" sz="2400" b="1" dirty="0">
                <a:solidFill>
                  <a:srgbClr val="0070C0"/>
                </a:solidFill>
              </a:rPr>
              <a:t>n Athens.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EC1615-CCC2-634D-A397-AB3B07D1FF9B}"/>
              </a:ext>
            </a:extLst>
          </p:cNvPr>
          <p:cNvSpPr txBox="1"/>
          <p:nvPr/>
        </p:nvSpPr>
        <p:spPr>
          <a:xfrm>
            <a:off x="4733544" y="5431412"/>
            <a:ext cx="5526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x-none" sz="2400" b="1" dirty="0">
                <a:solidFill>
                  <a:srgbClr val="0070C0"/>
                </a:solidFill>
              </a:rPr>
              <a:t>She injured herself many times.</a:t>
            </a:r>
          </a:p>
        </p:txBody>
      </p:sp>
    </p:spTree>
    <p:extLst>
      <p:ext uri="{BB962C8B-B14F-4D97-AF65-F5344CB8AC3E}">
        <p14:creationId xmlns:p14="http://schemas.microsoft.com/office/powerpoint/2010/main" val="182197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A5F99-8D71-B043-A79D-034C1C68A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0154" y="624109"/>
            <a:ext cx="9394457" cy="2229628"/>
          </a:xfrm>
        </p:spPr>
        <p:txBody>
          <a:bodyPr>
            <a:normAutofit fontScale="90000"/>
          </a:bodyPr>
          <a:lstStyle/>
          <a:p>
            <a:r>
              <a:rPr lang="x-none" b="1" dirty="0">
                <a:solidFill>
                  <a:srgbClr val="7030A0"/>
                </a:solidFill>
              </a:rPr>
              <a:t>IMAGINE YOU ARE A JOURNALIST AND ARE GOING TO INTERVIEW ALANA. WRITE THE QUESTIONS THAT YOU WILL ASK HER:  post in teams chat!!</a:t>
            </a:r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D930FA20-B11D-554C-AF04-504990A50B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2853737"/>
            <a:ext cx="10285411" cy="3380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4683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C2F9A-77EF-8A43-8551-52F6ACD24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x-none" dirty="0"/>
              <a:t>Let’s write an article about ALANA:</a:t>
            </a:r>
            <a:br>
              <a:rPr lang="x-none" dirty="0"/>
            </a:br>
            <a:br>
              <a:rPr lang="x-none" dirty="0"/>
            </a:br>
            <a:endParaRPr lang="x-none" dirty="0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208441C8-B123-DC45-96E0-1E05E121902E}"/>
              </a:ext>
            </a:extLst>
          </p:cNvPr>
          <p:cNvSpPr/>
          <p:nvPr/>
        </p:nvSpPr>
        <p:spPr>
          <a:xfrm>
            <a:off x="1524000" y="2133600"/>
            <a:ext cx="10175631" cy="454855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r>
              <a:rPr lang="x-none" sz="3600" dirty="0">
                <a:solidFill>
                  <a:prstClr val="black"/>
                </a:solidFill>
              </a:rPr>
              <a:t>GO TO THIS LINK </a:t>
            </a:r>
            <a:r>
              <a:rPr lang="en-US" sz="3600" dirty="0">
                <a:solidFill>
                  <a:prstClr val="black"/>
                </a:solidFill>
                <a:hlinkClick r:id="rId2"/>
              </a:rPr>
              <a:t>https://padlet.com/irazy610/imalmzf27jvous4b</a:t>
            </a:r>
            <a:endParaRPr lang="en-US" sz="3600" dirty="0">
              <a:solidFill>
                <a:prstClr val="black"/>
              </a:solidFill>
            </a:endParaRPr>
          </a:p>
          <a:p>
            <a:pPr algn="ctr" defTabSz="457200"/>
            <a:r>
              <a:rPr lang="en-US" sz="3600" dirty="0">
                <a:solidFill>
                  <a:prstClr val="black"/>
                </a:solidFill>
              </a:rPr>
              <a:t>JOIN OUR CLASS PADLET BY SIGNING INTO YOUR GOOGLE ACCOUNT.</a:t>
            </a:r>
          </a:p>
          <a:p>
            <a:pPr algn="ctr" defTabSz="457200"/>
            <a:r>
              <a:rPr lang="en-US" sz="3600" dirty="0">
                <a:solidFill>
                  <a:prstClr val="black"/>
                </a:solidFill>
              </a:rPr>
              <a:t>WRITE YOUR ARTICLE BY CLICKING ON THE PLUS SIGN.</a:t>
            </a:r>
            <a:endParaRPr lang="x-none" sz="3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6425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C741C-48AF-A14A-8320-DC33BC4CA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7109" y="459987"/>
            <a:ext cx="8911687" cy="1280890"/>
          </a:xfrm>
        </p:spPr>
        <p:txBody>
          <a:bodyPr/>
          <a:lstStyle/>
          <a:p>
            <a:r>
              <a:rPr lang="x-none" dirty="0"/>
              <a:t>VOCABULARY- NOUNS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27B5452-D165-2B4A-A52D-26011162BC8B}"/>
              </a:ext>
            </a:extLst>
          </p:cNvPr>
          <p:cNvSpPr/>
          <p:nvPr/>
        </p:nvSpPr>
        <p:spPr>
          <a:xfrm>
            <a:off x="937846" y="1740877"/>
            <a:ext cx="3938955" cy="20574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x-none" sz="2400" b="1" dirty="0">
                <a:solidFill>
                  <a:srgbClr val="002060"/>
                </a:solidFill>
                <a:cs typeface="Apple Chancery" panose="03020702040506060504" pitchFamily="66" charset="-79"/>
              </a:rPr>
              <a:t>COMPETITOR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D0B97E4-C704-9D49-8C72-3A7EBA18A426}"/>
              </a:ext>
            </a:extLst>
          </p:cNvPr>
          <p:cNvSpPr/>
          <p:nvPr/>
        </p:nvSpPr>
        <p:spPr>
          <a:xfrm>
            <a:off x="6096000" y="1740877"/>
            <a:ext cx="3938955" cy="20574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x-none" sz="2400" b="1" dirty="0">
                <a:solidFill>
                  <a:srgbClr val="002060"/>
                </a:solidFill>
                <a:cs typeface="Apple Chancery" panose="03020702040506060504" pitchFamily="66" charset="-79"/>
              </a:rPr>
              <a:t>PARTICIPANT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0F5332B-DFD5-6044-B64C-1C9B8C6F31E3}"/>
              </a:ext>
            </a:extLst>
          </p:cNvPr>
          <p:cNvSpPr/>
          <p:nvPr/>
        </p:nvSpPr>
        <p:spPr>
          <a:xfrm>
            <a:off x="1230922" y="4366990"/>
            <a:ext cx="3938955" cy="20574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x-none" sz="2400" b="1" dirty="0">
                <a:solidFill>
                  <a:srgbClr val="002060"/>
                </a:solidFill>
                <a:cs typeface="Apple Chancery" panose="03020702040506060504" pitchFamily="66" charset="-79"/>
              </a:rPr>
              <a:t>DELEGATE/ DELEGATION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85C98C8-3AE3-B040-8B63-DFA438A0E33A}"/>
              </a:ext>
            </a:extLst>
          </p:cNvPr>
          <p:cNvSpPr/>
          <p:nvPr/>
        </p:nvSpPr>
        <p:spPr>
          <a:xfrm>
            <a:off x="6096000" y="4340613"/>
            <a:ext cx="3938955" cy="20574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x-none" sz="2400" b="1" dirty="0">
                <a:solidFill>
                  <a:srgbClr val="002060"/>
                </a:solidFill>
                <a:cs typeface="Apple Chancery" panose="03020702040506060504" pitchFamily="66" charset="-79"/>
              </a:rPr>
              <a:t>WINNER</a:t>
            </a:r>
          </a:p>
        </p:txBody>
      </p:sp>
    </p:spTree>
    <p:extLst>
      <p:ext uri="{BB962C8B-B14F-4D97-AF65-F5344CB8AC3E}">
        <p14:creationId xmlns:p14="http://schemas.microsoft.com/office/powerpoint/2010/main" val="21566184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C741C-48AF-A14A-8320-DC33BC4CA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7109" y="459987"/>
            <a:ext cx="8911687" cy="1280890"/>
          </a:xfrm>
        </p:spPr>
        <p:txBody>
          <a:bodyPr/>
          <a:lstStyle/>
          <a:p>
            <a:r>
              <a:rPr lang="x-none" dirty="0"/>
              <a:t>VOCABULARY- VERBS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27B5452-D165-2B4A-A52D-26011162BC8B}"/>
              </a:ext>
            </a:extLst>
          </p:cNvPr>
          <p:cNvSpPr/>
          <p:nvPr/>
        </p:nvSpPr>
        <p:spPr>
          <a:xfrm>
            <a:off x="937846" y="1740877"/>
            <a:ext cx="3938955" cy="20574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x-none" sz="2400" b="1" dirty="0">
                <a:solidFill>
                  <a:srgbClr val="002060"/>
                </a:solidFill>
                <a:cs typeface="Apple Chancery" panose="03020702040506060504" pitchFamily="66" charset="-79"/>
              </a:rPr>
              <a:t>TO COMPETE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D0B97E4-C704-9D49-8C72-3A7EBA18A426}"/>
              </a:ext>
            </a:extLst>
          </p:cNvPr>
          <p:cNvSpPr/>
          <p:nvPr/>
        </p:nvSpPr>
        <p:spPr>
          <a:xfrm>
            <a:off x="6096000" y="1740877"/>
            <a:ext cx="3938955" cy="20574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x-none" sz="2400" b="1" dirty="0">
                <a:solidFill>
                  <a:srgbClr val="002060"/>
                </a:solidFill>
                <a:cs typeface="Apple Chancery" panose="03020702040506060504" pitchFamily="66" charset="-79"/>
              </a:rPr>
              <a:t>TO PARTICIPATE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0F5332B-DFD5-6044-B64C-1C9B8C6F31E3}"/>
              </a:ext>
            </a:extLst>
          </p:cNvPr>
          <p:cNvSpPr/>
          <p:nvPr/>
        </p:nvSpPr>
        <p:spPr>
          <a:xfrm>
            <a:off x="1230922" y="4366990"/>
            <a:ext cx="3938955" cy="20574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x-none" sz="2400" b="1" dirty="0">
                <a:solidFill>
                  <a:srgbClr val="002060"/>
                </a:solidFill>
                <a:cs typeface="Apple Chancery" panose="03020702040506060504" pitchFamily="66" charset="-79"/>
              </a:rPr>
              <a:t>TO DELEGATE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85C98C8-3AE3-B040-8B63-DFA438A0E33A}"/>
              </a:ext>
            </a:extLst>
          </p:cNvPr>
          <p:cNvSpPr/>
          <p:nvPr/>
        </p:nvSpPr>
        <p:spPr>
          <a:xfrm>
            <a:off x="6096000" y="4340613"/>
            <a:ext cx="3938955" cy="20574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x-none" sz="2400" b="1" dirty="0">
                <a:solidFill>
                  <a:srgbClr val="002060"/>
                </a:solidFill>
                <a:cs typeface="Apple Chancery" panose="03020702040506060504" pitchFamily="66" charset="-79"/>
              </a:rPr>
              <a:t>TO WIN</a:t>
            </a:r>
          </a:p>
        </p:txBody>
      </p:sp>
    </p:spTree>
    <p:extLst>
      <p:ext uri="{BB962C8B-B14F-4D97-AF65-F5344CB8AC3E}">
        <p14:creationId xmlns:p14="http://schemas.microsoft.com/office/powerpoint/2010/main" val="15165419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C741C-48AF-A14A-8320-DC33BC4CA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7109" y="459987"/>
            <a:ext cx="8911687" cy="1280890"/>
          </a:xfrm>
        </p:spPr>
        <p:txBody>
          <a:bodyPr/>
          <a:lstStyle/>
          <a:p>
            <a:r>
              <a:rPr lang="x-none" dirty="0"/>
              <a:t>VOCABULARY- ADJECTIVES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27B5452-D165-2B4A-A52D-26011162BC8B}"/>
              </a:ext>
            </a:extLst>
          </p:cNvPr>
          <p:cNvSpPr/>
          <p:nvPr/>
        </p:nvSpPr>
        <p:spPr>
          <a:xfrm>
            <a:off x="1383323" y="2012045"/>
            <a:ext cx="3938955" cy="20574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x-none" sz="2400" b="1" dirty="0">
                <a:solidFill>
                  <a:srgbClr val="002060"/>
                </a:solidFill>
                <a:cs typeface="Apple Chancery" panose="03020702040506060504" pitchFamily="66" charset="-79"/>
              </a:rPr>
              <a:t>COMPETITIVE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85C98C8-3AE3-B040-8B63-DFA438A0E33A}"/>
              </a:ext>
            </a:extLst>
          </p:cNvPr>
          <p:cNvSpPr/>
          <p:nvPr/>
        </p:nvSpPr>
        <p:spPr>
          <a:xfrm>
            <a:off x="5861538" y="4069445"/>
            <a:ext cx="3938955" cy="20574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x-none" sz="2400" b="1" dirty="0">
                <a:solidFill>
                  <a:srgbClr val="002060"/>
                </a:solidFill>
                <a:cs typeface="Apple Chancery" panose="03020702040506060504" pitchFamily="66" charset="-79"/>
              </a:rPr>
              <a:t>WINNING</a:t>
            </a:r>
          </a:p>
        </p:txBody>
      </p:sp>
    </p:spTree>
    <p:extLst>
      <p:ext uri="{BB962C8B-B14F-4D97-AF65-F5344CB8AC3E}">
        <p14:creationId xmlns:p14="http://schemas.microsoft.com/office/powerpoint/2010/main" val="30982710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A4685D4E-0A7E-3D43-9D49-ED5BE64796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534" b="16394"/>
          <a:stretch/>
        </p:blipFill>
        <p:spPr>
          <a:xfrm>
            <a:off x="736600" y="726831"/>
            <a:ext cx="10963031" cy="562707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94A5854-5E58-2744-960E-7A63161B11A2}"/>
              </a:ext>
            </a:extLst>
          </p:cNvPr>
          <p:cNvSpPr txBox="1"/>
          <p:nvPr/>
        </p:nvSpPr>
        <p:spPr>
          <a:xfrm>
            <a:off x="4425201" y="1682496"/>
            <a:ext cx="2103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x-none" sz="2400" b="1" dirty="0">
                <a:solidFill>
                  <a:srgbClr val="0070C0"/>
                </a:solidFill>
              </a:rPr>
              <a:t>competitive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D10779-2AB2-D845-810F-9031114C72F2}"/>
              </a:ext>
            </a:extLst>
          </p:cNvPr>
          <p:cNvSpPr txBox="1"/>
          <p:nvPr/>
        </p:nvSpPr>
        <p:spPr>
          <a:xfrm>
            <a:off x="5229873" y="2468880"/>
            <a:ext cx="192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x-none" sz="2400" b="1" dirty="0">
                <a:solidFill>
                  <a:srgbClr val="0070C0"/>
                </a:solidFill>
              </a:rPr>
              <a:t>delegation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A1D05B-2D1E-5A49-91FD-E0CDC504CF38}"/>
              </a:ext>
            </a:extLst>
          </p:cNvPr>
          <p:cNvSpPr txBox="1"/>
          <p:nvPr/>
        </p:nvSpPr>
        <p:spPr>
          <a:xfrm>
            <a:off x="7150113" y="3198167"/>
            <a:ext cx="1756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x-none" sz="2400" b="1" dirty="0">
                <a:solidFill>
                  <a:srgbClr val="0070C0"/>
                </a:solidFill>
              </a:rPr>
              <a:t>winner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2BDD26-ACFE-7145-BAD4-4F252BD0D7E9}"/>
              </a:ext>
            </a:extLst>
          </p:cNvPr>
          <p:cNvSpPr txBox="1"/>
          <p:nvPr/>
        </p:nvSpPr>
        <p:spPr>
          <a:xfrm>
            <a:off x="8320545" y="4545204"/>
            <a:ext cx="2724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x-none" sz="2400" b="1" dirty="0">
                <a:solidFill>
                  <a:srgbClr val="0070C0"/>
                </a:solidFill>
              </a:rPr>
              <a:t>participate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921605-A3DA-0648-9332-5982BD29FF24}"/>
              </a:ext>
            </a:extLst>
          </p:cNvPr>
          <p:cNvSpPr txBox="1"/>
          <p:nvPr/>
        </p:nvSpPr>
        <p:spPr>
          <a:xfrm>
            <a:off x="5229873" y="5461210"/>
            <a:ext cx="21401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x-none" sz="2400" b="1" dirty="0">
                <a:solidFill>
                  <a:srgbClr val="0070C0"/>
                </a:solidFill>
              </a:rPr>
              <a:t>competition</a:t>
            </a:r>
          </a:p>
        </p:txBody>
      </p:sp>
    </p:spTree>
    <p:extLst>
      <p:ext uri="{BB962C8B-B14F-4D97-AF65-F5344CB8AC3E}">
        <p14:creationId xmlns:p14="http://schemas.microsoft.com/office/powerpoint/2010/main" val="2732205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CDCEAB78-5599-F747-B770-EBD8507633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409" r="1145"/>
          <a:stretch/>
        </p:blipFill>
        <p:spPr>
          <a:xfrm>
            <a:off x="932180" y="585216"/>
            <a:ext cx="10570972" cy="2114296"/>
          </a:xfrm>
          <a:prstGeom prst="rect">
            <a:avLst/>
          </a:prstGeom>
        </p:spPr>
      </p:pic>
      <p:pic>
        <p:nvPicPr>
          <p:cNvPr id="5" name="Picture 4" descr="A picture containing table&#10;&#10;Description automatically generated">
            <a:extLst>
              <a:ext uri="{FF2B5EF4-FFF2-40B4-BE49-F238E27FC236}">
                <a16:creationId xmlns:a16="http://schemas.microsoft.com/office/drawing/2014/main" id="{132917A2-8FF5-E44D-98AA-0DA0EF1A08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" y="2980547"/>
            <a:ext cx="11826240" cy="33471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F02B14-695C-1944-86E6-7F470B699733}"/>
              </a:ext>
            </a:extLst>
          </p:cNvPr>
          <p:cNvSpPr txBox="1"/>
          <p:nvPr/>
        </p:nvSpPr>
        <p:spPr>
          <a:xfrm>
            <a:off x="648729" y="5650990"/>
            <a:ext cx="2103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x-none" sz="2400" b="1" dirty="0">
                <a:solidFill>
                  <a:srgbClr val="0070C0"/>
                </a:solidFill>
              </a:rPr>
              <a:t>archery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C31AC6-194E-624D-A6CC-391E1F6F5061}"/>
              </a:ext>
            </a:extLst>
          </p:cNvPr>
          <p:cNvSpPr txBox="1"/>
          <p:nvPr/>
        </p:nvSpPr>
        <p:spPr>
          <a:xfrm>
            <a:off x="2998228" y="5650990"/>
            <a:ext cx="2103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x-none" sz="2400" b="1" dirty="0">
                <a:solidFill>
                  <a:srgbClr val="0070C0"/>
                </a:solidFill>
              </a:rPr>
              <a:t>cycling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F4A891-DFAB-264B-BC88-CB0D179ED9C0}"/>
              </a:ext>
            </a:extLst>
          </p:cNvPr>
          <p:cNvSpPr txBox="1"/>
          <p:nvPr/>
        </p:nvSpPr>
        <p:spPr>
          <a:xfrm>
            <a:off x="5165858" y="5680638"/>
            <a:ext cx="2103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x-none" sz="2400" b="1" dirty="0">
                <a:solidFill>
                  <a:srgbClr val="0070C0"/>
                </a:solidFill>
              </a:rPr>
              <a:t>gymnastics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C7AB5D-D796-2B41-A4E0-BAC4D3AF49BB}"/>
              </a:ext>
            </a:extLst>
          </p:cNvPr>
          <p:cNvSpPr txBox="1"/>
          <p:nvPr/>
        </p:nvSpPr>
        <p:spPr>
          <a:xfrm>
            <a:off x="7697226" y="5650984"/>
            <a:ext cx="2103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x-none" sz="2400" b="1" dirty="0">
                <a:solidFill>
                  <a:srgbClr val="0070C0"/>
                </a:solidFill>
              </a:rPr>
              <a:t>golf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50269C-BADE-684C-825B-81B6D42DADD6}"/>
              </a:ext>
            </a:extLst>
          </p:cNvPr>
          <p:cNvSpPr txBox="1"/>
          <p:nvPr/>
        </p:nvSpPr>
        <p:spPr>
          <a:xfrm>
            <a:off x="9957837" y="5650983"/>
            <a:ext cx="2103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2400" b="1" dirty="0">
                <a:solidFill>
                  <a:srgbClr val="0070C0"/>
                </a:solidFill>
              </a:rPr>
              <a:t>I</a:t>
            </a:r>
            <a:r>
              <a:rPr lang="x-none" sz="2400" b="1" dirty="0">
                <a:solidFill>
                  <a:srgbClr val="0070C0"/>
                </a:solidFill>
              </a:rPr>
              <a:t>ce hockey</a:t>
            </a:r>
          </a:p>
        </p:txBody>
      </p:sp>
    </p:spTree>
    <p:extLst>
      <p:ext uri="{BB962C8B-B14F-4D97-AF65-F5344CB8AC3E}">
        <p14:creationId xmlns:p14="http://schemas.microsoft.com/office/powerpoint/2010/main" val="2211358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ell phone&#10;&#10;Description automatically generated">
            <a:extLst>
              <a:ext uri="{FF2B5EF4-FFF2-40B4-BE49-F238E27FC236}">
                <a16:creationId xmlns:a16="http://schemas.microsoft.com/office/drawing/2014/main" id="{96A40CFB-00A2-E842-8859-3FF45BFDB8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409" r="1145"/>
          <a:stretch/>
        </p:blipFill>
        <p:spPr>
          <a:xfrm>
            <a:off x="932180" y="585216"/>
            <a:ext cx="10570972" cy="2114296"/>
          </a:xfrm>
          <a:prstGeom prst="rect">
            <a:avLst/>
          </a:prstGeom>
        </p:spPr>
      </p:pic>
      <p:pic>
        <p:nvPicPr>
          <p:cNvPr id="4" name="Picture 3" descr="A picture containing clock&#10;&#10;Description automatically generated">
            <a:extLst>
              <a:ext uri="{FF2B5EF4-FFF2-40B4-BE49-F238E27FC236}">
                <a16:creationId xmlns:a16="http://schemas.microsoft.com/office/drawing/2014/main" id="{721B7088-6528-7942-88F6-5DA67BAE2F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608" y="3135406"/>
            <a:ext cx="11899392" cy="335683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58BFF81-7ADB-054B-A54D-7B47F896F037}"/>
              </a:ext>
            </a:extLst>
          </p:cNvPr>
          <p:cNvSpPr txBox="1"/>
          <p:nvPr/>
        </p:nvSpPr>
        <p:spPr>
          <a:xfrm>
            <a:off x="292609" y="5811119"/>
            <a:ext cx="2432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x-none" sz="2400" b="1" dirty="0">
                <a:solidFill>
                  <a:srgbClr val="0070C0"/>
                </a:solidFill>
              </a:rPr>
              <a:t>snowboarding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7D61D2-5D90-774C-B76B-33AA111D89EC}"/>
              </a:ext>
            </a:extLst>
          </p:cNvPr>
          <p:cNvSpPr txBox="1"/>
          <p:nvPr/>
        </p:nvSpPr>
        <p:spPr>
          <a:xfrm>
            <a:off x="3053601" y="5811119"/>
            <a:ext cx="2103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x-none" sz="2400" b="1" dirty="0">
                <a:solidFill>
                  <a:srgbClr val="0070C0"/>
                </a:solidFill>
              </a:rPr>
              <a:t>judo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2B6864-0E6A-F74E-AD1F-3778FC83A368}"/>
              </a:ext>
            </a:extLst>
          </p:cNvPr>
          <p:cNvSpPr txBox="1"/>
          <p:nvPr/>
        </p:nvSpPr>
        <p:spPr>
          <a:xfrm>
            <a:off x="5363985" y="5811118"/>
            <a:ext cx="2103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x-none" sz="2400" b="1" dirty="0">
                <a:solidFill>
                  <a:srgbClr val="0070C0"/>
                </a:solidFill>
              </a:rPr>
              <a:t>badminton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EE1C6E-E610-CA48-9BD3-A905EA0034EA}"/>
              </a:ext>
            </a:extLst>
          </p:cNvPr>
          <p:cNvSpPr txBox="1"/>
          <p:nvPr/>
        </p:nvSpPr>
        <p:spPr>
          <a:xfrm>
            <a:off x="7717041" y="5811118"/>
            <a:ext cx="2103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x-none" sz="2400" b="1" dirty="0">
                <a:solidFill>
                  <a:srgbClr val="0070C0"/>
                </a:solidFill>
              </a:rPr>
              <a:t>volleyball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2CA868-96B8-1449-AE94-8AC0D51D63B7}"/>
              </a:ext>
            </a:extLst>
          </p:cNvPr>
          <p:cNvSpPr txBox="1"/>
          <p:nvPr/>
        </p:nvSpPr>
        <p:spPr>
          <a:xfrm>
            <a:off x="10158241" y="5811118"/>
            <a:ext cx="2103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x-none" sz="2400" b="1" dirty="0">
                <a:solidFill>
                  <a:srgbClr val="0070C0"/>
                </a:solidFill>
              </a:rPr>
              <a:t>tennis</a:t>
            </a:r>
          </a:p>
        </p:txBody>
      </p:sp>
    </p:spTree>
    <p:extLst>
      <p:ext uri="{BB962C8B-B14F-4D97-AF65-F5344CB8AC3E}">
        <p14:creationId xmlns:p14="http://schemas.microsoft.com/office/powerpoint/2010/main" val="234880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5A799-6D53-4042-9108-1B0B1E4EF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THANK YOU STUDENTS! </a:t>
            </a:r>
            <a:br>
              <a:rPr lang="x-none" dirty="0"/>
            </a:br>
            <a:r>
              <a:rPr lang="x-none" dirty="0"/>
              <a:t>HAPPY LEARNING 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C204F2-68F6-754C-8D7E-70353C0847A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77274896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263</Words>
  <Application>Microsoft Office PowerPoint</Application>
  <PresentationFormat>Widescreen</PresentationFormat>
  <Paragraphs>64</Paragraphs>
  <Slides>21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Apple Chancery</vt:lpstr>
      <vt:lpstr>Arial</vt:lpstr>
      <vt:lpstr>Century Gothic</vt:lpstr>
      <vt:lpstr>Comic Sans MS</vt:lpstr>
      <vt:lpstr>Wingdings 3</vt:lpstr>
      <vt:lpstr>Wisp</vt:lpstr>
      <vt:lpstr>PowerPoint Presentation</vt:lpstr>
      <vt:lpstr>Unit 11 Lessons 7-8  An Extraordinary athlete</vt:lpstr>
      <vt:lpstr>PowerPoint Presentation</vt:lpstr>
      <vt:lpstr>PowerPoint Presentation</vt:lpstr>
      <vt:lpstr>SPEAKING TASK:</vt:lpstr>
      <vt:lpstr>WHAT IS PARAOLYMPICS??</vt:lpstr>
      <vt:lpstr>LESSON 8: AN EXTRAORDINARY ATHLETE-ALANA NICHOLS</vt:lpstr>
      <vt:lpstr>LESSON 8: AN EXTRAORDINARY ATHLETE-ALANA NICHOLS</vt:lpstr>
      <vt:lpstr>PowerPoint Presentation</vt:lpstr>
      <vt:lpstr>PowerPoint Presentation</vt:lpstr>
      <vt:lpstr>PowerPoint Presentation</vt:lpstr>
      <vt:lpstr>PowerPoint Presentation</vt:lpstr>
      <vt:lpstr>IMAGINE YOU ARE A JOURNALIST AND ARE GOING TO INTERVIEW ALANA. WRITE THE QUESTIONS THAT YOU WILL ASK HER:  post in teams chat!!</vt:lpstr>
      <vt:lpstr>Let’s write an article about ALANA:  </vt:lpstr>
      <vt:lpstr>VOCABULARY- NOUNS</vt:lpstr>
      <vt:lpstr>VOCABULARY- VERBS</vt:lpstr>
      <vt:lpstr>VOCABULARY- ADJECTIVES</vt:lpstr>
      <vt:lpstr>PowerPoint Presentation</vt:lpstr>
      <vt:lpstr>PowerPoint Presentation</vt:lpstr>
      <vt:lpstr>PowerPoint Presentation</vt:lpstr>
      <vt:lpstr>THANK YOU STUDENTS!  HAPPY LEARNING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Samsung</dc:creator>
  <cp:lastModifiedBy>ASAAD SAEED</cp:lastModifiedBy>
  <cp:revision>4</cp:revision>
  <dcterms:created xsi:type="dcterms:W3CDTF">2020-05-01T19:54:15Z</dcterms:created>
  <dcterms:modified xsi:type="dcterms:W3CDTF">2024-05-12T09:12:07Z</dcterms:modified>
</cp:coreProperties>
</file>