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notesMasterIdLst>
    <p:notesMasterId r:id="rId28"/>
  </p:notesMasterIdLst>
  <p:sldIdLst>
    <p:sldId id="299" r:id="rId2"/>
    <p:sldId id="300" r:id="rId3"/>
    <p:sldId id="259" r:id="rId4"/>
    <p:sldId id="260" r:id="rId5"/>
    <p:sldId id="264" r:id="rId6"/>
    <p:sldId id="265" r:id="rId7"/>
    <p:sldId id="261" r:id="rId8"/>
    <p:sldId id="266" r:id="rId9"/>
    <p:sldId id="267" r:id="rId10"/>
    <p:sldId id="268" r:id="rId11"/>
    <p:sldId id="301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47863C-D8CC-48C3-8C6F-D5561B594ECF}" type="doc">
      <dgm:prSet loTypeId="urn:microsoft.com/office/officeart/2005/8/layout/chevron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6C5A099-70C1-4ACA-8B9A-D9BA025D60E2}">
      <dgm:prSet phldrT="[Text]" custT="1"/>
      <dgm:spPr/>
      <dgm:t>
        <a:bodyPr/>
        <a:lstStyle/>
        <a:p>
          <a:pPr algn="ctr" rtl="1"/>
          <a:r>
            <a:rPr lang="en-US" sz="3200" dirty="0">
              <a:cs typeface="(AH) Manal Black" pitchFamily="2" charset="-78"/>
            </a:rPr>
            <a:t>1</a:t>
          </a:r>
        </a:p>
      </dgm:t>
    </dgm:pt>
    <dgm:pt modelId="{F55651A3-BA0F-41E1-B707-488A09ABF54F}" type="parTrans" cxnId="{124AC29A-DDD3-4ED4-A5F9-43860F5DA367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E4509E8B-CC1D-4C97-B923-5E723841376A}" type="sibTrans" cxnId="{124AC29A-DDD3-4ED4-A5F9-43860F5DA367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8669982B-D97B-4A18-87C5-9E9FD703528D}">
      <dgm:prSet phldrT="[Text]" custT="1"/>
      <dgm:spPr/>
      <dgm:t>
        <a:bodyPr/>
        <a:lstStyle/>
        <a:p>
          <a:pPr algn="r" rtl="1"/>
          <a:r>
            <a:rPr lang="ar-AE" sz="4000" dirty="0">
              <a:latin typeface="Arial" panose="020B0604020202020204" pitchFamily="34" charset="0"/>
              <a:cs typeface="Arial" panose="020B0604020202020204" pitchFamily="34" charset="0"/>
            </a:rPr>
            <a:t>تحديد الميل و التقاطع </a:t>
          </a:r>
          <a:endParaRPr lang="en-US" sz="4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22FA4D-BFBB-4E4A-9CDA-4B94BF3E81AB}" type="parTrans" cxnId="{384DC288-47BE-47D9-9507-2E2F641A94C2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3F5FAB7E-D924-40A1-A48D-A055EBEAD158}" type="sibTrans" cxnId="{384DC288-47BE-47D9-9507-2E2F641A94C2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EA62D437-63D6-4EE7-91D4-B42AD92BE09B}">
      <dgm:prSet/>
      <dgm:spPr/>
      <dgm:t>
        <a:bodyPr/>
        <a:lstStyle/>
        <a:p>
          <a:pPr rtl="1"/>
          <a:r>
            <a:rPr lang="en-US" dirty="0"/>
            <a:t>2</a:t>
          </a:r>
          <a:endParaRPr lang="ar-AE" dirty="0"/>
        </a:p>
      </dgm:t>
    </dgm:pt>
    <dgm:pt modelId="{1BFD819C-4828-4907-8130-6FA196FE18CC}" type="parTrans" cxnId="{FF453871-D0B0-4AFA-8145-F8F3C0C1059E}">
      <dgm:prSet/>
      <dgm:spPr/>
      <dgm:t>
        <a:bodyPr/>
        <a:lstStyle/>
        <a:p>
          <a:pPr rtl="1"/>
          <a:endParaRPr lang="ar-AE"/>
        </a:p>
      </dgm:t>
    </dgm:pt>
    <dgm:pt modelId="{B1870C11-5903-4DD7-A6B1-ECAC33B74D46}" type="sibTrans" cxnId="{FF453871-D0B0-4AFA-8145-F8F3C0C1059E}">
      <dgm:prSet/>
      <dgm:spPr/>
      <dgm:t>
        <a:bodyPr/>
        <a:lstStyle/>
        <a:p>
          <a:pPr rtl="1"/>
          <a:endParaRPr lang="ar-AE"/>
        </a:p>
      </dgm:t>
    </dgm:pt>
    <dgm:pt modelId="{03A4CCB8-9A79-4240-A47E-FE8B36448FA6}">
      <dgm:prSet custT="1"/>
      <dgm:spPr/>
      <dgm:t>
        <a:bodyPr/>
        <a:lstStyle/>
        <a:p>
          <a:pPr rtl="1"/>
          <a:r>
            <a:rPr lang="ar-AE" sz="4400" dirty="0">
              <a:cs typeface="(AH) Manal Black" pitchFamily="2" charset="-78"/>
            </a:rPr>
            <a:t>كتابة المعادلة باستخدام الميل و التقاطع</a:t>
          </a:r>
        </a:p>
      </dgm:t>
    </dgm:pt>
    <dgm:pt modelId="{5CCE2EC6-C2D0-4E95-90A1-B1E60157AA3D}" type="parTrans" cxnId="{D1BE6D25-5C90-4F34-888A-23B292B2D779}">
      <dgm:prSet/>
      <dgm:spPr/>
      <dgm:t>
        <a:bodyPr/>
        <a:lstStyle/>
        <a:p>
          <a:pPr rtl="1"/>
          <a:endParaRPr lang="ar-AE"/>
        </a:p>
      </dgm:t>
    </dgm:pt>
    <dgm:pt modelId="{57427962-C540-4E50-9FFB-3782F12CE685}" type="sibTrans" cxnId="{D1BE6D25-5C90-4F34-888A-23B292B2D779}">
      <dgm:prSet/>
      <dgm:spPr/>
      <dgm:t>
        <a:bodyPr/>
        <a:lstStyle/>
        <a:p>
          <a:pPr rtl="1"/>
          <a:endParaRPr lang="ar-AE"/>
        </a:p>
      </dgm:t>
    </dgm:pt>
    <dgm:pt modelId="{D0B107A0-B925-4705-8946-3F8F888B3FAE}" type="pres">
      <dgm:prSet presAssocID="{F447863C-D8CC-48C3-8C6F-D5561B594ECF}" presName="linearFlow" presStyleCnt="0">
        <dgm:presLayoutVars>
          <dgm:dir val="rev"/>
          <dgm:animLvl val="lvl"/>
          <dgm:resizeHandles val="exact"/>
        </dgm:presLayoutVars>
      </dgm:prSet>
      <dgm:spPr/>
    </dgm:pt>
    <dgm:pt modelId="{700BDCEF-3373-4A25-901F-663683273E32}" type="pres">
      <dgm:prSet presAssocID="{D6C5A099-70C1-4ACA-8B9A-D9BA025D60E2}" presName="composite" presStyleCnt="0"/>
      <dgm:spPr/>
    </dgm:pt>
    <dgm:pt modelId="{68A4D198-19F9-44D8-BC81-8DBE3259E711}" type="pres">
      <dgm:prSet presAssocID="{D6C5A099-70C1-4ACA-8B9A-D9BA025D60E2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F4E99DF-71EE-4628-89DE-C831E099F3AF}" type="pres">
      <dgm:prSet presAssocID="{D6C5A099-70C1-4ACA-8B9A-D9BA025D60E2}" presName="descendantText" presStyleLbl="alignAcc1" presStyleIdx="0" presStyleCnt="2">
        <dgm:presLayoutVars>
          <dgm:bulletEnabled val="1"/>
        </dgm:presLayoutVars>
      </dgm:prSet>
      <dgm:spPr/>
    </dgm:pt>
    <dgm:pt modelId="{A4952720-31CB-447F-A969-62AE3AB98B5D}" type="pres">
      <dgm:prSet presAssocID="{E4509E8B-CC1D-4C97-B923-5E723841376A}" presName="sp" presStyleCnt="0"/>
      <dgm:spPr/>
    </dgm:pt>
    <dgm:pt modelId="{4B3E21E2-90D1-49BF-A696-C98E11E10433}" type="pres">
      <dgm:prSet presAssocID="{EA62D437-63D6-4EE7-91D4-B42AD92BE09B}" presName="composite" presStyleCnt="0"/>
      <dgm:spPr/>
    </dgm:pt>
    <dgm:pt modelId="{B7AA3A35-8A46-475C-B9C1-BE43B019480D}" type="pres">
      <dgm:prSet presAssocID="{EA62D437-63D6-4EE7-91D4-B42AD92BE09B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02486439-F325-43B0-98C6-2FC7360E9C27}" type="pres">
      <dgm:prSet presAssocID="{EA62D437-63D6-4EE7-91D4-B42AD92BE09B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D1BE6D25-5C90-4F34-888A-23B292B2D779}" srcId="{EA62D437-63D6-4EE7-91D4-B42AD92BE09B}" destId="{03A4CCB8-9A79-4240-A47E-FE8B36448FA6}" srcOrd="0" destOrd="0" parTransId="{5CCE2EC6-C2D0-4E95-90A1-B1E60157AA3D}" sibTransId="{57427962-C540-4E50-9FFB-3782F12CE685}"/>
    <dgm:cxn modelId="{BE26D434-86E3-4E8B-AC55-2C8E0BFB7473}" type="presOf" srcId="{F447863C-D8CC-48C3-8C6F-D5561B594ECF}" destId="{D0B107A0-B925-4705-8946-3F8F888B3FAE}" srcOrd="0" destOrd="0" presId="urn:microsoft.com/office/officeart/2005/8/layout/chevron2"/>
    <dgm:cxn modelId="{FF453871-D0B0-4AFA-8145-F8F3C0C1059E}" srcId="{F447863C-D8CC-48C3-8C6F-D5561B594ECF}" destId="{EA62D437-63D6-4EE7-91D4-B42AD92BE09B}" srcOrd="1" destOrd="0" parTransId="{1BFD819C-4828-4907-8130-6FA196FE18CC}" sibTransId="{B1870C11-5903-4DD7-A6B1-ECAC33B74D46}"/>
    <dgm:cxn modelId="{384DC288-47BE-47D9-9507-2E2F641A94C2}" srcId="{D6C5A099-70C1-4ACA-8B9A-D9BA025D60E2}" destId="{8669982B-D97B-4A18-87C5-9E9FD703528D}" srcOrd="0" destOrd="0" parTransId="{BB22FA4D-BFBB-4E4A-9CDA-4B94BF3E81AB}" sibTransId="{3F5FAB7E-D924-40A1-A48D-A055EBEAD158}"/>
    <dgm:cxn modelId="{124AC29A-DDD3-4ED4-A5F9-43860F5DA367}" srcId="{F447863C-D8CC-48C3-8C6F-D5561B594ECF}" destId="{D6C5A099-70C1-4ACA-8B9A-D9BA025D60E2}" srcOrd="0" destOrd="0" parTransId="{F55651A3-BA0F-41E1-B707-488A09ABF54F}" sibTransId="{E4509E8B-CC1D-4C97-B923-5E723841376A}"/>
    <dgm:cxn modelId="{6C3BE8C8-2BF4-4514-BBF0-EBD294FB5E10}" type="presOf" srcId="{D6C5A099-70C1-4ACA-8B9A-D9BA025D60E2}" destId="{68A4D198-19F9-44D8-BC81-8DBE3259E711}" srcOrd="0" destOrd="0" presId="urn:microsoft.com/office/officeart/2005/8/layout/chevron2"/>
    <dgm:cxn modelId="{FE5FD9DF-DB0C-4407-BCB2-727E85408566}" type="presOf" srcId="{03A4CCB8-9A79-4240-A47E-FE8B36448FA6}" destId="{02486439-F325-43B0-98C6-2FC7360E9C27}" srcOrd="0" destOrd="0" presId="urn:microsoft.com/office/officeart/2005/8/layout/chevron2"/>
    <dgm:cxn modelId="{694F78E1-8DF9-49C7-832A-7DDA8C4AE509}" type="presOf" srcId="{8669982B-D97B-4A18-87C5-9E9FD703528D}" destId="{BF4E99DF-71EE-4628-89DE-C831E099F3AF}" srcOrd="0" destOrd="0" presId="urn:microsoft.com/office/officeart/2005/8/layout/chevron2"/>
    <dgm:cxn modelId="{D3B465F4-A19D-4707-B018-4FBF05C4051F}" type="presOf" srcId="{EA62D437-63D6-4EE7-91D4-B42AD92BE09B}" destId="{B7AA3A35-8A46-475C-B9C1-BE43B019480D}" srcOrd="0" destOrd="0" presId="urn:microsoft.com/office/officeart/2005/8/layout/chevron2"/>
    <dgm:cxn modelId="{0469B96B-D71B-439E-A2C2-9784DBEAF268}" type="presParOf" srcId="{D0B107A0-B925-4705-8946-3F8F888B3FAE}" destId="{700BDCEF-3373-4A25-901F-663683273E32}" srcOrd="0" destOrd="0" presId="urn:microsoft.com/office/officeart/2005/8/layout/chevron2"/>
    <dgm:cxn modelId="{04734B16-A337-4600-BCE4-41DB31F60E3B}" type="presParOf" srcId="{700BDCEF-3373-4A25-901F-663683273E32}" destId="{68A4D198-19F9-44D8-BC81-8DBE3259E711}" srcOrd="0" destOrd="0" presId="urn:microsoft.com/office/officeart/2005/8/layout/chevron2"/>
    <dgm:cxn modelId="{BBF4F0D6-A553-4505-8C23-16D5C79E68B1}" type="presParOf" srcId="{700BDCEF-3373-4A25-901F-663683273E32}" destId="{BF4E99DF-71EE-4628-89DE-C831E099F3AF}" srcOrd="1" destOrd="0" presId="urn:microsoft.com/office/officeart/2005/8/layout/chevron2"/>
    <dgm:cxn modelId="{C3BCE1FE-2E3B-4C2B-AE51-74DDFFFD1FE9}" type="presParOf" srcId="{D0B107A0-B925-4705-8946-3F8F888B3FAE}" destId="{A4952720-31CB-447F-A969-62AE3AB98B5D}" srcOrd="1" destOrd="0" presId="urn:microsoft.com/office/officeart/2005/8/layout/chevron2"/>
    <dgm:cxn modelId="{3B1AB34F-0EF2-449A-904E-739295E51F8C}" type="presParOf" srcId="{D0B107A0-B925-4705-8946-3F8F888B3FAE}" destId="{4B3E21E2-90D1-49BF-A696-C98E11E10433}" srcOrd="2" destOrd="0" presId="urn:microsoft.com/office/officeart/2005/8/layout/chevron2"/>
    <dgm:cxn modelId="{60B2508D-C327-483E-8635-61735C98CC30}" type="presParOf" srcId="{4B3E21E2-90D1-49BF-A696-C98E11E10433}" destId="{B7AA3A35-8A46-475C-B9C1-BE43B019480D}" srcOrd="0" destOrd="0" presId="urn:microsoft.com/office/officeart/2005/8/layout/chevron2"/>
    <dgm:cxn modelId="{B578D7B0-DAA0-4046-B6B8-BB7311C7210E}" type="presParOf" srcId="{4B3E21E2-90D1-49BF-A696-C98E11E10433}" destId="{02486439-F325-43B0-98C6-2FC7360E9C2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4D198-19F9-44D8-BC81-8DBE3259E711}">
      <dsp:nvSpPr>
        <dsp:cNvPr id="0" name=""/>
        <dsp:cNvSpPr/>
      </dsp:nvSpPr>
      <dsp:spPr>
        <a:xfrm rot="5400000">
          <a:off x="7621574" y="206561"/>
          <a:ext cx="1368141" cy="957699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cs typeface="(AH) Manal Black" pitchFamily="2" charset="-78"/>
            </a:rPr>
            <a:t>1</a:t>
          </a:r>
        </a:p>
      </dsp:txBody>
      <dsp:txXfrm rot="-5400000">
        <a:off x="7826796" y="480190"/>
        <a:ext cx="957699" cy="410442"/>
      </dsp:txXfrm>
    </dsp:sp>
    <dsp:sp modelId="{BF4E99DF-71EE-4628-89DE-C831E099F3AF}">
      <dsp:nvSpPr>
        <dsp:cNvPr id="0" name=""/>
        <dsp:cNvSpPr/>
      </dsp:nvSpPr>
      <dsp:spPr>
        <a:xfrm rot="16200000">
          <a:off x="3468517" y="-3467177"/>
          <a:ext cx="889759" cy="78267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84480" bIns="25400" numCol="1" spcCol="1270" anchor="ctr" anchorCtr="0">
          <a:noAutofit/>
        </a:bodyPr>
        <a:lstStyle/>
        <a:p>
          <a:pPr marL="285750" lvl="1" indent="-285750" algn="r" defTabSz="1778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AE" sz="4000" kern="1200" dirty="0">
              <a:latin typeface="Arial" panose="020B0604020202020204" pitchFamily="34" charset="0"/>
              <a:cs typeface="Arial" panose="020B0604020202020204" pitchFamily="34" charset="0"/>
            </a:rPr>
            <a:t>تحديد الميل و التقاطع </a:t>
          </a:r>
          <a:endParaRPr lang="en-US" sz="4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43433" y="44775"/>
        <a:ext cx="7783361" cy="802891"/>
      </dsp:txXfrm>
    </dsp:sp>
    <dsp:sp modelId="{B7AA3A35-8A46-475C-B9C1-BE43B019480D}">
      <dsp:nvSpPr>
        <dsp:cNvPr id="0" name=""/>
        <dsp:cNvSpPr/>
      </dsp:nvSpPr>
      <dsp:spPr>
        <a:xfrm rot="5400000">
          <a:off x="7621574" y="1287393"/>
          <a:ext cx="1368141" cy="957699"/>
        </a:xfrm>
        <a:prstGeom prst="chevron">
          <a:avLst/>
        </a:prstGeom>
        <a:solidFill>
          <a:schemeClr val="accent1">
            <a:shade val="80000"/>
            <a:hueOff val="-491245"/>
            <a:satOff val="-54004"/>
            <a:lumOff val="36287"/>
            <a:alphaOff val="0"/>
          </a:schemeClr>
        </a:solidFill>
        <a:ln w="15875" cap="rnd" cmpd="sng" algn="ctr">
          <a:solidFill>
            <a:schemeClr val="accent1">
              <a:shade val="80000"/>
              <a:hueOff val="-491245"/>
              <a:satOff val="-54004"/>
              <a:lumOff val="362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2</a:t>
          </a:r>
          <a:endParaRPr lang="ar-AE" sz="2600" kern="1200" dirty="0"/>
        </a:p>
      </dsp:txBody>
      <dsp:txXfrm rot="-5400000">
        <a:off x="7826796" y="1561022"/>
        <a:ext cx="957699" cy="410442"/>
      </dsp:txXfrm>
    </dsp:sp>
    <dsp:sp modelId="{02486439-F325-43B0-98C6-2FC7360E9C27}">
      <dsp:nvSpPr>
        <dsp:cNvPr id="0" name=""/>
        <dsp:cNvSpPr/>
      </dsp:nvSpPr>
      <dsp:spPr>
        <a:xfrm rot="16200000">
          <a:off x="3468751" y="-2386579"/>
          <a:ext cx="889292" cy="78267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-491245"/>
              <a:satOff val="-54004"/>
              <a:lumOff val="362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312928" bIns="27940" numCol="1" spcCol="1270" anchor="ctr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AE" sz="4400" kern="1200" dirty="0">
              <a:cs typeface="(AH) Manal Black" pitchFamily="2" charset="-78"/>
            </a:rPr>
            <a:t>كتابة المعادلة باستخدام الميل و التقاطع</a:t>
          </a:r>
        </a:p>
      </dsp:txBody>
      <dsp:txXfrm rot="5400000">
        <a:off x="43412" y="1125584"/>
        <a:ext cx="7783383" cy="802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46693648-9574-4F6B-9AD5-8C9E5EB37238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72964607-F37D-46B4-A50D-E97CE559AA8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75014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194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957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492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03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17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813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97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23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054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32367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22382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084394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70002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38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909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83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mp" /><Relationship Id="rId3" Type="http://schemas.openxmlformats.org/officeDocument/2006/relationships/diagramLayout" Target="../diagrams/layout1.xml" /><Relationship Id="rId7" Type="http://schemas.openxmlformats.org/officeDocument/2006/relationships/image" Target="../media/image3.tmp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3" Type="http://schemas.openxmlformats.org/officeDocument/2006/relationships/image" Target="../media/image10.png" /><Relationship Id="rId7" Type="http://schemas.openxmlformats.org/officeDocument/2006/relationships/image" Target="../media/image14.png" /><Relationship Id="rId2" Type="http://schemas.openxmlformats.org/officeDocument/2006/relationships/image" Target="../media/image7.tmp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3.png" /><Relationship Id="rId5" Type="http://schemas.openxmlformats.org/officeDocument/2006/relationships/image" Target="../media/image12.png" /><Relationship Id="rId4" Type="http://schemas.openxmlformats.org/officeDocument/2006/relationships/image" Target="../media/image9.png" /><Relationship Id="rId9" Type="http://schemas.openxmlformats.org/officeDocument/2006/relationships/image" Target="../media/image15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7.tmp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8.png" /><Relationship Id="rId4" Type="http://schemas.openxmlformats.org/officeDocument/2006/relationships/image" Target="../media/image17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3.png" /><Relationship Id="rId5" Type="http://schemas.openxmlformats.org/officeDocument/2006/relationships/image" Target="../media/image22.png" /><Relationship Id="rId4" Type="http://schemas.openxmlformats.org/officeDocument/2006/relationships/image" Target="../media/image21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 /><Relationship Id="rId13" Type="http://schemas.openxmlformats.org/officeDocument/2006/relationships/image" Target="../media/image12.tmp" /><Relationship Id="rId3" Type="http://schemas.openxmlformats.org/officeDocument/2006/relationships/image" Target="../media/image25.png" /><Relationship Id="rId7" Type="http://schemas.openxmlformats.org/officeDocument/2006/relationships/image" Target="../media/image29.png" /><Relationship Id="rId12" Type="http://schemas.openxmlformats.org/officeDocument/2006/relationships/image" Target="../media/image11.tmp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8.png" /><Relationship Id="rId11" Type="http://schemas.openxmlformats.org/officeDocument/2006/relationships/image" Target="../media/image23.png" /><Relationship Id="rId5" Type="http://schemas.openxmlformats.org/officeDocument/2006/relationships/image" Target="../media/image27.png" /><Relationship Id="rId10" Type="http://schemas.openxmlformats.org/officeDocument/2006/relationships/image" Target="../media/image10.tmp" /><Relationship Id="rId4" Type="http://schemas.openxmlformats.org/officeDocument/2006/relationships/image" Target="../media/image26.png" /><Relationship Id="rId9" Type="http://schemas.openxmlformats.org/officeDocument/2006/relationships/image" Target="../media/image9.tmp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7" Type="http://schemas.openxmlformats.org/officeDocument/2006/relationships/image" Target="../media/image23.png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9.png" /><Relationship Id="rId5" Type="http://schemas.openxmlformats.org/officeDocument/2006/relationships/image" Target="../media/image38.png" /><Relationship Id="rId4" Type="http://schemas.openxmlformats.org/officeDocument/2006/relationships/image" Target="../media/image37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4.png" /><Relationship Id="rId5" Type="http://schemas.openxmlformats.org/officeDocument/2006/relationships/image" Target="../media/image43.png" /><Relationship Id="rId4" Type="http://schemas.openxmlformats.org/officeDocument/2006/relationships/image" Target="../media/image42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 /><Relationship Id="rId7" Type="http://schemas.openxmlformats.org/officeDocument/2006/relationships/image" Target="../media/image49.png" /><Relationship Id="rId2" Type="http://schemas.openxmlformats.org/officeDocument/2006/relationships/image" Target="../media/image13.tmp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8.png" /><Relationship Id="rId5" Type="http://schemas.openxmlformats.org/officeDocument/2006/relationships/image" Target="../media/image47.png" /><Relationship Id="rId4" Type="http://schemas.openxmlformats.org/officeDocument/2006/relationships/image" Target="../media/image11.tmp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 /><Relationship Id="rId3" Type="http://schemas.openxmlformats.org/officeDocument/2006/relationships/image" Target="../media/image52.png" /><Relationship Id="rId7" Type="http://schemas.openxmlformats.org/officeDocument/2006/relationships/image" Target="../media/image56.png" /><Relationship Id="rId2" Type="http://schemas.openxmlformats.org/officeDocument/2006/relationships/image" Target="../media/image14.tmp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5.png" /><Relationship Id="rId5" Type="http://schemas.openxmlformats.org/officeDocument/2006/relationships/image" Target="../media/image54.png" /><Relationship Id="rId4" Type="http://schemas.openxmlformats.org/officeDocument/2006/relationships/image" Target="../media/image53.png" /><Relationship Id="rId9" Type="http://schemas.openxmlformats.org/officeDocument/2006/relationships/image" Target="../media/image23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 /><Relationship Id="rId3" Type="http://schemas.openxmlformats.org/officeDocument/2006/relationships/image" Target="../media/image59.png" /><Relationship Id="rId7" Type="http://schemas.openxmlformats.org/officeDocument/2006/relationships/image" Target="../media/image63.png" /><Relationship Id="rId2" Type="http://schemas.openxmlformats.org/officeDocument/2006/relationships/image" Target="../media/image15.tmp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2.png" /><Relationship Id="rId5" Type="http://schemas.openxmlformats.org/officeDocument/2006/relationships/image" Target="../media/image61.png" /><Relationship Id="rId4" Type="http://schemas.openxmlformats.org/officeDocument/2006/relationships/image" Target="../media/image60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6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 /><Relationship Id="rId3" Type="http://schemas.openxmlformats.org/officeDocument/2006/relationships/image" Target="../media/image67.png" /><Relationship Id="rId7" Type="http://schemas.openxmlformats.org/officeDocument/2006/relationships/image" Target="../media/image17.tmp" /><Relationship Id="rId2" Type="http://schemas.openxmlformats.org/officeDocument/2006/relationships/image" Target="../media/image66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0.png" /><Relationship Id="rId5" Type="http://schemas.openxmlformats.org/officeDocument/2006/relationships/image" Target="../media/image69.png" /><Relationship Id="rId10" Type="http://schemas.openxmlformats.org/officeDocument/2006/relationships/image" Target="../media/image46.png" /><Relationship Id="rId4" Type="http://schemas.openxmlformats.org/officeDocument/2006/relationships/image" Target="../media/image68.png" /><Relationship Id="rId9" Type="http://schemas.openxmlformats.org/officeDocument/2006/relationships/image" Target="../media/image73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 /><Relationship Id="rId2" Type="http://schemas.openxmlformats.org/officeDocument/2006/relationships/image" Target="../media/image17.tmp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5.png" /><Relationship Id="rId4" Type="http://schemas.openxmlformats.org/officeDocument/2006/relationships/image" Target="../media/image46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 /><Relationship Id="rId7" Type="http://schemas.openxmlformats.org/officeDocument/2006/relationships/image" Target="../media/image81.png" /><Relationship Id="rId2" Type="http://schemas.openxmlformats.org/officeDocument/2006/relationships/image" Target="../media/image18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0.png" /><Relationship Id="rId5" Type="http://schemas.openxmlformats.org/officeDocument/2006/relationships/image" Target="../media/image79.png" /><Relationship Id="rId4" Type="http://schemas.openxmlformats.org/officeDocument/2006/relationships/image" Target="../media/image78.png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 /><Relationship Id="rId13" Type="http://schemas.openxmlformats.org/officeDocument/2006/relationships/image" Target="../media/image24.tmp" /><Relationship Id="rId3" Type="http://schemas.openxmlformats.org/officeDocument/2006/relationships/image" Target="../media/image20.tmp" /><Relationship Id="rId7" Type="http://schemas.openxmlformats.org/officeDocument/2006/relationships/image" Target="../media/image87.png" /><Relationship Id="rId12" Type="http://schemas.openxmlformats.org/officeDocument/2006/relationships/image" Target="../media/image81.png" /><Relationship Id="rId2" Type="http://schemas.openxmlformats.org/officeDocument/2006/relationships/image" Target="../media/image19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3.tmp" /><Relationship Id="rId11" Type="http://schemas.openxmlformats.org/officeDocument/2006/relationships/image" Target="../media/image91.png" /><Relationship Id="rId5" Type="http://schemas.openxmlformats.org/officeDocument/2006/relationships/image" Target="../media/image22.tmp" /><Relationship Id="rId10" Type="http://schemas.openxmlformats.org/officeDocument/2006/relationships/image" Target="../media/image90.png" /><Relationship Id="rId4" Type="http://schemas.openxmlformats.org/officeDocument/2006/relationships/image" Target="../media/image21.tmp" /><Relationship Id="rId9" Type="http://schemas.openxmlformats.org/officeDocument/2006/relationships/image" Target="../media/image89.png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mp" /><Relationship Id="rId3" Type="http://schemas.openxmlformats.org/officeDocument/2006/relationships/image" Target="../media/image26.tmp" /><Relationship Id="rId7" Type="http://schemas.openxmlformats.org/officeDocument/2006/relationships/image" Target="../media/image81.png" /><Relationship Id="rId2" Type="http://schemas.openxmlformats.org/officeDocument/2006/relationships/image" Target="../media/image25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7.png" /><Relationship Id="rId5" Type="http://schemas.openxmlformats.org/officeDocument/2006/relationships/image" Target="../media/image96.png" /><Relationship Id="rId4" Type="http://schemas.openxmlformats.org/officeDocument/2006/relationships/image" Target="../media/image95.png" /><Relationship Id="rId9" Type="http://schemas.openxmlformats.org/officeDocument/2006/relationships/image" Target="../media/image98.png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 /><Relationship Id="rId13" Type="http://schemas.openxmlformats.org/officeDocument/2006/relationships/image" Target="../media/image110.png" /><Relationship Id="rId3" Type="http://schemas.openxmlformats.org/officeDocument/2006/relationships/image" Target="../media/image100.png" /><Relationship Id="rId7" Type="http://schemas.openxmlformats.org/officeDocument/2006/relationships/image" Target="../media/image31.tmp" /><Relationship Id="rId12" Type="http://schemas.openxmlformats.org/officeDocument/2006/relationships/image" Target="../media/image109.png" /><Relationship Id="rId2" Type="http://schemas.openxmlformats.org/officeDocument/2006/relationships/image" Target="../media/image27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0.tmp" /><Relationship Id="rId11" Type="http://schemas.openxmlformats.org/officeDocument/2006/relationships/image" Target="../media/image108.png" /><Relationship Id="rId5" Type="http://schemas.openxmlformats.org/officeDocument/2006/relationships/image" Target="../media/image29.tmp" /><Relationship Id="rId10" Type="http://schemas.openxmlformats.org/officeDocument/2006/relationships/image" Target="../media/image107.png" /><Relationship Id="rId4" Type="http://schemas.openxmlformats.org/officeDocument/2006/relationships/image" Target="../media/image28.tmp" /><Relationship Id="rId9" Type="http://schemas.openxmlformats.org/officeDocument/2006/relationships/image" Target="../media/image106.png" /><Relationship Id="rId14" Type="http://schemas.openxmlformats.org/officeDocument/2006/relationships/image" Target="../media/image111.png" 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 /><Relationship Id="rId3" Type="http://schemas.openxmlformats.org/officeDocument/2006/relationships/image" Target="../media/image100.png" /><Relationship Id="rId7" Type="http://schemas.openxmlformats.org/officeDocument/2006/relationships/image" Target="../media/image115.png" /><Relationship Id="rId2" Type="http://schemas.openxmlformats.org/officeDocument/2006/relationships/image" Target="../media/image32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4.tmp" /><Relationship Id="rId5" Type="http://schemas.openxmlformats.org/officeDocument/2006/relationships/image" Target="../media/image33.tmp" /><Relationship Id="rId4" Type="http://schemas.openxmlformats.org/officeDocument/2006/relationships/image" Target="../media/image28.tmp" 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 /><Relationship Id="rId13" Type="http://schemas.openxmlformats.org/officeDocument/2006/relationships/image" Target="../media/image126.png" /><Relationship Id="rId3" Type="http://schemas.openxmlformats.org/officeDocument/2006/relationships/image" Target="../media/image36.tmp" /><Relationship Id="rId7" Type="http://schemas.openxmlformats.org/officeDocument/2006/relationships/image" Target="../media/image120.png" /><Relationship Id="rId12" Type="http://schemas.openxmlformats.org/officeDocument/2006/relationships/image" Target="../media/image125.png" /><Relationship Id="rId2" Type="http://schemas.openxmlformats.org/officeDocument/2006/relationships/image" Target="../media/image35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8.tmp" /><Relationship Id="rId11" Type="http://schemas.openxmlformats.org/officeDocument/2006/relationships/image" Target="../media/image124.png" /><Relationship Id="rId5" Type="http://schemas.openxmlformats.org/officeDocument/2006/relationships/image" Target="../media/image100.png" /><Relationship Id="rId10" Type="http://schemas.openxmlformats.org/officeDocument/2006/relationships/image" Target="../media/image123.png" /><Relationship Id="rId4" Type="http://schemas.openxmlformats.org/officeDocument/2006/relationships/image" Target="../media/image37.tmp" /><Relationship Id="rId9" Type="http://schemas.openxmlformats.org/officeDocument/2006/relationships/image" Target="../media/image122.png" /><Relationship Id="rId14" Type="http://schemas.openxmlformats.org/officeDocument/2006/relationships/image" Target="../media/image127.png" 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 /><Relationship Id="rId3" Type="http://schemas.openxmlformats.org/officeDocument/2006/relationships/image" Target="../media/image39.tmp" /><Relationship Id="rId7" Type="http://schemas.openxmlformats.org/officeDocument/2006/relationships/image" Target="../media/image570.png" /><Relationship Id="rId12" Type="http://schemas.openxmlformats.org/officeDocument/2006/relationships/image" Target="../media/image132.png" /><Relationship Id="rId2" Type="http://schemas.openxmlformats.org/officeDocument/2006/relationships/image" Target="../media/image38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60.png" /><Relationship Id="rId11" Type="http://schemas.openxmlformats.org/officeDocument/2006/relationships/image" Target="../media/image131.png" /><Relationship Id="rId10" Type="http://schemas.openxmlformats.org/officeDocument/2006/relationships/image" Target="../media/image28.tmp" /><Relationship Id="rId4" Type="http://schemas.openxmlformats.org/officeDocument/2006/relationships/image" Target="../media/image130.png" /><Relationship Id="rId9" Type="http://schemas.openxmlformats.org/officeDocument/2006/relationships/image" Target="../media/image100.png" 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tmp" /><Relationship Id="rId13" Type="http://schemas.openxmlformats.org/officeDocument/2006/relationships/image" Target="../media/image49.tmp" /><Relationship Id="rId3" Type="http://schemas.openxmlformats.org/officeDocument/2006/relationships/image" Target="../media/image28.tmp" /><Relationship Id="rId7" Type="http://schemas.openxmlformats.org/officeDocument/2006/relationships/image" Target="../media/image43.tmp" /><Relationship Id="rId12" Type="http://schemas.openxmlformats.org/officeDocument/2006/relationships/image" Target="../media/image48.tmp" /><Relationship Id="rId2" Type="http://schemas.openxmlformats.org/officeDocument/2006/relationships/image" Target="../media/image10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2.tmp" /><Relationship Id="rId11" Type="http://schemas.openxmlformats.org/officeDocument/2006/relationships/image" Target="../media/image47.tmp" /><Relationship Id="rId5" Type="http://schemas.openxmlformats.org/officeDocument/2006/relationships/image" Target="../media/image41.tmp" /><Relationship Id="rId10" Type="http://schemas.openxmlformats.org/officeDocument/2006/relationships/image" Target="../media/image46.tmp" /><Relationship Id="rId4" Type="http://schemas.openxmlformats.org/officeDocument/2006/relationships/image" Target="../media/image40.tmp" /><Relationship Id="rId9" Type="http://schemas.openxmlformats.org/officeDocument/2006/relationships/image" Target="../media/image45.tmp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DE0763-FBDD-4374-8878-6F858A115477}"/>
              </a:ext>
            </a:extLst>
          </p:cNvPr>
          <p:cNvSpPr/>
          <p:nvPr/>
        </p:nvSpPr>
        <p:spPr>
          <a:xfrm>
            <a:off x="877049" y="1741561"/>
            <a:ext cx="10796788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FF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AE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A Arabesque Desktop" panose="05010101010101010101" pitchFamily="2" charset="2"/>
                <a:cs typeface="(AH) Manal Black" pitchFamily="2" charset="-78"/>
              </a:rPr>
              <a:t>الوحدة الـثـالـثـة - المعادلات ذات المتغيرين</a:t>
            </a:r>
            <a:endParaRPr lang="en-US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A Arabesque Desktop" panose="05010101010101010101" pitchFamily="2" charset="2"/>
              <a:cs typeface="(AH) Manal Black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77183C-AC5F-4B59-B275-4CBDEA127729}"/>
              </a:ext>
            </a:extLst>
          </p:cNvPr>
          <p:cNvSpPr/>
          <p:nvPr/>
        </p:nvSpPr>
        <p:spPr>
          <a:xfrm>
            <a:off x="1262778" y="3229394"/>
            <a:ext cx="10025330" cy="193899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AE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khbar MT" pitchFamily="2" charset="-78"/>
              </a:rPr>
              <a:t>الدرس الرابع : </a:t>
            </a:r>
          </a:p>
          <a:p>
            <a:pPr algn="ctr" rtl="1"/>
            <a:r>
              <a:rPr lang="ar-AE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khbar MT" pitchFamily="2" charset="-78"/>
              </a:rPr>
              <a:t>صيغة الميل و المقطع</a:t>
            </a:r>
            <a:endParaRPr lang="en-US" sz="6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cs typeface="Akhbar MT" pitchFamily="2" charset="-78"/>
            </a:endParaRPr>
          </a:p>
        </p:txBody>
      </p:sp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E2547EC4-D104-4ACF-99CB-F52A9BF88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472" y="61933"/>
            <a:ext cx="2306567" cy="115328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46001398-AAD7-48FB-8680-F726DEF5D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" y="84100"/>
            <a:ext cx="1951711" cy="109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984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9E014A-2822-43D7-A04F-8229241C8F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8655126"/>
              </p:ext>
            </p:extLst>
          </p:nvPr>
        </p:nvGraphicFramePr>
        <p:xfrm>
          <a:off x="1630547" y="3010185"/>
          <a:ext cx="8784495" cy="2451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BDF06AE-0692-45B7-ACFC-B92AFB7BB199}"/>
              </a:ext>
            </a:extLst>
          </p:cNvPr>
          <p:cNvSpPr/>
          <p:nvPr/>
        </p:nvSpPr>
        <p:spPr>
          <a:xfrm>
            <a:off x="1707102" y="1607835"/>
            <a:ext cx="517321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PT Bold Broken" panose="02010400000000000000" pitchFamily="2" charset="-78"/>
              </a:rPr>
              <a:t>سوف نتعلم اليوم 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PT Bold Broken" panose="02010400000000000000" pitchFamily="2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E9AD0959-166A-4664-A7E6-D2010AC1AC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3942" y="291096"/>
            <a:ext cx="1582200" cy="5345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7CD30529-0E13-498F-B4F1-280A6636BF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1104" y="547701"/>
            <a:ext cx="5858418" cy="9193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486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A4D198-19F9-44D8-BC81-8DBE3259E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68A4D198-19F9-44D8-BC81-8DBE3259E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4E99DF-71EE-4628-89DE-C831E099F3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BF4E99DF-71EE-4628-89DE-C831E099F3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7AA3A35-8A46-475C-B9C1-BE43B0194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B7AA3A35-8A46-475C-B9C1-BE43B01948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2486439-F325-43B0-98C6-2FC7360E9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02486439-F325-43B0-98C6-2FC7360E9C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6653439" y="111636"/>
            <a:ext cx="47484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من الحياة اليومية : </a:t>
            </a:r>
            <a:endParaRPr lang="ar-SA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D2DEE46-B4A1-4C0F-ACAF-25038A5DFDFF}"/>
              </a:ext>
            </a:extLst>
          </p:cNvPr>
          <p:cNvSpPr txBox="1"/>
          <p:nvPr/>
        </p:nvSpPr>
        <p:spPr>
          <a:xfrm>
            <a:off x="1216279" y="990952"/>
            <a:ext cx="947078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AE" sz="3600" dirty="0">
                <a:latin typeface="Arial" panose="020B0604020202020204" pitchFamily="34" charset="0"/>
                <a:cs typeface="Arial" panose="020B0604020202020204" pitchFamily="34" charset="0"/>
              </a:rPr>
              <a:t>يحدث مفهوم التقاطع في لعبة كرة القدم عندما يقوم لاعب الدفاع باعتراض التمريرة التي قام بها لاعب الهجوم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1"/>
            <a:endParaRPr lang="ar-A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F872C96-8D0C-432F-BF79-68CD027C9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444" y="2789293"/>
            <a:ext cx="4380661" cy="326864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C25C0CA-FA19-4C72-BECF-68674E446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738" y="2789293"/>
            <a:ext cx="4363812" cy="32686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21D233-00B0-41A5-900D-859FDCD36DBF}"/>
              </a:ext>
            </a:extLst>
          </p:cNvPr>
          <p:cNvSpPr/>
          <p:nvPr/>
        </p:nvSpPr>
        <p:spPr>
          <a:xfrm>
            <a:off x="1810447" y="111636"/>
            <a:ext cx="4842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علق بكلمة من عندك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56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7682121" y="161605"/>
            <a:ext cx="4015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تعريف التقاطع : 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7365AB1E-4F42-40DA-A719-C79722D79AA0}"/>
                  </a:ext>
                </a:extLst>
              </p:cNvPr>
              <p:cNvSpPr txBox="1"/>
              <p:nvPr/>
            </p:nvSpPr>
            <p:spPr>
              <a:xfrm>
                <a:off x="1266804" y="2345625"/>
                <a:ext cx="10614993" cy="317009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في علاقة </a:t>
                </a:r>
                <a:r>
                  <a:rPr lang="ar-AE" sz="4000" b="1" u="sng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خطية غير تناسبية </a:t>
                </a:r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، </a:t>
                </a:r>
              </a:p>
              <a:p>
                <a:pPr algn="r" rtl="1"/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يمر التمثيل البياني عبر النقطة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 , 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أو التقاطع مع المحور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r" rtl="1"/>
                <a:endParaRPr lang="ar-AE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 rtl="1"/>
                <a:r>
                  <a:rPr lang="ar-AE" sz="40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التقاطع مع المحور الرأسي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بالنسبة لمستقيم ما هو الإحداثي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للنقطة حيث يعترض الخط المستقيم المحور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endParaRPr lang="en-US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7365AB1E-4F42-40DA-A719-C79722D79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804" y="2345625"/>
                <a:ext cx="10614993" cy="3170099"/>
              </a:xfrm>
              <a:prstGeom prst="rect">
                <a:avLst/>
              </a:prstGeom>
              <a:blipFill>
                <a:blip r:embed="rId2"/>
                <a:stretch>
                  <a:fillRect l="-3102" t="-3462" r="-2010" b="-730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صورة 4" descr="لقطة الشاشة">
            <a:extLst>
              <a:ext uri="{FF2B5EF4-FFF2-40B4-BE49-F238E27FC236}">
                <a16:creationId xmlns:a16="http://schemas.microsoft.com/office/drawing/2014/main" id="{97769C2F-611B-4002-8419-BC17307C4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97" y="303648"/>
            <a:ext cx="2500577" cy="243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79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8959063" y="-44641"/>
            <a:ext cx="30091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نشاط ( 1 ) : </a:t>
            </a:r>
            <a:endParaRPr lang="ar-SA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365AB1E-4F42-40DA-A719-C79722D79AA0}"/>
              </a:ext>
            </a:extLst>
          </p:cNvPr>
          <p:cNvSpPr txBox="1"/>
          <p:nvPr/>
        </p:nvSpPr>
        <p:spPr>
          <a:xfrm>
            <a:off x="2354878" y="199807"/>
            <a:ext cx="6745357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b="1" dirty="0">
                <a:latin typeface="Arial" panose="020B0604020202020204" pitchFamily="34" charset="0"/>
                <a:cs typeface="Arial" panose="020B0604020202020204" pitchFamily="34" charset="0"/>
              </a:rPr>
              <a:t>أكمل الخطوات لكي تشتق المعادلة الخاصة بالعلاقة الخطية غير التناسبية باستخدام صيغة الميل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صورة 5" descr="لقطة الشاشة">
            <a:extLst>
              <a:ext uri="{FF2B5EF4-FFF2-40B4-BE49-F238E27FC236}">
                <a16:creationId xmlns:a16="http://schemas.microsoft.com/office/drawing/2014/main" id="{A69C5249-B95A-40C0-B622-A928BE44C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1797" y="1641713"/>
            <a:ext cx="2500577" cy="2439957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B2EAEC87-9D81-442B-B765-05D1F66DE99E}"/>
              </a:ext>
            </a:extLst>
          </p:cNvPr>
          <p:cNvSpPr txBox="1"/>
          <p:nvPr/>
        </p:nvSpPr>
        <p:spPr>
          <a:xfrm>
            <a:off x="5605670" y="1724350"/>
            <a:ext cx="2764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اكتب صيغة الميل 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DF4B7A0A-5E1F-442C-A0D5-BCA5E69D766B}"/>
                  </a:ext>
                </a:extLst>
              </p:cNvPr>
              <p:cNvSpPr txBox="1"/>
              <p:nvPr/>
            </p:nvSpPr>
            <p:spPr>
              <a:xfrm>
                <a:off x="1066799" y="1630900"/>
                <a:ext cx="3279039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</m:num>
                        <m:den>
                          <m:sSub>
                            <m:sSubPr>
                              <m:ctrlPr>
                                <a:rPr lang="ar-AE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ar-AE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ar-AE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DF4B7A0A-5E1F-442C-A0D5-BCA5E69D7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99" y="1630900"/>
                <a:ext cx="3279039" cy="8145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8E2858F7-1BD3-4624-9615-B35477146CCA}"/>
                  </a:ext>
                </a:extLst>
              </p:cNvPr>
              <p:cNvSpPr txBox="1"/>
              <p:nvPr/>
            </p:nvSpPr>
            <p:spPr>
              <a:xfrm>
                <a:off x="1066798" y="2668180"/>
                <a:ext cx="2938305" cy="81842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ar-AE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8E2858F7-1BD3-4624-9615-B35477146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98" y="2668180"/>
                <a:ext cx="2938305" cy="8184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629AFC67-62F1-4076-8439-E7BD4E5ED1E0}"/>
                  </a:ext>
                </a:extLst>
              </p:cNvPr>
              <p:cNvSpPr txBox="1"/>
              <p:nvPr/>
            </p:nvSpPr>
            <p:spPr>
              <a:xfrm>
                <a:off x="1066798" y="3705460"/>
                <a:ext cx="2938305" cy="81842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r>
                        <a:rPr lang="ar-AE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629AFC67-62F1-4076-8439-E7BD4E5ED1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98" y="3705460"/>
                <a:ext cx="2938305" cy="8184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DD73661E-91E7-4C85-91B2-4235991F4536}"/>
                  </a:ext>
                </a:extLst>
              </p:cNvPr>
              <p:cNvSpPr txBox="1"/>
              <p:nvPr/>
            </p:nvSpPr>
            <p:spPr>
              <a:xfrm>
                <a:off x="1278835" y="4742740"/>
                <a:ext cx="235962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DD73661E-91E7-4C85-91B2-4235991F4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835" y="4742740"/>
                <a:ext cx="2359620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1C86841C-0835-443C-8453-EEEB4E1E75D8}"/>
                  </a:ext>
                </a:extLst>
              </p:cNvPr>
              <p:cNvSpPr txBox="1"/>
              <p:nvPr/>
            </p:nvSpPr>
            <p:spPr>
              <a:xfrm>
                <a:off x="1278835" y="5392478"/>
                <a:ext cx="2202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1C86841C-0835-443C-8453-EEEB4E1E7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835" y="5392478"/>
                <a:ext cx="2202526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3DB1FC86-0A47-4D26-ADDB-68C6F6C730F9}"/>
                  </a:ext>
                </a:extLst>
              </p:cNvPr>
              <p:cNvSpPr txBox="1"/>
              <p:nvPr/>
            </p:nvSpPr>
            <p:spPr>
              <a:xfrm>
                <a:off x="5181599" y="2377029"/>
                <a:ext cx="3267871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en-US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32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32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32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3DB1FC86-0A47-4D26-ADDB-68C6F6C730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599" y="2377029"/>
                <a:ext cx="3267871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2C5DA6D9-6502-459A-958F-2B1D4944C357}"/>
                  </a:ext>
                </a:extLst>
              </p:cNvPr>
              <p:cNvSpPr txBox="1"/>
              <p:nvPr/>
            </p:nvSpPr>
            <p:spPr>
              <a:xfrm>
                <a:off x="5181599" y="2918370"/>
                <a:ext cx="3267871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2C5DA6D9-6502-459A-958F-2B1D4944C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599" y="2918370"/>
                <a:ext cx="3267871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مربع نص 15">
            <a:extLst>
              <a:ext uri="{FF2B5EF4-FFF2-40B4-BE49-F238E27FC236}">
                <a16:creationId xmlns:a16="http://schemas.microsoft.com/office/drawing/2014/main" id="{810C808F-4ED8-4AAE-B9BF-7E2E5EBAAABE}"/>
              </a:ext>
            </a:extLst>
          </p:cNvPr>
          <p:cNvSpPr txBox="1"/>
          <p:nvPr/>
        </p:nvSpPr>
        <p:spPr>
          <a:xfrm>
            <a:off x="5305994" y="3822286"/>
            <a:ext cx="31076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بَــســـط :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E594F30D-8B91-4AEE-8A81-8C136C64971E}"/>
              </a:ext>
            </a:extLst>
          </p:cNvPr>
          <p:cNvSpPr txBox="1"/>
          <p:nvPr/>
        </p:nvSpPr>
        <p:spPr>
          <a:xfrm>
            <a:off x="4744277" y="4665795"/>
            <a:ext cx="485125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استخدم خاصية الضرب في المعادلة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4F5C7437-7311-43A7-B42C-6930A0EC75E2}"/>
              </a:ext>
            </a:extLst>
          </p:cNvPr>
          <p:cNvSpPr txBox="1"/>
          <p:nvPr/>
        </p:nvSpPr>
        <p:spPr>
          <a:xfrm>
            <a:off x="4663263" y="5391321"/>
            <a:ext cx="483854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استخدم خاصية الجمع في المعادلة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3DB9D1-074D-4F0E-BC45-B79BF293FCDA}"/>
              </a:ext>
            </a:extLst>
          </p:cNvPr>
          <p:cNvSpPr/>
          <p:nvPr/>
        </p:nvSpPr>
        <p:spPr>
          <a:xfrm>
            <a:off x="-102859" y="664217"/>
            <a:ext cx="16674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صفحة </a:t>
            </a:r>
            <a:r>
              <a:rPr lang="en-US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199</a:t>
            </a:r>
            <a:endParaRPr lang="en-US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12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8975601" y="131300"/>
            <a:ext cx="2358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نستنتج : 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365AB1E-4F42-40DA-A719-C79722D79AA0}"/>
              </a:ext>
            </a:extLst>
          </p:cNvPr>
          <p:cNvSpPr txBox="1"/>
          <p:nvPr/>
        </p:nvSpPr>
        <p:spPr>
          <a:xfrm>
            <a:off x="2743200" y="693323"/>
            <a:ext cx="57096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b="1" dirty="0">
                <a:latin typeface="Arial" panose="020B0604020202020204" pitchFamily="34" charset="0"/>
                <a:cs typeface="Arial" panose="020B0604020202020204" pitchFamily="34" charset="0"/>
              </a:rPr>
              <a:t>صيغة الميل و المقطع لخط مستقيم هي :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صورة 5" descr="لقطة الشاشة">
            <a:extLst>
              <a:ext uri="{FF2B5EF4-FFF2-40B4-BE49-F238E27FC236}">
                <a16:creationId xmlns:a16="http://schemas.microsoft.com/office/drawing/2014/main" id="{A69C5249-B95A-40C0-B622-A928BE44C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1797" y="1641713"/>
            <a:ext cx="2500577" cy="2439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1C86841C-0835-443C-8453-EEEB4E1E75D8}"/>
                  </a:ext>
                </a:extLst>
              </p:cNvPr>
              <p:cNvSpPr txBox="1"/>
              <p:nvPr/>
            </p:nvSpPr>
            <p:spPr>
              <a:xfrm>
                <a:off x="2643809" y="1752838"/>
                <a:ext cx="391934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800" b="1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sz="4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4800" b="1" i="1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800" b="1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ar-AE" sz="4800" b="1" dirty="0"/>
              </a:p>
            </p:txBody>
          </p:sp>
        </mc:Choice>
        <mc:Fallback xmlns="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1C86841C-0835-443C-8453-EEEB4E1E7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809" y="1752838"/>
                <a:ext cx="3919343" cy="738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مربع نص 15">
            <a:extLst>
              <a:ext uri="{FF2B5EF4-FFF2-40B4-BE49-F238E27FC236}">
                <a16:creationId xmlns:a16="http://schemas.microsoft.com/office/drawing/2014/main" id="{810C808F-4ED8-4AAE-B9BF-7E2E5EBAAABE}"/>
              </a:ext>
            </a:extLst>
          </p:cNvPr>
          <p:cNvSpPr txBox="1"/>
          <p:nvPr/>
        </p:nvSpPr>
        <p:spPr>
          <a:xfrm>
            <a:off x="2862469" y="3159367"/>
            <a:ext cx="96590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الميل</a:t>
            </a:r>
            <a:endParaRPr 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3A8442A0-F794-4717-925B-EC3313B8595D}"/>
                  </a:ext>
                </a:extLst>
              </p:cNvPr>
              <p:cNvSpPr txBox="1"/>
              <p:nvPr/>
            </p:nvSpPr>
            <p:spPr>
              <a:xfrm>
                <a:off x="1908313" y="4918309"/>
                <a:ext cx="8627165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4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تكون نقطة التقاطع مع المحور 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ar-AE" sz="4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هي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4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4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ar-AE" sz="4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sz="4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3A8442A0-F794-4717-925B-EC3313B85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313" y="4918309"/>
                <a:ext cx="8627165" cy="769441"/>
              </a:xfrm>
              <a:prstGeom prst="rect">
                <a:avLst/>
              </a:prstGeom>
              <a:blipFill>
                <a:blip r:embed="rId4"/>
                <a:stretch>
                  <a:fillRect l="-1908" t="-17460" r="-2898" b="-3650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99FF4357-E187-411B-918C-A5CCBC78A617}"/>
                  </a:ext>
                </a:extLst>
              </p:cNvPr>
              <p:cNvSpPr txBox="1"/>
              <p:nvPr/>
            </p:nvSpPr>
            <p:spPr>
              <a:xfrm>
                <a:off x="5340625" y="2998229"/>
                <a:ext cx="2638995" cy="107721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ar-AE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التقاطع مع المحور الرأسي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endPara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99FF4357-E187-411B-918C-A5CCBC78A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625" y="2998229"/>
                <a:ext cx="2638995" cy="1077218"/>
              </a:xfrm>
              <a:prstGeom prst="rect">
                <a:avLst/>
              </a:prstGeom>
              <a:blipFill>
                <a:blip r:embed="rId5"/>
                <a:stretch>
                  <a:fillRect l="-9469" t="-7345" r="-5774" b="-1751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رابط كسهم مستقيم 4">
            <a:extLst>
              <a:ext uri="{FF2B5EF4-FFF2-40B4-BE49-F238E27FC236}">
                <a16:creationId xmlns:a16="http://schemas.microsoft.com/office/drawing/2014/main" id="{1641A378-6370-498D-A5E9-EF3CEBA869A4}"/>
              </a:ext>
            </a:extLst>
          </p:cNvPr>
          <p:cNvCxnSpPr/>
          <p:nvPr/>
        </p:nvCxnSpPr>
        <p:spPr>
          <a:xfrm flipH="1">
            <a:off x="3525077" y="2491502"/>
            <a:ext cx="648000" cy="6678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>
            <a:extLst>
              <a:ext uri="{FF2B5EF4-FFF2-40B4-BE49-F238E27FC236}">
                <a16:creationId xmlns:a16="http://schemas.microsoft.com/office/drawing/2014/main" id="{D0359472-CCB6-4685-9B05-FA5900F30DB7}"/>
              </a:ext>
            </a:extLst>
          </p:cNvPr>
          <p:cNvCxnSpPr/>
          <p:nvPr/>
        </p:nvCxnSpPr>
        <p:spPr>
          <a:xfrm>
            <a:off x="5943600" y="2491502"/>
            <a:ext cx="427703" cy="506727"/>
          </a:xfrm>
          <a:prstGeom prst="straightConnector1">
            <a:avLst/>
          </a:prstGeom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F987C4B-40AC-4DA6-9E81-6F1883FB7186}"/>
              </a:ext>
            </a:extLst>
          </p:cNvPr>
          <p:cNvSpPr/>
          <p:nvPr/>
        </p:nvSpPr>
        <p:spPr>
          <a:xfrm>
            <a:off x="-102859" y="664217"/>
            <a:ext cx="16674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صفحة </a:t>
            </a:r>
            <a:r>
              <a:rPr lang="en-US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199</a:t>
            </a:r>
            <a:endParaRPr lang="en-US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21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13" grpId="0"/>
      <p:bldP spid="16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8581114" y="114045"/>
            <a:ext cx="31726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مثال ( 1 ) : 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7365AB1E-4F42-40DA-A719-C79722D79AA0}"/>
                  </a:ext>
                </a:extLst>
              </p:cNvPr>
              <p:cNvSpPr txBox="1"/>
              <p:nvPr/>
            </p:nvSpPr>
            <p:spPr>
              <a:xfrm>
                <a:off x="1523099" y="1213983"/>
                <a:ext cx="10230679" cy="16870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حدد الميل والتقاطع مع المحور الرأسي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ar-AE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للتمثيل البياني من المعادلة </a:t>
                </a: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 2 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3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7365AB1E-4F42-40DA-A719-C79722D79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099" y="1213983"/>
                <a:ext cx="10230679" cy="1687065"/>
              </a:xfrm>
              <a:prstGeom prst="rect">
                <a:avLst/>
              </a:prstGeom>
              <a:blipFill>
                <a:blip r:embed="rId2"/>
                <a:stretch>
                  <a:fillRect l="-1728" t="-5415" r="-178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مربع نص 25">
            <a:extLst>
              <a:ext uri="{FF2B5EF4-FFF2-40B4-BE49-F238E27FC236}">
                <a16:creationId xmlns:a16="http://schemas.microsoft.com/office/drawing/2014/main" id="{9E140C1D-4622-4EB9-BB1D-CA308D8567B5}"/>
              </a:ext>
            </a:extLst>
          </p:cNvPr>
          <p:cNvSpPr txBox="1"/>
          <p:nvPr/>
        </p:nvSpPr>
        <p:spPr>
          <a:xfrm>
            <a:off x="7513083" y="3573319"/>
            <a:ext cx="371514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4400" dirty="0">
                <a:latin typeface="Arial" panose="020B0604020202020204" pitchFamily="34" charset="0"/>
                <a:cs typeface="Arial" panose="020B0604020202020204" pitchFamily="34" charset="0"/>
              </a:rPr>
              <a:t>ميل المستقيم هو : 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5D166B85-3B08-4730-A305-06721C48839D}"/>
                  </a:ext>
                </a:extLst>
              </p:cNvPr>
              <p:cNvSpPr txBox="1"/>
              <p:nvPr/>
            </p:nvSpPr>
            <p:spPr>
              <a:xfrm>
                <a:off x="4677117" y="4802746"/>
                <a:ext cx="6670375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والتقاطع مع المحور الرأسي </a:t>
                </a:r>
                <a14:m>
                  <m:oMath xmlns:m="http://schemas.openxmlformats.org/officeDocument/2006/math">
                    <m:r>
                      <a:rPr lang="en-US" sz="4400" b="0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هو :</a:t>
                </a:r>
                <a:endParaRPr lang="en-US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5D166B85-3B08-4730-A305-06721C488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117" y="4802746"/>
                <a:ext cx="6670375" cy="769441"/>
              </a:xfrm>
              <a:prstGeom prst="rect">
                <a:avLst/>
              </a:prstGeom>
              <a:blipFill>
                <a:blip r:embed="rId3"/>
                <a:stretch>
                  <a:fillRect l="-1920" t="-17460" r="-3748" b="-3650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8927B993-8005-4050-8945-17686CF4F34B}"/>
                  </a:ext>
                </a:extLst>
              </p:cNvPr>
              <p:cNvSpPr txBox="1"/>
              <p:nvPr/>
            </p:nvSpPr>
            <p:spPr>
              <a:xfrm>
                <a:off x="5583452" y="3361034"/>
                <a:ext cx="19296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ar-AE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8927B993-8005-4050-8945-17686CF4F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452" y="3361034"/>
                <a:ext cx="1929631" cy="115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A408AA29-0912-4DEB-925D-86497C1E06B2}"/>
                  </a:ext>
                </a:extLst>
              </p:cNvPr>
              <p:cNvSpPr txBox="1"/>
              <p:nvPr/>
            </p:nvSpPr>
            <p:spPr>
              <a:xfrm>
                <a:off x="2568830" y="4848912"/>
                <a:ext cx="199497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44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A408AA29-0912-4DEB-925D-86497C1E0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830" y="4848912"/>
                <a:ext cx="1994970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BEFF991D-3BB8-494B-9316-5EA6850C1BEF}"/>
                  </a:ext>
                </a:extLst>
              </p:cNvPr>
              <p:cNvSpPr/>
              <p:nvPr/>
            </p:nvSpPr>
            <p:spPr>
              <a:xfrm>
                <a:off x="-97865" y="664217"/>
                <a:ext cx="1710725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BEFF991D-3BB8-494B-9316-5EA6850C1B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5" y="664217"/>
                <a:ext cx="171072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05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26" grpId="0"/>
      <p:bldP spid="27" grpId="0"/>
      <p:bldP spid="2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ربع نص 1">
                <a:extLst>
                  <a:ext uri="{FF2B5EF4-FFF2-40B4-BE49-F238E27FC236}">
                    <a16:creationId xmlns:a16="http://schemas.microsoft.com/office/drawing/2014/main" id="{737CC8C7-41E1-47C7-B700-5B2692964455}"/>
                  </a:ext>
                </a:extLst>
              </p:cNvPr>
              <p:cNvSpPr txBox="1"/>
              <p:nvPr/>
            </p:nvSpPr>
            <p:spPr>
              <a:xfrm>
                <a:off x="1159568" y="2623495"/>
                <a:ext cx="197611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مربع نص 1">
                <a:extLst>
                  <a:ext uri="{FF2B5EF4-FFF2-40B4-BE49-F238E27FC236}">
                    <a16:creationId xmlns:a16="http://schemas.microsoft.com/office/drawing/2014/main" id="{737CC8C7-41E1-47C7-B700-5B2692964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568" y="2623495"/>
                <a:ext cx="1976118" cy="61555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ربع نص 27">
                <a:extLst>
                  <a:ext uri="{FF2B5EF4-FFF2-40B4-BE49-F238E27FC236}">
                    <a16:creationId xmlns:a16="http://schemas.microsoft.com/office/drawing/2014/main" id="{DB5E06EC-DEB9-49B3-AB41-2C452F44E17E}"/>
                  </a:ext>
                </a:extLst>
              </p:cNvPr>
              <p:cNvSpPr txBox="1"/>
              <p:nvPr/>
            </p:nvSpPr>
            <p:spPr>
              <a:xfrm>
                <a:off x="1131395" y="3618952"/>
                <a:ext cx="1994970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44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مربع نص 27">
                <a:extLst>
                  <a:ext uri="{FF2B5EF4-FFF2-40B4-BE49-F238E27FC236}">
                    <a16:creationId xmlns:a16="http://schemas.microsoft.com/office/drawing/2014/main" id="{DB5E06EC-DEB9-49B3-AB41-2C452F44E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95" y="3618952"/>
                <a:ext cx="1994970" cy="6771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مربع نص 1">
                <a:extLst>
                  <a:ext uri="{FF2B5EF4-FFF2-40B4-BE49-F238E27FC236}">
                    <a16:creationId xmlns:a16="http://schemas.microsoft.com/office/drawing/2014/main" id="{3DAF93D9-DC03-40B6-A435-670C19AD0D5B}"/>
                  </a:ext>
                </a:extLst>
              </p:cNvPr>
              <p:cNvSpPr txBox="1"/>
              <p:nvPr/>
            </p:nvSpPr>
            <p:spPr>
              <a:xfrm>
                <a:off x="5131185" y="2383317"/>
                <a:ext cx="1929631" cy="11564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ar-AE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مربع نص 1">
                <a:extLst>
                  <a:ext uri="{FF2B5EF4-FFF2-40B4-BE49-F238E27FC236}">
                    <a16:creationId xmlns:a16="http://schemas.microsoft.com/office/drawing/2014/main" id="{3DAF93D9-DC03-40B6-A435-670C19AD0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185" y="2383317"/>
                <a:ext cx="1929631" cy="115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27">
                <a:extLst>
                  <a:ext uri="{FF2B5EF4-FFF2-40B4-BE49-F238E27FC236}">
                    <a16:creationId xmlns:a16="http://schemas.microsoft.com/office/drawing/2014/main" id="{B7302F38-DDED-43A2-99F4-96829DD033E2}"/>
                  </a:ext>
                </a:extLst>
              </p:cNvPr>
              <p:cNvSpPr txBox="1"/>
              <p:nvPr/>
            </p:nvSpPr>
            <p:spPr>
              <a:xfrm>
                <a:off x="5098515" y="3618952"/>
                <a:ext cx="1994970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44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مربع نص 27">
                <a:extLst>
                  <a:ext uri="{FF2B5EF4-FFF2-40B4-BE49-F238E27FC236}">
                    <a16:creationId xmlns:a16="http://schemas.microsoft.com/office/drawing/2014/main" id="{B7302F38-DDED-43A2-99F4-96829DD03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515" y="3618952"/>
                <a:ext cx="1994970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ربع نص 1">
                <a:extLst>
                  <a:ext uri="{FF2B5EF4-FFF2-40B4-BE49-F238E27FC236}">
                    <a16:creationId xmlns:a16="http://schemas.microsoft.com/office/drawing/2014/main" id="{1411D164-8D4F-4387-8F97-0C7E62826146}"/>
                  </a:ext>
                </a:extLst>
              </p:cNvPr>
              <p:cNvSpPr txBox="1"/>
              <p:nvPr/>
            </p:nvSpPr>
            <p:spPr>
              <a:xfrm>
                <a:off x="8837440" y="2581380"/>
                <a:ext cx="197611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مربع نص 1">
                <a:extLst>
                  <a:ext uri="{FF2B5EF4-FFF2-40B4-BE49-F238E27FC236}">
                    <a16:creationId xmlns:a16="http://schemas.microsoft.com/office/drawing/2014/main" id="{1411D164-8D4F-4387-8F97-0C7E62826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7440" y="2581380"/>
                <a:ext cx="1976118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27">
                <a:extLst>
                  <a:ext uri="{FF2B5EF4-FFF2-40B4-BE49-F238E27FC236}">
                    <a16:creationId xmlns:a16="http://schemas.microsoft.com/office/drawing/2014/main" id="{789332F0-3151-405A-81D9-F90BB432E4CC}"/>
                  </a:ext>
                </a:extLst>
              </p:cNvPr>
              <p:cNvSpPr txBox="1"/>
              <p:nvPr/>
            </p:nvSpPr>
            <p:spPr>
              <a:xfrm>
                <a:off x="8837440" y="3618952"/>
                <a:ext cx="1994970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44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مربع نص 27">
                <a:extLst>
                  <a:ext uri="{FF2B5EF4-FFF2-40B4-BE49-F238E27FC236}">
                    <a16:creationId xmlns:a16="http://schemas.microsoft.com/office/drawing/2014/main" id="{789332F0-3151-405A-81D9-F90BB432E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7440" y="3618952"/>
                <a:ext cx="1994970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26E2951-8ED4-4138-83A6-A1185169DD31}"/>
              </a:ext>
            </a:extLst>
          </p:cNvPr>
          <p:cNvCxnSpPr/>
          <p:nvPr/>
        </p:nvCxnSpPr>
        <p:spPr>
          <a:xfrm>
            <a:off x="4086905" y="1731646"/>
            <a:ext cx="0" cy="34562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0FFBEE-846B-451F-98B8-ECB58D221BE0}"/>
              </a:ext>
            </a:extLst>
          </p:cNvPr>
          <p:cNvCxnSpPr/>
          <p:nvPr/>
        </p:nvCxnSpPr>
        <p:spPr>
          <a:xfrm>
            <a:off x="7965462" y="1731646"/>
            <a:ext cx="0" cy="34562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صورة 15">
            <a:extLst>
              <a:ext uri="{FF2B5EF4-FFF2-40B4-BE49-F238E27FC236}">
                <a16:creationId xmlns:a16="http://schemas.microsoft.com/office/drawing/2014/main" id="{FEB6E2EB-0747-488C-881F-8610442369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956" y="1402524"/>
            <a:ext cx="2721628" cy="524984"/>
          </a:xfrm>
          <a:prstGeom prst="rect">
            <a:avLst/>
          </a:prstGeom>
        </p:spPr>
      </p:pic>
      <p:pic>
        <p:nvPicPr>
          <p:cNvPr id="18" name="صورة 17" descr="صورة تحتوي على عنصر, ساعة حائط&#10;&#10;تم إنشاء الوصف تلقائياً">
            <a:extLst>
              <a:ext uri="{FF2B5EF4-FFF2-40B4-BE49-F238E27FC236}">
                <a16:creationId xmlns:a16="http://schemas.microsoft.com/office/drawing/2014/main" id="{94E7BBF3-3CEC-4D11-88D1-851B3775EC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4463" y="1402524"/>
            <a:ext cx="2763074" cy="85655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E8B66C0B-8A78-4666-A86F-D19938256C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83830" y="1561400"/>
            <a:ext cx="2624920" cy="53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1">
                <a:extLst>
                  <a:ext uri="{FF2B5EF4-FFF2-40B4-BE49-F238E27FC236}">
                    <a16:creationId xmlns:a16="http://schemas.microsoft.com/office/drawing/2014/main" id="{1996CBDE-C0F4-4CA1-85D6-134A9982F6AF}"/>
                  </a:ext>
                </a:extLst>
              </p:cNvPr>
              <p:cNvSpPr/>
              <p:nvPr/>
            </p:nvSpPr>
            <p:spPr>
              <a:xfrm>
                <a:off x="-97865" y="664217"/>
                <a:ext cx="1710725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Rectangle 1">
                <a:extLst>
                  <a:ext uri="{FF2B5EF4-FFF2-40B4-BE49-F238E27FC236}">
                    <a16:creationId xmlns:a16="http://schemas.microsoft.com/office/drawing/2014/main" id="{1996CBDE-C0F4-4CA1-85D6-134A9982F6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5" y="664217"/>
                <a:ext cx="1710725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3">
            <a:extLst>
              <a:ext uri="{FF2B5EF4-FFF2-40B4-BE49-F238E27FC236}">
                <a16:creationId xmlns:a16="http://schemas.microsoft.com/office/drawing/2014/main" id="{1A72BD15-D3A8-4AA3-82BB-64577EBC476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5268" y="123335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5C14DAB7-AB76-4008-987E-FB4342238E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70585" y="855305"/>
            <a:ext cx="7204354" cy="46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3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8328740" y="92693"/>
            <a:ext cx="31726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مثال ( 2 ) : 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7365AB1E-4F42-40DA-A719-C79722D79AA0}"/>
                  </a:ext>
                </a:extLst>
              </p:cNvPr>
              <p:cNvSpPr txBox="1"/>
              <p:nvPr/>
            </p:nvSpPr>
            <p:spPr>
              <a:xfrm>
                <a:off x="795130" y="1420301"/>
                <a:ext cx="10230679" cy="120032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اكتب معادلة الخط المستقيم بصيغة الميل و المقطع بحيث الميل يساوي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و التقاطع مع المحور الرأسي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يساوي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US" sz="3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7365AB1E-4F42-40DA-A719-C79722D79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30" y="1420301"/>
                <a:ext cx="10230679" cy="1200329"/>
              </a:xfrm>
              <a:prstGeom prst="rect">
                <a:avLst/>
              </a:prstGeom>
              <a:blipFill>
                <a:blip r:embed="rId2"/>
                <a:stretch>
                  <a:fillRect t="-8122" r="-1787" b="-1827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مربع نص 25">
            <a:extLst>
              <a:ext uri="{FF2B5EF4-FFF2-40B4-BE49-F238E27FC236}">
                <a16:creationId xmlns:a16="http://schemas.microsoft.com/office/drawing/2014/main" id="{9E140C1D-4622-4EB9-BB1D-CA308D8567B5}"/>
              </a:ext>
            </a:extLst>
          </p:cNvPr>
          <p:cNvSpPr txBox="1"/>
          <p:nvPr/>
        </p:nvSpPr>
        <p:spPr>
          <a:xfrm>
            <a:off x="5420139" y="3101854"/>
            <a:ext cx="509336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4400" dirty="0">
                <a:latin typeface="Arial" panose="020B0604020202020204" pitchFamily="34" charset="0"/>
                <a:cs typeface="Arial" panose="020B0604020202020204" pitchFamily="34" charset="0"/>
              </a:rPr>
              <a:t>صيغة الميل و المقطع هي :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5D166B85-3B08-4730-A305-06721C48839D}"/>
                  </a:ext>
                </a:extLst>
              </p:cNvPr>
              <p:cNvSpPr txBox="1"/>
              <p:nvPr/>
            </p:nvSpPr>
            <p:spPr>
              <a:xfrm>
                <a:off x="4896678" y="4352517"/>
                <a:ext cx="6140288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استبدل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بـ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و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بـ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5D166B85-3B08-4730-A305-06721C488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678" y="4352517"/>
                <a:ext cx="6140288" cy="769441"/>
              </a:xfrm>
              <a:prstGeom prst="rect">
                <a:avLst/>
              </a:prstGeom>
              <a:blipFill>
                <a:blip r:embed="rId3"/>
                <a:stretch>
                  <a:fillRect t="-17460" r="-3968" b="-3650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8927B993-8005-4050-8945-17686CF4F34B}"/>
                  </a:ext>
                </a:extLst>
              </p:cNvPr>
              <p:cNvSpPr txBox="1"/>
              <p:nvPr/>
            </p:nvSpPr>
            <p:spPr>
              <a:xfrm>
                <a:off x="2356136" y="3178797"/>
                <a:ext cx="292387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4000" b="1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8927B993-8005-4050-8945-17686CF4F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136" y="3178797"/>
                <a:ext cx="2923877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A408AA29-0912-4DEB-925D-86497C1E06B2}"/>
                  </a:ext>
                </a:extLst>
              </p:cNvPr>
              <p:cNvSpPr txBox="1"/>
              <p:nvPr/>
            </p:nvSpPr>
            <p:spPr>
              <a:xfrm>
                <a:off x="940684" y="4445950"/>
                <a:ext cx="4339329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+(−</m:t>
                      </m:r>
                      <m:r>
                        <a:rPr lang="en-US" sz="4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4400" b="1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A408AA29-0912-4DEB-925D-86497C1E0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684" y="4445950"/>
                <a:ext cx="4339329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مربع نص 8">
            <a:extLst>
              <a:ext uri="{FF2B5EF4-FFF2-40B4-BE49-F238E27FC236}">
                <a16:creationId xmlns:a16="http://schemas.microsoft.com/office/drawing/2014/main" id="{21CE84CA-331A-4FAE-A451-1A6FCCB379FC}"/>
              </a:ext>
            </a:extLst>
          </p:cNvPr>
          <p:cNvSpPr txBox="1"/>
          <p:nvPr/>
        </p:nvSpPr>
        <p:spPr>
          <a:xfrm>
            <a:off x="8495930" y="5388837"/>
            <a:ext cx="234225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4400" dirty="0">
                <a:latin typeface="Arial" panose="020B0604020202020204" pitchFamily="34" charset="0"/>
                <a:cs typeface="Arial" panose="020B0604020202020204" pitchFamily="34" charset="0"/>
              </a:rPr>
              <a:t>بَــــســط :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7BB6C514-C915-408C-9D36-686C188D86DD}"/>
                  </a:ext>
                </a:extLst>
              </p:cNvPr>
              <p:cNvSpPr txBox="1"/>
              <p:nvPr/>
            </p:nvSpPr>
            <p:spPr>
              <a:xfrm>
                <a:off x="1094063" y="5481170"/>
                <a:ext cx="3449662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4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7BB6C514-C915-408C-9D36-686C188D8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063" y="5481170"/>
                <a:ext cx="3449662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532AFADD-A791-4EEB-8B7F-7A86CEF22669}"/>
                  </a:ext>
                </a:extLst>
              </p:cNvPr>
              <p:cNvSpPr/>
              <p:nvPr/>
            </p:nvSpPr>
            <p:spPr>
              <a:xfrm>
                <a:off x="-97865" y="664217"/>
                <a:ext cx="1710725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532AFADD-A791-4EEB-8B7F-7A86CEF226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5" y="664217"/>
                <a:ext cx="1710725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696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26" grpId="0"/>
      <p:bldP spid="27" grpId="0"/>
      <p:bldP spid="2" grpId="0"/>
      <p:bldP spid="2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4268529" y="111615"/>
            <a:ext cx="7378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تأكد من فهمك : ورقة عمل (2) 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ربع نص 4">
                <a:extLst>
                  <a:ext uri="{FF2B5EF4-FFF2-40B4-BE49-F238E27FC236}">
                    <a16:creationId xmlns:a16="http://schemas.microsoft.com/office/drawing/2014/main" id="{FCEFA919-B5E3-4613-B7AA-E6E2E7675DB4}"/>
                  </a:ext>
                </a:extLst>
              </p:cNvPr>
              <p:cNvSpPr txBox="1"/>
              <p:nvPr/>
            </p:nvSpPr>
            <p:spPr>
              <a:xfrm>
                <a:off x="767439" y="1157041"/>
                <a:ext cx="10880034" cy="120032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742950" indent="-742950" algn="r" rtl="1">
                  <a:buAutoNum type="arabicParenR"/>
                </a:pPr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اكتب معادلة الخط المستقيم بصيغة الميل و المقطع بحيث الميل</a:t>
                </a:r>
              </a:p>
              <a:p>
                <a:pPr algn="r" rtl="1"/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يساوي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و التقاطع مع المحور الرأسي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يساوي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US" sz="3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مربع نص 4">
                <a:extLst>
                  <a:ext uri="{FF2B5EF4-FFF2-40B4-BE49-F238E27FC236}">
                    <a16:creationId xmlns:a16="http://schemas.microsoft.com/office/drawing/2014/main" id="{FCEFA919-B5E3-4613-B7AA-E6E2E7675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439" y="1157041"/>
                <a:ext cx="10880034" cy="1200329"/>
              </a:xfrm>
              <a:prstGeom prst="rect">
                <a:avLst/>
              </a:prstGeom>
              <a:blipFill>
                <a:blip r:embed="rId2"/>
                <a:stretch>
                  <a:fillRect t="-8122" r="-1681" b="-1827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ربع نص 5">
                <a:extLst>
                  <a:ext uri="{FF2B5EF4-FFF2-40B4-BE49-F238E27FC236}">
                    <a16:creationId xmlns:a16="http://schemas.microsoft.com/office/drawing/2014/main" id="{351EBEE1-855C-4AC7-AFDF-9A984C28F60D}"/>
                  </a:ext>
                </a:extLst>
              </p:cNvPr>
              <p:cNvSpPr txBox="1"/>
              <p:nvPr/>
            </p:nvSpPr>
            <p:spPr>
              <a:xfrm>
                <a:off x="767438" y="3555509"/>
                <a:ext cx="10880034" cy="144392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2) اكتب معادلة الخط لمستقيم بصيغة الميل و المقطع بحيث الميل يساوي</a:t>
                </a:r>
              </a:p>
              <a:p>
                <a:pPr algn="r" rtl="1"/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3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و التقاطع مع المحور الرأسي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يساوي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3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مربع نص 5">
                <a:extLst>
                  <a:ext uri="{FF2B5EF4-FFF2-40B4-BE49-F238E27FC236}">
                    <a16:creationId xmlns:a16="http://schemas.microsoft.com/office/drawing/2014/main" id="{351EBEE1-855C-4AC7-AFDF-9A984C28F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438" y="3555509"/>
                <a:ext cx="10880034" cy="1443921"/>
              </a:xfrm>
              <a:prstGeom prst="rect">
                <a:avLst/>
              </a:prstGeom>
              <a:blipFill>
                <a:blip r:embed="rId3"/>
                <a:stretch>
                  <a:fillRect l="-1176" t="-6329" r="-1737" b="-6329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مربع نص 1">
                <a:extLst>
                  <a:ext uri="{FF2B5EF4-FFF2-40B4-BE49-F238E27FC236}">
                    <a16:creationId xmlns:a16="http://schemas.microsoft.com/office/drawing/2014/main" id="{58290C20-8960-443D-ABB9-99DAF93D5BEB}"/>
                  </a:ext>
                </a:extLst>
              </p:cNvPr>
              <p:cNvSpPr txBox="1"/>
              <p:nvPr/>
            </p:nvSpPr>
            <p:spPr>
              <a:xfrm>
                <a:off x="2559193" y="2648663"/>
                <a:ext cx="264495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0" name="مربع نص 1">
                <a:extLst>
                  <a:ext uri="{FF2B5EF4-FFF2-40B4-BE49-F238E27FC236}">
                    <a16:creationId xmlns:a16="http://schemas.microsoft.com/office/drawing/2014/main" id="{58290C20-8960-443D-ABB9-99DAF93D5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193" y="2648663"/>
                <a:ext cx="2644955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مربع نص 1">
                <a:extLst>
                  <a:ext uri="{FF2B5EF4-FFF2-40B4-BE49-F238E27FC236}">
                    <a16:creationId xmlns:a16="http://schemas.microsoft.com/office/drawing/2014/main" id="{D741ACBF-FE55-45A5-B4E9-434979BC0E52}"/>
                  </a:ext>
                </a:extLst>
              </p:cNvPr>
              <p:cNvSpPr txBox="1"/>
              <p:nvPr/>
            </p:nvSpPr>
            <p:spPr>
              <a:xfrm>
                <a:off x="5818777" y="2633127"/>
                <a:ext cx="2338782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4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2" name="مربع نص 1">
                <a:extLst>
                  <a:ext uri="{FF2B5EF4-FFF2-40B4-BE49-F238E27FC236}">
                    <a16:creationId xmlns:a16="http://schemas.microsoft.com/office/drawing/2014/main" id="{D741ACBF-FE55-45A5-B4E9-434979BC0E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777" y="2633127"/>
                <a:ext cx="2338782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مربع نص 1">
                <a:extLst>
                  <a:ext uri="{FF2B5EF4-FFF2-40B4-BE49-F238E27FC236}">
                    <a16:creationId xmlns:a16="http://schemas.microsoft.com/office/drawing/2014/main" id="{0AA1DF98-5631-445A-8F0E-36BAE3CD3612}"/>
                  </a:ext>
                </a:extLst>
              </p:cNvPr>
              <p:cNvSpPr txBox="1"/>
              <p:nvPr/>
            </p:nvSpPr>
            <p:spPr>
              <a:xfrm>
                <a:off x="3262009" y="5045074"/>
                <a:ext cx="3423438" cy="11524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4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3" name="مربع نص 1">
                <a:extLst>
                  <a:ext uri="{FF2B5EF4-FFF2-40B4-BE49-F238E27FC236}">
                    <a16:creationId xmlns:a16="http://schemas.microsoft.com/office/drawing/2014/main" id="{0AA1DF98-5631-445A-8F0E-36BAE3CD3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009" y="5045074"/>
                <a:ext cx="3423438" cy="11524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36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0" grpId="0" animBg="1"/>
      <p:bldP spid="62" grpId="0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0C643C75-5C6A-4A97-819B-F14E11293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25827"/>
            <a:ext cx="5694424" cy="15023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">
                <a:extLst>
                  <a:ext uri="{FF2B5EF4-FFF2-40B4-BE49-F238E27FC236}">
                    <a16:creationId xmlns:a16="http://schemas.microsoft.com/office/drawing/2014/main" id="{BB3E8374-DB8C-4045-95C8-859C82D9871E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𝟐𝟎𝟏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1">
                <a:extLst>
                  <a:ext uri="{FF2B5EF4-FFF2-40B4-BE49-F238E27FC236}">
                    <a16:creationId xmlns:a16="http://schemas.microsoft.com/office/drawing/2014/main" id="{BB3E8374-DB8C-4045-95C8-859C82D987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3">
            <a:extLst>
              <a:ext uri="{FF2B5EF4-FFF2-40B4-BE49-F238E27FC236}">
                <a16:creationId xmlns:a16="http://schemas.microsoft.com/office/drawing/2014/main" id="{D8549C1C-4BBA-47DE-B4D2-646AB94A3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268" y="123335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1">
                <a:extLst>
                  <a:ext uri="{FF2B5EF4-FFF2-40B4-BE49-F238E27FC236}">
                    <a16:creationId xmlns:a16="http://schemas.microsoft.com/office/drawing/2014/main" id="{40A752F9-8D04-4342-9446-B596AFA6DC45}"/>
                  </a:ext>
                </a:extLst>
              </p:cNvPr>
              <p:cNvSpPr txBox="1"/>
              <p:nvPr/>
            </p:nvSpPr>
            <p:spPr>
              <a:xfrm>
                <a:off x="3019352" y="2602218"/>
                <a:ext cx="1825436" cy="11524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ar-AE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مربع نص 1">
                <a:extLst>
                  <a:ext uri="{FF2B5EF4-FFF2-40B4-BE49-F238E27FC236}">
                    <a16:creationId xmlns:a16="http://schemas.microsoft.com/office/drawing/2014/main" id="{40A752F9-8D04-4342-9446-B596AFA6D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9352" y="2602218"/>
                <a:ext cx="1825436" cy="11524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27">
                <a:extLst>
                  <a:ext uri="{FF2B5EF4-FFF2-40B4-BE49-F238E27FC236}">
                    <a16:creationId xmlns:a16="http://schemas.microsoft.com/office/drawing/2014/main" id="{F18E9806-E0B0-4924-B40B-295335FCD585}"/>
                  </a:ext>
                </a:extLst>
              </p:cNvPr>
              <p:cNvSpPr txBox="1"/>
              <p:nvPr/>
            </p:nvSpPr>
            <p:spPr>
              <a:xfrm>
                <a:off x="6547582" y="2839912"/>
                <a:ext cx="1994970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44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مربع نص 27">
                <a:extLst>
                  <a:ext uri="{FF2B5EF4-FFF2-40B4-BE49-F238E27FC236}">
                    <a16:creationId xmlns:a16="http://schemas.microsoft.com/office/drawing/2014/main" id="{F18E9806-E0B0-4924-B40B-295335FCD5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7582" y="2839912"/>
                <a:ext cx="1994970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1">
                <a:extLst>
                  <a:ext uri="{FF2B5EF4-FFF2-40B4-BE49-F238E27FC236}">
                    <a16:creationId xmlns:a16="http://schemas.microsoft.com/office/drawing/2014/main" id="{D3E67DAB-011D-4562-B3A7-D9044005A4F7}"/>
                  </a:ext>
                </a:extLst>
              </p:cNvPr>
              <p:cNvSpPr txBox="1"/>
              <p:nvPr/>
            </p:nvSpPr>
            <p:spPr>
              <a:xfrm>
                <a:off x="3571247" y="4263822"/>
                <a:ext cx="2954848" cy="11524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مربع نص 1">
                <a:extLst>
                  <a:ext uri="{FF2B5EF4-FFF2-40B4-BE49-F238E27FC236}">
                    <a16:creationId xmlns:a16="http://schemas.microsoft.com/office/drawing/2014/main" id="{D3E67DAB-011D-4562-B3A7-D9044005A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247" y="4263822"/>
                <a:ext cx="2954848" cy="11524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347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4462608" y="471461"/>
            <a:ext cx="58112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الدرس الرابع - الجزء 2 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700D83BA-B279-4FA5-9B42-D09EA1557AC6}"/>
              </a:ext>
            </a:extLst>
          </p:cNvPr>
          <p:cNvSpPr/>
          <p:nvPr/>
        </p:nvSpPr>
        <p:spPr>
          <a:xfrm>
            <a:off x="3424082" y="1628865"/>
            <a:ext cx="4943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صيغة الميل و المقطع</a:t>
            </a:r>
            <a:endParaRPr lang="ar-SA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48B93007-0CBE-4526-AF2F-E9DBDA81A706}"/>
              </a:ext>
            </a:extLst>
          </p:cNvPr>
          <p:cNvSpPr/>
          <p:nvPr/>
        </p:nvSpPr>
        <p:spPr>
          <a:xfrm>
            <a:off x="2671103" y="3020343"/>
            <a:ext cx="64476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sto MT" panose="02040603050505030304" pitchFamily="18" charset="0"/>
                <a:cs typeface="+mj-cs"/>
              </a:rPr>
              <a:t>Slope-intercept form</a:t>
            </a:r>
            <a:endParaRPr lang="ar-SA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sto MT" panose="02040603050505030304" pitchFamily="18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78872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7401236" y="237387"/>
            <a:ext cx="21868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الهدف : 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ستطيل 5">
                <a:extLst>
                  <a:ext uri="{FF2B5EF4-FFF2-40B4-BE49-F238E27FC236}">
                    <a16:creationId xmlns:a16="http://schemas.microsoft.com/office/drawing/2014/main" id="{81AAF20F-FA8B-41CD-9D12-ADD886433CCD}"/>
                  </a:ext>
                </a:extLst>
              </p:cNvPr>
              <p:cNvSpPr/>
              <p:nvPr/>
            </p:nvSpPr>
            <p:spPr>
              <a:xfrm>
                <a:off x="577050" y="1711133"/>
                <a:ext cx="11331252" cy="37856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685800" indent="-685800" algn="r" rtl="1">
                  <a:buFont typeface="Arial" panose="020B0604020202020204" pitchFamily="34" charset="0"/>
                  <a:buChar char="•"/>
                </a:pPr>
                <a:r>
                  <a:rPr lang="ar-AE" sz="4800" b="1" dirty="0">
                    <a:ln w="10160">
                      <a:solidFill>
                        <a:schemeClr val="tx1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3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كتابة معادلة بصيغة الميل والمقطع من التمثيل البياني</a:t>
                </a:r>
              </a:p>
              <a:p>
                <a:pPr marL="685800" indent="-685800" algn="r" rtl="1">
                  <a:buFont typeface="Arial" panose="020B0604020202020204" pitchFamily="34" charset="0"/>
                  <a:buChar char="•"/>
                </a:pPr>
                <a:endParaRPr lang="ar-AE" sz="4800" b="1" dirty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685800" indent="-685800" algn="r" rtl="1">
                  <a:buFont typeface="Arial" panose="020B0604020202020204" pitchFamily="34" charset="0"/>
                  <a:buChar char="•"/>
                </a:pPr>
                <a:r>
                  <a:rPr lang="ar-AE" sz="4800" b="1" dirty="0">
                    <a:ln w="10160">
                      <a:solidFill>
                        <a:schemeClr val="tx1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3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التمثيل البياني للمعادلة </a:t>
                </a:r>
                <a14:m>
                  <m:oMath xmlns:m="http://schemas.openxmlformats.org/officeDocument/2006/math">
                    <m:r>
                      <a:rPr lang="en-US" sz="4800" b="1" i="1" smtClean="0">
                        <a:ln w="1016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glow rad="101600">
                            <a:schemeClr val="accent3">
                              <a:satMod val="175000"/>
                              <a:alpha val="40000"/>
                            </a:schemeClr>
                          </a:glow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4800" b="1" i="1" smtClean="0">
                        <a:ln w="1016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glow rad="101600">
                            <a:schemeClr val="accent3">
                              <a:satMod val="175000"/>
                              <a:alpha val="40000"/>
                            </a:schemeClr>
                          </a:glow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b="1" i="1" smtClean="0">
                        <a:ln w="1016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glow rad="101600">
                            <a:schemeClr val="accent3">
                              <a:satMod val="175000"/>
                              <a:alpha val="40000"/>
                            </a:schemeClr>
                          </a:glow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𝒎𝒙</m:t>
                    </m:r>
                    <m:r>
                      <a:rPr lang="en-US" sz="4800" b="1" i="1" smtClean="0">
                        <a:ln w="1016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glow rad="101600">
                            <a:schemeClr val="accent3">
                              <a:satMod val="175000"/>
                              <a:alpha val="40000"/>
                            </a:schemeClr>
                          </a:glow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4800" b="1" i="1" smtClean="0">
                        <a:ln w="1016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glow rad="101600">
                            <a:schemeClr val="accent3">
                              <a:satMod val="175000"/>
                              <a:alpha val="40000"/>
                            </a:schemeClr>
                          </a:glow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ar-AE" sz="4800" b="1" dirty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685800" indent="-685800" algn="r" rtl="1">
                  <a:buFont typeface="Arial" panose="020B0604020202020204" pitchFamily="34" charset="0"/>
                  <a:buChar char="•"/>
                </a:pPr>
                <a:endParaRPr lang="ar-AE" sz="4800" b="1" dirty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685800" indent="-685800" algn="r" rtl="1">
                  <a:buFont typeface="Arial" panose="020B0604020202020204" pitchFamily="34" charset="0"/>
                  <a:buChar char="•"/>
                </a:pPr>
                <a:r>
                  <a:rPr lang="ar-AE" sz="4800" b="1" dirty="0">
                    <a:ln w="10160">
                      <a:solidFill>
                        <a:schemeClr val="tx1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3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تفسير الميل والتقاطع مع المحور الرأسي</a:t>
                </a:r>
                <a:endParaRPr lang="ar-SA" sz="4800" b="1" dirty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مستطيل 5">
                <a:extLst>
                  <a:ext uri="{FF2B5EF4-FFF2-40B4-BE49-F238E27FC236}">
                    <a16:creationId xmlns:a16="http://schemas.microsoft.com/office/drawing/2014/main" id="{81AAF20F-FA8B-41CD-9D12-ADD886433C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50" y="1711133"/>
                <a:ext cx="11331252" cy="3785652"/>
              </a:xfrm>
              <a:prstGeom prst="rect">
                <a:avLst/>
              </a:prstGeom>
              <a:blipFill>
                <a:blip r:embed="rId2"/>
                <a:stretch>
                  <a:fillRect b="-96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241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8836570" y="0"/>
            <a:ext cx="27799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نشاط (3): 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D2DEE46-B4A1-4C0F-ACAF-25038A5DFDFF}"/>
              </a:ext>
            </a:extLst>
          </p:cNvPr>
          <p:cNvSpPr txBox="1"/>
          <p:nvPr/>
        </p:nvSpPr>
        <p:spPr>
          <a:xfrm>
            <a:off x="1155474" y="123995"/>
            <a:ext cx="791154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600" b="1" dirty="0">
                <a:latin typeface="Arial" panose="020B0604020202020204" pitchFamily="34" charset="0"/>
                <a:cs typeface="Arial" panose="020B0604020202020204" pitchFamily="34" charset="0"/>
              </a:rPr>
              <a:t>اكتب معادلة بصيغة الميل و المقطع بالنسبة للتمثيل البياني الموضح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صورة 5" descr="لقطة الشاشة">
            <a:extLst>
              <a:ext uri="{FF2B5EF4-FFF2-40B4-BE49-F238E27FC236}">
                <a16:creationId xmlns:a16="http://schemas.microsoft.com/office/drawing/2014/main" id="{AF1B1EF8-A257-44DE-B1FB-3091C405F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32" y="2086639"/>
            <a:ext cx="3034549" cy="3100160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BF194BC-3634-4DD6-BFFF-0F42EDB0DC2B}"/>
              </a:ext>
            </a:extLst>
          </p:cNvPr>
          <p:cNvSpPr txBox="1"/>
          <p:nvPr/>
        </p:nvSpPr>
        <p:spPr>
          <a:xfrm>
            <a:off x="8494644" y="1776112"/>
            <a:ext cx="267031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latin typeface="Arial" panose="020B0604020202020204" pitchFamily="34" charset="0"/>
                <a:cs typeface="Arial" panose="020B0604020202020204" pitchFamily="34" charset="0"/>
              </a:rPr>
              <a:t>حدد التغير الرأسي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356F57D-99A9-4075-97C8-45643442FFFA}"/>
              </a:ext>
            </a:extLst>
          </p:cNvPr>
          <p:cNvSpPr txBox="1"/>
          <p:nvPr/>
        </p:nvSpPr>
        <p:spPr>
          <a:xfrm>
            <a:off x="8494644" y="2556412"/>
            <a:ext cx="267031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latin typeface="Arial" panose="020B0604020202020204" pitchFamily="34" charset="0"/>
                <a:cs typeface="Arial" panose="020B0604020202020204" pitchFamily="34" charset="0"/>
              </a:rPr>
              <a:t>حدد التغير الأفقي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FD06D2C-A568-4D93-9CDB-D384C422C97A}"/>
              </a:ext>
            </a:extLst>
          </p:cNvPr>
          <p:cNvSpPr txBox="1"/>
          <p:nvPr/>
        </p:nvSpPr>
        <p:spPr>
          <a:xfrm>
            <a:off x="7646504" y="3314376"/>
            <a:ext cx="351845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latin typeface="Arial" panose="020B0604020202020204" pitchFamily="34" charset="0"/>
                <a:cs typeface="Arial" panose="020B0604020202020204" pitchFamily="34" charset="0"/>
              </a:rPr>
              <a:t>استنتج الميل بأبسط شكل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8E402EF-24E1-4D12-9B22-3372AC94FADD}"/>
              </a:ext>
            </a:extLst>
          </p:cNvPr>
          <p:cNvSpPr txBox="1"/>
          <p:nvPr/>
        </p:nvSpPr>
        <p:spPr>
          <a:xfrm>
            <a:off x="6925027" y="4228307"/>
            <a:ext cx="426057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latin typeface="Arial" panose="020B0604020202020204" pitchFamily="34" charset="0"/>
                <a:cs typeface="Arial" panose="020B0604020202020204" pitchFamily="34" charset="0"/>
              </a:rPr>
              <a:t>حدد التقاطع مع المحور الرأسي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65EB67EF-F9C7-4A7F-909A-039013064C38}"/>
                  </a:ext>
                </a:extLst>
              </p:cNvPr>
              <p:cNvSpPr txBox="1"/>
              <p:nvPr/>
            </p:nvSpPr>
            <p:spPr>
              <a:xfrm>
                <a:off x="5295008" y="5048514"/>
                <a:ext cx="5890593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اكتب المعادلة بالصيغة 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65EB67EF-F9C7-4A7F-909A-039013064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008" y="5048514"/>
                <a:ext cx="5890593" cy="584775"/>
              </a:xfrm>
              <a:prstGeom prst="rect">
                <a:avLst/>
              </a:prstGeom>
              <a:blipFill>
                <a:blip r:embed="rId3"/>
                <a:stretch>
                  <a:fillRect t="-13542" r="-2588" b="-3333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89DC553C-69B3-4D43-B3D7-4060DD63CF48}"/>
                  </a:ext>
                </a:extLst>
              </p:cNvPr>
              <p:cNvSpPr txBox="1"/>
              <p:nvPr/>
            </p:nvSpPr>
            <p:spPr>
              <a:xfrm>
                <a:off x="6099860" y="1795773"/>
                <a:ext cx="66524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89DC553C-69B3-4D43-B3D7-4060DD63C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860" y="1795773"/>
                <a:ext cx="665246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73419A84-C72D-42CF-800A-AD2A10056F32}"/>
                  </a:ext>
                </a:extLst>
              </p:cNvPr>
              <p:cNvSpPr txBox="1"/>
              <p:nvPr/>
            </p:nvSpPr>
            <p:spPr>
              <a:xfrm>
                <a:off x="6324563" y="2550087"/>
                <a:ext cx="48705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73419A84-C72D-42CF-800A-AD2A10056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563" y="2550087"/>
                <a:ext cx="487054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403519F5-BFE9-4061-9CBB-A104C2C198EB}"/>
                  </a:ext>
                </a:extLst>
              </p:cNvPr>
              <p:cNvSpPr txBox="1"/>
              <p:nvPr/>
            </p:nvSpPr>
            <p:spPr>
              <a:xfrm>
                <a:off x="4412974" y="3242544"/>
                <a:ext cx="3233530" cy="921984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403519F5-BFE9-4061-9CBB-A104C2C19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2974" y="3242544"/>
                <a:ext cx="3233530" cy="9219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DF5061E6-80A5-4469-A295-227ED30D24AD}"/>
                  </a:ext>
                </a:extLst>
              </p:cNvPr>
              <p:cNvSpPr txBox="1"/>
              <p:nvPr/>
            </p:nvSpPr>
            <p:spPr>
              <a:xfrm>
                <a:off x="4412974" y="4320639"/>
                <a:ext cx="323353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 +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32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DF5061E6-80A5-4469-A295-227ED30D2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2974" y="4320639"/>
                <a:ext cx="3233530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73936EFB-3CA4-4E42-922E-9FA6D6BF2528}"/>
                  </a:ext>
                </a:extLst>
              </p:cNvPr>
              <p:cNvSpPr txBox="1"/>
              <p:nvPr/>
            </p:nvSpPr>
            <p:spPr>
              <a:xfrm>
                <a:off x="2266106" y="5299637"/>
                <a:ext cx="3233530" cy="10371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6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6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6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sz="36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73936EFB-3CA4-4E42-922E-9FA6D6BF2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106" y="5299637"/>
                <a:ext cx="3233530" cy="10371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رابط كسهم مستقيم 18">
            <a:extLst>
              <a:ext uri="{FF2B5EF4-FFF2-40B4-BE49-F238E27FC236}">
                <a16:creationId xmlns:a16="http://schemas.microsoft.com/office/drawing/2014/main" id="{B1B717D5-5C91-40BF-9210-2F37057453E8}"/>
              </a:ext>
            </a:extLst>
          </p:cNvPr>
          <p:cNvCxnSpPr/>
          <p:nvPr/>
        </p:nvCxnSpPr>
        <p:spPr>
          <a:xfrm>
            <a:off x="1994263" y="3042530"/>
            <a:ext cx="0" cy="271846"/>
          </a:xfrm>
          <a:prstGeom prst="straightConnector1">
            <a:avLst/>
          </a:prstGeom>
          <a:ln w="317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F79F0D7C-9710-433F-83EC-0190DA9D832D}"/>
              </a:ext>
            </a:extLst>
          </p:cNvPr>
          <p:cNvCxnSpPr>
            <a:cxnSpLocks/>
          </p:cNvCxnSpPr>
          <p:nvPr/>
        </p:nvCxnSpPr>
        <p:spPr>
          <a:xfrm>
            <a:off x="1959427" y="3344711"/>
            <a:ext cx="600891" cy="267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1">
                <a:extLst>
                  <a:ext uri="{FF2B5EF4-FFF2-40B4-BE49-F238E27FC236}">
                    <a16:creationId xmlns:a16="http://schemas.microsoft.com/office/drawing/2014/main" id="{7DCADA96-7AA3-4E24-88AA-A33C0123AB4D}"/>
                  </a:ext>
                </a:extLst>
              </p:cNvPr>
              <p:cNvSpPr/>
              <p:nvPr/>
            </p:nvSpPr>
            <p:spPr>
              <a:xfrm>
                <a:off x="-97865" y="664217"/>
                <a:ext cx="1710725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 1">
                <a:extLst>
                  <a:ext uri="{FF2B5EF4-FFF2-40B4-BE49-F238E27FC236}">
                    <a16:creationId xmlns:a16="http://schemas.microsoft.com/office/drawing/2014/main" id="{7DCADA96-7AA3-4E24-88AA-A33C0123AB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5" y="664217"/>
                <a:ext cx="1710725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118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3591776" y="27212"/>
            <a:ext cx="8611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تأكد من فهمك صفحة 201 رقم  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365AB1E-4F42-40DA-A719-C79722D79AA0}"/>
              </a:ext>
            </a:extLst>
          </p:cNvPr>
          <p:cNvSpPr txBox="1"/>
          <p:nvPr/>
        </p:nvSpPr>
        <p:spPr>
          <a:xfrm>
            <a:off x="795130" y="1160717"/>
            <a:ext cx="1023067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600" b="1" dirty="0">
                <a:latin typeface="Arial" panose="020B0604020202020204" pitchFamily="34" charset="0"/>
                <a:cs typeface="Arial" panose="020B0604020202020204" pitchFamily="34" charset="0"/>
              </a:rPr>
              <a:t>اكتب معادلة بصيغة الميل والمقطع بالنسبة للتمثيل البياني الموضح</a:t>
            </a:r>
            <a:endParaRPr lang="ar-A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صورة 5" descr="لقطة الشاشة">
            <a:extLst>
              <a:ext uri="{FF2B5EF4-FFF2-40B4-BE49-F238E27FC236}">
                <a16:creationId xmlns:a16="http://schemas.microsoft.com/office/drawing/2014/main" id="{6E095658-B66F-4D6F-8DDC-836B3D21A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69" y="2155381"/>
            <a:ext cx="2811182" cy="4227840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4D98BA6A-10D0-4BB0-99DD-38265B0B3FBD}"/>
              </a:ext>
            </a:extLst>
          </p:cNvPr>
          <p:cNvSpPr txBox="1"/>
          <p:nvPr/>
        </p:nvSpPr>
        <p:spPr>
          <a:xfrm>
            <a:off x="8603826" y="1822553"/>
            <a:ext cx="267031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latin typeface="Arial" panose="020B0604020202020204" pitchFamily="34" charset="0"/>
                <a:cs typeface="Arial" panose="020B0604020202020204" pitchFamily="34" charset="0"/>
              </a:rPr>
              <a:t>حدد التغير الرأسي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F1B0BD2-24B0-4E86-86F3-D7ED0E75327B}"/>
              </a:ext>
            </a:extLst>
          </p:cNvPr>
          <p:cNvSpPr txBox="1"/>
          <p:nvPr/>
        </p:nvSpPr>
        <p:spPr>
          <a:xfrm>
            <a:off x="8603826" y="2602853"/>
            <a:ext cx="267031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latin typeface="Arial" panose="020B0604020202020204" pitchFamily="34" charset="0"/>
                <a:cs typeface="Arial" panose="020B0604020202020204" pitchFamily="34" charset="0"/>
              </a:rPr>
              <a:t>حدد التغير الأفقي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33260F3F-7599-47AD-98B5-DC3B3F5E9681}"/>
              </a:ext>
            </a:extLst>
          </p:cNvPr>
          <p:cNvSpPr txBox="1"/>
          <p:nvPr/>
        </p:nvSpPr>
        <p:spPr>
          <a:xfrm>
            <a:off x="7755686" y="3360817"/>
            <a:ext cx="351845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latin typeface="Arial" panose="020B0604020202020204" pitchFamily="34" charset="0"/>
                <a:cs typeface="Arial" panose="020B0604020202020204" pitchFamily="34" charset="0"/>
              </a:rPr>
              <a:t>استنتج الميل بأبسط شكل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7FA0DA1-D9BD-4802-87D2-BFA4E8A18C4F}"/>
              </a:ext>
            </a:extLst>
          </p:cNvPr>
          <p:cNvSpPr txBox="1"/>
          <p:nvPr/>
        </p:nvSpPr>
        <p:spPr>
          <a:xfrm>
            <a:off x="7034209" y="4274748"/>
            <a:ext cx="426057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latin typeface="Arial" panose="020B0604020202020204" pitchFamily="34" charset="0"/>
                <a:cs typeface="Arial" panose="020B0604020202020204" pitchFamily="34" charset="0"/>
              </a:rPr>
              <a:t>حدد التقاطع مع المحور الرأسي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CC9FB42-3B90-44B3-951F-1FC7390FBC4A}"/>
              </a:ext>
            </a:extLst>
          </p:cNvPr>
          <p:cNvSpPr txBox="1"/>
          <p:nvPr/>
        </p:nvSpPr>
        <p:spPr>
          <a:xfrm>
            <a:off x="9137004" y="5279874"/>
            <a:ext cx="213713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latin typeface="Arial" panose="020B0604020202020204" pitchFamily="34" charset="0"/>
                <a:cs typeface="Arial" panose="020B0604020202020204" pitchFamily="34" charset="0"/>
              </a:rPr>
              <a:t>اكتب المعادلة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1E9869A6-9CB5-474C-AF0F-DF5B08CE5BFE}"/>
                  </a:ext>
                </a:extLst>
              </p:cNvPr>
              <p:cNvSpPr txBox="1"/>
              <p:nvPr/>
            </p:nvSpPr>
            <p:spPr>
              <a:xfrm>
                <a:off x="6386596" y="1842214"/>
                <a:ext cx="3654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1E9869A6-9CB5-474C-AF0F-DF5B08CE5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596" y="1842214"/>
                <a:ext cx="365485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C35FFB35-EEB0-459D-9423-78CD8814D99F}"/>
                  </a:ext>
                </a:extLst>
              </p:cNvPr>
              <p:cNvSpPr txBox="1"/>
              <p:nvPr/>
            </p:nvSpPr>
            <p:spPr>
              <a:xfrm>
                <a:off x="6433745" y="2596528"/>
                <a:ext cx="48705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C35FFB35-EEB0-459D-9423-78CD8814D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745" y="2596528"/>
                <a:ext cx="487054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BE33F8AE-0BB6-43F0-86CF-347E1A6625D3}"/>
                  </a:ext>
                </a:extLst>
              </p:cNvPr>
              <p:cNvSpPr txBox="1"/>
              <p:nvPr/>
            </p:nvSpPr>
            <p:spPr>
              <a:xfrm>
                <a:off x="4522156" y="3288985"/>
                <a:ext cx="3233530" cy="931986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BE33F8AE-0BB6-43F0-86CF-347E1A662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2156" y="3288985"/>
                <a:ext cx="3233530" cy="931986"/>
              </a:xfrm>
              <a:prstGeom prst="rect">
                <a:avLst/>
              </a:prstGeom>
              <a:blipFill>
                <a:blip r:embed="rId5"/>
                <a:stretch>
                  <a:fillRect b="-6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A067AD0C-A9F4-4EA1-A52E-19DE53F1697C}"/>
                  </a:ext>
                </a:extLst>
              </p:cNvPr>
              <p:cNvSpPr txBox="1"/>
              <p:nvPr/>
            </p:nvSpPr>
            <p:spPr>
              <a:xfrm>
                <a:off x="4981037" y="4367080"/>
                <a:ext cx="2229925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32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A067AD0C-A9F4-4EA1-A52E-19DE53F16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037" y="4367080"/>
                <a:ext cx="2229925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DF0ACF48-B0DB-4C22-9653-FA904E08CB7C}"/>
                  </a:ext>
                </a:extLst>
              </p:cNvPr>
              <p:cNvSpPr txBox="1"/>
              <p:nvPr/>
            </p:nvSpPr>
            <p:spPr>
              <a:xfrm>
                <a:off x="4664073" y="4980789"/>
                <a:ext cx="3233530" cy="1048429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3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DF0ACF48-B0DB-4C22-9653-FA904E08C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073" y="4980789"/>
                <a:ext cx="3233530" cy="10484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61A261D4-1749-45E9-8B72-C4D4BBC3D5E1}"/>
              </a:ext>
            </a:extLst>
          </p:cNvPr>
          <p:cNvCxnSpPr>
            <a:cxnSpLocks/>
          </p:cNvCxnSpPr>
          <p:nvPr/>
        </p:nvCxnSpPr>
        <p:spPr>
          <a:xfrm flipV="1">
            <a:off x="1612126" y="2960642"/>
            <a:ext cx="0" cy="2808000"/>
          </a:xfrm>
          <a:prstGeom prst="straightConnector1">
            <a:avLst/>
          </a:prstGeom>
          <a:ln w="317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>
            <a:extLst>
              <a:ext uri="{FF2B5EF4-FFF2-40B4-BE49-F238E27FC236}">
                <a16:creationId xmlns:a16="http://schemas.microsoft.com/office/drawing/2014/main" id="{2B490DAF-4468-4F9B-A5DD-58A97D894099}"/>
              </a:ext>
            </a:extLst>
          </p:cNvPr>
          <p:cNvCxnSpPr>
            <a:cxnSpLocks/>
          </p:cNvCxnSpPr>
          <p:nvPr/>
        </p:nvCxnSpPr>
        <p:spPr>
          <a:xfrm>
            <a:off x="1604583" y="2976220"/>
            <a:ext cx="1656000" cy="267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3D4A9D2-9864-4A4B-A33F-285ACE63C499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𝟐𝟎𝟏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3D4A9D2-9864-4A4B-A33F-285ACE63C4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942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3B1D6BF6-8E88-4F37-ACB7-4330D3B50368}"/>
              </a:ext>
            </a:extLst>
          </p:cNvPr>
          <p:cNvSpPr/>
          <p:nvPr/>
        </p:nvSpPr>
        <p:spPr>
          <a:xfrm>
            <a:off x="7522476" y="382633"/>
            <a:ext cx="27414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نشاط ( 4 )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7365AB1E-4F42-40DA-A719-C79722D79AA0}"/>
                  </a:ext>
                </a:extLst>
              </p:cNvPr>
              <p:cNvSpPr txBox="1"/>
              <p:nvPr/>
            </p:nvSpPr>
            <p:spPr>
              <a:xfrm>
                <a:off x="3346881" y="1305963"/>
                <a:ext cx="8756977" cy="37856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يبيع متجر قمصان خاصة باليوم الوطني لدولة الإمارات العربية المتحدة . يكلف كل قميص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20 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𝐴𝐸𝐷</m:t>
                    </m:r>
                  </m:oMath>
                </a14:m>
                <a:r>
                  <a:rPr lang="ar-AE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مقابل التصميم و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𝐴𝐸𝐷</m:t>
                    </m:r>
                  </m:oMath>
                </a14:m>
                <a:r>
                  <a:rPr lang="ar-AE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مقابل الطباعة . تحدد التكلفة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ar-AE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مقابل طباعة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ar-AE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من القمصان من خلال المعادلة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ar-AE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مثل المعادلة بيانياً ، مستخدم الميل و التقاطع مع المحور الرأسي .</a:t>
                </a:r>
                <a:endParaRPr lang="en-US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7365AB1E-4F42-40DA-A719-C79722D79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881" y="1305963"/>
                <a:ext cx="8756977" cy="3785652"/>
              </a:xfrm>
              <a:prstGeom prst="rect">
                <a:avLst/>
              </a:prstGeom>
              <a:blipFill>
                <a:blip r:embed="rId2"/>
                <a:stretch>
                  <a:fillRect l="-3897" t="-2899" r="-2436" b="-59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نتيجة بحث الصور عن قميص علم الإمارات">
            <a:extLst>
              <a:ext uri="{FF2B5EF4-FFF2-40B4-BE49-F238E27FC236}">
                <a16:creationId xmlns:a16="http://schemas.microsoft.com/office/drawing/2014/main" id="{9FC89355-FE86-47F9-99DF-4AD9DA75A5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2671" b="6636"/>
          <a:stretch/>
        </p:blipFill>
        <p:spPr bwMode="auto">
          <a:xfrm>
            <a:off x="426130" y="1505626"/>
            <a:ext cx="2840854" cy="346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2DC79CD-E203-46F1-94F2-FA586BA2962A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𝟐𝟎𝟏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2DC79CD-E203-46F1-94F2-FA586BA296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480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وان 2">
                <a:extLst>
                  <a:ext uri="{FF2B5EF4-FFF2-40B4-BE49-F238E27FC236}">
                    <a16:creationId xmlns:a16="http://schemas.microsoft.com/office/drawing/2014/main" id="{8B3F1CBD-2791-4672-BF8B-72F581669EB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764132" y="74373"/>
                <a:ext cx="8110665" cy="1130422"/>
              </a:xfrm>
            </p:spPr>
            <p:txBody>
              <a:bodyPr>
                <a:normAutofit/>
              </a:bodyPr>
              <a:lstStyle/>
              <a:p>
                <a:pPr algn="r"/>
                <a:r>
                  <a:rPr lang="ar-AE" sz="3200" b="1" u="sng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الخطوة الأولى : </a:t>
                </a:r>
                <a:r>
                  <a:rPr lang="ar-AE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أوجد الميل و التقاطع مع المحور الرأسي من </a:t>
                </a:r>
                <a:br>
                  <a:rPr lang="ar-AE" sz="32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ar-AE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المعادلة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endParaRPr lang="ar-AE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عنوان 2">
                <a:extLst>
                  <a:ext uri="{FF2B5EF4-FFF2-40B4-BE49-F238E27FC236}">
                    <a16:creationId xmlns:a16="http://schemas.microsoft.com/office/drawing/2014/main" id="{8B3F1CBD-2791-4672-BF8B-72F581669E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764132" y="74373"/>
                <a:ext cx="8110665" cy="1130422"/>
              </a:xfrm>
              <a:blipFill>
                <a:blip r:embed="rId2"/>
                <a:stretch>
                  <a:fillRect l="-2254" t="-6989" r="-1878" b="-1182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FD7AFC98-AE3D-45F0-A1EE-AEB1753FB966}"/>
                  </a:ext>
                </a:extLst>
              </p:cNvPr>
              <p:cNvSpPr txBox="1"/>
              <p:nvPr/>
            </p:nvSpPr>
            <p:spPr>
              <a:xfrm>
                <a:off x="5810154" y="1245132"/>
                <a:ext cx="492519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         ,    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+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FD7AFC98-AE3D-45F0-A1EE-AEB1753FB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154" y="1245132"/>
                <a:ext cx="4925194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عنوان 2">
                <a:extLst>
                  <a:ext uri="{FF2B5EF4-FFF2-40B4-BE49-F238E27FC236}">
                    <a16:creationId xmlns:a16="http://schemas.microsoft.com/office/drawing/2014/main" id="{480ADF3B-EE73-429A-B659-F1CED2270FA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40739" y="2157470"/>
                <a:ext cx="6204441" cy="1130422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Autofit/>
              </a:bodyPr>
              <a:lstStyle>
                <a:lvl1pPr algn="l" defTabSz="457200" rtl="1" eaLnBrk="1" latinLnBrk="0" hangingPunct="1">
                  <a:spcBef>
                    <a:spcPct val="0"/>
                  </a:spcBef>
                  <a:buNone/>
                  <a:defRPr sz="4200" b="0" i="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rtl="1" eaLnBrk="1" hangingPunct="1">
                  <a:defRPr>
                    <a:solidFill>
                      <a:schemeClr val="tx2"/>
                    </a:solidFill>
                  </a:defRPr>
                </a:lvl2pPr>
                <a:lvl3pPr rtl="1" eaLnBrk="1" hangingPunct="1">
                  <a:defRPr>
                    <a:solidFill>
                      <a:schemeClr val="tx2"/>
                    </a:solidFill>
                  </a:defRPr>
                </a:lvl3pPr>
                <a:lvl4pPr rtl="1" eaLnBrk="1" hangingPunct="1">
                  <a:defRPr>
                    <a:solidFill>
                      <a:schemeClr val="tx2"/>
                    </a:solidFill>
                  </a:defRPr>
                </a:lvl4pPr>
                <a:lvl5pPr rtl="1" eaLnBrk="1" hangingPunct="1">
                  <a:defRPr>
                    <a:solidFill>
                      <a:schemeClr val="tx2"/>
                    </a:solidFill>
                  </a:defRPr>
                </a:lvl5pPr>
                <a:lvl6pPr rtl="1" eaLnBrk="1" hangingPunct="1">
                  <a:defRPr>
                    <a:solidFill>
                      <a:schemeClr val="tx2"/>
                    </a:solidFill>
                  </a:defRPr>
                </a:lvl6pPr>
                <a:lvl7pPr rtl="1" eaLnBrk="1" hangingPunct="1">
                  <a:defRPr>
                    <a:solidFill>
                      <a:schemeClr val="tx2"/>
                    </a:solidFill>
                  </a:defRPr>
                </a:lvl7pPr>
                <a:lvl8pPr rtl="1" eaLnBrk="1" hangingPunct="1">
                  <a:defRPr>
                    <a:solidFill>
                      <a:schemeClr val="tx2"/>
                    </a:solidFill>
                  </a:defRPr>
                </a:lvl8pPr>
                <a:lvl9pPr rtl="1"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r"/>
                <a:r>
                  <a:rPr lang="ar-AE" sz="2800" b="1" u="sng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الخطوة الثانية :</a:t>
                </a:r>
                <a:r>
                  <a:rPr lang="ar-AE" sz="28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مثل بيانياً نقطة التقاطع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 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r>
                  <a:rPr lang="ar-AE" sz="2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r"/>
                <a:r>
                  <a:rPr lang="ar-AE" sz="2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مع المحور الرأسي</a:t>
                </a:r>
                <a:endParaRPr lang="ar-AE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عنوان 2">
                <a:extLst>
                  <a:ext uri="{FF2B5EF4-FFF2-40B4-BE49-F238E27FC236}">
                    <a16:creationId xmlns:a16="http://schemas.microsoft.com/office/drawing/2014/main" id="{480ADF3B-EE73-429A-B659-F1CED2270F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739" y="2157470"/>
                <a:ext cx="6204441" cy="1130422"/>
              </a:xfrm>
              <a:prstGeom prst="rect">
                <a:avLst/>
              </a:prstGeom>
              <a:blipFill>
                <a:blip r:embed="rId4"/>
                <a:stretch>
                  <a:fillRect l="-2655" t="-5946" r="-206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عنوان 2">
                <a:extLst>
                  <a:ext uri="{FF2B5EF4-FFF2-40B4-BE49-F238E27FC236}">
                    <a16:creationId xmlns:a16="http://schemas.microsoft.com/office/drawing/2014/main" id="{67106D25-B7F7-4F91-8121-AF7625562E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7343" y="3192358"/>
                <a:ext cx="5904189" cy="970209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Autofit/>
              </a:bodyPr>
              <a:lstStyle>
                <a:lvl1pPr algn="l" defTabSz="457200" rtl="1" eaLnBrk="1" latinLnBrk="0" hangingPunct="1">
                  <a:spcBef>
                    <a:spcPct val="0"/>
                  </a:spcBef>
                  <a:buNone/>
                  <a:defRPr sz="4200" b="0" i="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rtl="1" eaLnBrk="1" hangingPunct="1">
                  <a:defRPr>
                    <a:solidFill>
                      <a:schemeClr val="tx2"/>
                    </a:solidFill>
                  </a:defRPr>
                </a:lvl2pPr>
                <a:lvl3pPr rtl="1" eaLnBrk="1" hangingPunct="1">
                  <a:defRPr>
                    <a:solidFill>
                      <a:schemeClr val="tx2"/>
                    </a:solidFill>
                  </a:defRPr>
                </a:lvl3pPr>
                <a:lvl4pPr rtl="1" eaLnBrk="1" hangingPunct="1">
                  <a:defRPr>
                    <a:solidFill>
                      <a:schemeClr val="tx2"/>
                    </a:solidFill>
                  </a:defRPr>
                </a:lvl4pPr>
                <a:lvl5pPr rtl="1" eaLnBrk="1" hangingPunct="1">
                  <a:defRPr>
                    <a:solidFill>
                      <a:schemeClr val="tx2"/>
                    </a:solidFill>
                  </a:defRPr>
                </a:lvl5pPr>
                <a:lvl6pPr rtl="1" eaLnBrk="1" hangingPunct="1">
                  <a:defRPr>
                    <a:solidFill>
                      <a:schemeClr val="tx2"/>
                    </a:solidFill>
                  </a:defRPr>
                </a:lvl6pPr>
                <a:lvl7pPr rtl="1" eaLnBrk="1" hangingPunct="1">
                  <a:defRPr>
                    <a:solidFill>
                      <a:schemeClr val="tx2"/>
                    </a:solidFill>
                  </a:defRPr>
                </a:lvl7pPr>
                <a:lvl8pPr rtl="1" eaLnBrk="1" hangingPunct="1">
                  <a:defRPr>
                    <a:solidFill>
                      <a:schemeClr val="tx2"/>
                    </a:solidFill>
                  </a:defRPr>
                </a:lvl8pPr>
                <a:lvl9pPr rtl="1"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r"/>
                <a:r>
                  <a:rPr lang="ar-AE" sz="2800" b="1" u="sng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الخطوة الثالثة :</a:t>
                </a:r>
                <a:r>
                  <a:rPr lang="ar-AE" sz="28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اكتب الميل بشكل كسر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den>
                    </m:f>
                  </m:oMath>
                </a14:m>
                <a:endParaRPr lang="ar-AE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عنوان 2">
                <a:extLst>
                  <a:ext uri="{FF2B5EF4-FFF2-40B4-BE49-F238E27FC236}">
                    <a16:creationId xmlns:a16="http://schemas.microsoft.com/office/drawing/2014/main" id="{67106D25-B7F7-4F91-8121-AF7625562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343" y="3192358"/>
                <a:ext cx="5904189" cy="970209"/>
              </a:xfrm>
              <a:prstGeom prst="rect">
                <a:avLst/>
              </a:prstGeom>
              <a:blipFill>
                <a:blip r:embed="rId5"/>
                <a:stretch>
                  <a:fillRect r="-206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عنوان 2">
                <a:extLst>
                  <a:ext uri="{FF2B5EF4-FFF2-40B4-BE49-F238E27FC236}">
                    <a16:creationId xmlns:a16="http://schemas.microsoft.com/office/drawing/2014/main" id="{223938DE-4261-40DF-95CC-DBA6E7B83B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7343" y="3837675"/>
                <a:ext cx="5904189" cy="970209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Autofit/>
              </a:bodyPr>
              <a:lstStyle>
                <a:lvl1pPr algn="l" defTabSz="457200" rtl="1" eaLnBrk="1" latinLnBrk="0" hangingPunct="1">
                  <a:spcBef>
                    <a:spcPct val="0"/>
                  </a:spcBef>
                  <a:buNone/>
                  <a:defRPr sz="4200" b="0" i="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rtl="1" eaLnBrk="1" hangingPunct="1">
                  <a:defRPr>
                    <a:solidFill>
                      <a:schemeClr val="tx2"/>
                    </a:solidFill>
                  </a:defRPr>
                </a:lvl2pPr>
                <a:lvl3pPr rtl="1" eaLnBrk="1" hangingPunct="1">
                  <a:defRPr>
                    <a:solidFill>
                      <a:schemeClr val="tx2"/>
                    </a:solidFill>
                  </a:defRPr>
                </a:lvl3pPr>
                <a:lvl4pPr rtl="1" eaLnBrk="1" hangingPunct="1">
                  <a:defRPr>
                    <a:solidFill>
                      <a:schemeClr val="tx2"/>
                    </a:solidFill>
                  </a:defRPr>
                </a:lvl4pPr>
                <a:lvl5pPr rtl="1" eaLnBrk="1" hangingPunct="1">
                  <a:defRPr>
                    <a:solidFill>
                      <a:schemeClr val="tx2"/>
                    </a:solidFill>
                  </a:defRPr>
                </a:lvl5pPr>
                <a:lvl6pPr rtl="1" eaLnBrk="1" hangingPunct="1">
                  <a:defRPr>
                    <a:solidFill>
                      <a:schemeClr val="tx2"/>
                    </a:solidFill>
                  </a:defRPr>
                </a:lvl6pPr>
                <a:lvl7pPr rtl="1" eaLnBrk="1" hangingPunct="1">
                  <a:defRPr>
                    <a:solidFill>
                      <a:schemeClr val="tx2"/>
                    </a:solidFill>
                  </a:defRPr>
                </a:lvl7pPr>
                <a:lvl8pPr rtl="1" eaLnBrk="1" hangingPunct="1">
                  <a:defRPr>
                    <a:solidFill>
                      <a:schemeClr val="tx2"/>
                    </a:solidFill>
                  </a:defRPr>
                </a:lvl8pPr>
                <a:lvl9pPr rtl="1"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r"/>
                <a:r>
                  <a:rPr lang="ar-AE" sz="2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الميل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den>
                    </m:f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يعني كلما تحركنا ....... عامودياً </a:t>
                </a:r>
              </a:p>
              <a:p>
                <a:pPr algn="r"/>
                <a:r>
                  <a:rPr lang="ar-AE" sz="28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يجب أن نتحرك ...... أفقياً</a:t>
                </a:r>
              </a:p>
            </p:txBody>
          </p:sp>
        </mc:Choice>
        <mc:Fallback xmlns="">
          <p:sp>
            <p:nvSpPr>
              <p:cNvPr id="9" name="عنوان 2">
                <a:extLst>
                  <a:ext uri="{FF2B5EF4-FFF2-40B4-BE49-F238E27FC236}">
                    <a16:creationId xmlns:a16="http://schemas.microsoft.com/office/drawing/2014/main" id="{223938DE-4261-40DF-95CC-DBA6E7B83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343" y="3837675"/>
                <a:ext cx="5904189" cy="970209"/>
              </a:xfrm>
              <a:prstGeom prst="rect">
                <a:avLst/>
              </a:prstGeom>
              <a:blipFill>
                <a:blip r:embed="rId6"/>
                <a:stretch>
                  <a:fillRect l="-310" r="-2066" b="-3522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عنوان 2">
            <a:extLst>
              <a:ext uri="{FF2B5EF4-FFF2-40B4-BE49-F238E27FC236}">
                <a16:creationId xmlns:a16="http://schemas.microsoft.com/office/drawing/2014/main" id="{84616C1D-7927-40A4-935F-8110545EF7D3}"/>
              </a:ext>
            </a:extLst>
          </p:cNvPr>
          <p:cNvSpPr txBox="1">
            <a:spLocks/>
          </p:cNvSpPr>
          <p:nvPr/>
        </p:nvSpPr>
        <p:spPr>
          <a:xfrm>
            <a:off x="5540991" y="5197455"/>
            <a:ext cx="5904189" cy="13807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استخدم الميل لتحديد موقع نقطة ثانية بدءاً من نقطة التقاطع . تحرك 5 للأعلى و 1 لليمين ، حدد النقطة الثانية ، ارسم خطاً يصل بين النقاط</a:t>
            </a:r>
          </a:p>
        </p:txBody>
      </p:sp>
      <p:pic>
        <p:nvPicPr>
          <p:cNvPr id="12" name="صورة 11" descr="لقطة الشاشة">
            <a:extLst>
              <a:ext uri="{FF2B5EF4-FFF2-40B4-BE49-F238E27FC236}">
                <a16:creationId xmlns:a16="http://schemas.microsoft.com/office/drawing/2014/main" id="{3AEBEC74-0164-4428-9A4C-D285490AFA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06" y="1105469"/>
            <a:ext cx="4041880" cy="5282701"/>
          </a:xfrm>
          <a:prstGeom prst="rect">
            <a:avLst/>
          </a:prstGeom>
        </p:spPr>
      </p:pic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E7A90AF5-3F6E-4F75-B27D-E6182A8976BA}"/>
              </a:ext>
            </a:extLst>
          </p:cNvPr>
          <p:cNvSpPr/>
          <p:nvPr/>
        </p:nvSpPr>
        <p:spPr>
          <a:xfrm>
            <a:off x="941694" y="3851323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B65C2219-A830-42AE-AFAD-78A84DCCB05E}"/>
              </a:ext>
            </a:extLst>
          </p:cNvPr>
          <p:cNvCxnSpPr>
            <a:cxnSpLocks/>
          </p:cNvCxnSpPr>
          <p:nvPr/>
        </p:nvCxnSpPr>
        <p:spPr>
          <a:xfrm flipH="1" flipV="1">
            <a:off x="1017894" y="3411433"/>
            <a:ext cx="0" cy="504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>
            <a:extLst>
              <a:ext uri="{FF2B5EF4-FFF2-40B4-BE49-F238E27FC236}">
                <a16:creationId xmlns:a16="http://schemas.microsoft.com/office/drawing/2014/main" id="{C7446519-E769-4AC0-8AC2-48F0335BC458}"/>
              </a:ext>
            </a:extLst>
          </p:cNvPr>
          <p:cNvCxnSpPr/>
          <p:nvPr/>
        </p:nvCxnSpPr>
        <p:spPr>
          <a:xfrm>
            <a:off x="1036944" y="3430483"/>
            <a:ext cx="525156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CB523E9B-D62A-46C9-8250-F87C8F280491}"/>
              </a:ext>
            </a:extLst>
          </p:cNvPr>
          <p:cNvSpPr/>
          <p:nvPr/>
        </p:nvSpPr>
        <p:spPr>
          <a:xfrm>
            <a:off x="1456044" y="3356023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A97C4D13-325A-4D3F-A269-6ED7E6381DC3}"/>
              </a:ext>
            </a:extLst>
          </p:cNvPr>
          <p:cNvCxnSpPr>
            <a:cxnSpLocks/>
          </p:cNvCxnSpPr>
          <p:nvPr/>
        </p:nvCxnSpPr>
        <p:spPr>
          <a:xfrm flipV="1">
            <a:off x="987104" y="2015305"/>
            <a:ext cx="1944000" cy="1980000"/>
          </a:xfrm>
          <a:prstGeom prst="straightConnector1">
            <a:avLst/>
          </a:prstGeom>
          <a:ln w="317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B56CF304-0D38-4156-ACE5-C0151E9A9230}"/>
                  </a:ext>
                </a:extLst>
              </p:cNvPr>
              <p:cNvSpPr txBox="1"/>
              <p:nvPr/>
            </p:nvSpPr>
            <p:spPr>
              <a:xfrm>
                <a:off x="6906125" y="3947177"/>
                <a:ext cx="625642" cy="461665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/>
              </a:p>
            </p:txBody>
          </p:sp>
        </mc:Choice>
        <mc:Fallback xmlns="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B56CF304-0D38-4156-ACE5-C0151E9A9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125" y="3947177"/>
                <a:ext cx="62564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C47CB4D1-74E1-47DC-B1AB-A4DAEEAB916A}"/>
                  </a:ext>
                </a:extLst>
              </p:cNvPr>
              <p:cNvSpPr txBox="1"/>
              <p:nvPr/>
            </p:nvSpPr>
            <p:spPr>
              <a:xfrm>
                <a:off x="6530070" y="4449179"/>
                <a:ext cx="625642" cy="461665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square" rtlCol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2400" b="1" dirty="0"/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C47CB4D1-74E1-47DC-B1AB-A4DAEEAB9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070" y="4449179"/>
                <a:ext cx="625642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5912FE8-C31B-447E-8DD9-04978DD5210C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𝟐𝟎𝟏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5912FE8-C31B-447E-8DD9-04978DD521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5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  <p:bldP spid="13" grpId="0" animBg="1"/>
      <p:bldP spid="18" grpId="0" animBg="1"/>
      <p:bldP spid="21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>
            <a:extLst>
              <a:ext uri="{FF2B5EF4-FFF2-40B4-BE49-F238E27FC236}">
                <a16:creationId xmlns:a16="http://schemas.microsoft.com/office/drawing/2014/main" id="{8B3F1CBD-2791-4672-BF8B-72F581669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630" y="413896"/>
            <a:ext cx="6044754" cy="634254"/>
          </a:xfrm>
        </p:spPr>
        <p:txBody>
          <a:bodyPr/>
          <a:lstStyle/>
          <a:p>
            <a:pPr algn="r"/>
            <a:r>
              <a:rPr lang="ar-AE" sz="3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تفسير الميل و التقاطع مع المحور الرأسي :</a:t>
            </a:r>
            <a:endParaRPr lang="ar-AE" sz="3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صورة 11" descr="لقطة الشاشة">
            <a:extLst>
              <a:ext uri="{FF2B5EF4-FFF2-40B4-BE49-F238E27FC236}">
                <a16:creationId xmlns:a16="http://schemas.microsoft.com/office/drawing/2014/main" id="{3AEBEC74-0164-4428-9A4C-D285490AF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84" y="1318534"/>
            <a:ext cx="4041880" cy="5282701"/>
          </a:xfrm>
          <a:prstGeom prst="rect">
            <a:avLst/>
          </a:prstGeom>
        </p:spPr>
      </p:pic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E7A90AF5-3F6E-4F75-B27D-E6182A8976BA}"/>
              </a:ext>
            </a:extLst>
          </p:cNvPr>
          <p:cNvSpPr/>
          <p:nvPr/>
        </p:nvSpPr>
        <p:spPr>
          <a:xfrm>
            <a:off x="950572" y="4064388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CB523E9B-D62A-46C9-8250-F87C8F280491}"/>
              </a:ext>
            </a:extLst>
          </p:cNvPr>
          <p:cNvSpPr/>
          <p:nvPr/>
        </p:nvSpPr>
        <p:spPr>
          <a:xfrm>
            <a:off x="1464922" y="3569088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A97C4D13-325A-4D3F-A269-6ED7E6381DC3}"/>
              </a:ext>
            </a:extLst>
          </p:cNvPr>
          <p:cNvCxnSpPr>
            <a:cxnSpLocks/>
          </p:cNvCxnSpPr>
          <p:nvPr/>
        </p:nvCxnSpPr>
        <p:spPr>
          <a:xfrm flipV="1">
            <a:off x="995982" y="2228370"/>
            <a:ext cx="1944000" cy="1980000"/>
          </a:xfrm>
          <a:prstGeom prst="straightConnector1">
            <a:avLst/>
          </a:prstGeom>
          <a:ln w="317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873DFA6E-9077-4B9B-AB56-EBDA151B6335}"/>
                  </a:ext>
                </a:extLst>
              </p:cNvPr>
              <p:cNvSpPr txBox="1"/>
              <p:nvPr/>
            </p:nvSpPr>
            <p:spPr>
              <a:xfrm>
                <a:off x="6123838" y="2076896"/>
                <a:ext cx="5462337" cy="415498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يمثل الميل الذي يساوي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تكلفة القميص الواحد بالدرهم</a:t>
                </a:r>
              </a:p>
              <a:p>
                <a:pPr algn="r" rtl="1"/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ويمثل التقاطع مع المحور الرأسي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الذي يساوي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r" rtl="1"/>
                <a:r>
                  <a:rPr lang="ar-AE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المبلغ الذي يدفع مرة واحدة مقابل التصميم</a:t>
                </a:r>
              </a:p>
            </p:txBody>
          </p:sp>
        </mc:Choice>
        <mc:Fallback xmlns=""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873DFA6E-9077-4B9B-AB56-EBDA151B63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838" y="2076896"/>
                <a:ext cx="5462337" cy="4154984"/>
              </a:xfrm>
              <a:prstGeom prst="rect">
                <a:avLst/>
              </a:prstGeom>
              <a:blipFill>
                <a:blip r:embed="rId3"/>
                <a:stretch>
                  <a:fillRect t="-3231" r="-4464" b="-6021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DDF9C0DA-B10D-4F6F-87D2-961AA83D478D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𝟐𝟎𝟏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DDF9C0DA-B10D-4F6F-87D2-961AA83D47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270246B6-8D58-47C7-BB63-8CDFED103894}"/>
                  </a:ext>
                </a:extLst>
              </p:cNvPr>
              <p:cNvSpPr txBox="1"/>
              <p:nvPr/>
            </p:nvSpPr>
            <p:spPr>
              <a:xfrm>
                <a:off x="6096000" y="1187437"/>
                <a:ext cx="492519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         ,    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+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270246B6-8D58-47C7-BB63-8CDFED103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187437"/>
                <a:ext cx="4925194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111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لقطة الشاشة">
            <a:extLst>
              <a:ext uri="{FF2B5EF4-FFF2-40B4-BE49-F238E27FC236}">
                <a16:creationId xmlns:a16="http://schemas.microsoft.com/office/drawing/2014/main" id="{9EE9D01A-138B-470A-8D4A-60886CA2B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03" y="1524186"/>
            <a:ext cx="3655307" cy="46542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وان 2">
                <a:extLst>
                  <a:ext uri="{FF2B5EF4-FFF2-40B4-BE49-F238E27FC236}">
                    <a16:creationId xmlns:a16="http://schemas.microsoft.com/office/drawing/2014/main" id="{8B3F1CBD-2791-4672-BF8B-72F581669EB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337766" y="175708"/>
                <a:ext cx="9426217" cy="1130422"/>
              </a:xfrm>
            </p:spPr>
            <p:txBody>
              <a:bodyPr>
                <a:normAutofit fontScale="90000"/>
              </a:bodyPr>
              <a:lstStyle/>
              <a:p>
                <a:pPr algn="r"/>
                <a:r>
                  <a:rPr lang="ar-AE" sz="3200" b="1" u="sng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تأكد من فهمك صفحة 202:</a:t>
                </a:r>
                <a:r>
                  <a:rPr lang="ar-AE" sz="32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يمكن أن تتحدد تكلفة سيارة الأجرة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ar-AE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من خلال</a:t>
                </a:r>
                <a:br>
                  <a:rPr lang="ar-AE" sz="32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ar-AE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المعادلة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1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ar-AE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حيث يمثل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ar-AE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عدد الكيلومترات المقطوعة</a:t>
                </a:r>
              </a:p>
            </p:txBody>
          </p:sp>
        </mc:Choice>
        <mc:Fallback xmlns="">
          <p:sp>
            <p:nvSpPr>
              <p:cNvPr id="3" name="عنوان 2">
                <a:extLst>
                  <a:ext uri="{FF2B5EF4-FFF2-40B4-BE49-F238E27FC236}">
                    <a16:creationId xmlns:a16="http://schemas.microsoft.com/office/drawing/2014/main" id="{8B3F1CBD-2791-4672-BF8B-72F581669E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337766" y="175708"/>
                <a:ext cx="9426217" cy="1130422"/>
              </a:xfrm>
              <a:blipFill>
                <a:blip r:embed="rId3"/>
                <a:stretch>
                  <a:fillRect t="-5405" r="-1357" b="-9189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E7A90AF5-3F6E-4F75-B27D-E6182A8976BA}"/>
              </a:ext>
            </a:extLst>
          </p:cNvPr>
          <p:cNvSpPr/>
          <p:nvPr/>
        </p:nvSpPr>
        <p:spPr>
          <a:xfrm>
            <a:off x="845438" y="38753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B65C2219-A830-42AE-AFAD-78A84DCCB05E}"/>
              </a:ext>
            </a:extLst>
          </p:cNvPr>
          <p:cNvCxnSpPr>
            <a:cxnSpLocks/>
          </p:cNvCxnSpPr>
          <p:nvPr/>
        </p:nvCxnSpPr>
        <p:spPr>
          <a:xfrm flipH="1" flipV="1">
            <a:off x="897574" y="3411433"/>
            <a:ext cx="0" cy="504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>
            <a:extLst>
              <a:ext uri="{FF2B5EF4-FFF2-40B4-BE49-F238E27FC236}">
                <a16:creationId xmlns:a16="http://schemas.microsoft.com/office/drawing/2014/main" id="{C7446519-E769-4AC0-8AC2-48F0335BC458}"/>
              </a:ext>
            </a:extLst>
          </p:cNvPr>
          <p:cNvCxnSpPr/>
          <p:nvPr/>
        </p:nvCxnSpPr>
        <p:spPr>
          <a:xfrm>
            <a:off x="940688" y="3430483"/>
            <a:ext cx="936000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CB523E9B-D62A-46C9-8250-F87C8F280491}"/>
              </a:ext>
            </a:extLst>
          </p:cNvPr>
          <p:cNvSpPr/>
          <p:nvPr/>
        </p:nvSpPr>
        <p:spPr>
          <a:xfrm>
            <a:off x="1829028" y="3392119"/>
            <a:ext cx="108000" cy="108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A97C4D13-325A-4D3F-A269-6ED7E6381DC3}"/>
              </a:ext>
            </a:extLst>
          </p:cNvPr>
          <p:cNvCxnSpPr>
            <a:cxnSpLocks/>
            <a:stCxn id="13" idx="7"/>
          </p:cNvCxnSpPr>
          <p:nvPr/>
        </p:nvCxnSpPr>
        <p:spPr>
          <a:xfrm flipV="1">
            <a:off x="937622" y="2598821"/>
            <a:ext cx="2646365" cy="1292382"/>
          </a:xfrm>
          <a:prstGeom prst="straightConnector1">
            <a:avLst/>
          </a:prstGeom>
          <a:ln w="317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5F4B5F91-9F0F-4E3E-A152-19ADAA9E5BB8}"/>
                  </a:ext>
                </a:extLst>
              </p:cNvPr>
              <p:cNvSpPr txBox="1"/>
              <p:nvPr/>
            </p:nvSpPr>
            <p:spPr>
              <a:xfrm>
                <a:off x="6096000" y="1510710"/>
                <a:ext cx="5438274" cy="181588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) مثل المعادلة بيانياً</a:t>
                </a:r>
              </a:p>
              <a:p>
                <a:pPr algn="r" rtl="1"/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r" rtl="1"/>
                <a:endParaRPr lang="ar-AE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 rtl="1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g</a:t>
                </a:r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) فسر الميل و التقاطع مع المحور الرأسي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ar-AE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5F4B5F91-9F0F-4E3E-A152-19ADAA9E5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510710"/>
                <a:ext cx="5438274" cy="1815882"/>
              </a:xfrm>
              <a:prstGeom prst="rect">
                <a:avLst/>
              </a:prstGeom>
              <a:blipFill>
                <a:blip r:embed="rId4"/>
                <a:stretch>
                  <a:fillRect t="-3691" r="-2354" b="-8389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عنوان 2">
            <a:extLst>
              <a:ext uri="{FF2B5EF4-FFF2-40B4-BE49-F238E27FC236}">
                <a16:creationId xmlns:a16="http://schemas.microsoft.com/office/drawing/2014/main" id="{F8796078-24B7-4A42-9413-713D4A2FF54D}"/>
              </a:ext>
            </a:extLst>
          </p:cNvPr>
          <p:cNvSpPr txBox="1">
            <a:spLocks/>
          </p:cNvSpPr>
          <p:nvPr/>
        </p:nvSpPr>
        <p:spPr>
          <a:xfrm>
            <a:off x="5456847" y="3851322"/>
            <a:ext cx="5937057" cy="6342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3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تفسير الميل و التقاطع مع المحور الرأسي :</a:t>
            </a:r>
            <a:endParaRPr lang="ar-AE" sz="3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76AEA304-900C-4C80-BE8A-EF67236A293E}"/>
                  </a:ext>
                </a:extLst>
              </p:cNvPr>
              <p:cNvSpPr txBox="1"/>
              <p:nvPr/>
            </p:nvSpPr>
            <p:spPr>
              <a:xfrm>
                <a:off x="5955631" y="4517350"/>
                <a:ext cx="5438274" cy="156247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الميل  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1 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يعني أجرة الكيلومتر الواحد  التقاطع مع المحور الرأسي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هو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ar-AE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 الرسوم الثابتة (البداية) لأجرة السيارة</a:t>
                </a:r>
              </a:p>
            </p:txBody>
          </p:sp>
        </mc:Choice>
        <mc:Fallback xmlns="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76AEA304-900C-4C80-BE8A-EF67236A29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5631" y="4517350"/>
                <a:ext cx="5438274" cy="1562479"/>
              </a:xfrm>
              <a:prstGeom prst="rect">
                <a:avLst/>
              </a:prstGeom>
              <a:blipFill>
                <a:blip r:embed="rId5"/>
                <a:stretch>
                  <a:fillRect l="-448" r="-2242" b="-1015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D324EE59-45A9-411B-B28C-F9FA1977E640}"/>
                  </a:ext>
                </a:extLst>
              </p:cNvPr>
              <p:cNvSpPr txBox="1"/>
              <p:nvPr/>
            </p:nvSpPr>
            <p:spPr>
              <a:xfrm>
                <a:off x="5456848" y="1811707"/>
                <a:ext cx="4927887" cy="92198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        ,    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 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3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D324EE59-45A9-411B-B28C-F9FA1977E6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848" y="1811707"/>
                <a:ext cx="4927887" cy="9219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E388BB25-F60B-453A-B064-BEFBA23A16FA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E388BB25-F60B-453A-B064-BEFBA23A16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654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  <p:bldP spid="18" grpId="0" animBg="1"/>
      <p:bldP spid="2" grpId="0"/>
      <p:bldP spid="23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838819F6-FB75-46AA-9100-2D06A2822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80" y="2006353"/>
            <a:ext cx="4725398" cy="4772184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293109-8D5F-4E81-B2DD-952F9816F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862" y="186432"/>
            <a:ext cx="8909062" cy="1715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56FB8A-9D18-4A75-8360-3E52DD222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771" y="1565703"/>
            <a:ext cx="1097908" cy="3316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C6F64B-E316-4DA6-B67B-FDFCEAF2F8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8745" y="2915173"/>
            <a:ext cx="2331778" cy="3379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8B7DD8-6786-4081-BD03-7345524191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0356" y="3385783"/>
            <a:ext cx="6030167" cy="4382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900EDFF-D489-400D-94CF-C1CE83D5BE40}"/>
                  </a:ext>
                </a:extLst>
              </p:cNvPr>
              <p:cNvSpPr txBox="1"/>
              <p:nvPr/>
            </p:nvSpPr>
            <p:spPr>
              <a:xfrm>
                <a:off x="3859453" y="677789"/>
                <a:ext cx="53700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𝟐𝟖𝟎</m:t>
                      </m:r>
                    </m:oMath>
                  </m:oMathPara>
                </a14:m>
                <a:endParaRPr lang="ar-AE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900EDFF-D489-400D-94CF-C1CE83D5B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9453" y="677789"/>
                <a:ext cx="537006" cy="307777"/>
              </a:xfrm>
              <a:prstGeom prst="rect">
                <a:avLst/>
              </a:prstGeom>
              <a:blipFill>
                <a:blip r:embed="rId7"/>
                <a:stretch>
                  <a:fillRect l="-7955" r="-10227" b="-980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A29CCA-5469-4371-9230-86742B923103}"/>
                  </a:ext>
                </a:extLst>
              </p:cNvPr>
              <p:cNvSpPr txBox="1"/>
              <p:nvPr/>
            </p:nvSpPr>
            <p:spPr>
              <a:xfrm>
                <a:off x="4474346" y="4264971"/>
                <a:ext cx="7569375" cy="181588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الميل :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𝟒𝟎</m:t>
                    </m:r>
                  </m:oMath>
                </a14:m>
                <a:endParaRPr lang="ar-AE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 rtl="1"/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ينقص عدد الصفحات المتبقية بمقدار </a:t>
                </a: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40 </a:t>
                </a:r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صفحة في الساعة .</a:t>
                </a:r>
              </a:p>
              <a:p>
                <a:pPr algn="r" rtl="1"/>
                <a:endParaRPr lang="ar-AE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 rtl="1"/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التقاطع مع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يساوي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280</m:t>
                    </m:r>
                  </m:oMath>
                </a14:m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وهويمثل العدد الكلي لصفحات الكتاب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A29CCA-5469-4371-9230-86742B923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346" y="4264971"/>
                <a:ext cx="7569375" cy="1815882"/>
              </a:xfrm>
              <a:prstGeom prst="rect">
                <a:avLst/>
              </a:prstGeom>
              <a:blipFill>
                <a:blip r:embed="rId8"/>
                <a:stretch>
                  <a:fillRect t="-3691" r="-1530" b="-8389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7515E4-A84C-45EC-BAFA-AB6F603D3A8D}"/>
                  </a:ext>
                </a:extLst>
              </p:cNvPr>
              <p:cNvSpPr txBox="1"/>
              <p:nvPr/>
            </p:nvSpPr>
            <p:spPr>
              <a:xfrm>
                <a:off x="4962914" y="2260695"/>
                <a:ext cx="183704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𝟐𝟖𝟎</m:t>
                      </m:r>
                    </m:oMath>
                  </m:oMathPara>
                </a14:m>
                <a:endParaRPr lang="ar-AE" sz="3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7515E4-A84C-45EC-BAFA-AB6F603D3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914" y="2260695"/>
                <a:ext cx="1837041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79C1BC-8B21-4CB7-BE6A-7D52A166A29D}"/>
                  </a:ext>
                </a:extLst>
              </p:cNvPr>
              <p:cNvSpPr txBox="1"/>
              <p:nvPr/>
            </p:nvSpPr>
            <p:spPr>
              <a:xfrm>
                <a:off x="7414695" y="2269241"/>
                <a:ext cx="205344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ar-AE" sz="3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79C1BC-8B21-4CB7-BE6A-7D52A166A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695" y="2269241"/>
                <a:ext cx="2053447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EE018B8-6968-49EA-8522-29D34AE19270}"/>
                  </a:ext>
                </a:extLst>
              </p:cNvPr>
              <p:cNvSpPr txBox="1"/>
              <p:nvPr/>
            </p:nvSpPr>
            <p:spPr>
              <a:xfrm>
                <a:off x="9104515" y="307937"/>
                <a:ext cx="53700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𝟐𝟖𝟎</m:t>
                      </m:r>
                    </m:oMath>
                  </m:oMathPara>
                </a14:m>
                <a:endParaRPr lang="ar-AE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EE018B8-6968-49EA-8522-29D34AE19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4515" y="307937"/>
                <a:ext cx="537006" cy="307777"/>
              </a:xfrm>
              <a:prstGeom prst="rect">
                <a:avLst/>
              </a:prstGeom>
              <a:blipFill>
                <a:blip r:embed="rId11"/>
                <a:stretch>
                  <a:fillRect l="-9091" r="-9091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C545A4B6-930E-46CA-AD5D-579A17387B1C}"/>
              </a:ext>
            </a:extLst>
          </p:cNvPr>
          <p:cNvSpPr/>
          <p:nvPr/>
        </p:nvSpPr>
        <p:spPr>
          <a:xfrm>
            <a:off x="661437" y="2974022"/>
            <a:ext cx="92364" cy="9236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5369523-F934-44AB-A5EC-E22EAC998956}"/>
              </a:ext>
            </a:extLst>
          </p:cNvPr>
          <p:cNvCxnSpPr>
            <a:cxnSpLocks/>
          </p:cNvCxnSpPr>
          <p:nvPr/>
        </p:nvCxnSpPr>
        <p:spPr>
          <a:xfrm>
            <a:off x="707624" y="3036399"/>
            <a:ext cx="0" cy="43722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AD62E7A-B135-4652-99EF-82DCFE05CAF3}"/>
              </a:ext>
            </a:extLst>
          </p:cNvPr>
          <p:cNvCxnSpPr>
            <a:cxnSpLocks/>
          </p:cNvCxnSpPr>
          <p:nvPr/>
        </p:nvCxnSpPr>
        <p:spPr>
          <a:xfrm rot="16200000">
            <a:off x="933906" y="3227302"/>
            <a:ext cx="0" cy="437222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97BD6C9-6E52-4C9E-AFF1-FAD68024A136}"/>
              </a:ext>
            </a:extLst>
          </p:cNvPr>
          <p:cNvCxnSpPr>
            <a:cxnSpLocks/>
          </p:cNvCxnSpPr>
          <p:nvPr/>
        </p:nvCxnSpPr>
        <p:spPr>
          <a:xfrm>
            <a:off x="740274" y="3070616"/>
            <a:ext cx="2996869" cy="294225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FADEE3-B300-49DA-8C3D-CC014F86063E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FADEE3-B300-49DA-8C3D-CC014F860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36EAC0-C2A7-4B66-9335-44BFEC10C2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1437" y="-41559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567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/>
      <p:bldP spid="20" grpId="0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2B1301-ED81-42A6-AA1F-E259EB0AF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943" y="814833"/>
            <a:ext cx="6822922" cy="895582"/>
          </a:xfrm>
          <a:prstGeom prst="rect">
            <a:avLst/>
          </a:prstGeom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0F4EADB-6961-4B0C-B654-4DEF795D7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63" y="1500824"/>
            <a:ext cx="3377747" cy="33070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F8C456-F835-446A-8BF5-48F64288486D}"/>
                  </a:ext>
                </a:extLst>
              </p:cNvPr>
              <p:cNvSpPr txBox="1"/>
              <p:nvPr/>
            </p:nvSpPr>
            <p:spPr>
              <a:xfrm>
                <a:off x="5575578" y="1919690"/>
                <a:ext cx="16302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F8C456-F835-446A-8BF5-48F642884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5578" y="1919690"/>
                <a:ext cx="1630254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449F20A-1935-4619-AB87-FB950F90B5CB}"/>
              </a:ext>
            </a:extLst>
          </p:cNvPr>
          <p:cNvSpPr txBox="1"/>
          <p:nvPr/>
        </p:nvSpPr>
        <p:spPr>
          <a:xfrm>
            <a:off x="7481455" y="1937443"/>
            <a:ext cx="33777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التقاطع مع المحور الرأسي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C85454-EA7A-405D-BD67-A62E00177CA0}"/>
              </a:ext>
            </a:extLst>
          </p:cNvPr>
          <p:cNvSpPr txBox="1"/>
          <p:nvPr/>
        </p:nvSpPr>
        <p:spPr>
          <a:xfrm>
            <a:off x="9534616" y="2795045"/>
            <a:ext cx="140309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الـمــيــل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47EF9B-885E-4069-9D8D-64293681260A}"/>
                  </a:ext>
                </a:extLst>
              </p:cNvPr>
              <p:cNvSpPr txBox="1"/>
              <p:nvPr/>
            </p:nvSpPr>
            <p:spPr>
              <a:xfrm>
                <a:off x="4839441" y="2616814"/>
                <a:ext cx="3911392" cy="107510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d>
                            <m:dPr>
                              <m:ctrlPr>
                                <a:rPr lang="en-US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d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47EF9B-885E-4069-9D8D-642936812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441" y="2616814"/>
                <a:ext cx="3911392" cy="10751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81ED44B7-158A-4E5E-8810-53F4B084E281}"/>
              </a:ext>
            </a:extLst>
          </p:cNvPr>
          <p:cNvSpPr txBox="1"/>
          <p:nvPr/>
        </p:nvSpPr>
        <p:spPr>
          <a:xfrm>
            <a:off x="8904949" y="4397338"/>
            <a:ext cx="18907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الـمـعــادلـــة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8CE2DDB-346A-4C95-B645-5D723B6244C5}"/>
                  </a:ext>
                </a:extLst>
              </p:cNvPr>
              <p:cNvSpPr txBox="1"/>
              <p:nvPr/>
            </p:nvSpPr>
            <p:spPr>
              <a:xfrm>
                <a:off x="4924414" y="4108903"/>
                <a:ext cx="2651367" cy="103868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8CE2DDB-346A-4C95-B645-5D723B624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414" y="4108903"/>
                <a:ext cx="2651367" cy="10386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BA8C7CC-4509-4F59-B194-6CC4EE2431E5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BA8C7CC-4509-4F59-B194-6CC4EE2431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B90B64-1D11-4293-9F8D-2F241D4EF7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0328" y="0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011B0D14-294C-4A7B-8BF7-69636F711592}"/>
                  </a:ext>
                </a:extLst>
              </p:cNvPr>
              <p:cNvSpPr txBox="1"/>
              <p:nvPr/>
            </p:nvSpPr>
            <p:spPr>
              <a:xfrm>
                <a:off x="8682840" y="2635024"/>
                <a:ext cx="612347" cy="103868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011B0D14-294C-4A7B-8BF7-69636F711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2840" y="2635024"/>
                <a:ext cx="612347" cy="103868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144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  <p:bldP spid="10" grpId="0" build="p"/>
      <p:bldP spid="11" grpId="0"/>
      <p:bldP spid="12" grpId="0" build="p"/>
      <p:bldP spid="13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A7C3630-5771-4004-B3BD-E11875C0E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816" y="925827"/>
            <a:ext cx="9860680" cy="5232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4FEAAA7-4E15-4F2C-B365-F7DFF1672E31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4FEAAA7-4E15-4F2C-B365-F7DFF1672E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A290ED-8D52-42EE-90DB-306077A2A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8231" y="49042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EC27A313-0028-44EE-B0ED-118D1B122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842" y="1771865"/>
            <a:ext cx="2311387" cy="477772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EBD21F89-7D71-4D6F-A280-1393E64E0D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4965" y="1592922"/>
            <a:ext cx="2802069" cy="787678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01672E2C-BD2F-4EA3-8640-1A6F0A94D7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5536" y="1771865"/>
            <a:ext cx="2685855" cy="4648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">
                <a:extLst>
                  <a:ext uri="{FF2B5EF4-FFF2-40B4-BE49-F238E27FC236}">
                    <a16:creationId xmlns:a16="http://schemas.microsoft.com/office/drawing/2014/main" id="{B698B61B-D8C9-4137-86D9-CA26F2C54176}"/>
                  </a:ext>
                </a:extLst>
              </p:cNvPr>
              <p:cNvSpPr txBox="1"/>
              <p:nvPr/>
            </p:nvSpPr>
            <p:spPr>
              <a:xfrm>
                <a:off x="1159568" y="2623495"/>
                <a:ext cx="1601016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مربع نص 1">
                <a:extLst>
                  <a:ext uri="{FF2B5EF4-FFF2-40B4-BE49-F238E27FC236}">
                    <a16:creationId xmlns:a16="http://schemas.microsoft.com/office/drawing/2014/main" id="{B698B61B-D8C9-4137-86D9-CA26F2C54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568" y="2623495"/>
                <a:ext cx="1601016" cy="6155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27">
                <a:extLst>
                  <a:ext uri="{FF2B5EF4-FFF2-40B4-BE49-F238E27FC236}">
                    <a16:creationId xmlns:a16="http://schemas.microsoft.com/office/drawing/2014/main" id="{FC029606-4763-4C43-91B6-164CC89678C5}"/>
                  </a:ext>
                </a:extLst>
              </p:cNvPr>
              <p:cNvSpPr txBox="1"/>
              <p:nvPr/>
            </p:nvSpPr>
            <p:spPr>
              <a:xfrm>
                <a:off x="1131395" y="3618952"/>
                <a:ext cx="1994970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44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مربع نص 27">
                <a:extLst>
                  <a:ext uri="{FF2B5EF4-FFF2-40B4-BE49-F238E27FC236}">
                    <a16:creationId xmlns:a16="http://schemas.microsoft.com/office/drawing/2014/main" id="{FC029606-4763-4C43-91B6-164CC8967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95" y="3618952"/>
                <a:ext cx="1994970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1">
                <a:extLst>
                  <a:ext uri="{FF2B5EF4-FFF2-40B4-BE49-F238E27FC236}">
                    <a16:creationId xmlns:a16="http://schemas.microsoft.com/office/drawing/2014/main" id="{0D8759E3-98DA-4B6D-B5BF-0463C786125F}"/>
                  </a:ext>
                </a:extLst>
              </p:cNvPr>
              <p:cNvSpPr txBox="1"/>
              <p:nvPr/>
            </p:nvSpPr>
            <p:spPr>
              <a:xfrm>
                <a:off x="5131185" y="2383317"/>
                <a:ext cx="2294026" cy="11524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ar-AE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مربع نص 1">
                <a:extLst>
                  <a:ext uri="{FF2B5EF4-FFF2-40B4-BE49-F238E27FC236}">
                    <a16:creationId xmlns:a16="http://schemas.microsoft.com/office/drawing/2014/main" id="{0D8759E3-98DA-4B6D-B5BF-0463C7861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185" y="2383317"/>
                <a:ext cx="2294026" cy="11524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7">
                <a:extLst>
                  <a:ext uri="{FF2B5EF4-FFF2-40B4-BE49-F238E27FC236}">
                    <a16:creationId xmlns:a16="http://schemas.microsoft.com/office/drawing/2014/main" id="{87AC275B-29B5-4FC1-AF60-BBEA8774B670}"/>
                  </a:ext>
                </a:extLst>
              </p:cNvPr>
              <p:cNvSpPr txBox="1"/>
              <p:nvPr/>
            </p:nvSpPr>
            <p:spPr>
              <a:xfrm>
                <a:off x="4922440" y="3618952"/>
                <a:ext cx="2347117" cy="12684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4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ar-AE" sz="44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مربع نص 27">
                <a:extLst>
                  <a:ext uri="{FF2B5EF4-FFF2-40B4-BE49-F238E27FC236}">
                    <a16:creationId xmlns:a16="http://schemas.microsoft.com/office/drawing/2014/main" id="{87AC275B-29B5-4FC1-AF60-BBEA8774B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440" y="3618952"/>
                <a:ext cx="2347117" cy="126848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1">
                <a:extLst>
                  <a:ext uri="{FF2B5EF4-FFF2-40B4-BE49-F238E27FC236}">
                    <a16:creationId xmlns:a16="http://schemas.microsoft.com/office/drawing/2014/main" id="{BC7F3203-7B0D-4647-8306-C5174F5FE1D7}"/>
                  </a:ext>
                </a:extLst>
              </p:cNvPr>
              <p:cNvSpPr txBox="1"/>
              <p:nvPr/>
            </p:nvSpPr>
            <p:spPr>
              <a:xfrm>
                <a:off x="8805318" y="4137302"/>
                <a:ext cx="197611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مربع نص 1">
                <a:extLst>
                  <a:ext uri="{FF2B5EF4-FFF2-40B4-BE49-F238E27FC236}">
                    <a16:creationId xmlns:a16="http://schemas.microsoft.com/office/drawing/2014/main" id="{BC7F3203-7B0D-4647-8306-C5174F5FE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5318" y="4137302"/>
                <a:ext cx="1976118" cy="61555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7">
                <a:extLst>
                  <a:ext uri="{FF2B5EF4-FFF2-40B4-BE49-F238E27FC236}">
                    <a16:creationId xmlns:a16="http://schemas.microsoft.com/office/drawing/2014/main" id="{52DF430B-9CBB-48CB-B8FB-39B3843F6275}"/>
                  </a:ext>
                </a:extLst>
              </p:cNvPr>
              <p:cNvSpPr txBox="1"/>
              <p:nvPr/>
            </p:nvSpPr>
            <p:spPr>
              <a:xfrm>
                <a:off x="8865536" y="4935972"/>
                <a:ext cx="2002984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4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44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مربع نص 27">
                <a:extLst>
                  <a:ext uri="{FF2B5EF4-FFF2-40B4-BE49-F238E27FC236}">
                    <a16:creationId xmlns:a16="http://schemas.microsoft.com/office/drawing/2014/main" id="{52DF430B-9CBB-48CB-B8FB-39B3843F6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5536" y="4935972"/>
                <a:ext cx="2002984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10">
            <a:extLst>
              <a:ext uri="{FF2B5EF4-FFF2-40B4-BE49-F238E27FC236}">
                <a16:creationId xmlns:a16="http://schemas.microsoft.com/office/drawing/2014/main" id="{97022E6C-C07F-4148-8A19-8DD261C37CC3}"/>
              </a:ext>
            </a:extLst>
          </p:cNvPr>
          <p:cNvCxnSpPr/>
          <p:nvPr/>
        </p:nvCxnSpPr>
        <p:spPr>
          <a:xfrm>
            <a:off x="4086905" y="1731646"/>
            <a:ext cx="0" cy="34562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1">
            <a:extLst>
              <a:ext uri="{FF2B5EF4-FFF2-40B4-BE49-F238E27FC236}">
                <a16:creationId xmlns:a16="http://schemas.microsoft.com/office/drawing/2014/main" id="{54453DFE-6A14-498A-AAB8-2ACB3D7F6706}"/>
              </a:ext>
            </a:extLst>
          </p:cNvPr>
          <p:cNvCxnSpPr/>
          <p:nvPr/>
        </p:nvCxnSpPr>
        <p:spPr>
          <a:xfrm>
            <a:off x="7965462" y="1731646"/>
            <a:ext cx="0" cy="34562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11">
            <a:extLst>
              <a:ext uri="{FF2B5EF4-FFF2-40B4-BE49-F238E27FC236}">
                <a16:creationId xmlns:a16="http://schemas.microsoft.com/office/drawing/2014/main" id="{A2D62C97-3941-4D3D-B5A6-6F9DE6B11FD1}"/>
              </a:ext>
            </a:extLst>
          </p:cNvPr>
          <p:cNvSpPr txBox="1"/>
          <p:nvPr/>
        </p:nvSpPr>
        <p:spPr>
          <a:xfrm>
            <a:off x="8517838" y="2559543"/>
            <a:ext cx="30563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نعيد كتابة الـمـعــادلـــة :</a:t>
            </a:r>
          </a:p>
        </p:txBody>
      </p:sp>
      <p:sp>
        <p:nvSpPr>
          <p:cNvPr id="28" name="Oval 17">
            <a:extLst>
              <a:ext uri="{FF2B5EF4-FFF2-40B4-BE49-F238E27FC236}">
                <a16:creationId xmlns:a16="http://schemas.microsoft.com/office/drawing/2014/main" id="{BD083637-FD2E-42EF-A566-E99FE1FF20EA}"/>
              </a:ext>
            </a:extLst>
          </p:cNvPr>
          <p:cNvSpPr/>
          <p:nvPr/>
        </p:nvSpPr>
        <p:spPr>
          <a:xfrm>
            <a:off x="9408231" y="1726900"/>
            <a:ext cx="525882" cy="46486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9" name="Arrow: Curved Up 18">
            <a:extLst>
              <a:ext uri="{FF2B5EF4-FFF2-40B4-BE49-F238E27FC236}">
                <a16:creationId xmlns:a16="http://schemas.microsoft.com/office/drawing/2014/main" id="{DB2686A5-F8B9-4D9D-872F-BAC2124D1766}"/>
              </a:ext>
            </a:extLst>
          </p:cNvPr>
          <p:cNvSpPr/>
          <p:nvPr/>
        </p:nvSpPr>
        <p:spPr>
          <a:xfrm>
            <a:off x="9671171" y="2202022"/>
            <a:ext cx="1334987" cy="2675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مربع نص 1">
                <a:extLst>
                  <a:ext uri="{FF2B5EF4-FFF2-40B4-BE49-F238E27FC236}">
                    <a16:creationId xmlns:a16="http://schemas.microsoft.com/office/drawing/2014/main" id="{035817B8-F026-433E-AB73-F70A90F053DE}"/>
                  </a:ext>
                </a:extLst>
              </p:cNvPr>
              <p:cNvSpPr txBox="1"/>
              <p:nvPr/>
            </p:nvSpPr>
            <p:spPr>
              <a:xfrm>
                <a:off x="8625399" y="3302256"/>
                <a:ext cx="3028073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4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مربع نص 1">
                <a:extLst>
                  <a:ext uri="{FF2B5EF4-FFF2-40B4-BE49-F238E27FC236}">
                    <a16:creationId xmlns:a16="http://schemas.microsoft.com/office/drawing/2014/main" id="{035817B8-F026-433E-AB73-F70A90F05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399" y="3302256"/>
                <a:ext cx="3028073" cy="61555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982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build="p"/>
      <p:bldP spid="28" grpId="0" animBg="1"/>
      <p:bldP spid="29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C01EAA-EE1D-40DD-963C-E228128BE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136" y="904422"/>
            <a:ext cx="7954485" cy="7144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79D73CB-F718-4E07-B091-8EA452DAE165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79D73CB-F718-4E07-B091-8EA452DAE1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45D5BCE-B879-49D1-B63A-66E818CF8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4595" y="26019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صورة 10" descr="صورة تحتوي على ساعة حائط, متر&#10;&#10;تم إنشاء الوصف تلقائياً">
            <a:extLst>
              <a:ext uri="{FF2B5EF4-FFF2-40B4-BE49-F238E27FC236}">
                <a16:creationId xmlns:a16="http://schemas.microsoft.com/office/drawing/2014/main" id="{58988552-1D8F-4361-A479-4D399C6FA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948589"/>
            <a:ext cx="5481203" cy="714475"/>
          </a:xfrm>
          <a:prstGeom prst="rect">
            <a:avLst/>
          </a:prstGeom>
        </p:spPr>
      </p:pic>
      <p:pic>
        <p:nvPicPr>
          <p:cNvPr id="13" name="صورة 12" descr="صورة تحتوي على سهم&#10;&#10;تم إنشاء الوصف تلقائياً">
            <a:extLst>
              <a:ext uri="{FF2B5EF4-FFF2-40B4-BE49-F238E27FC236}">
                <a16:creationId xmlns:a16="http://schemas.microsoft.com/office/drawing/2014/main" id="{C3D0B66A-571B-4919-B18A-2D9D513B73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972" y="1948589"/>
            <a:ext cx="4968803" cy="6264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1">
                <a:extLst>
                  <a:ext uri="{FF2B5EF4-FFF2-40B4-BE49-F238E27FC236}">
                    <a16:creationId xmlns:a16="http://schemas.microsoft.com/office/drawing/2014/main" id="{01611346-FCBE-48E6-B91C-810FEE7A0150}"/>
                  </a:ext>
                </a:extLst>
              </p:cNvPr>
              <p:cNvSpPr txBox="1"/>
              <p:nvPr/>
            </p:nvSpPr>
            <p:spPr>
              <a:xfrm>
                <a:off x="7799776" y="3320012"/>
                <a:ext cx="3423438" cy="11524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4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مربع نص 1">
                <a:extLst>
                  <a:ext uri="{FF2B5EF4-FFF2-40B4-BE49-F238E27FC236}">
                    <a16:creationId xmlns:a16="http://schemas.microsoft.com/office/drawing/2014/main" id="{01611346-FCBE-48E6-B91C-810FEE7A0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9776" y="3320012"/>
                <a:ext cx="3423438" cy="11524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مربع نص 1">
                <a:extLst>
                  <a:ext uri="{FF2B5EF4-FFF2-40B4-BE49-F238E27FC236}">
                    <a16:creationId xmlns:a16="http://schemas.microsoft.com/office/drawing/2014/main" id="{E73B250D-C407-463E-A8AD-B9C2E5E4E092}"/>
                  </a:ext>
                </a:extLst>
              </p:cNvPr>
              <p:cNvSpPr txBox="1"/>
              <p:nvPr/>
            </p:nvSpPr>
            <p:spPr>
              <a:xfrm>
                <a:off x="1214024" y="3241593"/>
                <a:ext cx="2954848" cy="116897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sz="4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مربع نص 1">
                <a:extLst>
                  <a:ext uri="{FF2B5EF4-FFF2-40B4-BE49-F238E27FC236}">
                    <a16:creationId xmlns:a16="http://schemas.microsoft.com/office/drawing/2014/main" id="{E73B250D-C407-463E-A8AD-B9C2E5E4E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024" y="3241593"/>
                <a:ext cx="2954848" cy="11689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854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5FCCB1-58EA-4B3E-895B-C5FDD50C4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471" y="195196"/>
            <a:ext cx="7332733" cy="469021"/>
          </a:xfrm>
          <a:prstGeom prst="rect">
            <a:avLst/>
          </a:prstGeom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947FF55-5A60-48C1-8BD7-ECF98B4CE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637" y="1098471"/>
            <a:ext cx="3503492" cy="2873780"/>
          </a:xfrm>
          <a:prstGeom prst="rect">
            <a:avLst/>
          </a:prstGeom>
        </p:spPr>
      </p:pic>
      <p:pic>
        <p:nvPicPr>
          <p:cNvPr id="9" name="Picture 8" descr="A screen shot of a social media post&#10;&#10;Description automatically generated">
            <a:extLst>
              <a:ext uri="{FF2B5EF4-FFF2-40B4-BE49-F238E27FC236}">
                <a16:creationId xmlns:a16="http://schemas.microsoft.com/office/drawing/2014/main" id="{53B8FA12-5D3A-445B-80EA-116678FC3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310" y="1258270"/>
            <a:ext cx="3251608" cy="28165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2E60A4F-66E9-40E6-82CD-0B5FFEED703A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2E60A4F-66E9-40E6-82CD-0B5FFEED70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EAD8E7-2B3A-4BD3-88CA-A99C0F95D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10" y="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7">
                <a:extLst>
                  <a:ext uri="{FF2B5EF4-FFF2-40B4-BE49-F238E27FC236}">
                    <a16:creationId xmlns:a16="http://schemas.microsoft.com/office/drawing/2014/main" id="{549E3F6B-497B-425E-8672-F8F0B162052A}"/>
                  </a:ext>
                </a:extLst>
              </p:cNvPr>
              <p:cNvSpPr txBox="1"/>
              <p:nvPr/>
            </p:nvSpPr>
            <p:spPr>
              <a:xfrm>
                <a:off x="2729705" y="3920727"/>
                <a:ext cx="129202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7">
                <a:extLst>
                  <a:ext uri="{FF2B5EF4-FFF2-40B4-BE49-F238E27FC236}">
                    <a16:creationId xmlns:a16="http://schemas.microsoft.com/office/drawing/2014/main" id="{549E3F6B-497B-425E-8672-F8F0B1620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705" y="3920727"/>
                <a:ext cx="1292020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8">
            <a:extLst>
              <a:ext uri="{FF2B5EF4-FFF2-40B4-BE49-F238E27FC236}">
                <a16:creationId xmlns:a16="http://schemas.microsoft.com/office/drawing/2014/main" id="{21177E11-771A-4319-B166-A067019D792A}"/>
              </a:ext>
            </a:extLst>
          </p:cNvPr>
          <p:cNvSpPr txBox="1"/>
          <p:nvPr/>
        </p:nvSpPr>
        <p:spPr>
          <a:xfrm>
            <a:off x="3935823" y="3895354"/>
            <a:ext cx="33777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التقاطع مع المحور الرأسي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8DBEBF1B-A890-441C-8573-99B155C10D6D}"/>
              </a:ext>
            </a:extLst>
          </p:cNvPr>
          <p:cNvSpPr txBox="1"/>
          <p:nvPr/>
        </p:nvSpPr>
        <p:spPr>
          <a:xfrm>
            <a:off x="4452792" y="4747812"/>
            <a:ext cx="140309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الـمــيــل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854171ED-BF06-4C1C-AD97-5B988B1B0E90}"/>
                  </a:ext>
                </a:extLst>
              </p:cNvPr>
              <p:cNvSpPr txBox="1"/>
              <p:nvPr/>
            </p:nvSpPr>
            <p:spPr>
              <a:xfrm>
                <a:off x="654210" y="4483413"/>
                <a:ext cx="2838918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854171ED-BF06-4C1C-AD97-5B988B1B0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210" y="4483413"/>
                <a:ext cx="2838918" cy="10520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1">
            <a:extLst>
              <a:ext uri="{FF2B5EF4-FFF2-40B4-BE49-F238E27FC236}">
                <a16:creationId xmlns:a16="http://schemas.microsoft.com/office/drawing/2014/main" id="{075BF355-024B-4371-961C-D3A594D7A50B}"/>
              </a:ext>
            </a:extLst>
          </p:cNvPr>
          <p:cNvSpPr txBox="1"/>
          <p:nvPr/>
        </p:nvSpPr>
        <p:spPr>
          <a:xfrm>
            <a:off x="4379005" y="5939990"/>
            <a:ext cx="18907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الـمـعــادلـــة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5F38605C-A6EA-483F-8CCA-FA3211C6A29E}"/>
                  </a:ext>
                </a:extLst>
              </p:cNvPr>
              <p:cNvSpPr txBox="1"/>
              <p:nvPr/>
            </p:nvSpPr>
            <p:spPr>
              <a:xfrm>
                <a:off x="1308514" y="5673416"/>
                <a:ext cx="3079369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5F38605C-A6EA-483F-8CCA-FA3211C6A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514" y="5673416"/>
                <a:ext cx="3079369" cy="104073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6C35571E-27CC-4F51-B851-63B4AB2649DA}"/>
                  </a:ext>
                </a:extLst>
              </p:cNvPr>
              <p:cNvSpPr txBox="1"/>
              <p:nvPr/>
            </p:nvSpPr>
            <p:spPr>
              <a:xfrm>
                <a:off x="3418855" y="4525628"/>
                <a:ext cx="1033937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6C35571E-27CC-4F51-B851-63B4AB2649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8855" y="4525628"/>
                <a:ext cx="1033937" cy="10407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7">
                <a:extLst>
                  <a:ext uri="{FF2B5EF4-FFF2-40B4-BE49-F238E27FC236}">
                    <a16:creationId xmlns:a16="http://schemas.microsoft.com/office/drawing/2014/main" id="{C230CAC0-F6EA-48C1-B44B-1E150ED7B70B}"/>
                  </a:ext>
                </a:extLst>
              </p:cNvPr>
              <p:cNvSpPr txBox="1"/>
              <p:nvPr/>
            </p:nvSpPr>
            <p:spPr>
              <a:xfrm>
                <a:off x="8965058" y="3841857"/>
                <a:ext cx="191238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7">
                <a:extLst>
                  <a:ext uri="{FF2B5EF4-FFF2-40B4-BE49-F238E27FC236}">
                    <a16:creationId xmlns:a16="http://schemas.microsoft.com/office/drawing/2014/main" id="{C230CAC0-F6EA-48C1-B44B-1E150ED7B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058" y="3841857"/>
                <a:ext cx="1912383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EB1F686E-1535-4569-BF0D-169A0E0E30BD}"/>
                  </a:ext>
                </a:extLst>
              </p:cNvPr>
              <p:cNvSpPr txBox="1"/>
              <p:nvPr/>
            </p:nvSpPr>
            <p:spPr>
              <a:xfrm>
                <a:off x="6889563" y="4404543"/>
                <a:ext cx="4188647" cy="105541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−(−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EB1F686E-1535-4569-BF0D-169A0E0E3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563" y="4404543"/>
                <a:ext cx="4188647" cy="105541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2">
                <a:extLst>
                  <a:ext uri="{FF2B5EF4-FFF2-40B4-BE49-F238E27FC236}">
                    <a16:creationId xmlns:a16="http://schemas.microsoft.com/office/drawing/2014/main" id="{145541FE-0AD8-46E5-9A9F-61460C35375A}"/>
                  </a:ext>
                </a:extLst>
              </p:cNvPr>
              <p:cNvSpPr txBox="1"/>
              <p:nvPr/>
            </p:nvSpPr>
            <p:spPr>
              <a:xfrm>
                <a:off x="7790562" y="5566362"/>
                <a:ext cx="2933495" cy="104842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2">
                <a:extLst>
                  <a:ext uri="{FF2B5EF4-FFF2-40B4-BE49-F238E27FC236}">
                    <a16:creationId xmlns:a16="http://schemas.microsoft.com/office/drawing/2014/main" id="{145541FE-0AD8-46E5-9A9F-61460C353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0562" y="5566362"/>
                <a:ext cx="2933495" cy="10484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0545DE89-E42B-4057-B8C8-08E060C2AAA4}"/>
                  </a:ext>
                </a:extLst>
              </p:cNvPr>
              <p:cNvSpPr txBox="1"/>
              <p:nvPr/>
            </p:nvSpPr>
            <p:spPr>
              <a:xfrm>
                <a:off x="10976428" y="4427658"/>
                <a:ext cx="612347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0545DE89-E42B-4057-B8C8-08E060C2A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6428" y="4427658"/>
                <a:ext cx="612347" cy="105201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870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  <p:bldP spid="13" grpId="0" build="p"/>
      <p:bldP spid="14" grpId="0"/>
      <p:bldP spid="15" grpId="0" build="p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690729-A1B3-4EFD-9DE9-87E8949939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392"/>
          <a:stretch/>
        </p:blipFill>
        <p:spPr>
          <a:xfrm>
            <a:off x="4662386" y="691760"/>
            <a:ext cx="7270180" cy="1815883"/>
          </a:xfrm>
          <a:prstGeom prst="rect">
            <a:avLst/>
          </a:prstGeom>
        </p:spPr>
      </p:pic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FC6ED388-7D2A-4C99-98E7-9A285F854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" y="1322074"/>
            <a:ext cx="4547744" cy="45083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974546-4890-4755-A915-4499FA343DC8}"/>
                  </a:ext>
                </a:extLst>
              </p:cNvPr>
              <p:cNvSpPr txBox="1"/>
              <p:nvPr/>
            </p:nvSpPr>
            <p:spPr>
              <a:xfrm>
                <a:off x="4622976" y="4518824"/>
                <a:ext cx="7121237" cy="181588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الميل 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=−75</m:t>
                    </m:r>
                  </m:oMath>
                </a14:m>
                <a:endParaRPr lang="ar-AE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 rtl="1"/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تنقص المسافة المتبقية بمقدار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ميل في الساعة .</a:t>
                </a:r>
              </a:p>
              <a:p>
                <a:pPr algn="r" rtl="1"/>
                <a:endParaRPr lang="ar-AE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 rtl="1"/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التقاطع مع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يساوي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ar-AE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وهو يمثل المسافة الكلية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974546-4890-4755-A915-4499FA343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976" y="4518824"/>
                <a:ext cx="7121237" cy="1815882"/>
              </a:xfrm>
              <a:prstGeom prst="rect">
                <a:avLst/>
              </a:prstGeom>
              <a:blipFill>
                <a:blip r:embed="rId4"/>
                <a:stretch>
                  <a:fillRect t="-3356" r="-1711" b="-8389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3FEC7E-4C37-41A3-9244-2C6E6EC18794}"/>
                  </a:ext>
                </a:extLst>
              </p:cNvPr>
              <p:cNvSpPr txBox="1"/>
              <p:nvPr/>
            </p:nvSpPr>
            <p:spPr>
              <a:xfrm>
                <a:off x="5175351" y="2039022"/>
                <a:ext cx="164384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𝟏𝟎𝟎𝟎</m:t>
                      </m:r>
                    </m:oMath>
                  </m:oMathPara>
                </a14:m>
                <a:endParaRPr lang="ar-AE" sz="28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3FEC7E-4C37-41A3-9244-2C6E6EC18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351" y="2039022"/>
                <a:ext cx="1643848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36B6E0E-F3D0-4AF1-94E9-9989A9133717}"/>
                  </a:ext>
                </a:extLst>
              </p:cNvPr>
              <p:cNvSpPr txBox="1"/>
              <p:nvPr/>
            </p:nvSpPr>
            <p:spPr>
              <a:xfrm>
                <a:off x="7627132" y="2047568"/>
                <a:ext cx="159736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ar-AE" sz="28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36B6E0E-F3D0-4AF1-94E9-9989A9133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7132" y="2047568"/>
                <a:ext cx="1597360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A9DBD2-1BC7-4220-AC1F-D4C8E00DD343}"/>
                  </a:ext>
                </a:extLst>
              </p:cNvPr>
              <p:cNvSpPr txBox="1"/>
              <p:nvPr/>
            </p:nvSpPr>
            <p:spPr>
              <a:xfrm>
                <a:off x="11029086" y="1093255"/>
                <a:ext cx="304571" cy="24622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ar-AE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A9DBD2-1BC7-4220-AC1F-D4C8E00DD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9086" y="1093255"/>
                <a:ext cx="304571" cy="246221"/>
              </a:xfrm>
              <a:prstGeom prst="rect">
                <a:avLst/>
              </a:prstGeom>
              <a:blipFill>
                <a:blip r:embed="rId8"/>
                <a:stretch>
                  <a:fillRect l="-14000" r="-14000" b="-73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98B53C-5778-4AD1-9474-E6E5C7C96BB7}"/>
              </a:ext>
            </a:extLst>
          </p:cNvPr>
          <p:cNvCxnSpPr>
            <a:cxnSpLocks/>
          </p:cNvCxnSpPr>
          <p:nvPr/>
        </p:nvCxnSpPr>
        <p:spPr>
          <a:xfrm>
            <a:off x="887297" y="1775509"/>
            <a:ext cx="0" cy="112774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D7BCC1A-69A0-41AD-A20C-A74E66429EB2}"/>
              </a:ext>
            </a:extLst>
          </p:cNvPr>
          <p:cNvCxnSpPr>
            <a:cxnSpLocks/>
          </p:cNvCxnSpPr>
          <p:nvPr/>
        </p:nvCxnSpPr>
        <p:spPr>
          <a:xfrm>
            <a:off x="935337" y="2884780"/>
            <a:ext cx="1404535" cy="854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A0E473D-2AC1-47A9-9E99-5E7E9DC234C5}"/>
              </a:ext>
            </a:extLst>
          </p:cNvPr>
          <p:cNvCxnSpPr>
            <a:cxnSpLocks/>
          </p:cNvCxnSpPr>
          <p:nvPr/>
        </p:nvCxnSpPr>
        <p:spPr>
          <a:xfrm>
            <a:off x="896530" y="1784335"/>
            <a:ext cx="3654701" cy="273448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A9BEF3A1-9C5A-455F-80F7-43F1F33E1C9E}"/>
              </a:ext>
            </a:extLst>
          </p:cNvPr>
          <p:cNvSpPr/>
          <p:nvPr/>
        </p:nvSpPr>
        <p:spPr>
          <a:xfrm>
            <a:off x="832592" y="1740465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142C19-897F-4008-8DF1-7BDBBC74002F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142C19-897F-4008-8DF1-7BDBBC7400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D103C6D-D21C-4828-89AA-BF32CB795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4492" y="-4115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9" name="TextBox 9">
            <a:extLst>
              <a:ext uri="{FF2B5EF4-FFF2-40B4-BE49-F238E27FC236}">
                <a16:creationId xmlns:a16="http://schemas.microsoft.com/office/drawing/2014/main" id="{193FCAD8-807C-4898-AA3E-E3FEE6DC76C0}"/>
              </a:ext>
            </a:extLst>
          </p:cNvPr>
          <p:cNvSpPr txBox="1"/>
          <p:nvPr/>
        </p:nvSpPr>
        <p:spPr>
          <a:xfrm>
            <a:off x="4742727" y="3080331"/>
            <a:ext cx="140309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الـمــيــل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934F2C64-7781-4330-AECC-AF2D219DF716}"/>
                  </a:ext>
                </a:extLst>
              </p:cNvPr>
              <p:cNvSpPr txBox="1"/>
              <p:nvPr/>
            </p:nvSpPr>
            <p:spPr>
              <a:xfrm>
                <a:off x="6385574" y="2765152"/>
                <a:ext cx="2633734" cy="104842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𝟕𝟓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934F2C64-7781-4330-AECC-AF2D219DF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5574" y="2765152"/>
                <a:ext cx="2633734" cy="10484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147B96A7-64E3-49D5-9C6A-E246DD7A09D1}"/>
                  </a:ext>
                </a:extLst>
              </p:cNvPr>
              <p:cNvSpPr txBox="1"/>
              <p:nvPr/>
            </p:nvSpPr>
            <p:spPr>
              <a:xfrm>
                <a:off x="9103720" y="2765151"/>
                <a:ext cx="1407437" cy="10371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𝟑𝟎𝟎</m:t>
                          </m:r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147B96A7-64E3-49D5-9C6A-E246DD7A0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720" y="2765151"/>
                <a:ext cx="1407437" cy="10371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895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  <p:bldP spid="18" grpId="0" animBg="1"/>
      <p:bldP spid="19" grpId="0" build="p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844D196C-2521-43BE-8FFC-03F749EA23CA}"/>
                  </a:ext>
                </a:extLst>
              </p:cNvPr>
              <p:cNvSpPr/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844D196C-2521-43BE-8FFC-03F749EA23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866" y="664217"/>
                <a:ext cx="171072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BBAAC0-8811-4DB3-9696-594392FC9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4492" y="-4115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E5807DE8-2915-42DD-BEB1-59B810679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407" y="111926"/>
            <a:ext cx="6676803" cy="552291"/>
          </a:xfrm>
          <a:prstGeom prst="rect">
            <a:avLst/>
          </a:prstGeom>
        </p:spPr>
      </p:pic>
      <p:pic>
        <p:nvPicPr>
          <p:cNvPr id="10" name="صورة 9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C6B0D09F-D093-446A-AA38-D29496712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272" y="1363516"/>
            <a:ext cx="2447171" cy="757753"/>
          </a:xfrm>
          <a:prstGeom prst="rect">
            <a:avLst/>
          </a:prstGeom>
        </p:spPr>
      </p:pic>
      <p:pic>
        <p:nvPicPr>
          <p:cNvPr id="12" name="صورة 11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8479E755-EAF7-41B8-BE94-1732FC4D6F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4844" y="1255797"/>
            <a:ext cx="2645927" cy="745332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94DF2623-BF39-4F6E-B886-71C56B5533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7617" y="1355713"/>
            <a:ext cx="2931636" cy="732909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FAE5DE59-86D4-4205-8794-E636D81A8F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394" y="2378158"/>
            <a:ext cx="3292125" cy="3642676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4A5823A1-E51F-4CB5-81A1-59A981AEF3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888" y="2253870"/>
            <a:ext cx="3641937" cy="3939913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3D2B9107-AE34-4709-AB7E-751D3866EC6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5084"/>
          <a:stretch/>
        </p:blipFill>
        <p:spPr>
          <a:xfrm>
            <a:off x="4253210" y="2202883"/>
            <a:ext cx="2949196" cy="3817951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87A3196A-5CB4-4AA9-AFBA-5F7674A5B4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9855" y="2108054"/>
            <a:ext cx="3178349" cy="4072514"/>
          </a:xfrm>
          <a:prstGeom prst="rect">
            <a:avLst/>
          </a:prstGeom>
        </p:spPr>
      </p:pic>
      <p:pic>
        <p:nvPicPr>
          <p:cNvPr id="31" name="صورة 30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97FA92A2-CE73-4318-B31E-D68A66302C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37616" y="2202883"/>
            <a:ext cx="3069634" cy="3950732"/>
          </a:xfrm>
          <a:prstGeom prst="rect">
            <a:avLst/>
          </a:prstGeom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id="{BD72EBA9-C174-4B81-B178-53B93C37A8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37616" y="2088622"/>
            <a:ext cx="3069633" cy="463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5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</TotalTime>
  <Words>1041</Words>
  <Application>Microsoft Office PowerPoint</Application>
  <PresentationFormat>Widescreen</PresentationFormat>
  <Paragraphs>190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ربطة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الخطوة الأولى : أوجد الميل و التقاطع مع المحور الرأسي من                        المعادلة y=5x+20</vt:lpstr>
      <vt:lpstr>تفسير الميل و التقاطع مع المحور الرأسي :</vt:lpstr>
      <vt:lpstr>تأكد من فهمك صفحة 202: يمكن أن تتحدد تكلفة سيارة الأجرة y من خلال             المعادلة y=( 1 )/2 x+4 حيث يمثل x عدد الكيلومترات المقطوعة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Win7</dc:creator>
  <cp:lastModifiedBy>asifhammoud1978@gmail.com</cp:lastModifiedBy>
  <cp:revision>82</cp:revision>
  <dcterms:created xsi:type="dcterms:W3CDTF">2017-10-22T17:20:27Z</dcterms:created>
  <dcterms:modified xsi:type="dcterms:W3CDTF">2024-09-17T12:22:54Z</dcterms:modified>
</cp:coreProperties>
</file>