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 /><Relationship Id="rId2" Type="http://schemas.openxmlformats.org/package/2006/relationships/metadata/thumbnail" Target="docProps/thumbnail.jpeg" /><Relationship Id="rId1" Type="http://schemas.openxmlformats.org/officeDocument/2006/relationships/officeDocument" Target="ppt/presentation.xml" /><Relationship Id="rId4" Type="http://schemas.openxmlformats.org/officeDocument/2006/relationships/extended-properties" Target="docProps/app.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75"/>
  </p:notesMasterIdLst>
  <p:sldIdLst>
    <p:sldId id="5452" r:id="rId2"/>
    <p:sldId id="5417" r:id="rId3"/>
    <p:sldId id="4963" r:id="rId4"/>
    <p:sldId id="297" r:id="rId5"/>
    <p:sldId id="1093" r:id="rId6"/>
    <p:sldId id="1107" r:id="rId7"/>
    <p:sldId id="1094" r:id="rId8"/>
    <p:sldId id="1095" r:id="rId9"/>
    <p:sldId id="1096" r:id="rId10"/>
    <p:sldId id="1108" r:id="rId11"/>
    <p:sldId id="268" r:id="rId12"/>
    <p:sldId id="257" r:id="rId13"/>
    <p:sldId id="5603" r:id="rId14"/>
    <p:sldId id="5519" r:id="rId15"/>
    <p:sldId id="5520" r:id="rId16"/>
    <p:sldId id="5521" r:id="rId17"/>
    <p:sldId id="5522" r:id="rId18"/>
    <p:sldId id="5560" r:id="rId19"/>
    <p:sldId id="5587" r:id="rId20"/>
    <p:sldId id="5588" r:id="rId21"/>
    <p:sldId id="5589" r:id="rId22"/>
    <p:sldId id="5590" r:id="rId23"/>
    <p:sldId id="5518" r:id="rId24"/>
    <p:sldId id="5591" r:id="rId25"/>
    <p:sldId id="5592" r:id="rId26"/>
    <p:sldId id="5593" r:id="rId27"/>
    <p:sldId id="5594" r:id="rId28"/>
    <p:sldId id="258" r:id="rId29"/>
    <p:sldId id="5481" r:id="rId30"/>
    <p:sldId id="5609" r:id="rId31"/>
    <p:sldId id="5610" r:id="rId32"/>
    <p:sldId id="5611" r:id="rId33"/>
    <p:sldId id="5612" r:id="rId34"/>
    <p:sldId id="5604" r:id="rId35"/>
    <p:sldId id="5605" r:id="rId36"/>
    <p:sldId id="5606" r:id="rId37"/>
    <p:sldId id="5607" r:id="rId38"/>
    <p:sldId id="5608" r:id="rId39"/>
    <p:sldId id="259" r:id="rId40"/>
    <p:sldId id="5455" r:id="rId41"/>
    <p:sldId id="5613" r:id="rId42"/>
    <p:sldId id="5614" r:id="rId43"/>
    <p:sldId id="5615" r:id="rId44"/>
    <p:sldId id="5616" r:id="rId45"/>
    <p:sldId id="5460" r:id="rId46"/>
    <p:sldId id="5617" r:id="rId47"/>
    <p:sldId id="5618" r:id="rId48"/>
    <p:sldId id="5619" r:id="rId49"/>
    <p:sldId id="5620" r:id="rId50"/>
    <p:sldId id="5453" r:id="rId51"/>
    <p:sldId id="5454" r:id="rId52"/>
    <p:sldId id="272" r:id="rId53"/>
    <p:sldId id="260" r:id="rId54"/>
    <p:sldId id="5525" r:id="rId55"/>
    <p:sldId id="5471" r:id="rId56"/>
    <p:sldId id="5621" r:id="rId57"/>
    <p:sldId id="5622" r:id="rId58"/>
    <p:sldId id="5623" r:id="rId59"/>
    <p:sldId id="5624" r:id="rId60"/>
    <p:sldId id="5492" r:id="rId61"/>
    <p:sldId id="5491" r:id="rId62"/>
    <p:sldId id="261" r:id="rId63"/>
    <p:sldId id="5625" r:id="rId64"/>
    <p:sldId id="5626" r:id="rId65"/>
    <p:sldId id="5627" r:id="rId66"/>
    <p:sldId id="5628" r:id="rId67"/>
    <p:sldId id="5629" r:id="rId68"/>
    <p:sldId id="5478" r:id="rId69"/>
    <p:sldId id="5630" r:id="rId70"/>
    <p:sldId id="5631" r:id="rId71"/>
    <p:sldId id="5632" r:id="rId72"/>
    <p:sldId id="5633" r:id="rId73"/>
    <p:sldId id="5450" r:id="rId74"/>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2CEC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950" autoAdjust="0"/>
    <p:restoredTop sz="94660"/>
  </p:normalViewPr>
  <p:slideViewPr>
    <p:cSldViewPr snapToGrid="0">
      <p:cViewPr varScale="1">
        <p:scale>
          <a:sx n="61" d="100"/>
          <a:sy n="61" d="100"/>
        </p:scale>
        <p:origin x="1104" y="6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 /><Relationship Id="rId18" Type="http://schemas.openxmlformats.org/officeDocument/2006/relationships/slide" Target="slides/slide17.xml" /><Relationship Id="rId26" Type="http://schemas.openxmlformats.org/officeDocument/2006/relationships/slide" Target="slides/slide25.xml" /><Relationship Id="rId39" Type="http://schemas.openxmlformats.org/officeDocument/2006/relationships/slide" Target="slides/slide38.xml" /><Relationship Id="rId21" Type="http://schemas.openxmlformats.org/officeDocument/2006/relationships/slide" Target="slides/slide20.xml" /><Relationship Id="rId34" Type="http://schemas.openxmlformats.org/officeDocument/2006/relationships/slide" Target="slides/slide33.xml" /><Relationship Id="rId42" Type="http://schemas.openxmlformats.org/officeDocument/2006/relationships/slide" Target="slides/slide41.xml" /><Relationship Id="rId47" Type="http://schemas.openxmlformats.org/officeDocument/2006/relationships/slide" Target="slides/slide46.xml" /><Relationship Id="rId50" Type="http://schemas.openxmlformats.org/officeDocument/2006/relationships/slide" Target="slides/slide49.xml" /><Relationship Id="rId55" Type="http://schemas.openxmlformats.org/officeDocument/2006/relationships/slide" Target="slides/slide54.xml" /><Relationship Id="rId63" Type="http://schemas.openxmlformats.org/officeDocument/2006/relationships/slide" Target="slides/slide62.xml" /><Relationship Id="rId68" Type="http://schemas.openxmlformats.org/officeDocument/2006/relationships/slide" Target="slides/slide67.xml" /><Relationship Id="rId76" Type="http://schemas.openxmlformats.org/officeDocument/2006/relationships/presProps" Target="presProps.xml" /><Relationship Id="rId7" Type="http://schemas.openxmlformats.org/officeDocument/2006/relationships/slide" Target="slides/slide6.xml" /><Relationship Id="rId71" Type="http://schemas.openxmlformats.org/officeDocument/2006/relationships/slide" Target="slides/slide70.xml" /><Relationship Id="rId2" Type="http://schemas.openxmlformats.org/officeDocument/2006/relationships/slide" Target="slides/slide1.xml" /><Relationship Id="rId16" Type="http://schemas.openxmlformats.org/officeDocument/2006/relationships/slide" Target="slides/slide15.xml" /><Relationship Id="rId29" Type="http://schemas.openxmlformats.org/officeDocument/2006/relationships/slide" Target="slides/slide28.xml" /><Relationship Id="rId11" Type="http://schemas.openxmlformats.org/officeDocument/2006/relationships/slide" Target="slides/slide10.xml" /><Relationship Id="rId24" Type="http://schemas.openxmlformats.org/officeDocument/2006/relationships/slide" Target="slides/slide23.xml" /><Relationship Id="rId32" Type="http://schemas.openxmlformats.org/officeDocument/2006/relationships/slide" Target="slides/slide31.xml" /><Relationship Id="rId37" Type="http://schemas.openxmlformats.org/officeDocument/2006/relationships/slide" Target="slides/slide36.xml" /><Relationship Id="rId40" Type="http://schemas.openxmlformats.org/officeDocument/2006/relationships/slide" Target="slides/slide39.xml" /><Relationship Id="rId45" Type="http://schemas.openxmlformats.org/officeDocument/2006/relationships/slide" Target="slides/slide44.xml" /><Relationship Id="rId53" Type="http://schemas.openxmlformats.org/officeDocument/2006/relationships/slide" Target="slides/slide52.xml" /><Relationship Id="rId58" Type="http://schemas.openxmlformats.org/officeDocument/2006/relationships/slide" Target="slides/slide57.xml" /><Relationship Id="rId66" Type="http://schemas.openxmlformats.org/officeDocument/2006/relationships/slide" Target="slides/slide65.xml" /><Relationship Id="rId74" Type="http://schemas.openxmlformats.org/officeDocument/2006/relationships/slide" Target="slides/slide73.xml" /><Relationship Id="rId79" Type="http://schemas.openxmlformats.org/officeDocument/2006/relationships/tableStyles" Target="tableStyles.xml" /><Relationship Id="rId5" Type="http://schemas.openxmlformats.org/officeDocument/2006/relationships/slide" Target="slides/slide4.xml" /><Relationship Id="rId61" Type="http://schemas.openxmlformats.org/officeDocument/2006/relationships/slide" Target="slides/slide60.xml" /><Relationship Id="rId10" Type="http://schemas.openxmlformats.org/officeDocument/2006/relationships/slide" Target="slides/slide9.xml" /><Relationship Id="rId19" Type="http://schemas.openxmlformats.org/officeDocument/2006/relationships/slide" Target="slides/slide18.xml" /><Relationship Id="rId31" Type="http://schemas.openxmlformats.org/officeDocument/2006/relationships/slide" Target="slides/slide30.xml" /><Relationship Id="rId44" Type="http://schemas.openxmlformats.org/officeDocument/2006/relationships/slide" Target="slides/slide43.xml" /><Relationship Id="rId52" Type="http://schemas.openxmlformats.org/officeDocument/2006/relationships/slide" Target="slides/slide51.xml" /><Relationship Id="rId60" Type="http://schemas.openxmlformats.org/officeDocument/2006/relationships/slide" Target="slides/slide59.xml" /><Relationship Id="rId65" Type="http://schemas.openxmlformats.org/officeDocument/2006/relationships/slide" Target="slides/slide64.xml" /><Relationship Id="rId73" Type="http://schemas.openxmlformats.org/officeDocument/2006/relationships/slide" Target="slides/slide72.xml" /><Relationship Id="rId78" Type="http://schemas.openxmlformats.org/officeDocument/2006/relationships/theme" Target="theme/theme1.xml" /><Relationship Id="rId4" Type="http://schemas.openxmlformats.org/officeDocument/2006/relationships/slide" Target="slides/slide3.xml" /><Relationship Id="rId9" Type="http://schemas.openxmlformats.org/officeDocument/2006/relationships/slide" Target="slides/slide8.xml" /><Relationship Id="rId14" Type="http://schemas.openxmlformats.org/officeDocument/2006/relationships/slide" Target="slides/slide13.xml" /><Relationship Id="rId22" Type="http://schemas.openxmlformats.org/officeDocument/2006/relationships/slide" Target="slides/slide21.xml" /><Relationship Id="rId27" Type="http://schemas.openxmlformats.org/officeDocument/2006/relationships/slide" Target="slides/slide26.xml" /><Relationship Id="rId30" Type="http://schemas.openxmlformats.org/officeDocument/2006/relationships/slide" Target="slides/slide29.xml" /><Relationship Id="rId35" Type="http://schemas.openxmlformats.org/officeDocument/2006/relationships/slide" Target="slides/slide34.xml" /><Relationship Id="rId43" Type="http://schemas.openxmlformats.org/officeDocument/2006/relationships/slide" Target="slides/slide42.xml" /><Relationship Id="rId48" Type="http://schemas.openxmlformats.org/officeDocument/2006/relationships/slide" Target="slides/slide47.xml" /><Relationship Id="rId56" Type="http://schemas.openxmlformats.org/officeDocument/2006/relationships/slide" Target="slides/slide55.xml" /><Relationship Id="rId64" Type="http://schemas.openxmlformats.org/officeDocument/2006/relationships/slide" Target="slides/slide63.xml" /><Relationship Id="rId69" Type="http://schemas.openxmlformats.org/officeDocument/2006/relationships/slide" Target="slides/slide68.xml" /><Relationship Id="rId77" Type="http://schemas.openxmlformats.org/officeDocument/2006/relationships/viewProps" Target="viewProps.xml" /><Relationship Id="rId8" Type="http://schemas.openxmlformats.org/officeDocument/2006/relationships/slide" Target="slides/slide7.xml" /><Relationship Id="rId51" Type="http://schemas.openxmlformats.org/officeDocument/2006/relationships/slide" Target="slides/slide50.xml" /><Relationship Id="rId72" Type="http://schemas.openxmlformats.org/officeDocument/2006/relationships/slide" Target="slides/slide71.xml" /><Relationship Id="rId3" Type="http://schemas.openxmlformats.org/officeDocument/2006/relationships/slide" Target="slides/slide2.xml" /><Relationship Id="rId12" Type="http://schemas.openxmlformats.org/officeDocument/2006/relationships/slide" Target="slides/slide11.xml" /><Relationship Id="rId17" Type="http://schemas.openxmlformats.org/officeDocument/2006/relationships/slide" Target="slides/slide16.xml" /><Relationship Id="rId25" Type="http://schemas.openxmlformats.org/officeDocument/2006/relationships/slide" Target="slides/slide24.xml" /><Relationship Id="rId33" Type="http://schemas.openxmlformats.org/officeDocument/2006/relationships/slide" Target="slides/slide32.xml" /><Relationship Id="rId38" Type="http://schemas.openxmlformats.org/officeDocument/2006/relationships/slide" Target="slides/slide37.xml" /><Relationship Id="rId46" Type="http://schemas.openxmlformats.org/officeDocument/2006/relationships/slide" Target="slides/slide45.xml" /><Relationship Id="rId59" Type="http://schemas.openxmlformats.org/officeDocument/2006/relationships/slide" Target="slides/slide58.xml" /><Relationship Id="rId67" Type="http://schemas.openxmlformats.org/officeDocument/2006/relationships/slide" Target="slides/slide66.xml" /><Relationship Id="rId20" Type="http://schemas.openxmlformats.org/officeDocument/2006/relationships/slide" Target="slides/slide19.xml" /><Relationship Id="rId41" Type="http://schemas.openxmlformats.org/officeDocument/2006/relationships/slide" Target="slides/slide40.xml" /><Relationship Id="rId54" Type="http://schemas.openxmlformats.org/officeDocument/2006/relationships/slide" Target="slides/slide53.xml" /><Relationship Id="rId62" Type="http://schemas.openxmlformats.org/officeDocument/2006/relationships/slide" Target="slides/slide61.xml" /><Relationship Id="rId70" Type="http://schemas.openxmlformats.org/officeDocument/2006/relationships/slide" Target="slides/slide69.xml" /><Relationship Id="rId75" Type="http://schemas.openxmlformats.org/officeDocument/2006/relationships/notesMaster" Target="notesMasters/notesMaster1.xml" /><Relationship Id="rId1" Type="http://schemas.openxmlformats.org/officeDocument/2006/relationships/slideMaster" Target="slideMasters/slideMaster1.xml" /><Relationship Id="rId6" Type="http://schemas.openxmlformats.org/officeDocument/2006/relationships/slide" Target="slides/slide5.xml" /><Relationship Id="rId15" Type="http://schemas.openxmlformats.org/officeDocument/2006/relationships/slide" Target="slides/slide14.xml" /><Relationship Id="rId23" Type="http://schemas.openxmlformats.org/officeDocument/2006/relationships/slide" Target="slides/slide22.xml" /><Relationship Id="rId28" Type="http://schemas.openxmlformats.org/officeDocument/2006/relationships/slide" Target="slides/slide27.xml" /><Relationship Id="rId36" Type="http://schemas.openxmlformats.org/officeDocument/2006/relationships/slide" Target="slides/slide35.xml" /><Relationship Id="rId49" Type="http://schemas.openxmlformats.org/officeDocument/2006/relationships/slide" Target="slides/slide48.xml" /><Relationship Id="rId57" Type="http://schemas.openxmlformats.org/officeDocument/2006/relationships/slide" Target="slides/slide56.xml" /></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A24BB333-129C-419A-9467-BFE61EB01C8A}" type="datetimeFigureOut">
              <a:rPr lang="en-US" smtClean="0"/>
              <a:t>3/16/2025</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492C2EC-C7C6-4EC2-B13E-F1B8239AABB2}" type="slidenum">
              <a:rPr lang="en-US" smtClean="0"/>
              <a:t>‹#›</a:t>
            </a:fld>
            <a:endParaRPr lang="en-US"/>
          </a:p>
        </p:txBody>
      </p:sp>
    </p:spTree>
    <p:extLst>
      <p:ext uri="{BB962C8B-B14F-4D97-AF65-F5344CB8AC3E}">
        <p14:creationId xmlns:p14="http://schemas.microsoft.com/office/powerpoint/2010/main" val="86681160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 /><Relationship Id="rId1" Type="http://schemas.openxmlformats.org/officeDocument/2006/relationships/notesMaster" Target="../notesMasters/notesMaster1.xml" /></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5.xml" /><Relationship Id="rId1" Type="http://schemas.openxmlformats.org/officeDocument/2006/relationships/notesMaster" Target="../notesMasters/notesMaster1.xml" /></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6.xml" /><Relationship Id="rId1" Type="http://schemas.openxmlformats.org/officeDocument/2006/relationships/notesMaster" Target="../notesMasters/notesMaster1.xml" /></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7.xml" /><Relationship Id="rId1" Type="http://schemas.openxmlformats.org/officeDocument/2006/relationships/notesMaster" Target="../notesMasters/notesMaster1.xml" /></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48.xml" /><Relationship Id="rId1" Type="http://schemas.openxmlformats.org/officeDocument/2006/relationships/notesMaster" Target="../notesMasters/notesMaster1.xml" /></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49.xml" /><Relationship Id="rId1" Type="http://schemas.openxmlformats.org/officeDocument/2006/relationships/notesMaster" Target="../notesMasters/notesMaster1.xml" /></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63.xml" /><Relationship Id="rId1" Type="http://schemas.openxmlformats.org/officeDocument/2006/relationships/notesMaster" Target="../notesMasters/notesMaster1.xml" /></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64.xml" /><Relationship Id="rId1" Type="http://schemas.openxmlformats.org/officeDocument/2006/relationships/notesMaster" Target="../notesMasters/notesMaster1.xml" /></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65.xml" /><Relationship Id="rId1" Type="http://schemas.openxmlformats.org/officeDocument/2006/relationships/notesMaster" Target="../notesMasters/notesMaster1.xml" /></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66.xml" /><Relationship Id="rId1" Type="http://schemas.openxmlformats.org/officeDocument/2006/relationships/notesMaster" Target="../notesMasters/notesMaster1.xml" /></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67.xml" /><Relationship Id="rId1" Type="http://schemas.openxmlformats.org/officeDocument/2006/relationships/notesMaster" Target="../notesMasters/notesMaster1.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E" dirty="0"/>
          </a:p>
        </p:txBody>
      </p:sp>
      <p:sp>
        <p:nvSpPr>
          <p:cNvPr id="4" name="Slide Number Placeholder 3"/>
          <p:cNvSpPr>
            <a:spLocks noGrp="1"/>
          </p:cNvSpPr>
          <p:nvPr>
            <p:ph type="sldNum" sz="quarter" idx="5"/>
          </p:nvPr>
        </p:nvSpPr>
        <p:spPr/>
        <p:txBody>
          <a:bodyPr/>
          <a:lstStyle/>
          <a:p>
            <a:fld id="{6E87EC2E-B6D2-44AD-AE7B-6CF6BAFE7762}" type="slidenum">
              <a:rPr lang="en-AE" smtClean="0"/>
              <a:t>1</a:t>
            </a:fld>
            <a:endParaRPr lang="en-AE"/>
          </a:p>
        </p:txBody>
      </p:sp>
    </p:spTree>
    <p:extLst>
      <p:ext uri="{BB962C8B-B14F-4D97-AF65-F5344CB8AC3E}">
        <p14:creationId xmlns:p14="http://schemas.microsoft.com/office/powerpoint/2010/main" val="23613158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1492C2EC-C7C6-4EC2-B13E-F1B8239AABB2}" type="slidenum">
              <a:rPr lang="en-US" smtClean="0"/>
              <a:t>45</a:t>
            </a:fld>
            <a:endParaRPr lang="en-US"/>
          </a:p>
        </p:txBody>
      </p:sp>
    </p:spTree>
    <p:extLst>
      <p:ext uri="{BB962C8B-B14F-4D97-AF65-F5344CB8AC3E}">
        <p14:creationId xmlns:p14="http://schemas.microsoft.com/office/powerpoint/2010/main" val="409206409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9E78486-4861-14E5-09DC-FB2153FBD31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4112DFE-B03A-9F8A-F565-96656120766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2849D8B-B30C-7CC5-BC9A-90C4EEDACAF0}"/>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15CCF586-87AF-7844-65E6-88AA02954A11}"/>
              </a:ext>
            </a:extLst>
          </p:cNvPr>
          <p:cNvSpPr>
            <a:spLocks noGrp="1"/>
          </p:cNvSpPr>
          <p:nvPr>
            <p:ph type="sldNum" sz="quarter" idx="5"/>
          </p:nvPr>
        </p:nvSpPr>
        <p:spPr/>
        <p:txBody>
          <a:bodyPr/>
          <a:lstStyle/>
          <a:p>
            <a:fld id="{1492C2EC-C7C6-4EC2-B13E-F1B8239AABB2}" type="slidenum">
              <a:rPr lang="en-US" smtClean="0"/>
              <a:t>46</a:t>
            </a:fld>
            <a:endParaRPr lang="en-US"/>
          </a:p>
        </p:txBody>
      </p:sp>
    </p:spTree>
    <p:extLst>
      <p:ext uri="{BB962C8B-B14F-4D97-AF65-F5344CB8AC3E}">
        <p14:creationId xmlns:p14="http://schemas.microsoft.com/office/powerpoint/2010/main" val="166395164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F0A84AF-C4E5-9D72-183F-76B5853D6A2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4EB1108-74AF-3BC0-3A07-0F1E85F7090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A1031AC-7FF8-5CBF-B815-899B77342EE5}"/>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ECA8BEEA-5169-DC62-F971-FCADB69BEB4A}"/>
              </a:ext>
            </a:extLst>
          </p:cNvPr>
          <p:cNvSpPr>
            <a:spLocks noGrp="1"/>
          </p:cNvSpPr>
          <p:nvPr>
            <p:ph type="sldNum" sz="quarter" idx="5"/>
          </p:nvPr>
        </p:nvSpPr>
        <p:spPr/>
        <p:txBody>
          <a:bodyPr/>
          <a:lstStyle/>
          <a:p>
            <a:fld id="{1492C2EC-C7C6-4EC2-B13E-F1B8239AABB2}" type="slidenum">
              <a:rPr lang="en-US" smtClean="0"/>
              <a:t>47</a:t>
            </a:fld>
            <a:endParaRPr lang="en-US"/>
          </a:p>
        </p:txBody>
      </p:sp>
    </p:spTree>
    <p:extLst>
      <p:ext uri="{BB962C8B-B14F-4D97-AF65-F5344CB8AC3E}">
        <p14:creationId xmlns:p14="http://schemas.microsoft.com/office/powerpoint/2010/main" val="374604833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5AF1CFA-EFE9-0530-B8F3-5916E034926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0006291-768D-44B7-0C82-7BCD86E43C2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632650E-16E0-8D12-6C2A-949EFBD20C83}"/>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6D78AFEF-9206-1551-D21B-03C3552D5E8F}"/>
              </a:ext>
            </a:extLst>
          </p:cNvPr>
          <p:cNvSpPr>
            <a:spLocks noGrp="1"/>
          </p:cNvSpPr>
          <p:nvPr>
            <p:ph type="sldNum" sz="quarter" idx="5"/>
          </p:nvPr>
        </p:nvSpPr>
        <p:spPr/>
        <p:txBody>
          <a:bodyPr/>
          <a:lstStyle/>
          <a:p>
            <a:fld id="{1492C2EC-C7C6-4EC2-B13E-F1B8239AABB2}" type="slidenum">
              <a:rPr lang="en-US" smtClean="0"/>
              <a:t>48</a:t>
            </a:fld>
            <a:endParaRPr lang="en-US"/>
          </a:p>
        </p:txBody>
      </p:sp>
    </p:spTree>
    <p:extLst>
      <p:ext uri="{BB962C8B-B14F-4D97-AF65-F5344CB8AC3E}">
        <p14:creationId xmlns:p14="http://schemas.microsoft.com/office/powerpoint/2010/main" val="401571574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D0DE39A-23F7-543C-B725-733EB6ED209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8FE30D7-455F-0E1A-EED2-47F9DE4EDD78}"/>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86492CE7-6216-FC65-5E34-93E96AAE9D82}"/>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42D6460C-D817-31E8-92A5-962A0E3BE090}"/>
              </a:ext>
            </a:extLst>
          </p:cNvPr>
          <p:cNvSpPr>
            <a:spLocks noGrp="1"/>
          </p:cNvSpPr>
          <p:nvPr>
            <p:ph type="sldNum" sz="quarter" idx="5"/>
          </p:nvPr>
        </p:nvSpPr>
        <p:spPr/>
        <p:txBody>
          <a:bodyPr/>
          <a:lstStyle/>
          <a:p>
            <a:fld id="{1492C2EC-C7C6-4EC2-B13E-F1B8239AABB2}" type="slidenum">
              <a:rPr lang="en-US" smtClean="0"/>
              <a:t>49</a:t>
            </a:fld>
            <a:endParaRPr lang="en-US"/>
          </a:p>
        </p:txBody>
      </p:sp>
    </p:spTree>
    <p:extLst>
      <p:ext uri="{BB962C8B-B14F-4D97-AF65-F5344CB8AC3E}">
        <p14:creationId xmlns:p14="http://schemas.microsoft.com/office/powerpoint/2010/main" val="16218480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1492C2EC-C7C6-4EC2-B13E-F1B8239AABB2}" type="slidenum">
              <a:rPr lang="en-US" smtClean="0"/>
              <a:t>63</a:t>
            </a:fld>
            <a:endParaRPr lang="en-US"/>
          </a:p>
        </p:txBody>
      </p:sp>
    </p:spTree>
    <p:extLst>
      <p:ext uri="{BB962C8B-B14F-4D97-AF65-F5344CB8AC3E}">
        <p14:creationId xmlns:p14="http://schemas.microsoft.com/office/powerpoint/2010/main" val="379037113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902DCA2-BFCE-F408-3A06-4D3FD8FE9A7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18E2EE2-C8B2-C64C-F3A9-13991C2645E9}"/>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7AA1BF4E-5EC7-8320-01F0-A44138D7522F}"/>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DD5612D4-FE87-8058-DF3F-CB3AD6AC6639}"/>
              </a:ext>
            </a:extLst>
          </p:cNvPr>
          <p:cNvSpPr>
            <a:spLocks noGrp="1"/>
          </p:cNvSpPr>
          <p:nvPr>
            <p:ph type="sldNum" sz="quarter" idx="5"/>
          </p:nvPr>
        </p:nvSpPr>
        <p:spPr/>
        <p:txBody>
          <a:bodyPr/>
          <a:lstStyle/>
          <a:p>
            <a:fld id="{1492C2EC-C7C6-4EC2-B13E-F1B8239AABB2}" type="slidenum">
              <a:rPr lang="en-US" smtClean="0"/>
              <a:t>64</a:t>
            </a:fld>
            <a:endParaRPr lang="en-US"/>
          </a:p>
        </p:txBody>
      </p:sp>
    </p:spTree>
    <p:extLst>
      <p:ext uri="{BB962C8B-B14F-4D97-AF65-F5344CB8AC3E}">
        <p14:creationId xmlns:p14="http://schemas.microsoft.com/office/powerpoint/2010/main" val="61232097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9A2FBB9-6003-7D86-1725-1DAC095037B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A9F0ABE-412A-3C98-4D3B-FA2AF558FB1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315F6BFE-787F-89FF-A5F8-25E9DA745846}"/>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45C23DEC-53C0-8E06-6872-E705A0E02594}"/>
              </a:ext>
            </a:extLst>
          </p:cNvPr>
          <p:cNvSpPr>
            <a:spLocks noGrp="1"/>
          </p:cNvSpPr>
          <p:nvPr>
            <p:ph type="sldNum" sz="quarter" idx="5"/>
          </p:nvPr>
        </p:nvSpPr>
        <p:spPr/>
        <p:txBody>
          <a:bodyPr/>
          <a:lstStyle/>
          <a:p>
            <a:fld id="{1492C2EC-C7C6-4EC2-B13E-F1B8239AABB2}" type="slidenum">
              <a:rPr lang="en-US" smtClean="0"/>
              <a:t>65</a:t>
            </a:fld>
            <a:endParaRPr lang="en-US"/>
          </a:p>
        </p:txBody>
      </p:sp>
    </p:spTree>
    <p:extLst>
      <p:ext uri="{BB962C8B-B14F-4D97-AF65-F5344CB8AC3E}">
        <p14:creationId xmlns:p14="http://schemas.microsoft.com/office/powerpoint/2010/main" val="160433177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9EAF913-A887-34AC-2352-8B9CFD19D77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5BDE84C-9328-8BD2-D500-2BA4E8F67A43}"/>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030BD51-DA37-23E0-0531-1642219825C0}"/>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959842BB-4BA3-25F2-57E2-FA878956BC10}"/>
              </a:ext>
            </a:extLst>
          </p:cNvPr>
          <p:cNvSpPr>
            <a:spLocks noGrp="1"/>
          </p:cNvSpPr>
          <p:nvPr>
            <p:ph type="sldNum" sz="quarter" idx="5"/>
          </p:nvPr>
        </p:nvSpPr>
        <p:spPr/>
        <p:txBody>
          <a:bodyPr/>
          <a:lstStyle/>
          <a:p>
            <a:fld id="{1492C2EC-C7C6-4EC2-B13E-F1B8239AABB2}" type="slidenum">
              <a:rPr lang="en-US" smtClean="0"/>
              <a:t>66</a:t>
            </a:fld>
            <a:endParaRPr lang="en-US"/>
          </a:p>
        </p:txBody>
      </p:sp>
    </p:spTree>
    <p:extLst>
      <p:ext uri="{BB962C8B-B14F-4D97-AF65-F5344CB8AC3E}">
        <p14:creationId xmlns:p14="http://schemas.microsoft.com/office/powerpoint/2010/main" val="99157462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3F26C17-C6D0-675D-3A40-877A488AF31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0395DE8-6BAE-14FC-A7A1-0AE3E18B24D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1EEC4690-CE0D-4C03-6E89-463AE5E03C8F}"/>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27CA71E5-ABC1-203F-F75F-DB7FB3F1004D}"/>
              </a:ext>
            </a:extLst>
          </p:cNvPr>
          <p:cNvSpPr>
            <a:spLocks noGrp="1"/>
          </p:cNvSpPr>
          <p:nvPr>
            <p:ph type="sldNum" sz="quarter" idx="5"/>
          </p:nvPr>
        </p:nvSpPr>
        <p:spPr/>
        <p:txBody>
          <a:bodyPr/>
          <a:lstStyle/>
          <a:p>
            <a:fld id="{1492C2EC-C7C6-4EC2-B13E-F1B8239AABB2}" type="slidenum">
              <a:rPr lang="en-US" smtClean="0"/>
              <a:t>67</a:t>
            </a:fld>
            <a:endParaRPr lang="en-US"/>
          </a:p>
        </p:txBody>
      </p:sp>
    </p:spTree>
    <p:extLst>
      <p:ext uri="{BB962C8B-B14F-4D97-AF65-F5344CB8AC3E}">
        <p14:creationId xmlns:p14="http://schemas.microsoft.com/office/powerpoint/2010/main" val="2409748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jpeg"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14ACE1-4DFB-9A08-C42D-97C9134A5927}"/>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15B6043A-86BC-5181-87D6-336685E73105}"/>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0C8A1DA1-683C-3B4D-5281-2F225B0F6A36}"/>
              </a:ext>
            </a:extLst>
          </p:cNvPr>
          <p:cNvSpPr>
            <a:spLocks noGrp="1"/>
          </p:cNvSpPr>
          <p:nvPr>
            <p:ph type="dt" sz="half" idx="10"/>
          </p:nvPr>
        </p:nvSpPr>
        <p:spPr/>
        <p:txBody>
          <a:bodyPr/>
          <a:lstStyle/>
          <a:p>
            <a:fld id="{C78C5424-A1F5-41B4-9307-5EDD0C5B3562}" type="datetimeFigureOut">
              <a:rPr lang="en-US" smtClean="0"/>
              <a:t>3/16/2025</a:t>
            </a:fld>
            <a:endParaRPr lang="en-US"/>
          </a:p>
        </p:txBody>
      </p:sp>
      <p:sp>
        <p:nvSpPr>
          <p:cNvPr id="5" name="Footer Placeholder 4">
            <a:extLst>
              <a:ext uri="{FF2B5EF4-FFF2-40B4-BE49-F238E27FC236}">
                <a16:creationId xmlns:a16="http://schemas.microsoft.com/office/drawing/2014/main" id="{B20E1834-8173-C51F-3C4A-A037F8FECE7D}"/>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2BD94FD-7D1D-46E6-1E6E-60043CAE2EF0}"/>
              </a:ext>
            </a:extLst>
          </p:cNvPr>
          <p:cNvSpPr>
            <a:spLocks noGrp="1"/>
          </p:cNvSpPr>
          <p:nvPr>
            <p:ph type="sldNum" sz="quarter" idx="12"/>
          </p:nvPr>
        </p:nvSpPr>
        <p:spPr/>
        <p:txBody>
          <a:bodyPr/>
          <a:lstStyle/>
          <a:p>
            <a:fld id="{2A9AAD8F-6DC4-4ABF-8AF6-CC7F64B94A38}" type="slidenum">
              <a:rPr lang="en-US" smtClean="0"/>
              <a:t>‹#›</a:t>
            </a:fld>
            <a:endParaRPr lang="en-US"/>
          </a:p>
        </p:txBody>
      </p:sp>
    </p:spTree>
    <p:extLst>
      <p:ext uri="{BB962C8B-B14F-4D97-AF65-F5344CB8AC3E}">
        <p14:creationId xmlns:p14="http://schemas.microsoft.com/office/powerpoint/2010/main" val="186894024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F57309F-1729-10FB-E198-8042A4938ED4}"/>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E4585F1B-EF64-6652-3F41-37B7C2A79C0D}"/>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17A970F5-DB63-6A3A-DC09-D40F81B56C59}"/>
              </a:ext>
            </a:extLst>
          </p:cNvPr>
          <p:cNvSpPr>
            <a:spLocks noGrp="1"/>
          </p:cNvSpPr>
          <p:nvPr>
            <p:ph type="dt" sz="half" idx="10"/>
          </p:nvPr>
        </p:nvSpPr>
        <p:spPr/>
        <p:txBody>
          <a:bodyPr/>
          <a:lstStyle/>
          <a:p>
            <a:fld id="{C78C5424-A1F5-41B4-9307-5EDD0C5B3562}" type="datetimeFigureOut">
              <a:rPr lang="en-US" smtClean="0"/>
              <a:t>3/16/2025</a:t>
            </a:fld>
            <a:endParaRPr lang="en-US"/>
          </a:p>
        </p:txBody>
      </p:sp>
      <p:sp>
        <p:nvSpPr>
          <p:cNvPr id="5" name="Footer Placeholder 4">
            <a:extLst>
              <a:ext uri="{FF2B5EF4-FFF2-40B4-BE49-F238E27FC236}">
                <a16:creationId xmlns:a16="http://schemas.microsoft.com/office/drawing/2014/main" id="{274CB30B-BA29-8114-77C0-6613AFC22992}"/>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521BD37C-28EE-FF44-7FB5-C03512C20F30}"/>
              </a:ext>
            </a:extLst>
          </p:cNvPr>
          <p:cNvSpPr>
            <a:spLocks noGrp="1"/>
          </p:cNvSpPr>
          <p:nvPr>
            <p:ph type="sldNum" sz="quarter" idx="12"/>
          </p:nvPr>
        </p:nvSpPr>
        <p:spPr/>
        <p:txBody>
          <a:bodyPr/>
          <a:lstStyle/>
          <a:p>
            <a:fld id="{2A9AAD8F-6DC4-4ABF-8AF6-CC7F64B94A38}" type="slidenum">
              <a:rPr lang="en-US" smtClean="0"/>
              <a:t>‹#›</a:t>
            </a:fld>
            <a:endParaRPr lang="en-US"/>
          </a:p>
        </p:txBody>
      </p:sp>
    </p:spTree>
    <p:extLst>
      <p:ext uri="{BB962C8B-B14F-4D97-AF65-F5344CB8AC3E}">
        <p14:creationId xmlns:p14="http://schemas.microsoft.com/office/powerpoint/2010/main" val="204992314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5756DDC-4847-A73E-C5BF-0B598A817BFC}"/>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A92940BD-8AE6-1E18-7DB6-380937A2BFC2}"/>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082FBECA-6538-E96D-DA62-99FA0422B8C2}"/>
              </a:ext>
            </a:extLst>
          </p:cNvPr>
          <p:cNvSpPr>
            <a:spLocks noGrp="1"/>
          </p:cNvSpPr>
          <p:nvPr>
            <p:ph type="dt" sz="half" idx="10"/>
          </p:nvPr>
        </p:nvSpPr>
        <p:spPr/>
        <p:txBody>
          <a:bodyPr/>
          <a:lstStyle/>
          <a:p>
            <a:fld id="{C78C5424-A1F5-41B4-9307-5EDD0C5B3562}" type="datetimeFigureOut">
              <a:rPr lang="en-US" smtClean="0"/>
              <a:t>3/16/2025</a:t>
            </a:fld>
            <a:endParaRPr lang="en-US"/>
          </a:p>
        </p:txBody>
      </p:sp>
      <p:sp>
        <p:nvSpPr>
          <p:cNvPr id="5" name="Footer Placeholder 4">
            <a:extLst>
              <a:ext uri="{FF2B5EF4-FFF2-40B4-BE49-F238E27FC236}">
                <a16:creationId xmlns:a16="http://schemas.microsoft.com/office/drawing/2014/main" id="{D25BA666-1F0D-B9AC-4284-5690BC502F8C}"/>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853A898-A8F1-C64C-E1EE-F11779F98370}"/>
              </a:ext>
            </a:extLst>
          </p:cNvPr>
          <p:cNvSpPr>
            <a:spLocks noGrp="1"/>
          </p:cNvSpPr>
          <p:nvPr>
            <p:ph type="sldNum" sz="quarter" idx="12"/>
          </p:nvPr>
        </p:nvSpPr>
        <p:spPr/>
        <p:txBody>
          <a:bodyPr/>
          <a:lstStyle/>
          <a:p>
            <a:fld id="{2A9AAD8F-6DC4-4ABF-8AF6-CC7F64B94A38}" type="slidenum">
              <a:rPr lang="en-US" smtClean="0"/>
              <a:t>‹#›</a:t>
            </a:fld>
            <a:endParaRPr lang="en-US"/>
          </a:p>
        </p:txBody>
      </p:sp>
    </p:spTree>
    <p:extLst>
      <p:ext uri="{BB962C8B-B14F-4D97-AF65-F5344CB8AC3E}">
        <p14:creationId xmlns:p14="http://schemas.microsoft.com/office/powerpoint/2010/main" val="220886943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B517E4-0C58-667A-9744-CC96BBF6EF1F}"/>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C3F3EAAC-5BC0-A4CF-4F66-6AB52AF4F21A}"/>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23626E66-97EB-6860-BF76-75B19857E01A}"/>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9B3F6816-6E03-FD53-AE83-FCD65D0C4D50}"/>
              </a:ext>
            </a:extLst>
          </p:cNvPr>
          <p:cNvSpPr>
            <a:spLocks noGrp="1"/>
          </p:cNvSpPr>
          <p:nvPr>
            <p:ph type="dt" sz="half" idx="10"/>
          </p:nvPr>
        </p:nvSpPr>
        <p:spPr/>
        <p:txBody>
          <a:bodyPr/>
          <a:lstStyle/>
          <a:p>
            <a:fld id="{C78C5424-A1F5-41B4-9307-5EDD0C5B3562}" type="datetimeFigureOut">
              <a:rPr lang="en-US" smtClean="0"/>
              <a:t>3/16/2025</a:t>
            </a:fld>
            <a:endParaRPr lang="en-US"/>
          </a:p>
        </p:txBody>
      </p:sp>
      <p:sp>
        <p:nvSpPr>
          <p:cNvPr id="6" name="Footer Placeholder 5">
            <a:extLst>
              <a:ext uri="{FF2B5EF4-FFF2-40B4-BE49-F238E27FC236}">
                <a16:creationId xmlns:a16="http://schemas.microsoft.com/office/drawing/2014/main" id="{317A8862-5E0C-E76D-8EBD-40DAF68F5CD2}"/>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E7D1DF06-EB4C-17A0-CD61-9B17AAE6A4D9}"/>
              </a:ext>
            </a:extLst>
          </p:cNvPr>
          <p:cNvSpPr>
            <a:spLocks noGrp="1"/>
          </p:cNvSpPr>
          <p:nvPr>
            <p:ph type="sldNum" sz="quarter" idx="12"/>
          </p:nvPr>
        </p:nvSpPr>
        <p:spPr/>
        <p:txBody>
          <a:bodyPr/>
          <a:lstStyle/>
          <a:p>
            <a:fld id="{2A9AAD8F-6DC4-4ABF-8AF6-CC7F64B94A38}" type="slidenum">
              <a:rPr lang="en-US" smtClean="0"/>
              <a:t>‹#›</a:t>
            </a:fld>
            <a:endParaRPr lang="en-US"/>
          </a:p>
        </p:txBody>
      </p:sp>
    </p:spTree>
    <p:extLst>
      <p:ext uri="{BB962C8B-B14F-4D97-AF65-F5344CB8AC3E}">
        <p14:creationId xmlns:p14="http://schemas.microsoft.com/office/powerpoint/2010/main" val="388252362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33F823-D2A5-A3F3-BF4F-4DC6EBDBBCB4}"/>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3946749C-594A-E4D1-2C3D-6D9C10B3F086}"/>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22799F2D-E46B-8D98-523B-1F60328A1F1D}"/>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6F98EF6E-73BC-FEA7-1CC7-26889A40796A}"/>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254E6AF8-5C1A-EA86-410C-455160C5D5F3}"/>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5DB9E01F-C920-4824-FA71-9B1E7EC9BA8D}"/>
              </a:ext>
            </a:extLst>
          </p:cNvPr>
          <p:cNvSpPr>
            <a:spLocks noGrp="1"/>
          </p:cNvSpPr>
          <p:nvPr>
            <p:ph type="dt" sz="half" idx="10"/>
          </p:nvPr>
        </p:nvSpPr>
        <p:spPr/>
        <p:txBody>
          <a:bodyPr/>
          <a:lstStyle/>
          <a:p>
            <a:fld id="{C78C5424-A1F5-41B4-9307-5EDD0C5B3562}" type="datetimeFigureOut">
              <a:rPr lang="en-US" smtClean="0"/>
              <a:t>3/16/2025</a:t>
            </a:fld>
            <a:endParaRPr lang="en-US"/>
          </a:p>
        </p:txBody>
      </p:sp>
      <p:sp>
        <p:nvSpPr>
          <p:cNvPr id="8" name="Footer Placeholder 7">
            <a:extLst>
              <a:ext uri="{FF2B5EF4-FFF2-40B4-BE49-F238E27FC236}">
                <a16:creationId xmlns:a16="http://schemas.microsoft.com/office/drawing/2014/main" id="{93292908-80C4-1A8E-5FFF-E9A9A2877E22}"/>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ECF25C1B-9527-CA74-70AC-7FD1ACBCFDAA}"/>
              </a:ext>
            </a:extLst>
          </p:cNvPr>
          <p:cNvSpPr>
            <a:spLocks noGrp="1"/>
          </p:cNvSpPr>
          <p:nvPr>
            <p:ph type="sldNum" sz="quarter" idx="12"/>
          </p:nvPr>
        </p:nvSpPr>
        <p:spPr/>
        <p:txBody>
          <a:bodyPr/>
          <a:lstStyle/>
          <a:p>
            <a:fld id="{2A9AAD8F-6DC4-4ABF-8AF6-CC7F64B94A38}" type="slidenum">
              <a:rPr lang="en-US" smtClean="0"/>
              <a:t>‹#›</a:t>
            </a:fld>
            <a:endParaRPr lang="en-US"/>
          </a:p>
        </p:txBody>
      </p:sp>
    </p:spTree>
    <p:extLst>
      <p:ext uri="{BB962C8B-B14F-4D97-AF65-F5344CB8AC3E}">
        <p14:creationId xmlns:p14="http://schemas.microsoft.com/office/powerpoint/2010/main" val="274895631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73247E2-B4DB-B673-2C1E-6A87047C777B}"/>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E41A7ED2-9544-1BCA-0942-CBF9E9F169DC}"/>
              </a:ext>
            </a:extLst>
          </p:cNvPr>
          <p:cNvSpPr>
            <a:spLocks noGrp="1"/>
          </p:cNvSpPr>
          <p:nvPr>
            <p:ph type="dt" sz="half" idx="10"/>
          </p:nvPr>
        </p:nvSpPr>
        <p:spPr/>
        <p:txBody>
          <a:bodyPr/>
          <a:lstStyle/>
          <a:p>
            <a:fld id="{C78C5424-A1F5-41B4-9307-5EDD0C5B3562}" type="datetimeFigureOut">
              <a:rPr lang="en-US" smtClean="0"/>
              <a:t>3/16/2025</a:t>
            </a:fld>
            <a:endParaRPr lang="en-US"/>
          </a:p>
        </p:txBody>
      </p:sp>
      <p:sp>
        <p:nvSpPr>
          <p:cNvPr id="4" name="Footer Placeholder 3">
            <a:extLst>
              <a:ext uri="{FF2B5EF4-FFF2-40B4-BE49-F238E27FC236}">
                <a16:creationId xmlns:a16="http://schemas.microsoft.com/office/drawing/2014/main" id="{7D186CFA-5284-0E66-6098-3EE57855D84C}"/>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37E9286B-DD9E-9857-8B25-E4C3B6DDF490}"/>
              </a:ext>
            </a:extLst>
          </p:cNvPr>
          <p:cNvSpPr>
            <a:spLocks noGrp="1"/>
          </p:cNvSpPr>
          <p:nvPr>
            <p:ph type="sldNum" sz="quarter" idx="12"/>
          </p:nvPr>
        </p:nvSpPr>
        <p:spPr/>
        <p:txBody>
          <a:bodyPr/>
          <a:lstStyle/>
          <a:p>
            <a:fld id="{2A9AAD8F-6DC4-4ABF-8AF6-CC7F64B94A38}" type="slidenum">
              <a:rPr lang="en-US" smtClean="0"/>
              <a:t>‹#›</a:t>
            </a:fld>
            <a:endParaRPr lang="en-US"/>
          </a:p>
        </p:txBody>
      </p:sp>
    </p:spTree>
    <p:extLst>
      <p:ext uri="{BB962C8B-B14F-4D97-AF65-F5344CB8AC3E}">
        <p14:creationId xmlns:p14="http://schemas.microsoft.com/office/powerpoint/2010/main" val="158044598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563351D9-81E6-476E-C913-49D16601E1B3}"/>
              </a:ext>
            </a:extLst>
          </p:cNvPr>
          <p:cNvSpPr>
            <a:spLocks noGrp="1"/>
          </p:cNvSpPr>
          <p:nvPr>
            <p:ph type="dt" sz="half" idx="10"/>
          </p:nvPr>
        </p:nvSpPr>
        <p:spPr/>
        <p:txBody>
          <a:bodyPr/>
          <a:lstStyle/>
          <a:p>
            <a:fld id="{C78C5424-A1F5-41B4-9307-5EDD0C5B3562}" type="datetimeFigureOut">
              <a:rPr lang="en-US" smtClean="0"/>
              <a:t>3/16/2025</a:t>
            </a:fld>
            <a:endParaRPr lang="en-US"/>
          </a:p>
        </p:txBody>
      </p:sp>
      <p:sp>
        <p:nvSpPr>
          <p:cNvPr id="3" name="Footer Placeholder 2">
            <a:extLst>
              <a:ext uri="{FF2B5EF4-FFF2-40B4-BE49-F238E27FC236}">
                <a16:creationId xmlns:a16="http://schemas.microsoft.com/office/drawing/2014/main" id="{CF0A7BC7-6DD7-D30E-E595-4C5BE2F7E9A0}"/>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71F5679A-A105-4DE2-91D5-A63E3995409E}"/>
              </a:ext>
            </a:extLst>
          </p:cNvPr>
          <p:cNvSpPr>
            <a:spLocks noGrp="1"/>
          </p:cNvSpPr>
          <p:nvPr>
            <p:ph type="sldNum" sz="quarter" idx="12"/>
          </p:nvPr>
        </p:nvSpPr>
        <p:spPr/>
        <p:txBody>
          <a:bodyPr/>
          <a:lstStyle/>
          <a:p>
            <a:fld id="{2A9AAD8F-6DC4-4ABF-8AF6-CC7F64B94A38}" type="slidenum">
              <a:rPr lang="en-US" smtClean="0"/>
              <a:t>‹#›</a:t>
            </a:fld>
            <a:endParaRPr lang="en-US"/>
          </a:p>
        </p:txBody>
      </p:sp>
    </p:spTree>
    <p:extLst>
      <p:ext uri="{BB962C8B-B14F-4D97-AF65-F5344CB8AC3E}">
        <p14:creationId xmlns:p14="http://schemas.microsoft.com/office/powerpoint/2010/main" val="285967901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C98F4B6-3C41-9F3C-1EFF-E43D21335342}"/>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7A4110CE-2577-F81E-41B3-C29D54F6D232}"/>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81F0336D-F199-0F1D-0574-1545696D780A}"/>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85316F6B-AC42-46D6-6419-C972B9723D1B}"/>
              </a:ext>
            </a:extLst>
          </p:cNvPr>
          <p:cNvSpPr>
            <a:spLocks noGrp="1"/>
          </p:cNvSpPr>
          <p:nvPr>
            <p:ph type="dt" sz="half" idx="10"/>
          </p:nvPr>
        </p:nvSpPr>
        <p:spPr/>
        <p:txBody>
          <a:bodyPr/>
          <a:lstStyle/>
          <a:p>
            <a:fld id="{C78C5424-A1F5-41B4-9307-5EDD0C5B3562}" type="datetimeFigureOut">
              <a:rPr lang="en-US" smtClean="0"/>
              <a:t>3/16/2025</a:t>
            </a:fld>
            <a:endParaRPr lang="en-US"/>
          </a:p>
        </p:txBody>
      </p:sp>
      <p:sp>
        <p:nvSpPr>
          <p:cNvPr id="6" name="Footer Placeholder 5">
            <a:extLst>
              <a:ext uri="{FF2B5EF4-FFF2-40B4-BE49-F238E27FC236}">
                <a16:creationId xmlns:a16="http://schemas.microsoft.com/office/drawing/2014/main" id="{AAECB152-5FCA-900A-15DE-08087A268801}"/>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6855835E-BAFD-0DF9-36F8-9C16C6950D0B}"/>
              </a:ext>
            </a:extLst>
          </p:cNvPr>
          <p:cNvSpPr>
            <a:spLocks noGrp="1"/>
          </p:cNvSpPr>
          <p:nvPr>
            <p:ph type="sldNum" sz="quarter" idx="12"/>
          </p:nvPr>
        </p:nvSpPr>
        <p:spPr/>
        <p:txBody>
          <a:bodyPr/>
          <a:lstStyle/>
          <a:p>
            <a:fld id="{2A9AAD8F-6DC4-4ABF-8AF6-CC7F64B94A38}" type="slidenum">
              <a:rPr lang="en-US" smtClean="0"/>
              <a:t>‹#›</a:t>
            </a:fld>
            <a:endParaRPr lang="en-US"/>
          </a:p>
        </p:txBody>
      </p:sp>
    </p:spTree>
    <p:extLst>
      <p:ext uri="{BB962C8B-B14F-4D97-AF65-F5344CB8AC3E}">
        <p14:creationId xmlns:p14="http://schemas.microsoft.com/office/powerpoint/2010/main" val="305520848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2571D5E-CBEF-F0C8-B408-5F92F2B4BE08}"/>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BA537762-D75A-8851-8571-940F26EA6AF4}"/>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081590D6-6A41-F3CE-F7AC-B705AB3212EA}"/>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D68E1A21-FC29-4259-0C5E-0A02B877DAF2}"/>
              </a:ext>
            </a:extLst>
          </p:cNvPr>
          <p:cNvSpPr>
            <a:spLocks noGrp="1"/>
          </p:cNvSpPr>
          <p:nvPr>
            <p:ph type="dt" sz="half" idx="10"/>
          </p:nvPr>
        </p:nvSpPr>
        <p:spPr/>
        <p:txBody>
          <a:bodyPr/>
          <a:lstStyle/>
          <a:p>
            <a:fld id="{C78C5424-A1F5-41B4-9307-5EDD0C5B3562}" type="datetimeFigureOut">
              <a:rPr lang="en-US" smtClean="0"/>
              <a:t>3/16/2025</a:t>
            </a:fld>
            <a:endParaRPr lang="en-US"/>
          </a:p>
        </p:txBody>
      </p:sp>
      <p:sp>
        <p:nvSpPr>
          <p:cNvPr id="6" name="Footer Placeholder 5">
            <a:extLst>
              <a:ext uri="{FF2B5EF4-FFF2-40B4-BE49-F238E27FC236}">
                <a16:creationId xmlns:a16="http://schemas.microsoft.com/office/drawing/2014/main" id="{B739DD3D-CB11-4AD3-2C29-5DA7C4A95B72}"/>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016076EA-B71E-6E3E-104D-FE7F7E541376}"/>
              </a:ext>
            </a:extLst>
          </p:cNvPr>
          <p:cNvSpPr>
            <a:spLocks noGrp="1"/>
          </p:cNvSpPr>
          <p:nvPr>
            <p:ph type="sldNum" sz="quarter" idx="12"/>
          </p:nvPr>
        </p:nvSpPr>
        <p:spPr/>
        <p:txBody>
          <a:bodyPr/>
          <a:lstStyle/>
          <a:p>
            <a:fld id="{2A9AAD8F-6DC4-4ABF-8AF6-CC7F64B94A38}" type="slidenum">
              <a:rPr lang="en-US" smtClean="0"/>
              <a:t>‹#›</a:t>
            </a:fld>
            <a:endParaRPr lang="en-US"/>
          </a:p>
        </p:txBody>
      </p:sp>
    </p:spTree>
    <p:extLst>
      <p:ext uri="{BB962C8B-B14F-4D97-AF65-F5344CB8AC3E}">
        <p14:creationId xmlns:p14="http://schemas.microsoft.com/office/powerpoint/2010/main" val="373207531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42C684-0D71-736F-03DC-23F17C5BA1EB}"/>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1B2AE559-0926-E523-306D-B2C6D9EBF20B}"/>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7341F428-D42F-910E-A070-6B4D510E1D9A}"/>
              </a:ext>
            </a:extLst>
          </p:cNvPr>
          <p:cNvSpPr>
            <a:spLocks noGrp="1"/>
          </p:cNvSpPr>
          <p:nvPr>
            <p:ph type="dt" sz="half" idx="10"/>
          </p:nvPr>
        </p:nvSpPr>
        <p:spPr/>
        <p:txBody>
          <a:bodyPr/>
          <a:lstStyle/>
          <a:p>
            <a:fld id="{C78C5424-A1F5-41B4-9307-5EDD0C5B3562}" type="datetimeFigureOut">
              <a:rPr lang="en-US" smtClean="0"/>
              <a:t>3/16/2025</a:t>
            </a:fld>
            <a:endParaRPr lang="en-US"/>
          </a:p>
        </p:txBody>
      </p:sp>
      <p:sp>
        <p:nvSpPr>
          <p:cNvPr id="5" name="Footer Placeholder 4">
            <a:extLst>
              <a:ext uri="{FF2B5EF4-FFF2-40B4-BE49-F238E27FC236}">
                <a16:creationId xmlns:a16="http://schemas.microsoft.com/office/drawing/2014/main" id="{7059A855-1B96-C609-BC8E-D0A22AA6B50E}"/>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9B78D038-445E-5CBE-B227-94CEB451928F}"/>
              </a:ext>
            </a:extLst>
          </p:cNvPr>
          <p:cNvSpPr>
            <a:spLocks noGrp="1"/>
          </p:cNvSpPr>
          <p:nvPr>
            <p:ph type="sldNum" sz="quarter" idx="12"/>
          </p:nvPr>
        </p:nvSpPr>
        <p:spPr/>
        <p:txBody>
          <a:bodyPr/>
          <a:lstStyle/>
          <a:p>
            <a:fld id="{2A9AAD8F-6DC4-4ABF-8AF6-CC7F64B94A38}" type="slidenum">
              <a:rPr lang="en-US" smtClean="0"/>
              <a:t>‹#›</a:t>
            </a:fld>
            <a:endParaRPr lang="en-US"/>
          </a:p>
        </p:txBody>
      </p:sp>
    </p:spTree>
    <p:extLst>
      <p:ext uri="{BB962C8B-B14F-4D97-AF65-F5344CB8AC3E}">
        <p14:creationId xmlns:p14="http://schemas.microsoft.com/office/powerpoint/2010/main" val="185250546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61E1886F-7EC0-3857-FA97-9734DB2A9026}"/>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1A11267E-B95D-5058-2245-1AD9B5A5EC34}"/>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2034726E-2BDB-4673-E30C-FF0E93E14051}"/>
              </a:ext>
            </a:extLst>
          </p:cNvPr>
          <p:cNvSpPr>
            <a:spLocks noGrp="1"/>
          </p:cNvSpPr>
          <p:nvPr>
            <p:ph type="dt" sz="half" idx="10"/>
          </p:nvPr>
        </p:nvSpPr>
        <p:spPr/>
        <p:txBody>
          <a:bodyPr/>
          <a:lstStyle/>
          <a:p>
            <a:fld id="{C78C5424-A1F5-41B4-9307-5EDD0C5B3562}" type="datetimeFigureOut">
              <a:rPr lang="en-US" smtClean="0"/>
              <a:t>3/16/2025</a:t>
            </a:fld>
            <a:endParaRPr lang="en-US"/>
          </a:p>
        </p:txBody>
      </p:sp>
      <p:sp>
        <p:nvSpPr>
          <p:cNvPr id="5" name="Footer Placeholder 4">
            <a:extLst>
              <a:ext uri="{FF2B5EF4-FFF2-40B4-BE49-F238E27FC236}">
                <a16:creationId xmlns:a16="http://schemas.microsoft.com/office/drawing/2014/main" id="{E6EFFED1-4C07-460B-7FC3-F089865AF82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E2C2FDE5-9836-320B-25D9-405E84B640DB}"/>
              </a:ext>
            </a:extLst>
          </p:cNvPr>
          <p:cNvSpPr>
            <a:spLocks noGrp="1"/>
          </p:cNvSpPr>
          <p:nvPr>
            <p:ph type="sldNum" sz="quarter" idx="12"/>
          </p:nvPr>
        </p:nvSpPr>
        <p:spPr/>
        <p:txBody>
          <a:bodyPr/>
          <a:lstStyle/>
          <a:p>
            <a:fld id="{2A9AAD8F-6DC4-4ABF-8AF6-CC7F64B94A38}" type="slidenum">
              <a:rPr lang="en-US" smtClean="0"/>
              <a:t>‹#›</a:t>
            </a:fld>
            <a:endParaRPr lang="en-US"/>
          </a:p>
        </p:txBody>
      </p:sp>
    </p:spTree>
    <p:extLst>
      <p:ext uri="{BB962C8B-B14F-4D97-AF65-F5344CB8AC3E}">
        <p14:creationId xmlns:p14="http://schemas.microsoft.com/office/powerpoint/2010/main" val="329768348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2_Title Slide">
    <p:spTree>
      <p:nvGrpSpPr>
        <p:cNvPr id="1" name=""/>
        <p:cNvGrpSpPr/>
        <p:nvPr/>
      </p:nvGrpSpPr>
      <p:grpSpPr>
        <a:xfrm>
          <a:off x="0" y="0"/>
          <a:ext cx="0" cy="0"/>
          <a:chOff x="0" y="0"/>
          <a:chExt cx="0" cy="0"/>
        </a:xfrm>
      </p:grpSpPr>
      <p:pic>
        <p:nvPicPr>
          <p:cNvPr id="2" name="Picture 2" descr="A picture containing background pattern&#10;&#10;Description automatically generated">
            <a:extLst>
              <a:ext uri="{FF2B5EF4-FFF2-40B4-BE49-F238E27FC236}">
                <a16:creationId xmlns:a16="http://schemas.microsoft.com/office/drawing/2014/main" id="{9FFF5DA8-EDA5-62E2-CE3F-1605FE8DF121}"/>
              </a:ext>
            </a:extLst>
          </p:cNvPr>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0" y="0"/>
            <a:ext cx="12192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aphicFrame>
        <p:nvGraphicFramePr>
          <p:cNvPr id="3" name="Table 2">
            <a:extLst>
              <a:ext uri="{FF2B5EF4-FFF2-40B4-BE49-F238E27FC236}">
                <a16:creationId xmlns:a16="http://schemas.microsoft.com/office/drawing/2014/main" id="{A67787EE-92E6-13B4-5E43-0668906C8D0A}"/>
              </a:ext>
            </a:extLst>
          </p:cNvPr>
          <p:cNvGraphicFramePr>
            <a:graphicFrameLocks noGrp="1"/>
          </p:cNvGraphicFramePr>
          <p:nvPr/>
        </p:nvGraphicFramePr>
        <p:xfrm>
          <a:off x="0" y="6469063"/>
          <a:ext cx="12191999" cy="461962"/>
        </p:xfrm>
        <a:graphic>
          <a:graphicData uri="http://schemas.openxmlformats.org/drawingml/2006/table">
            <a:tbl>
              <a:tblPr firstRow="1" bandRow="1">
                <a:tableStyleId>{5C22544A-7EE6-4342-B048-85BDC9FD1C3A}</a:tableStyleId>
              </a:tblPr>
              <a:tblGrid>
                <a:gridCol w="2366681">
                  <a:extLst>
                    <a:ext uri="{9D8B030D-6E8A-4147-A177-3AD203B41FA5}">
                      <a16:colId xmlns:a16="http://schemas.microsoft.com/office/drawing/2014/main" val="20000"/>
                    </a:ext>
                  </a:extLst>
                </a:gridCol>
                <a:gridCol w="4700263">
                  <a:extLst>
                    <a:ext uri="{9D8B030D-6E8A-4147-A177-3AD203B41FA5}">
                      <a16:colId xmlns:a16="http://schemas.microsoft.com/office/drawing/2014/main" val="20001"/>
                    </a:ext>
                  </a:extLst>
                </a:gridCol>
                <a:gridCol w="1539171">
                  <a:extLst>
                    <a:ext uri="{9D8B030D-6E8A-4147-A177-3AD203B41FA5}">
                      <a16:colId xmlns:a16="http://schemas.microsoft.com/office/drawing/2014/main" val="20002"/>
                    </a:ext>
                  </a:extLst>
                </a:gridCol>
                <a:gridCol w="1522620">
                  <a:extLst>
                    <a:ext uri="{9D8B030D-6E8A-4147-A177-3AD203B41FA5}">
                      <a16:colId xmlns:a16="http://schemas.microsoft.com/office/drawing/2014/main" val="20003"/>
                    </a:ext>
                  </a:extLst>
                </a:gridCol>
                <a:gridCol w="2063264">
                  <a:extLst>
                    <a:ext uri="{9D8B030D-6E8A-4147-A177-3AD203B41FA5}">
                      <a16:colId xmlns:a16="http://schemas.microsoft.com/office/drawing/2014/main" val="20004"/>
                    </a:ext>
                  </a:extLst>
                </a:gridCol>
              </a:tblGrid>
              <a:tr h="461962">
                <a:tc>
                  <a:txBody>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lang="ar-AE" sz="1400" dirty="0">
                          <a:latin typeface="Calibri" panose="020F0502020204030204" pitchFamily="34" charset="0"/>
                          <a:cs typeface="Calibri" panose="020F0502020204030204" pitchFamily="34" charset="0"/>
                        </a:rPr>
                        <a:t>المعلم : كمال لطفي فوده</a:t>
                      </a:r>
                      <a:endParaRPr lang="en-US" sz="1400" dirty="0">
                        <a:latin typeface="Calibri" panose="020F0502020204030204" pitchFamily="34" charset="0"/>
                        <a:cs typeface="Calibri" panose="020F0502020204030204" pitchFamily="34" charset="0"/>
                      </a:endParaRPr>
                    </a:p>
                  </a:txBody>
                  <a:tcPr marT="45749" marB="45749" anchor="ctr">
                    <a:solidFill>
                      <a:srgbClr val="E62ED9"/>
                    </a:solidFill>
                  </a:tcPr>
                </a:tc>
                <a:tc>
                  <a:txBody>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lang="ar-AE" sz="1400" dirty="0">
                          <a:latin typeface="Calibri" panose="020F0502020204030204" pitchFamily="34" charset="0"/>
                          <a:cs typeface="Calibri" panose="020F0502020204030204" pitchFamily="34" charset="0"/>
                        </a:rPr>
                        <a:t>اليوم و التاريخ :</a:t>
                      </a:r>
                      <a:fld id="{BAC01E89-C5F6-4E9D-B237-C238CCFCDCD6}" type="datetime2">
                        <a:rPr lang="ar-AE" sz="1400" smtClean="0">
                          <a:latin typeface="Calibri" panose="020F0502020204030204" pitchFamily="34" charset="0"/>
                          <a:cs typeface="Calibri" panose="020F0502020204030204" pitchFamily="34" charset="0"/>
                        </a:rPr>
                        <a:t>الأحد، 17 رمضان، 1446</a:t>
                      </a:fld>
                      <a:r>
                        <a:rPr lang="ar-AE" sz="1400" dirty="0">
                          <a:latin typeface="Calibri" panose="020F0502020204030204" pitchFamily="34" charset="0"/>
                          <a:cs typeface="Calibri" panose="020F0502020204030204" pitchFamily="34" charset="0"/>
                        </a:rPr>
                        <a:t> / </a:t>
                      </a:r>
                      <a:fld id="{EE90CB6C-2E27-4B60-A73C-A02F2CC6E01E}" type="datetime12">
                        <a:rPr lang="ar-AE" sz="1400" smtClean="0">
                          <a:latin typeface="Calibri" panose="020F0502020204030204" pitchFamily="34" charset="0"/>
                          <a:cs typeface="Calibri" panose="020F0502020204030204" pitchFamily="34" charset="0"/>
                        </a:rPr>
                        <a:t>16/03/2025 08:49 م</a:t>
                      </a:fld>
                      <a:endParaRPr lang="en-US" sz="1400" dirty="0">
                        <a:latin typeface="Calibri" panose="020F0502020204030204" pitchFamily="34" charset="0"/>
                        <a:cs typeface="Calibri" panose="020F0502020204030204" pitchFamily="34" charset="0"/>
                      </a:endParaRPr>
                    </a:p>
                  </a:txBody>
                  <a:tcPr marT="45749" marB="45749" anchor="ctr">
                    <a:solidFill>
                      <a:srgbClr val="92D050"/>
                    </a:solidFill>
                  </a:tcPr>
                </a:tc>
                <a:tc>
                  <a:txBody>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lang="ar-AE" sz="1400" dirty="0">
                          <a:latin typeface="Calibri" panose="020F0502020204030204" pitchFamily="34" charset="0"/>
                          <a:cs typeface="Calibri" panose="020F0502020204030204" pitchFamily="34" charset="0"/>
                        </a:rPr>
                        <a:t>المدرسة : القيم ح 2</a:t>
                      </a:r>
                      <a:endParaRPr lang="ar-AE" sz="1100" dirty="0">
                        <a:solidFill>
                          <a:schemeClr val="bg1"/>
                        </a:solidFill>
                        <a:latin typeface="Calibri" panose="020F0502020204030204" pitchFamily="34" charset="0"/>
                        <a:cs typeface="Calibri" panose="020F0502020204030204" pitchFamily="34" charset="0"/>
                      </a:endParaRPr>
                    </a:p>
                  </a:txBody>
                  <a:tcPr marT="45749" marB="45749" anchor="ctr">
                    <a:solidFill>
                      <a:schemeClr val="accent1">
                        <a:lumMod val="75000"/>
                      </a:schemeClr>
                    </a:solidFill>
                  </a:tcPr>
                </a:tc>
                <a:tc>
                  <a:txBody>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lang="ar-AE" sz="1400" dirty="0">
                          <a:latin typeface="Calibri" panose="020F0502020204030204" pitchFamily="34" charset="0"/>
                          <a:cs typeface="Calibri" panose="020F0502020204030204" pitchFamily="34" charset="0"/>
                        </a:rPr>
                        <a:t>الصف : سادس عام </a:t>
                      </a:r>
                    </a:p>
                  </a:txBody>
                  <a:tcPr marT="45749" marB="45749" anchor="ctr">
                    <a:solidFill>
                      <a:srgbClr val="009999"/>
                    </a:solidFill>
                  </a:tcPr>
                </a:tc>
                <a:tc>
                  <a:txBody>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lang="ar-AE" sz="1400" dirty="0">
                          <a:latin typeface="Calibri" panose="020F0502020204030204" pitchFamily="34" charset="0"/>
                          <a:cs typeface="Calibri" panose="020F0502020204030204" pitchFamily="34" charset="0"/>
                        </a:rPr>
                        <a:t>الوحدة  1 : النسب والمعدلات</a:t>
                      </a:r>
                    </a:p>
                  </a:txBody>
                  <a:tcPr marT="45749" marB="45749" anchor="ctr">
                    <a:solidFill>
                      <a:srgbClr val="FF9900"/>
                    </a:solidFill>
                  </a:tcPr>
                </a:tc>
                <a:extLst>
                  <a:ext uri="{0D108BD9-81ED-4DB2-BD59-A6C34878D82A}">
                    <a16:rowId xmlns:a16="http://schemas.microsoft.com/office/drawing/2014/main" val="10000"/>
                  </a:ext>
                </a:extLst>
              </a:tr>
            </a:tbl>
          </a:graphicData>
        </a:graphic>
      </p:graphicFrame>
    </p:spTree>
    <p:extLst>
      <p:ext uri="{BB962C8B-B14F-4D97-AF65-F5344CB8AC3E}">
        <p14:creationId xmlns:p14="http://schemas.microsoft.com/office/powerpoint/2010/main" val="189531577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 /><Relationship Id="rId13" Type="http://schemas.openxmlformats.org/officeDocument/2006/relationships/theme" Target="../theme/theme1.xml" /><Relationship Id="rId3" Type="http://schemas.openxmlformats.org/officeDocument/2006/relationships/slideLayout" Target="../slideLayouts/slideLayout3.xml" /><Relationship Id="rId7" Type="http://schemas.openxmlformats.org/officeDocument/2006/relationships/slideLayout" Target="../slideLayouts/slideLayout7.xml" /><Relationship Id="rId12" Type="http://schemas.openxmlformats.org/officeDocument/2006/relationships/slideLayout" Target="../slideLayouts/slideLayout12.xml" /><Relationship Id="rId2" Type="http://schemas.openxmlformats.org/officeDocument/2006/relationships/slideLayout" Target="../slideLayouts/slideLayout2.xml" /><Relationship Id="rId1" Type="http://schemas.openxmlformats.org/officeDocument/2006/relationships/slideLayout" Target="../slideLayouts/slideLayout1.xml" /><Relationship Id="rId6" Type="http://schemas.openxmlformats.org/officeDocument/2006/relationships/slideLayout" Target="../slideLayouts/slideLayout6.xml" /><Relationship Id="rId11" Type="http://schemas.openxmlformats.org/officeDocument/2006/relationships/slideLayout" Target="../slideLayouts/slideLayout11.xml" /><Relationship Id="rId5" Type="http://schemas.openxmlformats.org/officeDocument/2006/relationships/slideLayout" Target="../slideLayouts/slideLayout5.xml" /><Relationship Id="rId10" Type="http://schemas.openxmlformats.org/officeDocument/2006/relationships/slideLayout" Target="../slideLayouts/slideLayout10.xml" /><Relationship Id="rId4" Type="http://schemas.openxmlformats.org/officeDocument/2006/relationships/slideLayout" Target="../slideLayouts/slideLayout4.xml" /><Relationship Id="rId9" Type="http://schemas.openxmlformats.org/officeDocument/2006/relationships/slideLayout" Target="../slideLayouts/slideLayout9.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920E0425-B957-377A-C738-AA14C6EA7309}"/>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60CEF80C-E11F-502F-71D5-423F65402FC5}"/>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4B4BCF79-A0BF-482E-BE0A-DE78BB9F8813}"/>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C78C5424-A1F5-41B4-9307-5EDD0C5B3562}" type="datetimeFigureOut">
              <a:rPr lang="en-US" smtClean="0"/>
              <a:t>3/16/2025</a:t>
            </a:fld>
            <a:endParaRPr lang="en-US"/>
          </a:p>
        </p:txBody>
      </p:sp>
      <p:sp>
        <p:nvSpPr>
          <p:cNvPr id="5" name="Footer Placeholder 4">
            <a:extLst>
              <a:ext uri="{FF2B5EF4-FFF2-40B4-BE49-F238E27FC236}">
                <a16:creationId xmlns:a16="http://schemas.microsoft.com/office/drawing/2014/main" id="{0C8B5E29-E162-D6F4-12FA-E98A6E499467}"/>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US"/>
          </a:p>
        </p:txBody>
      </p:sp>
      <p:sp>
        <p:nvSpPr>
          <p:cNvPr id="6" name="Slide Number Placeholder 5">
            <a:extLst>
              <a:ext uri="{FF2B5EF4-FFF2-40B4-BE49-F238E27FC236}">
                <a16:creationId xmlns:a16="http://schemas.microsoft.com/office/drawing/2014/main" id="{8547AF51-8E9A-6DCC-4468-FECA48A2F6A0}"/>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2A9AAD8F-6DC4-4ABF-8AF6-CC7F64B94A38}" type="slidenum">
              <a:rPr lang="en-US" smtClean="0"/>
              <a:t>‹#›</a:t>
            </a:fld>
            <a:endParaRPr lang="en-US"/>
          </a:p>
        </p:txBody>
      </p:sp>
    </p:spTree>
    <p:extLst>
      <p:ext uri="{BB962C8B-B14F-4D97-AF65-F5344CB8AC3E}">
        <p14:creationId xmlns:p14="http://schemas.microsoft.com/office/powerpoint/2010/main" val="311878897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 /><Relationship Id="rId2" Type="http://schemas.openxmlformats.org/officeDocument/2006/relationships/notesSlide" Target="../notesSlides/notesSlide1.xml" /><Relationship Id="rId1" Type="http://schemas.openxmlformats.org/officeDocument/2006/relationships/slideLayout" Target="../slideLayouts/slideLayout12.xml" /><Relationship Id="rId4" Type="http://schemas.openxmlformats.org/officeDocument/2006/relationships/image" Target="../media/image3.png" /></Relationships>
</file>

<file path=ppt/slides/_rels/slide2.xml.rels><?xml version="1.0" encoding="UTF-8" standalone="yes"?>
<Relationships xmlns="http://schemas.openxmlformats.org/package/2006/relationships"><Relationship Id="rId8" Type="http://schemas.openxmlformats.org/officeDocument/2006/relationships/image" Target="../media/image10.emf" /><Relationship Id="rId3" Type="http://schemas.openxmlformats.org/officeDocument/2006/relationships/image" Target="../media/image5.png" /><Relationship Id="rId7" Type="http://schemas.openxmlformats.org/officeDocument/2006/relationships/image" Target="../media/image9.png" /><Relationship Id="rId2" Type="http://schemas.openxmlformats.org/officeDocument/2006/relationships/image" Target="../media/image4.png" /><Relationship Id="rId1" Type="http://schemas.openxmlformats.org/officeDocument/2006/relationships/slideLayout" Target="../slideLayouts/slideLayout1.xml" /><Relationship Id="rId6" Type="http://schemas.openxmlformats.org/officeDocument/2006/relationships/image" Target="../media/image8.png" /><Relationship Id="rId5" Type="http://schemas.openxmlformats.org/officeDocument/2006/relationships/image" Target="../media/image7.png" /><Relationship Id="rId4" Type="http://schemas.openxmlformats.org/officeDocument/2006/relationships/image" Target="../media/image6.png" /></Relationships>
</file>

<file path=ppt/slides/_rels/slide3.xml.rels><?xml version="1.0" encoding="UTF-8" standalone="yes"?>
<Relationships xmlns="http://schemas.openxmlformats.org/package/2006/relationships"><Relationship Id="rId2" Type="http://schemas.openxmlformats.org/officeDocument/2006/relationships/image" Target="../media/image11.jpeg" /><Relationship Id="rId1" Type="http://schemas.openxmlformats.org/officeDocument/2006/relationships/slideLayout" Target="../slideLayouts/slideLayout7.xml" /></Relationships>
</file>

<file path=ppt/slides/_rels/slide4.xml.rels><?xml version="1.0" encoding="UTF-8" standalone="yes"?>
<Relationships xmlns="http://schemas.openxmlformats.org/package/2006/relationships"><Relationship Id="rId3" Type="http://schemas.openxmlformats.org/officeDocument/2006/relationships/image" Target="../media/image13.jpg" /><Relationship Id="rId2" Type="http://schemas.openxmlformats.org/officeDocument/2006/relationships/image" Target="../media/image12.jpg" /><Relationship Id="rId1" Type="http://schemas.openxmlformats.org/officeDocument/2006/relationships/slideLayout" Target="../slideLayouts/slideLayout7.xml" /></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 /></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 /></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 /></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 /></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 /></Relationships>
</file>

<file path=ppt/slides/_rels/slide10.xml.rels><?xml version="1.0" encoding="UTF-8" standalone="yes"?>
<Relationships xmlns="http://schemas.openxmlformats.org/package/2006/relationships"><Relationship Id="rId3" Type="http://schemas.openxmlformats.org/officeDocument/2006/relationships/image" Target="../media/image15.png" /><Relationship Id="rId2" Type="http://schemas.openxmlformats.org/officeDocument/2006/relationships/image" Target="../media/image14.png" /><Relationship Id="rId1" Type="http://schemas.openxmlformats.org/officeDocument/2006/relationships/slideLayout" Target="../slideLayouts/slideLayout7.xml" /></Relationships>
</file>

<file path=ppt/slides/_rels/slide11.xml.rels><?xml version="1.0" encoding="UTF-8" standalone="yes"?>
<Relationships xmlns="http://schemas.openxmlformats.org/package/2006/relationships"><Relationship Id="rId3" Type="http://schemas.openxmlformats.org/officeDocument/2006/relationships/image" Target="../media/image17.png" /><Relationship Id="rId2" Type="http://schemas.openxmlformats.org/officeDocument/2006/relationships/image" Target="../media/image16.png" /><Relationship Id="rId1" Type="http://schemas.openxmlformats.org/officeDocument/2006/relationships/slideLayout" Target="../slideLayouts/slideLayout2.xml" /><Relationship Id="rId4" Type="http://schemas.openxmlformats.org/officeDocument/2006/relationships/image" Target="../media/image18.png" /></Relationships>
</file>

<file path=ppt/slides/_rels/slide12.xml.rels><?xml version="1.0" encoding="UTF-8" standalone="yes"?>
<Relationships xmlns="http://schemas.openxmlformats.org/package/2006/relationships"><Relationship Id="rId2" Type="http://schemas.openxmlformats.org/officeDocument/2006/relationships/image" Target="../media/image19.png" /><Relationship Id="rId1" Type="http://schemas.openxmlformats.org/officeDocument/2006/relationships/slideLayout" Target="../slideLayouts/slideLayout7.xml" /></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 /></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 /></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 /></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 /></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 /></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 /></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 /></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 /></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 /></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7.xml" /></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7.xml" /></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7.xml" /></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7.xml" /></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7.xml" /></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7.xml" /></Relationships>
</file>

<file path=ppt/slides/_rels/slide28.xml.rels><?xml version="1.0" encoding="UTF-8" standalone="yes"?>
<Relationships xmlns="http://schemas.openxmlformats.org/package/2006/relationships"><Relationship Id="rId2" Type="http://schemas.openxmlformats.org/officeDocument/2006/relationships/image" Target="../media/image20.png" /><Relationship Id="rId1" Type="http://schemas.openxmlformats.org/officeDocument/2006/relationships/slideLayout" Target="../slideLayouts/slideLayout7.xml" /></Relationships>
</file>

<file path=ppt/slides/_rels/slide29.xml.rels><?xml version="1.0" encoding="UTF-8" standalone="yes"?>
<Relationships xmlns="http://schemas.openxmlformats.org/package/2006/relationships"><Relationship Id="rId2" Type="http://schemas.openxmlformats.org/officeDocument/2006/relationships/image" Target="../media/image21.png" /><Relationship Id="rId1" Type="http://schemas.openxmlformats.org/officeDocument/2006/relationships/slideLayout" Target="../slideLayouts/slideLayout7.xml" /></Relationships>
</file>

<file path=ppt/slides/_rels/slide30.xml.rels><?xml version="1.0" encoding="UTF-8" standalone="yes"?>
<Relationships xmlns="http://schemas.openxmlformats.org/package/2006/relationships"><Relationship Id="rId2" Type="http://schemas.openxmlformats.org/officeDocument/2006/relationships/image" Target="../media/image21.png" /><Relationship Id="rId1" Type="http://schemas.openxmlformats.org/officeDocument/2006/relationships/slideLayout" Target="../slideLayouts/slideLayout7.xml" /></Relationships>
</file>

<file path=ppt/slides/_rels/slide31.xml.rels><?xml version="1.0" encoding="UTF-8" standalone="yes"?>
<Relationships xmlns="http://schemas.openxmlformats.org/package/2006/relationships"><Relationship Id="rId2" Type="http://schemas.openxmlformats.org/officeDocument/2006/relationships/image" Target="../media/image21.png" /><Relationship Id="rId1" Type="http://schemas.openxmlformats.org/officeDocument/2006/relationships/slideLayout" Target="../slideLayouts/slideLayout7.xml" /></Relationships>
</file>

<file path=ppt/slides/_rels/slide32.xml.rels><?xml version="1.0" encoding="UTF-8" standalone="yes"?>
<Relationships xmlns="http://schemas.openxmlformats.org/package/2006/relationships"><Relationship Id="rId2" Type="http://schemas.openxmlformats.org/officeDocument/2006/relationships/image" Target="../media/image21.png" /><Relationship Id="rId1" Type="http://schemas.openxmlformats.org/officeDocument/2006/relationships/slideLayout" Target="../slideLayouts/slideLayout7.xml" /></Relationships>
</file>

<file path=ppt/slides/_rels/slide33.xml.rels><?xml version="1.0" encoding="UTF-8" standalone="yes"?>
<Relationships xmlns="http://schemas.openxmlformats.org/package/2006/relationships"><Relationship Id="rId2" Type="http://schemas.openxmlformats.org/officeDocument/2006/relationships/image" Target="../media/image21.png" /><Relationship Id="rId1" Type="http://schemas.openxmlformats.org/officeDocument/2006/relationships/slideLayout" Target="../slideLayouts/slideLayout7.xml" /></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7.xml" /></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7.xml" /></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7.xml" /></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7.xml" /></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7.xml" /></Relationships>
</file>

<file path=ppt/slides/_rels/slide39.xml.rels><?xml version="1.0" encoding="UTF-8" standalone="yes"?>
<Relationships xmlns="http://schemas.openxmlformats.org/package/2006/relationships"><Relationship Id="rId2" Type="http://schemas.openxmlformats.org/officeDocument/2006/relationships/image" Target="../media/image22.png" /><Relationship Id="rId1" Type="http://schemas.openxmlformats.org/officeDocument/2006/relationships/slideLayout" Target="../slideLayouts/slideLayout7.xml" /></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7.xml" /></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7.xml" /></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7.xml" /></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7.xml" /></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7.xml" /></Relationships>
</file>

<file path=ppt/slides/_rels/slide45.xml.rels><?xml version="1.0" encoding="UTF-8" standalone="yes"?>
<Relationships xmlns="http://schemas.openxmlformats.org/package/2006/relationships"><Relationship Id="rId3" Type="http://schemas.openxmlformats.org/officeDocument/2006/relationships/image" Target="../media/image23.jpeg" /><Relationship Id="rId2" Type="http://schemas.openxmlformats.org/officeDocument/2006/relationships/notesSlide" Target="../notesSlides/notesSlide2.xml" /><Relationship Id="rId1" Type="http://schemas.openxmlformats.org/officeDocument/2006/relationships/slideLayout" Target="../slideLayouts/slideLayout7.xml" /></Relationships>
</file>

<file path=ppt/slides/_rels/slide46.xml.rels><?xml version="1.0" encoding="UTF-8" standalone="yes"?>
<Relationships xmlns="http://schemas.openxmlformats.org/package/2006/relationships"><Relationship Id="rId3" Type="http://schemas.openxmlformats.org/officeDocument/2006/relationships/image" Target="../media/image23.jpeg" /><Relationship Id="rId2" Type="http://schemas.openxmlformats.org/officeDocument/2006/relationships/notesSlide" Target="../notesSlides/notesSlide3.xml" /><Relationship Id="rId1" Type="http://schemas.openxmlformats.org/officeDocument/2006/relationships/slideLayout" Target="../slideLayouts/slideLayout7.xml" /></Relationships>
</file>

<file path=ppt/slides/_rels/slide47.xml.rels><?xml version="1.0" encoding="UTF-8" standalone="yes"?>
<Relationships xmlns="http://schemas.openxmlformats.org/package/2006/relationships"><Relationship Id="rId3" Type="http://schemas.openxmlformats.org/officeDocument/2006/relationships/image" Target="../media/image23.jpeg" /><Relationship Id="rId2" Type="http://schemas.openxmlformats.org/officeDocument/2006/relationships/notesSlide" Target="../notesSlides/notesSlide4.xml" /><Relationship Id="rId1" Type="http://schemas.openxmlformats.org/officeDocument/2006/relationships/slideLayout" Target="../slideLayouts/slideLayout7.xml" /></Relationships>
</file>

<file path=ppt/slides/_rels/slide48.xml.rels><?xml version="1.0" encoding="UTF-8" standalone="yes"?>
<Relationships xmlns="http://schemas.openxmlformats.org/package/2006/relationships"><Relationship Id="rId3" Type="http://schemas.openxmlformats.org/officeDocument/2006/relationships/image" Target="../media/image23.jpeg" /><Relationship Id="rId2" Type="http://schemas.openxmlformats.org/officeDocument/2006/relationships/notesSlide" Target="../notesSlides/notesSlide5.xml" /><Relationship Id="rId1" Type="http://schemas.openxmlformats.org/officeDocument/2006/relationships/slideLayout" Target="../slideLayouts/slideLayout7.xml" /></Relationships>
</file>

<file path=ppt/slides/_rels/slide49.xml.rels><?xml version="1.0" encoding="UTF-8" standalone="yes"?>
<Relationships xmlns="http://schemas.openxmlformats.org/package/2006/relationships"><Relationship Id="rId3" Type="http://schemas.openxmlformats.org/officeDocument/2006/relationships/image" Target="../media/image23.jpeg" /><Relationship Id="rId2" Type="http://schemas.openxmlformats.org/officeDocument/2006/relationships/notesSlide" Target="../notesSlides/notesSlide6.xml" /><Relationship Id="rId1" Type="http://schemas.openxmlformats.org/officeDocument/2006/relationships/slideLayout" Target="../slideLayouts/slideLayout7.xml" /></Relationships>
</file>

<file path=ppt/slides/_rels/slide50.xml.rels><?xml version="1.0" encoding="UTF-8" standalone="yes"?>
<Relationships xmlns="http://schemas.openxmlformats.org/package/2006/relationships"><Relationship Id="rId3" Type="http://schemas.openxmlformats.org/officeDocument/2006/relationships/image" Target="../media/image25.jpg" /><Relationship Id="rId2" Type="http://schemas.openxmlformats.org/officeDocument/2006/relationships/image" Target="../media/image24.png" /><Relationship Id="rId1" Type="http://schemas.openxmlformats.org/officeDocument/2006/relationships/slideLayout" Target="../slideLayouts/slideLayout2.xml" /></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53.xml.rels><?xml version="1.0" encoding="UTF-8" standalone="yes"?>
<Relationships xmlns="http://schemas.openxmlformats.org/package/2006/relationships"><Relationship Id="rId2" Type="http://schemas.openxmlformats.org/officeDocument/2006/relationships/image" Target="../media/image26.png" /><Relationship Id="rId1" Type="http://schemas.openxmlformats.org/officeDocument/2006/relationships/slideLayout" Target="../slideLayouts/slideLayout7.xml" /></Relationships>
</file>

<file path=ppt/slides/_rels/slide54.xml.rels><?xml version="1.0" encoding="UTF-8" standalone="yes"?>
<Relationships xmlns="http://schemas.openxmlformats.org/package/2006/relationships"><Relationship Id="rId2" Type="http://schemas.openxmlformats.org/officeDocument/2006/relationships/image" Target="../media/image27.png" /><Relationship Id="rId1" Type="http://schemas.openxmlformats.org/officeDocument/2006/relationships/slideLayout" Target="../slideLayouts/slideLayout7.xml" /></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7.xml" /></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7.xml" /></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7.xml" /></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7.xml" /></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7.xml" /></Relationships>
</file>

<file path=ppt/slides/_rels/slide60.xml.rels><?xml version="1.0" encoding="UTF-8" standalone="yes"?>
<Relationships xmlns="http://schemas.openxmlformats.org/package/2006/relationships"><Relationship Id="rId2" Type="http://schemas.openxmlformats.org/officeDocument/2006/relationships/image" Target="../media/image28.jpg" /><Relationship Id="rId1" Type="http://schemas.openxmlformats.org/officeDocument/2006/relationships/slideLayout" Target="../slideLayouts/slideLayout7.xml" /></Relationships>
</file>

<file path=ppt/slides/_rels/slide61.xml.rels><?xml version="1.0" encoding="UTF-8" standalone="yes"?>
<Relationships xmlns="http://schemas.openxmlformats.org/package/2006/relationships"><Relationship Id="rId2" Type="http://schemas.openxmlformats.org/officeDocument/2006/relationships/image" Target="../media/image29.png" /><Relationship Id="rId1" Type="http://schemas.openxmlformats.org/officeDocument/2006/relationships/slideLayout" Target="../slideLayouts/slideLayout7.xml" /></Relationships>
</file>

<file path=ppt/slides/_rels/slide62.xml.rels><?xml version="1.0" encoding="UTF-8" standalone="yes"?>
<Relationships xmlns="http://schemas.openxmlformats.org/package/2006/relationships"><Relationship Id="rId2" Type="http://schemas.openxmlformats.org/officeDocument/2006/relationships/image" Target="../media/image30.png" /><Relationship Id="rId1" Type="http://schemas.openxmlformats.org/officeDocument/2006/relationships/slideLayout" Target="../slideLayouts/slideLayout7.xml" /></Relationships>
</file>

<file path=ppt/slides/_rels/slide63.xml.rels><?xml version="1.0" encoding="UTF-8" standalone="yes"?>
<Relationships xmlns="http://schemas.openxmlformats.org/package/2006/relationships"><Relationship Id="rId2" Type="http://schemas.openxmlformats.org/officeDocument/2006/relationships/notesSlide" Target="../notesSlides/notesSlide7.xml" /><Relationship Id="rId1" Type="http://schemas.openxmlformats.org/officeDocument/2006/relationships/slideLayout" Target="../slideLayouts/slideLayout7.xml" /></Relationships>
</file>

<file path=ppt/slides/_rels/slide64.xml.rels><?xml version="1.0" encoding="UTF-8" standalone="yes"?>
<Relationships xmlns="http://schemas.openxmlformats.org/package/2006/relationships"><Relationship Id="rId2" Type="http://schemas.openxmlformats.org/officeDocument/2006/relationships/notesSlide" Target="../notesSlides/notesSlide8.xml" /><Relationship Id="rId1" Type="http://schemas.openxmlformats.org/officeDocument/2006/relationships/slideLayout" Target="../slideLayouts/slideLayout7.xml" /></Relationships>
</file>

<file path=ppt/slides/_rels/slide65.xml.rels><?xml version="1.0" encoding="UTF-8" standalone="yes"?>
<Relationships xmlns="http://schemas.openxmlformats.org/package/2006/relationships"><Relationship Id="rId2" Type="http://schemas.openxmlformats.org/officeDocument/2006/relationships/notesSlide" Target="../notesSlides/notesSlide9.xml" /><Relationship Id="rId1" Type="http://schemas.openxmlformats.org/officeDocument/2006/relationships/slideLayout" Target="../slideLayouts/slideLayout7.xml" /></Relationships>
</file>

<file path=ppt/slides/_rels/slide66.xml.rels><?xml version="1.0" encoding="UTF-8" standalone="yes"?>
<Relationships xmlns="http://schemas.openxmlformats.org/package/2006/relationships"><Relationship Id="rId2" Type="http://schemas.openxmlformats.org/officeDocument/2006/relationships/notesSlide" Target="../notesSlides/notesSlide10.xml" /><Relationship Id="rId1" Type="http://schemas.openxmlformats.org/officeDocument/2006/relationships/slideLayout" Target="../slideLayouts/slideLayout7.xml" /></Relationships>
</file>

<file path=ppt/slides/_rels/slide67.xml.rels><?xml version="1.0" encoding="UTF-8" standalone="yes"?>
<Relationships xmlns="http://schemas.openxmlformats.org/package/2006/relationships"><Relationship Id="rId2" Type="http://schemas.openxmlformats.org/officeDocument/2006/relationships/notesSlide" Target="../notesSlides/notesSlide11.xml" /><Relationship Id="rId1" Type="http://schemas.openxmlformats.org/officeDocument/2006/relationships/slideLayout" Target="../slideLayouts/slideLayout7.xml" /></Relationships>
</file>

<file path=ppt/slides/_rels/slide68.xml.rels><?xml version="1.0" encoding="UTF-8" standalone="yes"?>
<Relationships xmlns="http://schemas.openxmlformats.org/package/2006/relationships"><Relationship Id="rId2" Type="http://schemas.openxmlformats.org/officeDocument/2006/relationships/image" Target="../media/image31.jpeg" /><Relationship Id="rId1" Type="http://schemas.openxmlformats.org/officeDocument/2006/relationships/slideLayout" Target="../slideLayouts/slideLayout7.xml" /></Relationships>
</file>

<file path=ppt/slides/_rels/slide69.xml.rels><?xml version="1.0" encoding="UTF-8" standalone="yes"?>
<Relationships xmlns="http://schemas.openxmlformats.org/package/2006/relationships"><Relationship Id="rId2" Type="http://schemas.openxmlformats.org/officeDocument/2006/relationships/image" Target="../media/image31.jpeg" /><Relationship Id="rId1" Type="http://schemas.openxmlformats.org/officeDocument/2006/relationships/slideLayout" Target="../slideLayouts/slideLayout7.xml" /></Relationships>
</file>

<file path=ppt/slides/_rels/slide70.xml.rels><?xml version="1.0" encoding="UTF-8" standalone="yes"?>
<Relationships xmlns="http://schemas.openxmlformats.org/package/2006/relationships"><Relationship Id="rId2" Type="http://schemas.openxmlformats.org/officeDocument/2006/relationships/image" Target="../media/image31.jpeg" /><Relationship Id="rId1" Type="http://schemas.openxmlformats.org/officeDocument/2006/relationships/slideLayout" Target="../slideLayouts/slideLayout7.xml" /></Relationships>
</file>

<file path=ppt/slides/_rels/slide71.xml.rels><?xml version="1.0" encoding="UTF-8" standalone="yes"?>
<Relationships xmlns="http://schemas.openxmlformats.org/package/2006/relationships"><Relationship Id="rId2" Type="http://schemas.openxmlformats.org/officeDocument/2006/relationships/image" Target="../media/image31.jpeg" /><Relationship Id="rId1" Type="http://schemas.openxmlformats.org/officeDocument/2006/relationships/slideLayout" Target="../slideLayouts/slideLayout7.xml" /></Relationships>
</file>

<file path=ppt/slides/_rels/slide72.xml.rels><?xml version="1.0" encoding="UTF-8" standalone="yes"?>
<Relationships xmlns="http://schemas.openxmlformats.org/package/2006/relationships"><Relationship Id="rId2" Type="http://schemas.openxmlformats.org/officeDocument/2006/relationships/image" Target="../media/image31.jpeg" /><Relationship Id="rId1" Type="http://schemas.openxmlformats.org/officeDocument/2006/relationships/slideLayout" Target="../slideLayouts/slideLayout7.xml" /></Relationships>
</file>

<file path=ppt/slides/_rels/slide73.xml.rels><?xml version="1.0" encoding="UTF-8" standalone="yes"?>
<Relationships xmlns="http://schemas.openxmlformats.org/package/2006/relationships"><Relationship Id="rId8" Type="http://schemas.openxmlformats.org/officeDocument/2006/relationships/image" Target="../media/image32.jpg" /><Relationship Id="rId3" Type="http://schemas.openxmlformats.org/officeDocument/2006/relationships/image" Target="../media/image5.png" /><Relationship Id="rId7" Type="http://schemas.openxmlformats.org/officeDocument/2006/relationships/image" Target="../media/image9.png" /><Relationship Id="rId2" Type="http://schemas.openxmlformats.org/officeDocument/2006/relationships/image" Target="../media/image4.png" /><Relationship Id="rId1" Type="http://schemas.openxmlformats.org/officeDocument/2006/relationships/slideLayout" Target="../slideLayouts/slideLayout1.xml" /><Relationship Id="rId6" Type="http://schemas.openxmlformats.org/officeDocument/2006/relationships/image" Target="../media/image8.png" /><Relationship Id="rId5" Type="http://schemas.openxmlformats.org/officeDocument/2006/relationships/image" Target="../media/image7.png" /><Relationship Id="rId4" Type="http://schemas.openxmlformats.org/officeDocument/2006/relationships/image" Target="../media/image6.png"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1">
            <a:extLst>
              <a:ext uri="{FF2B5EF4-FFF2-40B4-BE49-F238E27FC236}">
                <a16:creationId xmlns:a16="http://schemas.microsoft.com/office/drawing/2014/main" id="{045FEBF8-AF8E-65B4-DD33-830C58D4A4C8}"/>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0" y="2108200"/>
            <a:ext cx="12168188" cy="4943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099" name="Picture 2" descr="Icon&#10;&#10;Description automatically generated">
            <a:extLst>
              <a:ext uri="{FF2B5EF4-FFF2-40B4-BE49-F238E27FC236}">
                <a16:creationId xmlns:a16="http://schemas.microsoft.com/office/drawing/2014/main" id="{8811F843-FCEF-9A0A-28BB-9BBE5101DE94}"/>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9483" y="0"/>
            <a:ext cx="12182517" cy="7051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Text Box 8">
            <a:extLst>
              <a:ext uri="{FF2B5EF4-FFF2-40B4-BE49-F238E27FC236}">
                <a16:creationId xmlns:a16="http://schemas.microsoft.com/office/drawing/2014/main" id="{CAC9E837-363F-356E-4FA0-94775AED9E5E}"/>
              </a:ext>
            </a:extLst>
          </p:cNvPr>
          <p:cNvSpPr txBox="1">
            <a:spLocks noChangeArrowheads="1"/>
          </p:cNvSpPr>
          <p:nvPr/>
        </p:nvSpPr>
        <p:spPr bwMode="auto">
          <a:xfrm>
            <a:off x="900147" y="2227972"/>
            <a:ext cx="3807143" cy="584775"/>
          </a:xfrm>
          <a:prstGeom prst="rect">
            <a:avLst/>
          </a:prstGeom>
          <a:noFill/>
          <a:ln>
            <a:noFill/>
          </a:ln>
        </p:spPr>
        <p:txBody>
          <a:bodyPr wrap="square">
            <a:spAutoFit/>
          </a:bodyPr>
          <a:lstStyle>
            <a:lvl1pPr algn="r" rtl="1">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lgn="r" rtl="1">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lgn="r" rtl="1">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lgn="r" rtl="1">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lgn="r" rtl="1">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algn="r" rtl="1"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algn="r" rtl="1"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algn="r" rtl="1"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algn="r" rtl="1"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algn="ctr" eaLnBrk="1" fontAlgn="auto" hangingPunct="1">
              <a:spcBef>
                <a:spcPct val="50000"/>
              </a:spcBef>
              <a:spcAft>
                <a:spcPts val="0"/>
              </a:spcAft>
              <a:buFontTx/>
              <a:buNone/>
              <a:defRPr/>
            </a:pPr>
            <a:r>
              <a:rPr lang="ar-SA" altLang="ar-AE" b="1" dirty="0">
                <a:effectLst>
                  <a:outerShdw blurRad="38100" dist="38100" dir="2700000" algn="tl">
                    <a:srgbClr val="000000">
                      <a:alpha val="43137"/>
                    </a:srgbClr>
                  </a:outerShdw>
                </a:effectLst>
              </a:rPr>
              <a:t>الصف :</a:t>
            </a:r>
            <a:r>
              <a:rPr lang="ar-AE" altLang="ar-AE" b="1" dirty="0">
                <a:effectLst>
                  <a:outerShdw blurRad="38100" dist="38100" dir="2700000" algn="tl">
                    <a:srgbClr val="000000">
                      <a:alpha val="43137"/>
                    </a:srgbClr>
                  </a:outerShdw>
                </a:effectLst>
              </a:rPr>
              <a:t>ثامن</a:t>
            </a:r>
            <a:endParaRPr lang="ar-SA" altLang="ar-AE" b="1" dirty="0">
              <a:effectLst>
                <a:outerShdw blurRad="38100" dist="38100" dir="2700000" algn="tl">
                  <a:srgbClr val="000000">
                    <a:alpha val="43137"/>
                  </a:srgbClr>
                </a:outerShdw>
              </a:effectLst>
            </a:endParaRPr>
          </a:p>
        </p:txBody>
      </p:sp>
      <p:sp>
        <p:nvSpPr>
          <p:cNvPr id="5" name="Text Box 9">
            <a:extLst>
              <a:ext uri="{FF2B5EF4-FFF2-40B4-BE49-F238E27FC236}">
                <a16:creationId xmlns:a16="http://schemas.microsoft.com/office/drawing/2014/main" id="{68BF3C5B-2C53-8F42-5B02-78785E8A2CB5}"/>
              </a:ext>
            </a:extLst>
          </p:cNvPr>
          <p:cNvSpPr txBox="1">
            <a:spLocks noChangeArrowheads="1"/>
          </p:cNvSpPr>
          <p:nvPr/>
        </p:nvSpPr>
        <p:spPr bwMode="auto">
          <a:xfrm>
            <a:off x="6630674" y="3338205"/>
            <a:ext cx="5537514" cy="3323987"/>
          </a:xfrm>
          <a:prstGeom prst="rect">
            <a:avLst/>
          </a:prstGeom>
          <a:noFill/>
          <a:ln>
            <a:noFill/>
          </a:ln>
        </p:spPr>
        <p:txBody>
          <a:bodyPr wrap="square">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algn="r" rtl="1"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algn="r" rtl="1"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algn="r" rtl="1"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algn="r" rtl="1"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rtl="1" eaLnBrk="1" fontAlgn="auto" hangingPunct="1">
              <a:lnSpc>
                <a:spcPct val="150000"/>
              </a:lnSpc>
              <a:spcBef>
                <a:spcPts val="0"/>
              </a:spcBef>
              <a:spcAft>
                <a:spcPts val="0"/>
              </a:spcAft>
              <a:defRPr/>
            </a:pPr>
            <a:r>
              <a:rPr lang="ar-AE" sz="4800" b="1" dirty="0">
                <a:ln w="0"/>
                <a:solidFill>
                  <a:prstClr val="white"/>
                </a:solidFill>
                <a:effectLst>
                  <a:glow rad="101600">
                    <a:prstClr val="black">
                      <a:alpha val="60000"/>
                    </a:prstClr>
                  </a:glow>
                  <a:outerShdw blurRad="38100" dist="19050" dir="2700000" algn="tl" rotWithShape="0">
                    <a:prstClr val="black">
                      <a:alpha val="40000"/>
                    </a:prstClr>
                  </a:outerShdw>
                </a:effectLst>
                <a:latin typeface="Sakkal Majalla" panose="02000000000000000000" pitchFamily="2" charset="-78"/>
                <a:cs typeface="Sakkal Majalla" panose="02000000000000000000" pitchFamily="2" charset="-78"/>
              </a:rPr>
              <a:t>مراجعة حسب الهيكل الفصل الدراسي الثاني</a:t>
            </a:r>
          </a:p>
          <a:p>
            <a:pPr algn="ctr" rtl="1" eaLnBrk="1" fontAlgn="auto" hangingPunct="1">
              <a:lnSpc>
                <a:spcPct val="150000"/>
              </a:lnSpc>
              <a:spcBef>
                <a:spcPts val="0"/>
              </a:spcBef>
              <a:spcAft>
                <a:spcPts val="0"/>
              </a:spcAft>
              <a:defRPr/>
            </a:pPr>
            <a:r>
              <a:rPr lang="ar-AE" sz="4800" b="1" dirty="0">
                <a:ln w="0"/>
                <a:solidFill>
                  <a:prstClr val="white"/>
                </a:solidFill>
                <a:effectLst>
                  <a:glow rad="101600">
                    <a:prstClr val="black">
                      <a:alpha val="60000"/>
                    </a:prstClr>
                  </a:glow>
                  <a:outerShdw blurRad="38100" dist="19050" dir="2700000" algn="tl" rotWithShape="0">
                    <a:prstClr val="black">
                      <a:alpha val="40000"/>
                    </a:prstClr>
                  </a:outerShdw>
                </a:effectLst>
                <a:latin typeface="Sakkal Majalla" panose="02000000000000000000" pitchFamily="2" charset="-78"/>
                <a:cs typeface="Sakkal Majalla" panose="02000000000000000000" pitchFamily="2" charset="-78"/>
              </a:rPr>
              <a:t>مادة الدراسات الاجتماعية</a:t>
            </a:r>
          </a:p>
        </p:txBody>
      </p:sp>
      <p:sp>
        <p:nvSpPr>
          <p:cNvPr id="9" name="Text Box 8">
            <a:extLst>
              <a:ext uri="{FF2B5EF4-FFF2-40B4-BE49-F238E27FC236}">
                <a16:creationId xmlns:a16="http://schemas.microsoft.com/office/drawing/2014/main" id="{5B43C5C0-7B15-941A-8F59-88B3B2E61FDF}"/>
              </a:ext>
            </a:extLst>
          </p:cNvPr>
          <p:cNvSpPr txBox="1">
            <a:spLocks noChangeArrowheads="1"/>
          </p:cNvSpPr>
          <p:nvPr/>
        </p:nvSpPr>
        <p:spPr bwMode="auto">
          <a:xfrm>
            <a:off x="164123" y="3198942"/>
            <a:ext cx="5196727" cy="538609"/>
          </a:xfrm>
          <a:prstGeom prst="rect">
            <a:avLst/>
          </a:prstGeom>
          <a:noFill/>
          <a:ln>
            <a:noFill/>
          </a:ln>
        </p:spPr>
        <p:txBody>
          <a:bodyPr wrap="square">
            <a:spAutoFit/>
          </a:bodyPr>
          <a:lstStyle>
            <a:lvl1pPr algn="r" rtl="1">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lgn="r" rtl="1">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lgn="r" rtl="1">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lgn="r" rtl="1">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lgn="r" rtl="1">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algn="r" rtl="1"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algn="r" rtl="1"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algn="r" rtl="1"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algn="r" rtl="1"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algn="ctr" eaLnBrk="1" fontAlgn="auto" hangingPunct="1">
              <a:spcBef>
                <a:spcPct val="50000"/>
              </a:spcBef>
              <a:spcAft>
                <a:spcPts val="0"/>
              </a:spcAft>
              <a:buFontTx/>
              <a:buNone/>
              <a:defRPr/>
            </a:pPr>
            <a:r>
              <a:rPr lang="ar-SA" altLang="ar-AE" sz="2900" b="1" dirty="0">
                <a:effectLst>
                  <a:outerShdw blurRad="38100" dist="38100" dir="2700000" algn="tl">
                    <a:srgbClr val="000000">
                      <a:alpha val="43137"/>
                    </a:srgbClr>
                  </a:outerShdw>
                </a:effectLst>
              </a:rPr>
              <a:t>مدرس</a:t>
            </a:r>
            <a:r>
              <a:rPr lang="ar-AE" altLang="ar-AE" sz="2900" b="1" dirty="0">
                <a:effectLst>
                  <a:outerShdw blurRad="38100" dist="38100" dir="2700000" algn="tl">
                    <a:srgbClr val="000000">
                      <a:alpha val="43137"/>
                    </a:srgbClr>
                  </a:outerShdw>
                </a:effectLst>
              </a:rPr>
              <a:t>ة الجرف للتعليم الأساسي ح 2 بنين</a:t>
            </a:r>
            <a:endParaRPr lang="ar-SA" altLang="ar-AE" sz="2900" dirty="0">
              <a:effectLst>
                <a:outerShdw blurRad="38100" dist="38100" dir="2700000" algn="tl">
                  <a:srgbClr val="000000">
                    <a:alpha val="43137"/>
                  </a:srgbClr>
                </a:outerShdw>
              </a:effectLst>
            </a:endParaRPr>
          </a:p>
        </p:txBody>
      </p:sp>
      <p:sp>
        <p:nvSpPr>
          <p:cNvPr id="10" name="Text Box 8">
            <a:extLst>
              <a:ext uri="{FF2B5EF4-FFF2-40B4-BE49-F238E27FC236}">
                <a16:creationId xmlns:a16="http://schemas.microsoft.com/office/drawing/2014/main" id="{9AA28F9E-3ED1-C000-6F4F-40E73E0EC459}"/>
              </a:ext>
            </a:extLst>
          </p:cNvPr>
          <p:cNvSpPr txBox="1">
            <a:spLocks noChangeArrowheads="1"/>
          </p:cNvSpPr>
          <p:nvPr/>
        </p:nvSpPr>
        <p:spPr bwMode="auto">
          <a:xfrm>
            <a:off x="619477" y="4108357"/>
            <a:ext cx="4087813" cy="584775"/>
          </a:xfrm>
          <a:prstGeom prst="rect">
            <a:avLst/>
          </a:prstGeom>
          <a:noFill/>
          <a:ln>
            <a:noFill/>
          </a:ln>
        </p:spPr>
        <p:txBody>
          <a:bodyPr>
            <a:spAutoFit/>
          </a:bodyPr>
          <a:lstStyle>
            <a:lvl1pPr algn="r" rtl="1">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lgn="r" rtl="1">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lgn="r" rtl="1">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lgn="r" rtl="1">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lgn="r" rtl="1">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algn="r" rtl="1"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algn="r" rtl="1"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algn="r" rtl="1"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algn="r" rtl="1"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algn="ctr" eaLnBrk="1" fontAlgn="auto" hangingPunct="1">
              <a:spcBef>
                <a:spcPct val="50000"/>
              </a:spcBef>
              <a:spcAft>
                <a:spcPts val="0"/>
              </a:spcAft>
              <a:buFontTx/>
              <a:buNone/>
              <a:defRPr/>
            </a:pPr>
            <a:r>
              <a:rPr lang="ar-AE" altLang="ar-AE" b="1" dirty="0">
                <a:effectLst>
                  <a:outerShdw blurRad="38100" dist="38100" dir="2700000" algn="tl">
                    <a:srgbClr val="000000">
                      <a:alpha val="43137"/>
                    </a:srgbClr>
                  </a:outerShdw>
                </a:effectLst>
              </a:rPr>
              <a:t>معلم المادة :موزه زايد</a:t>
            </a:r>
            <a:endParaRPr lang="ar-SA" altLang="ar-AE" b="1" dirty="0">
              <a:effectLst>
                <a:outerShdw blurRad="38100" dist="38100" dir="2700000" algn="tl">
                  <a:srgbClr val="000000">
                    <a:alpha val="43137"/>
                  </a:srgbClr>
                </a:outerShdw>
              </a:effectLst>
            </a:endParaRPr>
          </a:p>
        </p:txBody>
      </p:sp>
      <p:sp>
        <p:nvSpPr>
          <p:cNvPr id="2" name="Text Box 8">
            <a:extLst>
              <a:ext uri="{FF2B5EF4-FFF2-40B4-BE49-F238E27FC236}">
                <a16:creationId xmlns:a16="http://schemas.microsoft.com/office/drawing/2014/main" id="{395476BF-AC17-8D58-0FBD-246BF715D3C1}"/>
              </a:ext>
            </a:extLst>
          </p:cNvPr>
          <p:cNvSpPr txBox="1">
            <a:spLocks noChangeArrowheads="1"/>
          </p:cNvSpPr>
          <p:nvPr/>
        </p:nvSpPr>
        <p:spPr bwMode="auto">
          <a:xfrm>
            <a:off x="1131822" y="5030976"/>
            <a:ext cx="3063125" cy="523220"/>
          </a:xfrm>
          <a:prstGeom prst="rect">
            <a:avLst/>
          </a:prstGeom>
          <a:noFill/>
          <a:ln>
            <a:noFill/>
          </a:ln>
        </p:spPr>
        <p:txBody>
          <a:bodyPr wrap="square">
            <a:spAutoFit/>
          </a:bodyPr>
          <a:lstStyle>
            <a:lvl1pPr algn="r" rtl="1">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lgn="r" rtl="1">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lgn="r" rtl="1">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lgn="r" rtl="1">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lgn="r" rtl="1">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algn="r" rtl="1"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algn="r" rtl="1"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algn="r" rtl="1"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algn="r" rtl="1"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algn="ctr" eaLnBrk="1" fontAlgn="auto" hangingPunct="1">
              <a:spcBef>
                <a:spcPct val="50000"/>
              </a:spcBef>
              <a:spcAft>
                <a:spcPts val="0"/>
              </a:spcAft>
              <a:buFontTx/>
              <a:buNone/>
              <a:defRPr/>
            </a:pPr>
            <a:r>
              <a:rPr lang="en-US" altLang="ar-AE" sz="2800" b="1" dirty="0">
                <a:effectLst>
                  <a:outerShdw blurRad="38100" dist="38100" dir="2700000" algn="tl">
                    <a:srgbClr val="000000">
                      <a:alpha val="43137"/>
                    </a:srgbClr>
                  </a:outerShdw>
                </a:effectLst>
              </a:rPr>
              <a:t> 2025</a:t>
            </a:r>
            <a:r>
              <a:rPr lang="ar-AE" altLang="ar-AE" sz="2800" b="1" dirty="0">
                <a:effectLst>
                  <a:outerShdw blurRad="38100" dist="38100" dir="2700000" algn="tl">
                    <a:srgbClr val="000000">
                      <a:alpha val="43137"/>
                    </a:srgbClr>
                  </a:outerShdw>
                </a:effectLst>
              </a:rPr>
              <a:t>– </a:t>
            </a:r>
            <a:r>
              <a:rPr lang="en-US" altLang="ar-AE" sz="2800" b="1" dirty="0">
                <a:effectLst>
                  <a:outerShdw blurRad="38100" dist="38100" dir="2700000" algn="tl">
                    <a:srgbClr val="000000">
                      <a:alpha val="43137"/>
                    </a:srgbClr>
                  </a:outerShdw>
                </a:effectLst>
              </a:rPr>
              <a:t> 2024</a:t>
            </a:r>
            <a:r>
              <a:rPr lang="ar-AE" altLang="ar-AE" sz="2800" b="1" dirty="0">
                <a:effectLst>
                  <a:outerShdw blurRad="38100" dist="38100" dir="2700000" algn="tl">
                    <a:srgbClr val="000000">
                      <a:alpha val="43137"/>
                    </a:srgbClr>
                  </a:outerShdw>
                </a:effectLst>
              </a:rPr>
              <a:t>م</a:t>
            </a:r>
            <a:endParaRPr lang="ar-SA" altLang="ar-AE" sz="2800" b="1" dirty="0">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3693889999"/>
      </p:ext>
    </p:extLst>
  </p:cSld>
  <p:clrMapOvr>
    <a:masterClrMapping/>
  </p:clrMapOvr>
  <p:transition spd="slow">
    <p:fade/>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0" y="0"/>
            <a:ext cx="12192000" cy="6858000"/>
          </a:xfrm>
          <a:prstGeom prst="rect">
            <a:avLst/>
          </a:prstGeom>
          <a:noFill/>
          <a:ln w="57150">
            <a:solidFill>
              <a:schemeClr val="accent4">
                <a:lumMod val="75000"/>
              </a:schemeClr>
            </a:solidFill>
          </a:ln>
        </p:spPr>
        <p:txBody>
          <a:bodyPr wrap="square" rtlCol="0">
            <a:spAutoFit/>
          </a:bodyPr>
          <a:lstStyle/>
          <a:p>
            <a:endParaRPr lang="en-US" dirty="0"/>
          </a:p>
        </p:txBody>
      </p:sp>
      <p:sp>
        <p:nvSpPr>
          <p:cNvPr id="7" name="Rectangle 8">
            <a:extLst>
              <a:ext uri="{FF2B5EF4-FFF2-40B4-BE49-F238E27FC236}">
                <a16:creationId xmlns:a16="http://schemas.microsoft.com/office/drawing/2014/main" id="{498CA174-FED9-4C3F-BD42-01E5F4FB26E7}"/>
              </a:ext>
            </a:extLst>
          </p:cNvPr>
          <p:cNvSpPr>
            <a:spLocks noChangeArrowheads="1"/>
          </p:cNvSpPr>
          <p:nvPr/>
        </p:nvSpPr>
        <p:spPr bwMode="auto">
          <a:xfrm>
            <a:off x="0" y="57150"/>
            <a:ext cx="1219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a:p>
        </p:txBody>
      </p:sp>
      <p:sp>
        <p:nvSpPr>
          <p:cNvPr id="17" name="Rectangle 10">
            <a:extLst>
              <a:ext uri="{FF2B5EF4-FFF2-40B4-BE49-F238E27FC236}">
                <a16:creationId xmlns:a16="http://schemas.microsoft.com/office/drawing/2014/main" id="{936C7583-1A64-4DBD-9970-4159A91E9455}"/>
              </a:ext>
            </a:extLst>
          </p:cNvPr>
          <p:cNvSpPr>
            <a:spLocks noChangeArrowheads="1"/>
          </p:cNvSpPr>
          <p:nvPr/>
        </p:nvSpPr>
        <p:spPr bwMode="auto">
          <a:xfrm>
            <a:off x="0" y="514350"/>
            <a:ext cx="1219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1100" b="0" i="0" u="none" strike="noStrike" cap="none" normalizeH="0" baseline="0">
              <a:ln>
                <a:noFill/>
              </a:ln>
              <a:solidFill>
                <a:schemeClr val="tx1"/>
              </a:solidFill>
              <a:effectLst/>
            </a:endParaRPr>
          </a:p>
          <a:p>
            <a:pPr marL="0" marR="0" lvl="0" indent="0" algn="l" defTabSz="914400" rtl="0" eaLnBrk="0" fontAlgn="base" latinLnBrk="0" hangingPunct="0">
              <a:lnSpc>
                <a:spcPct val="100000"/>
              </a:lnSpc>
              <a:spcBef>
                <a:spcPct val="0"/>
              </a:spcBef>
              <a:spcAft>
                <a:spcPct val="0"/>
              </a:spcAft>
              <a:buClrTx/>
              <a:buSzTx/>
              <a:buFontTx/>
              <a:buNone/>
              <a:tabLst/>
            </a:pPr>
            <a:br>
              <a:rPr kumimoji="0" lang="en-US" altLang="en-US" sz="1800" b="0" i="0" u="none" strike="noStrike" cap="none" normalizeH="0" baseline="0">
                <a:ln>
                  <a:noFill/>
                </a:ln>
                <a:solidFill>
                  <a:schemeClr val="tx1"/>
                </a:solidFill>
                <a:effectLst/>
                <a:latin typeface="Arial" panose="020B0604020202020204" pitchFamily="34" charset="0"/>
              </a:rPr>
            </a:br>
            <a:endParaRPr kumimoji="0" lang="en-US" altLang="en-US" sz="1800" b="0" i="0" u="none" strike="noStrike" cap="none" normalizeH="0" baseline="0">
              <a:ln>
                <a:noFill/>
              </a:ln>
              <a:solidFill>
                <a:schemeClr val="tx1"/>
              </a:solidFill>
              <a:effectLst/>
              <a:latin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1800" b="0" i="0" u="none" strike="noStrike" cap="none" normalizeH="0" baseline="0">
              <a:ln>
                <a:noFill/>
              </a:ln>
              <a:solidFill>
                <a:schemeClr val="tx1"/>
              </a:solidFill>
              <a:effectLst/>
              <a:latin typeface="Arial" panose="020B0604020202020204" pitchFamily="34" charset="0"/>
            </a:endParaRPr>
          </a:p>
        </p:txBody>
      </p:sp>
      <p:sp>
        <p:nvSpPr>
          <p:cNvPr id="19" name="Rectangle 13">
            <a:extLst>
              <a:ext uri="{FF2B5EF4-FFF2-40B4-BE49-F238E27FC236}">
                <a16:creationId xmlns:a16="http://schemas.microsoft.com/office/drawing/2014/main" id="{A2BEC278-417E-44E7-BEE3-DB9C51E9A578}"/>
              </a:ext>
            </a:extLst>
          </p:cNvPr>
          <p:cNvSpPr>
            <a:spLocks noChangeArrowheads="1"/>
          </p:cNvSpPr>
          <p:nvPr/>
        </p:nvSpPr>
        <p:spPr bwMode="auto">
          <a:xfrm>
            <a:off x="0" y="1428750"/>
            <a:ext cx="1219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1100" b="0" i="0" u="none" strike="noStrike" cap="none" normalizeH="0" baseline="0">
              <a:ln>
                <a:noFill/>
              </a:ln>
              <a:solidFill>
                <a:schemeClr val="tx1"/>
              </a:solidFill>
              <a:effectLst/>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1800" b="0" i="0" u="none" strike="noStrike" cap="none" normalizeH="0" baseline="0">
              <a:ln>
                <a:noFill/>
              </a:ln>
              <a:solidFill>
                <a:schemeClr val="tx1"/>
              </a:solidFill>
              <a:effectLst/>
              <a:latin typeface="Arial" panose="020B0604020202020204" pitchFamily="34" charset="0"/>
            </a:endParaRPr>
          </a:p>
        </p:txBody>
      </p:sp>
      <p:sp>
        <p:nvSpPr>
          <p:cNvPr id="20" name="Rectangle 15">
            <a:extLst>
              <a:ext uri="{FF2B5EF4-FFF2-40B4-BE49-F238E27FC236}">
                <a16:creationId xmlns:a16="http://schemas.microsoft.com/office/drawing/2014/main" id="{7D1BE2A6-C74C-4CFC-AFEA-33054E47FCE5}"/>
              </a:ext>
            </a:extLst>
          </p:cNvPr>
          <p:cNvSpPr>
            <a:spLocks noChangeArrowheads="1"/>
          </p:cNvSpPr>
          <p:nvPr/>
        </p:nvSpPr>
        <p:spPr bwMode="auto">
          <a:xfrm>
            <a:off x="0" y="1885950"/>
            <a:ext cx="1219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a:p>
        </p:txBody>
      </p:sp>
      <p:sp>
        <p:nvSpPr>
          <p:cNvPr id="21" name="Rectangle 16">
            <a:extLst>
              <a:ext uri="{FF2B5EF4-FFF2-40B4-BE49-F238E27FC236}">
                <a16:creationId xmlns:a16="http://schemas.microsoft.com/office/drawing/2014/main" id="{B549653B-11C7-40DF-B74C-E0CD60E4AAE5}"/>
              </a:ext>
            </a:extLst>
          </p:cNvPr>
          <p:cNvSpPr>
            <a:spLocks noChangeArrowheads="1"/>
          </p:cNvSpPr>
          <p:nvPr/>
        </p:nvSpPr>
        <p:spPr bwMode="auto">
          <a:xfrm>
            <a:off x="0" y="2343150"/>
            <a:ext cx="1219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a:p>
        </p:txBody>
      </p:sp>
      <p:pic>
        <p:nvPicPr>
          <p:cNvPr id="11" name="Picture 10">
            <a:extLst>
              <a:ext uri="{FF2B5EF4-FFF2-40B4-BE49-F238E27FC236}">
                <a16:creationId xmlns:a16="http://schemas.microsoft.com/office/drawing/2014/main" id="{F6015A22-F79F-4F31-8358-BB46AA8F7A47}"/>
              </a:ext>
            </a:extLst>
          </p:cNvPr>
          <p:cNvPicPr>
            <a:picLocks noChangeAspect="1"/>
          </p:cNvPicPr>
          <p:nvPr/>
        </p:nvPicPr>
        <p:blipFill>
          <a:blip r:embed="rId2"/>
          <a:stretch>
            <a:fillRect/>
          </a:stretch>
        </p:blipFill>
        <p:spPr>
          <a:xfrm>
            <a:off x="119271" y="57150"/>
            <a:ext cx="11926956" cy="1049424"/>
          </a:xfrm>
          <a:prstGeom prst="rect">
            <a:avLst/>
          </a:prstGeom>
        </p:spPr>
      </p:pic>
      <p:pic>
        <p:nvPicPr>
          <p:cNvPr id="2" name="Picture 10">
            <a:extLst>
              <a:ext uri="{FF2B5EF4-FFF2-40B4-BE49-F238E27FC236}">
                <a16:creationId xmlns:a16="http://schemas.microsoft.com/office/drawing/2014/main" id="{5B0E9CE2-C757-A19B-0A8D-B370DE03F238}"/>
              </a:ext>
            </a:extLst>
          </p:cNvPr>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84882" y="5957888"/>
            <a:ext cx="765175" cy="788986"/>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pic>
        <p:nvPicPr>
          <p:cNvPr id="3" name="Picture 25">
            <a:extLst>
              <a:ext uri="{FF2B5EF4-FFF2-40B4-BE49-F238E27FC236}">
                <a16:creationId xmlns:a16="http://schemas.microsoft.com/office/drawing/2014/main" id="{D73EDD9C-1033-3516-8E69-36AE88EBB5DF}"/>
              </a:ext>
            </a:extLst>
          </p:cNvPr>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4890892" y="5977276"/>
            <a:ext cx="749300" cy="77311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pic>
        <p:nvPicPr>
          <p:cNvPr id="5" name="Picture 26">
            <a:extLst>
              <a:ext uri="{FF2B5EF4-FFF2-40B4-BE49-F238E27FC236}">
                <a16:creationId xmlns:a16="http://schemas.microsoft.com/office/drawing/2014/main" id="{81FCDB42-A990-37DF-1C92-5CD43B3EB246}"/>
              </a:ext>
            </a:extLst>
          </p:cNvPr>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5941322" y="6056555"/>
            <a:ext cx="749300" cy="75565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pic>
        <p:nvPicPr>
          <p:cNvPr id="6" name="Picture 27">
            <a:extLst>
              <a:ext uri="{FF2B5EF4-FFF2-40B4-BE49-F238E27FC236}">
                <a16:creationId xmlns:a16="http://schemas.microsoft.com/office/drawing/2014/main" id="{31173F0E-E07C-ACC9-7CA1-A2A8F7A6C459}"/>
              </a:ext>
            </a:extLst>
          </p:cNvPr>
          <p:cNvPicPr>
            <a:picLocks noChangeAspect="1"/>
          </p:cNvPicPr>
          <p:nvPr/>
        </p:nvPicPr>
        <p:blipFill>
          <a:blip r:embed="rId6">
            <a:extLst>
              <a:ext uri="{28A0092B-C50C-407E-A947-70E740481C1C}">
                <a14:useLocalDpi xmlns:a14="http://schemas.microsoft.com/office/drawing/2010/main" val="0"/>
              </a:ext>
            </a:extLst>
          </a:blip>
          <a:srcRect/>
          <a:stretch>
            <a:fillRect/>
          </a:stretch>
        </p:blipFill>
        <p:spPr bwMode="auto">
          <a:xfrm>
            <a:off x="7124907" y="6107906"/>
            <a:ext cx="731837" cy="74295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pic>
        <p:nvPicPr>
          <p:cNvPr id="8" name="Picture 28">
            <a:extLst>
              <a:ext uri="{FF2B5EF4-FFF2-40B4-BE49-F238E27FC236}">
                <a16:creationId xmlns:a16="http://schemas.microsoft.com/office/drawing/2014/main" id="{E8F8C16F-D2DE-336B-DC5D-BCBD24DDBA86}"/>
              </a:ext>
            </a:extLst>
          </p:cNvPr>
          <p:cNvPicPr>
            <a:picLocks noChangeAspect="1"/>
          </p:cNvPicPr>
          <p:nvPr/>
        </p:nvPicPr>
        <p:blipFill>
          <a:blip r:embed="rId7">
            <a:extLst>
              <a:ext uri="{28A0092B-C50C-407E-A947-70E740481C1C}">
                <a14:useLocalDpi xmlns:a14="http://schemas.microsoft.com/office/drawing/2010/main" val="0"/>
              </a:ext>
            </a:extLst>
          </a:blip>
          <a:srcRect/>
          <a:stretch>
            <a:fillRect/>
          </a:stretch>
        </p:blipFill>
        <p:spPr bwMode="auto">
          <a:xfrm>
            <a:off x="8206893" y="6052344"/>
            <a:ext cx="798512" cy="79851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9" name="AutoShape 29">
            <a:extLst>
              <a:ext uri="{FF2B5EF4-FFF2-40B4-BE49-F238E27FC236}">
                <a16:creationId xmlns:a16="http://schemas.microsoft.com/office/drawing/2014/main" id="{ABC8BD26-1339-554C-3623-DA395800E0A7}"/>
              </a:ext>
            </a:extLst>
          </p:cNvPr>
          <p:cNvSpPr>
            <a:spLocks/>
          </p:cNvSpPr>
          <p:nvPr/>
        </p:nvSpPr>
        <p:spPr bwMode="auto">
          <a:xfrm flipH="1">
            <a:off x="9430164" y="6041232"/>
            <a:ext cx="750887" cy="754062"/>
          </a:xfrm>
          <a:custGeom>
            <a:avLst/>
            <a:gdLst>
              <a:gd name="T0" fmla="+- 0 10799 38"/>
              <a:gd name="T1" fmla="*/ T0 w 21523"/>
              <a:gd name="T2" fmla="+- 0 10799 38"/>
              <a:gd name="T3" fmla="*/ 10799 h 21523"/>
              <a:gd name="T4" fmla="+- 0 10799 38"/>
              <a:gd name="T5" fmla="*/ T4 w 21523"/>
              <a:gd name="T6" fmla="+- 0 10799 38"/>
              <a:gd name="T7" fmla="*/ 10799 h 21523"/>
              <a:gd name="T8" fmla="+- 0 10799 38"/>
              <a:gd name="T9" fmla="*/ T8 w 21523"/>
              <a:gd name="T10" fmla="+- 0 10799 38"/>
              <a:gd name="T11" fmla="*/ 10799 h 21523"/>
              <a:gd name="T12" fmla="+- 0 10799 38"/>
              <a:gd name="T13" fmla="*/ T12 w 21523"/>
              <a:gd name="T14" fmla="+- 0 10799 38"/>
              <a:gd name="T15" fmla="*/ 10799 h 21523"/>
            </a:gdLst>
            <a:ahLst/>
            <a:cxnLst>
              <a:cxn ang="0">
                <a:pos x="T1" y="T3"/>
              </a:cxn>
              <a:cxn ang="0">
                <a:pos x="T5" y="T7"/>
              </a:cxn>
              <a:cxn ang="0">
                <a:pos x="T9" y="T11"/>
              </a:cxn>
              <a:cxn ang="0">
                <a:pos x="T13" y="T15"/>
              </a:cxn>
            </a:cxnLst>
            <a:rect l="0" t="0" r="r" b="b"/>
            <a:pathLst>
              <a:path w="21523" h="21523">
                <a:moveTo>
                  <a:pt x="20801" y="7812"/>
                </a:moveTo>
                <a:cubicBezTo>
                  <a:pt x="18803" y="7907"/>
                  <a:pt x="18803" y="7907"/>
                  <a:pt x="18803" y="7907"/>
                </a:cubicBezTo>
                <a:cubicBezTo>
                  <a:pt x="18612" y="7336"/>
                  <a:pt x="18327" y="6766"/>
                  <a:pt x="17946" y="6195"/>
                </a:cubicBezTo>
                <a:cubicBezTo>
                  <a:pt x="17518" y="5576"/>
                  <a:pt x="17042" y="5005"/>
                  <a:pt x="16519" y="4529"/>
                </a:cubicBezTo>
                <a:cubicBezTo>
                  <a:pt x="17375" y="2721"/>
                  <a:pt x="17375" y="2721"/>
                  <a:pt x="17375" y="2721"/>
                </a:cubicBezTo>
                <a:cubicBezTo>
                  <a:pt x="17470" y="2531"/>
                  <a:pt x="17423" y="2293"/>
                  <a:pt x="17232" y="2198"/>
                </a:cubicBezTo>
                <a:cubicBezTo>
                  <a:pt x="16091" y="1437"/>
                  <a:pt x="16091" y="1437"/>
                  <a:pt x="16091" y="1437"/>
                </a:cubicBezTo>
                <a:cubicBezTo>
                  <a:pt x="15948" y="1294"/>
                  <a:pt x="15710" y="1342"/>
                  <a:pt x="15567" y="1532"/>
                </a:cubicBezTo>
                <a:cubicBezTo>
                  <a:pt x="14188" y="3102"/>
                  <a:pt x="14188" y="3102"/>
                  <a:pt x="14188" y="3102"/>
                </a:cubicBezTo>
                <a:cubicBezTo>
                  <a:pt x="13093" y="2579"/>
                  <a:pt x="11856" y="2388"/>
                  <a:pt x="10619" y="2388"/>
                </a:cubicBezTo>
                <a:cubicBezTo>
                  <a:pt x="10048" y="295"/>
                  <a:pt x="10048" y="295"/>
                  <a:pt x="10048" y="295"/>
                </a:cubicBezTo>
                <a:cubicBezTo>
                  <a:pt x="10001" y="105"/>
                  <a:pt x="9763" y="-38"/>
                  <a:pt x="9573" y="10"/>
                </a:cubicBezTo>
                <a:cubicBezTo>
                  <a:pt x="8240" y="200"/>
                  <a:pt x="8240" y="200"/>
                  <a:pt x="8240" y="200"/>
                </a:cubicBezTo>
                <a:cubicBezTo>
                  <a:pt x="8003" y="200"/>
                  <a:pt x="7860" y="390"/>
                  <a:pt x="7860" y="628"/>
                </a:cubicBezTo>
                <a:cubicBezTo>
                  <a:pt x="7907" y="2912"/>
                  <a:pt x="7907" y="2912"/>
                  <a:pt x="7907" y="2912"/>
                </a:cubicBezTo>
                <a:cubicBezTo>
                  <a:pt x="7907" y="2912"/>
                  <a:pt x="7907" y="2912"/>
                  <a:pt x="7907" y="2912"/>
                </a:cubicBezTo>
                <a:cubicBezTo>
                  <a:pt x="7336" y="3150"/>
                  <a:pt x="6766" y="3435"/>
                  <a:pt x="6242" y="3768"/>
                </a:cubicBezTo>
                <a:cubicBezTo>
                  <a:pt x="5719" y="4101"/>
                  <a:pt x="5291" y="4482"/>
                  <a:pt x="4862" y="4910"/>
                </a:cubicBezTo>
                <a:cubicBezTo>
                  <a:pt x="4815" y="4862"/>
                  <a:pt x="4815" y="4862"/>
                  <a:pt x="4815" y="4862"/>
                </a:cubicBezTo>
                <a:cubicBezTo>
                  <a:pt x="2769" y="3911"/>
                  <a:pt x="2769" y="3911"/>
                  <a:pt x="2769" y="3911"/>
                </a:cubicBezTo>
                <a:cubicBezTo>
                  <a:pt x="2579" y="3816"/>
                  <a:pt x="2293" y="3863"/>
                  <a:pt x="2198" y="4054"/>
                </a:cubicBezTo>
                <a:cubicBezTo>
                  <a:pt x="1484" y="5243"/>
                  <a:pt x="1484" y="5243"/>
                  <a:pt x="1484" y="5243"/>
                </a:cubicBezTo>
                <a:cubicBezTo>
                  <a:pt x="1389" y="5386"/>
                  <a:pt x="1437" y="5624"/>
                  <a:pt x="1580" y="5766"/>
                </a:cubicBezTo>
                <a:cubicBezTo>
                  <a:pt x="3292" y="7146"/>
                  <a:pt x="3292" y="7146"/>
                  <a:pt x="3292" y="7146"/>
                </a:cubicBezTo>
                <a:cubicBezTo>
                  <a:pt x="2721" y="8288"/>
                  <a:pt x="2388" y="9573"/>
                  <a:pt x="2388" y="10905"/>
                </a:cubicBezTo>
                <a:cubicBezTo>
                  <a:pt x="295" y="11523"/>
                  <a:pt x="295" y="11523"/>
                  <a:pt x="295" y="11523"/>
                </a:cubicBezTo>
                <a:cubicBezTo>
                  <a:pt x="105" y="11618"/>
                  <a:pt x="-38" y="11809"/>
                  <a:pt x="10" y="11999"/>
                </a:cubicBezTo>
                <a:cubicBezTo>
                  <a:pt x="247" y="13379"/>
                  <a:pt x="247" y="13379"/>
                  <a:pt x="247" y="13379"/>
                </a:cubicBezTo>
                <a:cubicBezTo>
                  <a:pt x="247" y="13569"/>
                  <a:pt x="485" y="13712"/>
                  <a:pt x="676" y="13712"/>
                </a:cubicBezTo>
                <a:cubicBezTo>
                  <a:pt x="2864" y="13617"/>
                  <a:pt x="2864" y="13617"/>
                  <a:pt x="2864" y="13617"/>
                </a:cubicBezTo>
                <a:cubicBezTo>
                  <a:pt x="3102" y="14283"/>
                  <a:pt x="3388" y="14901"/>
                  <a:pt x="3816" y="15520"/>
                </a:cubicBezTo>
                <a:cubicBezTo>
                  <a:pt x="4149" y="16043"/>
                  <a:pt x="4529" y="16519"/>
                  <a:pt x="4958" y="16947"/>
                </a:cubicBezTo>
                <a:cubicBezTo>
                  <a:pt x="4006" y="18850"/>
                  <a:pt x="4006" y="18850"/>
                  <a:pt x="4006" y="18850"/>
                </a:cubicBezTo>
                <a:cubicBezTo>
                  <a:pt x="3911" y="19088"/>
                  <a:pt x="3958" y="19326"/>
                  <a:pt x="4149" y="19421"/>
                </a:cubicBezTo>
                <a:cubicBezTo>
                  <a:pt x="5291" y="20182"/>
                  <a:pt x="5291" y="20182"/>
                  <a:pt x="5291" y="20182"/>
                </a:cubicBezTo>
                <a:cubicBezTo>
                  <a:pt x="5481" y="20277"/>
                  <a:pt x="5719" y="20230"/>
                  <a:pt x="5862" y="20087"/>
                </a:cubicBezTo>
                <a:cubicBezTo>
                  <a:pt x="7194" y="18517"/>
                  <a:pt x="7194" y="18517"/>
                  <a:pt x="7194" y="18517"/>
                </a:cubicBezTo>
                <a:cubicBezTo>
                  <a:pt x="8431" y="19088"/>
                  <a:pt x="9763" y="19373"/>
                  <a:pt x="11095" y="19326"/>
                </a:cubicBezTo>
                <a:cubicBezTo>
                  <a:pt x="11666" y="21229"/>
                  <a:pt x="11666" y="21229"/>
                  <a:pt x="11666" y="21229"/>
                </a:cubicBezTo>
                <a:cubicBezTo>
                  <a:pt x="11761" y="21419"/>
                  <a:pt x="11951" y="21562"/>
                  <a:pt x="12189" y="21514"/>
                </a:cubicBezTo>
                <a:cubicBezTo>
                  <a:pt x="13521" y="21277"/>
                  <a:pt x="13521" y="21277"/>
                  <a:pt x="13521" y="21277"/>
                </a:cubicBezTo>
                <a:cubicBezTo>
                  <a:pt x="13712" y="21229"/>
                  <a:pt x="13855" y="21039"/>
                  <a:pt x="13855" y="20801"/>
                </a:cubicBezTo>
                <a:cubicBezTo>
                  <a:pt x="13759" y="18850"/>
                  <a:pt x="13759" y="18850"/>
                  <a:pt x="13759" y="18850"/>
                </a:cubicBezTo>
                <a:cubicBezTo>
                  <a:pt x="14378" y="18612"/>
                  <a:pt x="14949" y="18327"/>
                  <a:pt x="15520" y="17946"/>
                </a:cubicBezTo>
                <a:cubicBezTo>
                  <a:pt x="16043" y="17613"/>
                  <a:pt x="16519" y="17185"/>
                  <a:pt x="16947" y="16757"/>
                </a:cubicBezTo>
                <a:cubicBezTo>
                  <a:pt x="18707" y="17661"/>
                  <a:pt x="18707" y="17661"/>
                  <a:pt x="18707" y="17661"/>
                </a:cubicBezTo>
                <a:cubicBezTo>
                  <a:pt x="18898" y="17756"/>
                  <a:pt x="19136" y="17661"/>
                  <a:pt x="19231" y="17518"/>
                </a:cubicBezTo>
                <a:cubicBezTo>
                  <a:pt x="19992" y="16376"/>
                  <a:pt x="19992" y="16376"/>
                  <a:pt x="19992" y="16376"/>
                </a:cubicBezTo>
                <a:cubicBezTo>
                  <a:pt x="20135" y="16186"/>
                  <a:pt x="20087" y="15948"/>
                  <a:pt x="19897" y="15805"/>
                </a:cubicBezTo>
                <a:cubicBezTo>
                  <a:pt x="18469" y="14568"/>
                  <a:pt x="18469" y="14568"/>
                  <a:pt x="18469" y="14568"/>
                </a:cubicBezTo>
                <a:cubicBezTo>
                  <a:pt x="19088" y="13331"/>
                  <a:pt x="19373" y="11951"/>
                  <a:pt x="19326" y="10572"/>
                </a:cubicBezTo>
                <a:cubicBezTo>
                  <a:pt x="21181" y="10001"/>
                  <a:pt x="21181" y="10001"/>
                  <a:pt x="21181" y="10001"/>
                </a:cubicBezTo>
                <a:cubicBezTo>
                  <a:pt x="21419" y="9953"/>
                  <a:pt x="21562" y="9715"/>
                  <a:pt x="21514" y="9525"/>
                </a:cubicBezTo>
                <a:cubicBezTo>
                  <a:pt x="21229" y="8193"/>
                  <a:pt x="21229" y="8193"/>
                  <a:pt x="21229" y="8193"/>
                </a:cubicBezTo>
                <a:cubicBezTo>
                  <a:pt x="21229" y="7955"/>
                  <a:pt x="21039" y="7812"/>
                  <a:pt x="20801" y="7812"/>
                </a:cubicBezTo>
                <a:close/>
                <a:moveTo>
                  <a:pt x="14188" y="15853"/>
                </a:moveTo>
                <a:cubicBezTo>
                  <a:pt x="11381" y="17708"/>
                  <a:pt x="7669" y="16947"/>
                  <a:pt x="5862" y="14140"/>
                </a:cubicBezTo>
                <a:cubicBezTo>
                  <a:pt x="4054" y="11381"/>
                  <a:pt x="4815" y="7669"/>
                  <a:pt x="7574" y="5862"/>
                </a:cubicBezTo>
                <a:cubicBezTo>
                  <a:pt x="10334" y="4054"/>
                  <a:pt x="14092" y="4815"/>
                  <a:pt x="15900" y="7574"/>
                </a:cubicBezTo>
                <a:cubicBezTo>
                  <a:pt x="17708" y="10334"/>
                  <a:pt x="16947" y="14045"/>
                  <a:pt x="14188" y="15853"/>
                </a:cubicBezTo>
                <a:close/>
              </a:path>
            </a:pathLst>
          </a:custGeom>
          <a:solidFill>
            <a:srgbClr val="FFD799"/>
          </a:solidFill>
          <a:ln>
            <a:noFill/>
          </a:ln>
          <a:effectLst>
            <a:outerShdw blurRad="50800" dist="38100" dir="2700000" algn="ctr" rotWithShape="0">
              <a:srgbClr val="000000">
                <a:alpha val="39999"/>
              </a:srgbClr>
            </a:outerShdw>
          </a:effectLst>
        </p:spPr>
        <p:txBody>
          <a:bodyPr lIns="45720" rIns="45720" anchor="ctr"/>
          <a:lstStyle/>
          <a:p>
            <a:pPr eaLnBrk="1">
              <a:defRPr/>
            </a:pPr>
            <a:endParaRPr lang="en-US" altLang="en-US" sz="1300"/>
          </a:p>
        </p:txBody>
      </p:sp>
      <p:grpSp>
        <p:nvGrpSpPr>
          <p:cNvPr id="10" name="Group 30">
            <a:extLst>
              <a:ext uri="{FF2B5EF4-FFF2-40B4-BE49-F238E27FC236}">
                <a16:creationId xmlns:a16="http://schemas.microsoft.com/office/drawing/2014/main" id="{634EE098-8DA5-D4EB-2AF7-09C4A3E70D18}"/>
              </a:ext>
            </a:extLst>
          </p:cNvPr>
          <p:cNvGrpSpPr>
            <a:grpSpLocks/>
          </p:cNvGrpSpPr>
          <p:nvPr/>
        </p:nvGrpSpPr>
        <p:grpSpPr bwMode="auto">
          <a:xfrm>
            <a:off x="4025405" y="6113463"/>
            <a:ext cx="447675" cy="609600"/>
            <a:chOff x="0" y="-1"/>
            <a:chExt cx="448287" cy="610824"/>
          </a:xfrm>
        </p:grpSpPr>
        <p:sp>
          <p:nvSpPr>
            <p:cNvPr id="12" name="AutoShape 31">
              <a:extLst>
                <a:ext uri="{FF2B5EF4-FFF2-40B4-BE49-F238E27FC236}">
                  <a16:creationId xmlns:a16="http://schemas.microsoft.com/office/drawing/2014/main" id="{275DEA66-9A4F-AC56-1E40-BAFD5D977696}"/>
                </a:ext>
              </a:extLst>
            </p:cNvPr>
            <p:cNvSpPr>
              <a:spLocks/>
            </p:cNvSpPr>
            <p:nvPr/>
          </p:nvSpPr>
          <p:spPr bwMode="auto">
            <a:xfrm>
              <a:off x="76221" y="119285"/>
              <a:ext cx="285272" cy="55186"/>
            </a:xfrm>
            <a:custGeom>
              <a:avLst/>
              <a:gdLst>
                <a:gd name="T0" fmla="*/ 2147483646 w 21600"/>
                <a:gd name="T1" fmla="*/ 2147483646 h 21600"/>
                <a:gd name="T2" fmla="*/ 2147483646 w 21600"/>
                <a:gd name="T3" fmla="*/ 2147483646 h 21600"/>
                <a:gd name="T4" fmla="*/ 2147483646 w 21600"/>
                <a:gd name="T5" fmla="*/ 2147483646 h 21600"/>
                <a:gd name="T6" fmla="*/ 2147483646 w 21600"/>
                <a:gd name="T7" fmla="*/ 2147483646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600" h="21600">
                  <a:moveTo>
                    <a:pt x="0" y="0"/>
                  </a:moveTo>
                  <a:cubicBezTo>
                    <a:pt x="0" y="20329"/>
                    <a:pt x="0" y="20329"/>
                    <a:pt x="0" y="20329"/>
                  </a:cubicBezTo>
                  <a:cubicBezTo>
                    <a:pt x="0" y="20965"/>
                    <a:pt x="0" y="21600"/>
                    <a:pt x="0" y="21600"/>
                  </a:cubicBezTo>
                  <a:cubicBezTo>
                    <a:pt x="21600" y="21600"/>
                    <a:pt x="21600" y="21600"/>
                    <a:pt x="21600" y="21600"/>
                  </a:cubicBezTo>
                  <a:cubicBezTo>
                    <a:pt x="21600" y="21600"/>
                    <a:pt x="21600" y="20965"/>
                    <a:pt x="21600" y="20329"/>
                  </a:cubicBezTo>
                  <a:cubicBezTo>
                    <a:pt x="21600" y="0"/>
                    <a:pt x="21600" y="0"/>
                    <a:pt x="21600" y="0"/>
                  </a:cubicBezTo>
                  <a:lnTo>
                    <a:pt x="0" y="0"/>
                  </a:lnTo>
                  <a:close/>
                </a:path>
              </a:pathLst>
            </a:custGeom>
            <a:solidFill>
              <a:srgbClr val="FBD3E3"/>
            </a:solidFill>
            <a:ln>
              <a:noFill/>
            </a:ln>
            <a:effectLst/>
            <a:extLst>
              <a:ext uri="{91240B29-F687-4F45-9708-019B960494DF}">
                <a14:hiddenLine xmlns:a14="http://schemas.microsoft.com/office/drawing/2010/main" w="12700" cap="flat" cmpd="sng">
                  <a:solidFill>
                    <a:srgbClr val="000000"/>
                  </a:solidFill>
                  <a:prstDash val="solid"/>
                  <a:miter lim="400000"/>
                  <a:headEnd type="none" w="med" len="med"/>
                  <a:tailEnd type="none" w="med" len="me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45720" rIns="45720" anchor="ctr"/>
            <a:lstStyle/>
            <a:p>
              <a:endParaRPr lang="ar-AE"/>
            </a:p>
          </p:txBody>
        </p:sp>
        <p:sp>
          <p:nvSpPr>
            <p:cNvPr id="13" name="AutoShape 32">
              <a:extLst>
                <a:ext uri="{FF2B5EF4-FFF2-40B4-BE49-F238E27FC236}">
                  <a16:creationId xmlns:a16="http://schemas.microsoft.com/office/drawing/2014/main" id="{13D189D1-EAF6-3707-A67D-B7CDD37C2A80}"/>
                </a:ext>
              </a:extLst>
            </p:cNvPr>
            <p:cNvSpPr>
              <a:spLocks/>
            </p:cNvSpPr>
            <p:nvPr/>
          </p:nvSpPr>
          <p:spPr bwMode="auto">
            <a:xfrm>
              <a:off x="79585" y="184228"/>
              <a:ext cx="280226" cy="55186"/>
            </a:xfrm>
            <a:custGeom>
              <a:avLst/>
              <a:gdLst>
                <a:gd name="T0" fmla="*/ 2147483646 w 21600"/>
                <a:gd name="T1" fmla="*/ 2147483646 h 21600"/>
                <a:gd name="T2" fmla="*/ 2147483646 w 21600"/>
                <a:gd name="T3" fmla="*/ 2147483646 h 21600"/>
                <a:gd name="T4" fmla="*/ 2147483646 w 21600"/>
                <a:gd name="T5" fmla="*/ 2147483646 h 21600"/>
                <a:gd name="T6" fmla="*/ 2147483646 w 21600"/>
                <a:gd name="T7" fmla="*/ 2147483646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600" h="21600">
                  <a:moveTo>
                    <a:pt x="0" y="0"/>
                  </a:moveTo>
                  <a:cubicBezTo>
                    <a:pt x="251" y="2541"/>
                    <a:pt x="628" y="5718"/>
                    <a:pt x="1005" y="6988"/>
                  </a:cubicBezTo>
                  <a:cubicBezTo>
                    <a:pt x="5651" y="21600"/>
                    <a:pt x="5651" y="21600"/>
                    <a:pt x="5651" y="21600"/>
                  </a:cubicBezTo>
                  <a:cubicBezTo>
                    <a:pt x="15949" y="21600"/>
                    <a:pt x="15949" y="21600"/>
                    <a:pt x="15949" y="21600"/>
                  </a:cubicBezTo>
                  <a:cubicBezTo>
                    <a:pt x="20470" y="6988"/>
                    <a:pt x="20470" y="6988"/>
                    <a:pt x="20470" y="6988"/>
                  </a:cubicBezTo>
                  <a:cubicBezTo>
                    <a:pt x="20847" y="5718"/>
                    <a:pt x="21349" y="2541"/>
                    <a:pt x="21600" y="0"/>
                  </a:cubicBezTo>
                  <a:lnTo>
                    <a:pt x="0" y="0"/>
                  </a:lnTo>
                  <a:close/>
                </a:path>
              </a:pathLst>
            </a:custGeom>
            <a:solidFill>
              <a:srgbClr val="F7A7C8"/>
            </a:solidFill>
            <a:ln>
              <a:noFill/>
            </a:ln>
            <a:effectLst/>
            <a:extLst>
              <a:ext uri="{91240B29-F687-4F45-9708-019B960494DF}">
                <a14:hiddenLine xmlns:a14="http://schemas.microsoft.com/office/drawing/2010/main" w="12700" cap="flat" cmpd="sng">
                  <a:solidFill>
                    <a:srgbClr val="000000"/>
                  </a:solidFill>
                  <a:prstDash val="solid"/>
                  <a:miter lim="400000"/>
                  <a:headEnd type="none" w="med" len="med"/>
                  <a:tailEnd type="none" w="med" len="me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45720" rIns="45720" anchor="ctr"/>
            <a:lstStyle/>
            <a:p>
              <a:endParaRPr lang="ar-AE"/>
            </a:p>
          </p:txBody>
        </p:sp>
        <p:sp>
          <p:nvSpPr>
            <p:cNvPr id="14" name="AutoShape 33">
              <a:extLst>
                <a:ext uri="{FF2B5EF4-FFF2-40B4-BE49-F238E27FC236}">
                  <a16:creationId xmlns:a16="http://schemas.microsoft.com/office/drawing/2014/main" id="{4E579817-33AD-85D9-760D-B2575FF5BCAB}"/>
                </a:ext>
              </a:extLst>
            </p:cNvPr>
            <p:cNvSpPr>
              <a:spLocks/>
            </p:cNvSpPr>
            <p:nvPr/>
          </p:nvSpPr>
          <p:spPr bwMode="auto">
            <a:xfrm>
              <a:off x="0" y="-1"/>
              <a:ext cx="448287" cy="610824"/>
            </a:xfrm>
            <a:custGeom>
              <a:avLst/>
              <a:gdLst>
                <a:gd name="T0" fmla="*/ 2147483646 w 21600"/>
                <a:gd name="T1" fmla="*/ 2147483646 h 21600"/>
                <a:gd name="T2" fmla="*/ 2147483646 w 21600"/>
                <a:gd name="T3" fmla="*/ 2147483646 h 21600"/>
                <a:gd name="T4" fmla="*/ 2147483646 w 21600"/>
                <a:gd name="T5" fmla="*/ 2147483646 h 21600"/>
                <a:gd name="T6" fmla="*/ 2147483646 w 21600"/>
                <a:gd name="T7" fmla="*/ 2147483646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600" h="21600">
                  <a:moveTo>
                    <a:pt x="20191" y="5901"/>
                  </a:moveTo>
                  <a:cubicBezTo>
                    <a:pt x="20191" y="1662"/>
                    <a:pt x="20191" y="1662"/>
                    <a:pt x="20191" y="1662"/>
                  </a:cubicBezTo>
                  <a:cubicBezTo>
                    <a:pt x="20661" y="1547"/>
                    <a:pt x="20661" y="1547"/>
                    <a:pt x="20661" y="1547"/>
                  </a:cubicBezTo>
                  <a:cubicBezTo>
                    <a:pt x="21209" y="1432"/>
                    <a:pt x="21600" y="1089"/>
                    <a:pt x="21600" y="688"/>
                  </a:cubicBezTo>
                  <a:cubicBezTo>
                    <a:pt x="21600" y="0"/>
                    <a:pt x="21600" y="0"/>
                    <a:pt x="21600" y="0"/>
                  </a:cubicBezTo>
                  <a:cubicBezTo>
                    <a:pt x="0" y="0"/>
                    <a:pt x="0" y="0"/>
                    <a:pt x="0" y="0"/>
                  </a:cubicBezTo>
                  <a:cubicBezTo>
                    <a:pt x="0" y="688"/>
                    <a:pt x="0" y="688"/>
                    <a:pt x="0" y="688"/>
                  </a:cubicBezTo>
                  <a:cubicBezTo>
                    <a:pt x="0" y="1089"/>
                    <a:pt x="391" y="1432"/>
                    <a:pt x="861" y="1547"/>
                  </a:cubicBezTo>
                  <a:cubicBezTo>
                    <a:pt x="1330" y="1662"/>
                    <a:pt x="1330" y="1662"/>
                    <a:pt x="1330" y="1662"/>
                  </a:cubicBezTo>
                  <a:cubicBezTo>
                    <a:pt x="1330" y="5901"/>
                    <a:pt x="1330" y="5901"/>
                    <a:pt x="1330" y="5901"/>
                  </a:cubicBezTo>
                  <a:cubicBezTo>
                    <a:pt x="1330" y="6875"/>
                    <a:pt x="2191" y="8021"/>
                    <a:pt x="3365" y="8537"/>
                  </a:cubicBezTo>
                  <a:cubicBezTo>
                    <a:pt x="8139" y="10771"/>
                    <a:pt x="8139" y="10771"/>
                    <a:pt x="8139" y="10771"/>
                  </a:cubicBezTo>
                  <a:cubicBezTo>
                    <a:pt x="3365" y="13063"/>
                    <a:pt x="3365" y="13063"/>
                    <a:pt x="3365" y="13063"/>
                  </a:cubicBezTo>
                  <a:cubicBezTo>
                    <a:pt x="2191" y="13579"/>
                    <a:pt x="1330" y="14725"/>
                    <a:pt x="1330" y="15699"/>
                  </a:cubicBezTo>
                  <a:cubicBezTo>
                    <a:pt x="1330" y="19938"/>
                    <a:pt x="1330" y="19938"/>
                    <a:pt x="1330" y="19938"/>
                  </a:cubicBezTo>
                  <a:cubicBezTo>
                    <a:pt x="861" y="20053"/>
                    <a:pt x="861" y="20053"/>
                    <a:pt x="861" y="20053"/>
                  </a:cubicBezTo>
                  <a:cubicBezTo>
                    <a:pt x="391" y="20168"/>
                    <a:pt x="0" y="20511"/>
                    <a:pt x="0" y="20970"/>
                  </a:cubicBezTo>
                  <a:cubicBezTo>
                    <a:pt x="0" y="21600"/>
                    <a:pt x="0" y="21600"/>
                    <a:pt x="0" y="21600"/>
                  </a:cubicBezTo>
                  <a:cubicBezTo>
                    <a:pt x="21600" y="21600"/>
                    <a:pt x="21600" y="21600"/>
                    <a:pt x="21600" y="21600"/>
                  </a:cubicBezTo>
                  <a:cubicBezTo>
                    <a:pt x="21600" y="20970"/>
                    <a:pt x="21600" y="20970"/>
                    <a:pt x="21600" y="20970"/>
                  </a:cubicBezTo>
                  <a:cubicBezTo>
                    <a:pt x="21600" y="20511"/>
                    <a:pt x="21209" y="20168"/>
                    <a:pt x="20661" y="20053"/>
                  </a:cubicBezTo>
                  <a:cubicBezTo>
                    <a:pt x="20191" y="19938"/>
                    <a:pt x="20191" y="19938"/>
                    <a:pt x="20191" y="19938"/>
                  </a:cubicBezTo>
                  <a:cubicBezTo>
                    <a:pt x="20191" y="15699"/>
                    <a:pt x="20191" y="15699"/>
                    <a:pt x="20191" y="15699"/>
                  </a:cubicBezTo>
                  <a:cubicBezTo>
                    <a:pt x="20191" y="14725"/>
                    <a:pt x="19330" y="13579"/>
                    <a:pt x="18235" y="13063"/>
                  </a:cubicBezTo>
                  <a:cubicBezTo>
                    <a:pt x="13383" y="10771"/>
                    <a:pt x="13383" y="10771"/>
                    <a:pt x="13383" y="10771"/>
                  </a:cubicBezTo>
                  <a:cubicBezTo>
                    <a:pt x="18235" y="8537"/>
                    <a:pt x="18235" y="8537"/>
                    <a:pt x="18235" y="8537"/>
                  </a:cubicBezTo>
                  <a:cubicBezTo>
                    <a:pt x="19330" y="8021"/>
                    <a:pt x="20191" y="6875"/>
                    <a:pt x="20191" y="5901"/>
                  </a:cubicBezTo>
                  <a:close/>
                  <a:moveTo>
                    <a:pt x="17374" y="7563"/>
                  </a:moveTo>
                  <a:cubicBezTo>
                    <a:pt x="13070" y="9568"/>
                    <a:pt x="13070" y="9568"/>
                    <a:pt x="13070" y="9568"/>
                  </a:cubicBezTo>
                  <a:cubicBezTo>
                    <a:pt x="12365" y="9855"/>
                    <a:pt x="11974" y="10313"/>
                    <a:pt x="11974" y="10771"/>
                  </a:cubicBezTo>
                  <a:cubicBezTo>
                    <a:pt x="11974" y="11287"/>
                    <a:pt x="12365" y="11745"/>
                    <a:pt x="13070" y="12032"/>
                  </a:cubicBezTo>
                  <a:cubicBezTo>
                    <a:pt x="17374" y="14037"/>
                    <a:pt x="17374" y="14037"/>
                    <a:pt x="17374" y="14037"/>
                  </a:cubicBezTo>
                  <a:cubicBezTo>
                    <a:pt x="18000" y="14381"/>
                    <a:pt x="18548" y="15126"/>
                    <a:pt x="18548" y="15699"/>
                  </a:cubicBezTo>
                  <a:cubicBezTo>
                    <a:pt x="18548" y="19996"/>
                    <a:pt x="18548" y="19996"/>
                    <a:pt x="18548" y="19996"/>
                  </a:cubicBezTo>
                  <a:cubicBezTo>
                    <a:pt x="2974" y="19996"/>
                    <a:pt x="2974" y="19996"/>
                    <a:pt x="2974" y="19996"/>
                  </a:cubicBezTo>
                  <a:cubicBezTo>
                    <a:pt x="2974" y="15699"/>
                    <a:pt x="2974" y="15699"/>
                    <a:pt x="2974" y="15699"/>
                  </a:cubicBezTo>
                  <a:cubicBezTo>
                    <a:pt x="2974" y="15126"/>
                    <a:pt x="3600" y="14381"/>
                    <a:pt x="4226" y="14037"/>
                  </a:cubicBezTo>
                  <a:cubicBezTo>
                    <a:pt x="8530" y="12032"/>
                    <a:pt x="8530" y="12032"/>
                    <a:pt x="8530" y="12032"/>
                  </a:cubicBezTo>
                  <a:cubicBezTo>
                    <a:pt x="9157" y="11745"/>
                    <a:pt x="9548" y="11287"/>
                    <a:pt x="9548" y="10771"/>
                  </a:cubicBezTo>
                  <a:cubicBezTo>
                    <a:pt x="9548" y="10313"/>
                    <a:pt x="9157" y="9855"/>
                    <a:pt x="8530" y="9568"/>
                  </a:cubicBezTo>
                  <a:cubicBezTo>
                    <a:pt x="4226" y="7563"/>
                    <a:pt x="4226" y="7563"/>
                    <a:pt x="4226" y="7563"/>
                  </a:cubicBezTo>
                  <a:cubicBezTo>
                    <a:pt x="3600" y="7219"/>
                    <a:pt x="2974" y="6474"/>
                    <a:pt x="2974" y="5901"/>
                  </a:cubicBezTo>
                  <a:cubicBezTo>
                    <a:pt x="2974" y="1604"/>
                    <a:pt x="2974" y="1604"/>
                    <a:pt x="2974" y="1604"/>
                  </a:cubicBezTo>
                  <a:cubicBezTo>
                    <a:pt x="18548" y="1604"/>
                    <a:pt x="18548" y="1604"/>
                    <a:pt x="18548" y="1604"/>
                  </a:cubicBezTo>
                  <a:cubicBezTo>
                    <a:pt x="18548" y="5901"/>
                    <a:pt x="18548" y="5901"/>
                    <a:pt x="18548" y="5901"/>
                  </a:cubicBezTo>
                  <a:cubicBezTo>
                    <a:pt x="18548" y="6474"/>
                    <a:pt x="18000" y="7219"/>
                    <a:pt x="17374" y="7563"/>
                  </a:cubicBezTo>
                  <a:close/>
                </a:path>
              </a:pathLst>
            </a:custGeom>
            <a:solidFill>
              <a:srgbClr val="EC2975"/>
            </a:solidFill>
            <a:ln>
              <a:noFill/>
            </a:ln>
            <a:effectLst/>
            <a:extLst>
              <a:ext uri="{91240B29-F687-4F45-9708-019B960494DF}">
                <a14:hiddenLine xmlns:a14="http://schemas.microsoft.com/office/drawing/2010/main" w="12700" cap="flat" cmpd="sng">
                  <a:solidFill>
                    <a:srgbClr val="000000"/>
                  </a:solidFill>
                  <a:prstDash val="solid"/>
                  <a:miter lim="400000"/>
                  <a:headEnd type="none" w="med" len="med"/>
                  <a:tailEnd type="none" w="med" len="me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45720" rIns="45720" anchor="ctr"/>
            <a:lstStyle/>
            <a:p>
              <a:endParaRPr lang="ar-AE"/>
            </a:p>
          </p:txBody>
        </p:sp>
        <p:sp>
          <p:nvSpPr>
            <p:cNvPr id="15" name="AutoShape 34">
              <a:extLst>
                <a:ext uri="{FF2B5EF4-FFF2-40B4-BE49-F238E27FC236}">
                  <a16:creationId xmlns:a16="http://schemas.microsoft.com/office/drawing/2014/main" id="{3E370A7A-66D0-B231-F7E0-0E14FCBAF29E}"/>
                </a:ext>
              </a:extLst>
            </p:cNvPr>
            <p:cNvSpPr>
              <a:spLocks/>
            </p:cNvSpPr>
            <p:nvPr/>
          </p:nvSpPr>
          <p:spPr bwMode="auto">
            <a:xfrm>
              <a:off x="170535" y="250872"/>
              <a:ext cx="105663" cy="62949"/>
            </a:xfrm>
            <a:custGeom>
              <a:avLst/>
              <a:gdLst>
                <a:gd name="T0" fmla="*/ 2147483646 w 21600"/>
                <a:gd name="T1" fmla="*/ 2147483646 h 21600"/>
                <a:gd name="T2" fmla="*/ 2147483646 w 21600"/>
                <a:gd name="T3" fmla="*/ 2147483646 h 21600"/>
                <a:gd name="T4" fmla="*/ 2147483646 w 21600"/>
                <a:gd name="T5" fmla="*/ 2147483646 h 21600"/>
                <a:gd name="T6" fmla="*/ 2147483646 w 21600"/>
                <a:gd name="T7" fmla="*/ 2147483646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600" h="21600">
                  <a:moveTo>
                    <a:pt x="0" y="0"/>
                  </a:moveTo>
                  <a:cubicBezTo>
                    <a:pt x="3323" y="3323"/>
                    <a:pt x="3323" y="3323"/>
                    <a:pt x="3323" y="3323"/>
                  </a:cubicBezTo>
                  <a:cubicBezTo>
                    <a:pt x="7311" y="7754"/>
                    <a:pt x="9637" y="14400"/>
                    <a:pt x="9637" y="21046"/>
                  </a:cubicBezTo>
                  <a:cubicBezTo>
                    <a:pt x="9637" y="21600"/>
                    <a:pt x="9637" y="21600"/>
                    <a:pt x="9637" y="21600"/>
                  </a:cubicBezTo>
                  <a:cubicBezTo>
                    <a:pt x="11963" y="21600"/>
                    <a:pt x="11963" y="21600"/>
                    <a:pt x="11963" y="21600"/>
                  </a:cubicBezTo>
                  <a:cubicBezTo>
                    <a:pt x="11963" y="21600"/>
                    <a:pt x="11963" y="21600"/>
                    <a:pt x="11963" y="21046"/>
                  </a:cubicBezTo>
                  <a:cubicBezTo>
                    <a:pt x="11963" y="14400"/>
                    <a:pt x="14289" y="7754"/>
                    <a:pt x="18277" y="3323"/>
                  </a:cubicBezTo>
                  <a:cubicBezTo>
                    <a:pt x="21600" y="0"/>
                    <a:pt x="21600" y="0"/>
                    <a:pt x="21600" y="0"/>
                  </a:cubicBezTo>
                  <a:lnTo>
                    <a:pt x="0" y="0"/>
                  </a:lnTo>
                  <a:close/>
                </a:path>
              </a:pathLst>
            </a:custGeom>
            <a:solidFill>
              <a:srgbClr val="EC2975"/>
            </a:solidFill>
            <a:ln>
              <a:noFill/>
            </a:ln>
            <a:effectLst/>
            <a:extLst>
              <a:ext uri="{91240B29-F687-4F45-9708-019B960494DF}">
                <a14:hiddenLine xmlns:a14="http://schemas.microsoft.com/office/drawing/2010/main" w="12700" cap="flat" cmpd="sng">
                  <a:solidFill>
                    <a:srgbClr val="000000"/>
                  </a:solidFill>
                  <a:prstDash val="solid"/>
                  <a:miter lim="400000"/>
                  <a:headEnd type="none" w="med" len="med"/>
                  <a:tailEnd type="none" w="med" len="me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45720" rIns="45720" anchor="ctr"/>
            <a:lstStyle/>
            <a:p>
              <a:endParaRPr lang="ar-AE"/>
            </a:p>
          </p:txBody>
        </p:sp>
        <p:sp>
          <p:nvSpPr>
            <p:cNvPr id="16" name="Rectangle 35">
              <a:extLst>
                <a:ext uri="{FF2B5EF4-FFF2-40B4-BE49-F238E27FC236}">
                  <a16:creationId xmlns:a16="http://schemas.microsoft.com/office/drawing/2014/main" id="{C9F0F11C-130C-E8AB-E390-66963DFB46C2}"/>
                </a:ext>
              </a:extLst>
            </p:cNvPr>
            <p:cNvSpPr>
              <a:spLocks/>
            </p:cNvSpPr>
            <p:nvPr/>
          </p:nvSpPr>
          <p:spPr bwMode="auto">
            <a:xfrm>
              <a:off x="81188" y="508630"/>
              <a:ext cx="284356" cy="37303"/>
            </a:xfrm>
            <a:prstGeom prst="rect">
              <a:avLst/>
            </a:prstGeom>
            <a:solidFill>
              <a:srgbClr val="EC2975"/>
            </a:solidFill>
            <a:ln>
              <a:noFill/>
            </a:ln>
            <a:effectLst/>
            <a:extLst>
              <a:ext uri="{91240B29-F687-4F45-9708-019B960494DF}">
                <a14:hiddenLine xmlns:a14="http://schemas.microsoft.com/office/drawing/2010/main" w="12700">
                  <a:solidFill>
                    <a:srgbClr val="000000"/>
                  </a:solidFill>
                  <a:miter lim="4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45720" rIns="45720" anchor="ctr"/>
            <a:lstStyle>
              <a:lvl1pPr>
                <a:defRPr>
                  <a:solidFill>
                    <a:srgbClr val="000000"/>
                  </a:solidFill>
                  <a:latin typeface="Calibri" panose="020F0502020204030204" pitchFamily="34" charset="0"/>
                  <a:cs typeface="Calibri" panose="020F0502020204030204" pitchFamily="34" charset="0"/>
                  <a:sym typeface="Calibri" panose="020F0502020204030204" pitchFamily="34" charset="0"/>
                </a:defRPr>
              </a:lvl1pPr>
              <a:lvl2pPr marL="742950" indent="-285750">
                <a:defRPr>
                  <a:solidFill>
                    <a:srgbClr val="000000"/>
                  </a:solidFill>
                  <a:latin typeface="Calibri" panose="020F0502020204030204" pitchFamily="34" charset="0"/>
                  <a:cs typeface="Calibri" panose="020F0502020204030204" pitchFamily="34" charset="0"/>
                  <a:sym typeface="Calibri" panose="020F0502020204030204" pitchFamily="34" charset="0"/>
                </a:defRPr>
              </a:lvl2pPr>
              <a:lvl3pPr marL="1143000" indent="-228600">
                <a:defRPr>
                  <a:solidFill>
                    <a:srgbClr val="000000"/>
                  </a:solidFill>
                  <a:latin typeface="Calibri" panose="020F0502020204030204" pitchFamily="34" charset="0"/>
                  <a:cs typeface="Calibri" panose="020F0502020204030204" pitchFamily="34" charset="0"/>
                  <a:sym typeface="Calibri" panose="020F0502020204030204" pitchFamily="34" charset="0"/>
                </a:defRPr>
              </a:lvl3pPr>
              <a:lvl4pPr marL="1600200" indent="-228600">
                <a:defRPr>
                  <a:solidFill>
                    <a:srgbClr val="000000"/>
                  </a:solidFill>
                  <a:latin typeface="Calibri" panose="020F0502020204030204" pitchFamily="34" charset="0"/>
                  <a:cs typeface="Calibri" panose="020F0502020204030204" pitchFamily="34" charset="0"/>
                  <a:sym typeface="Calibri" panose="020F0502020204030204" pitchFamily="34" charset="0"/>
                </a:defRPr>
              </a:lvl4pPr>
              <a:lvl5pPr marL="2057400" indent="-228600">
                <a:defRPr>
                  <a:solidFill>
                    <a:srgbClr val="000000"/>
                  </a:solidFill>
                  <a:latin typeface="Calibri" panose="020F0502020204030204" pitchFamily="34" charset="0"/>
                  <a:cs typeface="Calibri" panose="020F0502020204030204" pitchFamily="34" charset="0"/>
                  <a:sym typeface="Calibri" panose="020F0502020204030204" pitchFamily="34" charset="0"/>
                </a:defRPr>
              </a:lvl5pPr>
              <a:lvl6pPr marL="2514600" indent="-228600" eaLnBrk="0" fontAlgn="base" hangingPunct="0">
                <a:spcBef>
                  <a:spcPct val="0"/>
                </a:spcBef>
                <a:spcAft>
                  <a:spcPct val="0"/>
                </a:spcAft>
                <a:defRPr>
                  <a:solidFill>
                    <a:srgbClr val="000000"/>
                  </a:solidFill>
                  <a:latin typeface="Calibri" panose="020F0502020204030204" pitchFamily="34" charset="0"/>
                  <a:cs typeface="Calibri" panose="020F0502020204030204" pitchFamily="34" charset="0"/>
                  <a:sym typeface="Calibri" panose="020F0502020204030204" pitchFamily="34" charset="0"/>
                </a:defRPr>
              </a:lvl6pPr>
              <a:lvl7pPr marL="2971800" indent="-228600" eaLnBrk="0" fontAlgn="base" hangingPunct="0">
                <a:spcBef>
                  <a:spcPct val="0"/>
                </a:spcBef>
                <a:spcAft>
                  <a:spcPct val="0"/>
                </a:spcAft>
                <a:defRPr>
                  <a:solidFill>
                    <a:srgbClr val="000000"/>
                  </a:solidFill>
                  <a:latin typeface="Calibri" panose="020F0502020204030204" pitchFamily="34" charset="0"/>
                  <a:cs typeface="Calibri" panose="020F0502020204030204" pitchFamily="34" charset="0"/>
                  <a:sym typeface="Calibri" panose="020F0502020204030204" pitchFamily="34" charset="0"/>
                </a:defRPr>
              </a:lvl7pPr>
              <a:lvl8pPr marL="3429000" indent="-228600" eaLnBrk="0" fontAlgn="base" hangingPunct="0">
                <a:spcBef>
                  <a:spcPct val="0"/>
                </a:spcBef>
                <a:spcAft>
                  <a:spcPct val="0"/>
                </a:spcAft>
                <a:defRPr>
                  <a:solidFill>
                    <a:srgbClr val="000000"/>
                  </a:solidFill>
                  <a:latin typeface="Calibri" panose="020F0502020204030204" pitchFamily="34" charset="0"/>
                  <a:cs typeface="Calibri" panose="020F0502020204030204" pitchFamily="34" charset="0"/>
                  <a:sym typeface="Calibri" panose="020F0502020204030204" pitchFamily="34" charset="0"/>
                </a:defRPr>
              </a:lvl8pPr>
              <a:lvl9pPr marL="3886200" indent="-228600" eaLnBrk="0" fontAlgn="base" hangingPunct="0">
                <a:spcBef>
                  <a:spcPct val="0"/>
                </a:spcBef>
                <a:spcAft>
                  <a:spcPct val="0"/>
                </a:spcAft>
                <a:defRPr>
                  <a:solidFill>
                    <a:srgbClr val="000000"/>
                  </a:solidFill>
                  <a:latin typeface="Calibri" panose="020F0502020204030204" pitchFamily="34" charset="0"/>
                  <a:cs typeface="Calibri" panose="020F0502020204030204" pitchFamily="34" charset="0"/>
                  <a:sym typeface="Calibri" panose="020F0502020204030204" pitchFamily="34" charset="0"/>
                </a:defRPr>
              </a:lvl9pPr>
            </a:lstStyle>
            <a:p>
              <a:pPr eaLnBrk="1">
                <a:lnSpc>
                  <a:spcPct val="80000"/>
                </a:lnSpc>
              </a:pPr>
              <a:endParaRPr lang="en-US" altLang="en-US">
                <a:latin typeface="Helvetica" panose="020B0604020202020204" pitchFamily="34" charset="0"/>
                <a:sym typeface="Helvetica" panose="020B0604020202020204" pitchFamily="34" charset="0"/>
              </a:endParaRPr>
            </a:p>
          </p:txBody>
        </p:sp>
      </p:grpSp>
      <p:grpSp>
        <p:nvGrpSpPr>
          <p:cNvPr id="22" name="Group 11">
            <a:extLst>
              <a:ext uri="{FF2B5EF4-FFF2-40B4-BE49-F238E27FC236}">
                <a16:creationId xmlns:a16="http://schemas.microsoft.com/office/drawing/2014/main" id="{AEB26C79-8687-77D6-74EE-E4CE84DCCE84}"/>
              </a:ext>
            </a:extLst>
          </p:cNvPr>
          <p:cNvGrpSpPr>
            <a:grpSpLocks/>
          </p:cNvGrpSpPr>
          <p:nvPr/>
        </p:nvGrpSpPr>
        <p:grpSpPr bwMode="auto">
          <a:xfrm>
            <a:off x="-119270" y="5957888"/>
            <a:ext cx="12192000" cy="862012"/>
            <a:chOff x="-1" y="-1"/>
            <a:chExt cx="12192001" cy="900114"/>
          </a:xfrm>
        </p:grpSpPr>
        <p:sp>
          <p:nvSpPr>
            <p:cNvPr id="23" name="Line 12">
              <a:extLst>
                <a:ext uri="{FF2B5EF4-FFF2-40B4-BE49-F238E27FC236}">
                  <a16:creationId xmlns:a16="http://schemas.microsoft.com/office/drawing/2014/main" id="{86E47B23-B5D3-B492-264F-27C002F53691}"/>
                </a:ext>
              </a:extLst>
            </p:cNvPr>
            <p:cNvSpPr>
              <a:spLocks noChangeShapeType="1"/>
            </p:cNvSpPr>
            <p:nvPr/>
          </p:nvSpPr>
          <p:spPr bwMode="auto">
            <a:xfrm flipH="1" flipV="1">
              <a:off x="2178049" y="-1"/>
              <a:ext cx="10013951" cy="1"/>
            </a:xfrm>
            <a:prstGeom prst="line">
              <a:avLst/>
            </a:prstGeom>
            <a:noFill/>
            <a:ln w="12700">
              <a:solidFill>
                <a:srgbClr val="FF8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lIns="0" tIns="0" rIns="0" bIns="0"/>
            <a:lstStyle/>
            <a:p>
              <a:endParaRPr lang="ar-AE"/>
            </a:p>
          </p:txBody>
        </p:sp>
        <p:grpSp>
          <p:nvGrpSpPr>
            <p:cNvPr id="24" name="Group 13">
              <a:extLst>
                <a:ext uri="{FF2B5EF4-FFF2-40B4-BE49-F238E27FC236}">
                  <a16:creationId xmlns:a16="http://schemas.microsoft.com/office/drawing/2014/main" id="{E03874F9-6657-1AA1-2173-8FD5A0D19078}"/>
                </a:ext>
              </a:extLst>
            </p:cNvPr>
            <p:cNvGrpSpPr>
              <a:grpSpLocks/>
            </p:cNvGrpSpPr>
            <p:nvPr/>
          </p:nvGrpSpPr>
          <p:grpSpPr bwMode="auto">
            <a:xfrm>
              <a:off x="-1" y="900112"/>
              <a:ext cx="903289" cy="1"/>
              <a:chOff x="-1" y="-1"/>
              <a:chExt cx="903290" cy="2"/>
            </a:xfrm>
          </p:grpSpPr>
          <p:sp>
            <p:nvSpPr>
              <p:cNvPr id="30" name="Line 14">
                <a:extLst>
                  <a:ext uri="{FF2B5EF4-FFF2-40B4-BE49-F238E27FC236}">
                    <a16:creationId xmlns:a16="http://schemas.microsoft.com/office/drawing/2014/main" id="{2E3C2CF0-033A-F99A-B571-2427180BAB1C}"/>
                  </a:ext>
                </a:extLst>
              </p:cNvPr>
              <p:cNvSpPr>
                <a:spLocks noChangeShapeType="1"/>
              </p:cNvSpPr>
              <p:nvPr/>
            </p:nvSpPr>
            <p:spPr bwMode="auto">
              <a:xfrm flipH="1" flipV="1">
                <a:off x="-1" y="-1"/>
                <a:ext cx="903289" cy="1"/>
              </a:xfrm>
              <a:prstGeom prst="line">
                <a:avLst/>
              </a:prstGeom>
              <a:noFill/>
              <a:ln w="12700">
                <a:solidFill>
                  <a:srgbClr val="EC2975"/>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lIns="0" tIns="0" rIns="0" bIns="0"/>
              <a:lstStyle/>
              <a:p>
                <a:endParaRPr lang="ar-AE"/>
              </a:p>
            </p:txBody>
          </p:sp>
          <p:sp>
            <p:nvSpPr>
              <p:cNvPr id="31" name="Line 15">
                <a:extLst>
                  <a:ext uri="{FF2B5EF4-FFF2-40B4-BE49-F238E27FC236}">
                    <a16:creationId xmlns:a16="http://schemas.microsoft.com/office/drawing/2014/main" id="{750C206C-74B5-11F3-E47A-29761A1579DD}"/>
                  </a:ext>
                </a:extLst>
              </p:cNvPr>
              <p:cNvSpPr>
                <a:spLocks noChangeShapeType="1"/>
              </p:cNvSpPr>
              <p:nvPr/>
            </p:nvSpPr>
            <p:spPr bwMode="auto">
              <a:xfrm flipH="1" flipV="1">
                <a:off x="68262" y="-1"/>
                <a:ext cx="835026" cy="2"/>
              </a:xfrm>
              <a:prstGeom prst="line">
                <a:avLst/>
              </a:prstGeom>
              <a:noFill/>
              <a:ln w="12700">
                <a:solidFill>
                  <a:srgbClr val="EC2975"/>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lIns="0" tIns="0" rIns="0" bIns="0"/>
              <a:lstStyle/>
              <a:p>
                <a:endParaRPr lang="ar-AE"/>
              </a:p>
            </p:txBody>
          </p:sp>
          <p:sp>
            <p:nvSpPr>
              <p:cNvPr id="32" name="Line 16">
                <a:extLst>
                  <a:ext uri="{FF2B5EF4-FFF2-40B4-BE49-F238E27FC236}">
                    <a16:creationId xmlns:a16="http://schemas.microsoft.com/office/drawing/2014/main" id="{A569E5B8-BCDE-4346-996C-F2BDD0CEA3B8}"/>
                  </a:ext>
                </a:extLst>
              </p:cNvPr>
              <p:cNvSpPr>
                <a:spLocks noChangeShapeType="1"/>
              </p:cNvSpPr>
              <p:nvPr/>
            </p:nvSpPr>
            <p:spPr bwMode="auto">
              <a:xfrm flipH="1" flipV="1">
                <a:off x="138112" y="-1"/>
                <a:ext cx="765176" cy="2"/>
              </a:xfrm>
              <a:prstGeom prst="line">
                <a:avLst/>
              </a:prstGeom>
              <a:noFill/>
              <a:ln w="12700">
                <a:solidFill>
                  <a:srgbClr val="EC2975"/>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lIns="0" tIns="0" rIns="0" bIns="0"/>
              <a:lstStyle/>
              <a:p>
                <a:endParaRPr lang="ar-AE"/>
              </a:p>
            </p:txBody>
          </p:sp>
          <p:sp>
            <p:nvSpPr>
              <p:cNvPr id="33" name="Line 17">
                <a:extLst>
                  <a:ext uri="{FF2B5EF4-FFF2-40B4-BE49-F238E27FC236}">
                    <a16:creationId xmlns:a16="http://schemas.microsoft.com/office/drawing/2014/main" id="{0873F298-C339-3E82-DB57-DE6D23421FEF}"/>
                  </a:ext>
                </a:extLst>
              </p:cNvPr>
              <p:cNvSpPr>
                <a:spLocks noChangeShapeType="1"/>
              </p:cNvSpPr>
              <p:nvPr/>
            </p:nvSpPr>
            <p:spPr bwMode="auto">
              <a:xfrm flipH="1" flipV="1">
                <a:off x="206375" y="-1"/>
                <a:ext cx="696913" cy="1"/>
              </a:xfrm>
              <a:prstGeom prst="line">
                <a:avLst/>
              </a:prstGeom>
              <a:noFill/>
              <a:ln w="12700">
                <a:solidFill>
                  <a:srgbClr val="EC2975"/>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lIns="0" tIns="0" rIns="0" bIns="0"/>
              <a:lstStyle/>
              <a:p>
                <a:endParaRPr lang="ar-AE"/>
              </a:p>
            </p:txBody>
          </p:sp>
          <p:sp>
            <p:nvSpPr>
              <p:cNvPr id="34" name="Line 18">
                <a:extLst>
                  <a:ext uri="{FF2B5EF4-FFF2-40B4-BE49-F238E27FC236}">
                    <a16:creationId xmlns:a16="http://schemas.microsoft.com/office/drawing/2014/main" id="{83867C60-3507-FA4B-8BC1-072797E94718}"/>
                  </a:ext>
                </a:extLst>
              </p:cNvPr>
              <p:cNvSpPr>
                <a:spLocks noChangeShapeType="1"/>
              </p:cNvSpPr>
              <p:nvPr/>
            </p:nvSpPr>
            <p:spPr bwMode="auto">
              <a:xfrm flipH="1" flipV="1">
                <a:off x="276225" y="-1"/>
                <a:ext cx="627064" cy="2"/>
              </a:xfrm>
              <a:prstGeom prst="line">
                <a:avLst/>
              </a:prstGeom>
              <a:noFill/>
              <a:ln w="12700">
                <a:solidFill>
                  <a:srgbClr val="EC2975"/>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lIns="0" tIns="0" rIns="0" bIns="0"/>
              <a:lstStyle/>
              <a:p>
                <a:endParaRPr lang="ar-AE"/>
              </a:p>
            </p:txBody>
          </p:sp>
          <p:sp>
            <p:nvSpPr>
              <p:cNvPr id="35" name="Line 19">
                <a:extLst>
                  <a:ext uri="{FF2B5EF4-FFF2-40B4-BE49-F238E27FC236}">
                    <a16:creationId xmlns:a16="http://schemas.microsoft.com/office/drawing/2014/main" id="{F4169F07-4527-54D3-A169-7768E352C644}"/>
                  </a:ext>
                </a:extLst>
              </p:cNvPr>
              <p:cNvSpPr>
                <a:spLocks noChangeShapeType="1"/>
              </p:cNvSpPr>
              <p:nvPr/>
            </p:nvSpPr>
            <p:spPr bwMode="auto">
              <a:xfrm flipH="1" flipV="1">
                <a:off x="344487" y="-1"/>
                <a:ext cx="558801" cy="1"/>
              </a:xfrm>
              <a:prstGeom prst="line">
                <a:avLst/>
              </a:prstGeom>
              <a:noFill/>
              <a:ln w="12700">
                <a:solidFill>
                  <a:srgbClr val="EC2975"/>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lIns="0" tIns="0" rIns="0" bIns="0"/>
              <a:lstStyle/>
              <a:p>
                <a:endParaRPr lang="ar-AE"/>
              </a:p>
            </p:txBody>
          </p:sp>
        </p:grpSp>
        <p:sp>
          <p:nvSpPr>
            <p:cNvPr id="25" name="AutoShape 20">
              <a:extLst>
                <a:ext uri="{FF2B5EF4-FFF2-40B4-BE49-F238E27FC236}">
                  <a16:creationId xmlns:a16="http://schemas.microsoft.com/office/drawing/2014/main" id="{85B17E30-EA19-AB8C-53C4-ED27DA1AA60F}"/>
                </a:ext>
              </a:extLst>
            </p:cNvPr>
            <p:cNvSpPr>
              <a:spLocks/>
            </p:cNvSpPr>
            <p:nvPr/>
          </p:nvSpPr>
          <p:spPr bwMode="auto">
            <a:xfrm>
              <a:off x="1179512" y="-1"/>
              <a:ext cx="998537" cy="900114"/>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1600" y="0"/>
                  </a:moveTo>
                  <a:cubicBezTo>
                    <a:pt x="21600" y="0"/>
                    <a:pt x="11779" y="724"/>
                    <a:pt x="11779" y="11086"/>
                  </a:cubicBezTo>
                  <a:cubicBezTo>
                    <a:pt x="11779" y="21410"/>
                    <a:pt x="1477" y="21600"/>
                    <a:pt x="1477" y="21600"/>
                  </a:cubicBezTo>
                  <a:cubicBezTo>
                    <a:pt x="0" y="21600"/>
                    <a:pt x="0" y="21600"/>
                    <a:pt x="0" y="21600"/>
                  </a:cubicBezTo>
                  <a:cubicBezTo>
                    <a:pt x="0" y="21600"/>
                    <a:pt x="10302" y="21410"/>
                    <a:pt x="10302" y="11086"/>
                  </a:cubicBezTo>
                  <a:cubicBezTo>
                    <a:pt x="10302" y="724"/>
                    <a:pt x="20123" y="0"/>
                    <a:pt x="20123" y="0"/>
                  </a:cubicBezTo>
                  <a:lnTo>
                    <a:pt x="21600" y="0"/>
                  </a:lnTo>
                  <a:close/>
                </a:path>
              </a:pathLst>
            </a:custGeom>
            <a:solidFill>
              <a:srgbClr val="FF8000"/>
            </a:solidFill>
            <a:ln w="12700" cap="flat" cmpd="sng">
              <a:solidFill>
                <a:srgbClr val="FF8000"/>
              </a:solidFill>
              <a:prstDash val="solid"/>
              <a:miter lim="400000"/>
              <a:headEnd type="none" w="med" len="med"/>
              <a:tailEnd type="none" w="med" len="med"/>
            </a:ln>
            <a:effectLst>
              <a:outerShdw blurRad="50800" dist="38100" dir="2700000" algn="ctr" rotWithShape="0">
                <a:srgbClr val="000000">
                  <a:alpha val="39999"/>
                </a:srgbClr>
              </a:outerShdw>
            </a:effectLst>
          </p:spPr>
          <p:txBody>
            <a:bodyPr lIns="45720" rIns="45720" anchor="ctr"/>
            <a:lstStyle/>
            <a:p>
              <a:pPr eaLnBrk="1">
                <a:defRPr/>
              </a:pPr>
              <a:endParaRPr lang="en-US" altLang="en-US"/>
            </a:p>
          </p:txBody>
        </p:sp>
        <p:sp>
          <p:nvSpPr>
            <p:cNvPr id="26" name="AutoShape 21">
              <a:extLst>
                <a:ext uri="{FF2B5EF4-FFF2-40B4-BE49-F238E27FC236}">
                  <a16:creationId xmlns:a16="http://schemas.microsoft.com/office/drawing/2014/main" id="{165753A6-1DD4-21DA-4470-8859260E7BF3}"/>
                </a:ext>
              </a:extLst>
            </p:cNvPr>
            <p:cNvSpPr>
              <a:spLocks/>
            </p:cNvSpPr>
            <p:nvPr/>
          </p:nvSpPr>
          <p:spPr bwMode="auto">
            <a:xfrm>
              <a:off x="1109662" y="-1"/>
              <a:ext cx="1000125" cy="900114"/>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1600" y="0"/>
                  </a:moveTo>
                  <a:cubicBezTo>
                    <a:pt x="21600" y="0"/>
                    <a:pt x="11794" y="724"/>
                    <a:pt x="11794" y="11086"/>
                  </a:cubicBezTo>
                  <a:cubicBezTo>
                    <a:pt x="11794" y="21410"/>
                    <a:pt x="1509" y="21600"/>
                    <a:pt x="1509" y="21600"/>
                  </a:cubicBezTo>
                  <a:cubicBezTo>
                    <a:pt x="0" y="21600"/>
                    <a:pt x="0" y="21600"/>
                    <a:pt x="0" y="21600"/>
                  </a:cubicBezTo>
                  <a:cubicBezTo>
                    <a:pt x="0" y="21600"/>
                    <a:pt x="10286" y="21410"/>
                    <a:pt x="10286" y="11086"/>
                  </a:cubicBezTo>
                  <a:cubicBezTo>
                    <a:pt x="10286" y="724"/>
                    <a:pt x="20091" y="0"/>
                    <a:pt x="20091" y="0"/>
                  </a:cubicBezTo>
                  <a:lnTo>
                    <a:pt x="21600" y="0"/>
                  </a:lnTo>
                  <a:close/>
                </a:path>
              </a:pathLst>
            </a:custGeom>
            <a:solidFill>
              <a:srgbClr val="FF9A00"/>
            </a:solidFill>
            <a:ln w="12700" cap="flat" cmpd="sng">
              <a:solidFill>
                <a:srgbClr val="FF9A00"/>
              </a:solidFill>
              <a:prstDash val="solid"/>
              <a:miter lim="400000"/>
              <a:headEnd type="none" w="med" len="med"/>
              <a:tailEnd type="none" w="med" len="med"/>
            </a:ln>
            <a:effectLst>
              <a:outerShdw blurRad="50800" dist="38100" dir="2700000" algn="ctr" rotWithShape="0">
                <a:srgbClr val="000000">
                  <a:alpha val="39999"/>
                </a:srgbClr>
              </a:outerShdw>
            </a:effectLst>
          </p:spPr>
          <p:txBody>
            <a:bodyPr lIns="45720" rIns="45720" anchor="ctr"/>
            <a:lstStyle/>
            <a:p>
              <a:pPr eaLnBrk="1">
                <a:defRPr/>
              </a:pPr>
              <a:endParaRPr lang="en-US" altLang="en-US"/>
            </a:p>
          </p:txBody>
        </p:sp>
        <p:sp>
          <p:nvSpPr>
            <p:cNvPr id="27" name="AutoShape 22">
              <a:extLst>
                <a:ext uri="{FF2B5EF4-FFF2-40B4-BE49-F238E27FC236}">
                  <a16:creationId xmlns:a16="http://schemas.microsoft.com/office/drawing/2014/main" id="{707849A6-DB85-137B-AC09-EB83B758E397}"/>
                </a:ext>
              </a:extLst>
            </p:cNvPr>
            <p:cNvSpPr>
              <a:spLocks/>
            </p:cNvSpPr>
            <p:nvPr/>
          </p:nvSpPr>
          <p:spPr bwMode="auto">
            <a:xfrm>
              <a:off x="1041399" y="-1"/>
              <a:ext cx="998538" cy="900114"/>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1600" y="0"/>
                  </a:moveTo>
                  <a:cubicBezTo>
                    <a:pt x="21600" y="0"/>
                    <a:pt x="11779" y="724"/>
                    <a:pt x="11779" y="11086"/>
                  </a:cubicBezTo>
                  <a:cubicBezTo>
                    <a:pt x="11779" y="21410"/>
                    <a:pt x="1477" y="21600"/>
                    <a:pt x="1477" y="21600"/>
                  </a:cubicBezTo>
                  <a:cubicBezTo>
                    <a:pt x="0" y="21600"/>
                    <a:pt x="0" y="21600"/>
                    <a:pt x="0" y="21600"/>
                  </a:cubicBezTo>
                  <a:cubicBezTo>
                    <a:pt x="0" y="21600"/>
                    <a:pt x="10302" y="21410"/>
                    <a:pt x="10302" y="11086"/>
                  </a:cubicBezTo>
                  <a:cubicBezTo>
                    <a:pt x="10302" y="724"/>
                    <a:pt x="20123" y="0"/>
                    <a:pt x="20123" y="0"/>
                  </a:cubicBezTo>
                  <a:lnTo>
                    <a:pt x="21600" y="0"/>
                  </a:lnTo>
                  <a:close/>
                </a:path>
              </a:pathLst>
            </a:custGeom>
            <a:solidFill>
              <a:srgbClr val="13DCDA"/>
            </a:solidFill>
            <a:ln w="12700" cap="flat" cmpd="sng">
              <a:solidFill>
                <a:srgbClr val="13DCDA"/>
              </a:solidFill>
              <a:prstDash val="solid"/>
              <a:miter lim="400000"/>
              <a:headEnd type="none" w="med" len="med"/>
              <a:tailEnd type="none" w="med" len="med"/>
            </a:ln>
            <a:effectLst>
              <a:outerShdw blurRad="50800" dist="38100" dir="2700000" algn="ctr" rotWithShape="0">
                <a:srgbClr val="000000">
                  <a:alpha val="39999"/>
                </a:srgbClr>
              </a:outerShdw>
            </a:effectLst>
          </p:spPr>
          <p:txBody>
            <a:bodyPr lIns="45720" rIns="45720" anchor="ctr"/>
            <a:lstStyle/>
            <a:p>
              <a:pPr eaLnBrk="1">
                <a:defRPr/>
              </a:pPr>
              <a:endParaRPr lang="en-US" altLang="en-US"/>
            </a:p>
          </p:txBody>
        </p:sp>
        <p:sp>
          <p:nvSpPr>
            <p:cNvPr id="28" name="AutoShape 23">
              <a:extLst>
                <a:ext uri="{FF2B5EF4-FFF2-40B4-BE49-F238E27FC236}">
                  <a16:creationId xmlns:a16="http://schemas.microsoft.com/office/drawing/2014/main" id="{A9B49009-3308-1EE4-98B4-41BCFC29CD72}"/>
                </a:ext>
              </a:extLst>
            </p:cNvPr>
            <p:cNvSpPr>
              <a:spLocks/>
            </p:cNvSpPr>
            <p:nvPr/>
          </p:nvSpPr>
          <p:spPr bwMode="auto">
            <a:xfrm>
              <a:off x="973137" y="-1"/>
              <a:ext cx="998537" cy="900114"/>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1600" y="0"/>
                  </a:moveTo>
                  <a:cubicBezTo>
                    <a:pt x="21600" y="0"/>
                    <a:pt x="11779" y="724"/>
                    <a:pt x="11779" y="11086"/>
                  </a:cubicBezTo>
                  <a:cubicBezTo>
                    <a:pt x="11779" y="21410"/>
                    <a:pt x="1477" y="21600"/>
                    <a:pt x="1477" y="21600"/>
                  </a:cubicBezTo>
                  <a:cubicBezTo>
                    <a:pt x="0" y="21600"/>
                    <a:pt x="0" y="21600"/>
                    <a:pt x="0" y="21600"/>
                  </a:cubicBezTo>
                  <a:cubicBezTo>
                    <a:pt x="0" y="21600"/>
                    <a:pt x="10302" y="21410"/>
                    <a:pt x="10302" y="11086"/>
                  </a:cubicBezTo>
                  <a:cubicBezTo>
                    <a:pt x="10302" y="724"/>
                    <a:pt x="20089" y="0"/>
                    <a:pt x="20089" y="0"/>
                  </a:cubicBezTo>
                  <a:lnTo>
                    <a:pt x="21600" y="0"/>
                  </a:lnTo>
                  <a:close/>
                </a:path>
              </a:pathLst>
            </a:custGeom>
            <a:solidFill>
              <a:srgbClr val="0079C5"/>
            </a:solidFill>
            <a:ln w="12700" cap="flat" cmpd="sng">
              <a:solidFill>
                <a:srgbClr val="0079C5"/>
              </a:solidFill>
              <a:prstDash val="solid"/>
              <a:miter lim="400000"/>
              <a:headEnd type="none" w="med" len="med"/>
              <a:tailEnd type="none" w="med" len="med"/>
            </a:ln>
            <a:effectLst>
              <a:outerShdw blurRad="50800" dist="38100" dir="2700000" algn="ctr" rotWithShape="0">
                <a:srgbClr val="000000">
                  <a:alpha val="39999"/>
                </a:srgbClr>
              </a:outerShdw>
            </a:effectLst>
          </p:spPr>
          <p:txBody>
            <a:bodyPr lIns="45720" rIns="45720" anchor="ctr"/>
            <a:lstStyle/>
            <a:p>
              <a:pPr eaLnBrk="1">
                <a:defRPr/>
              </a:pPr>
              <a:endParaRPr lang="en-US" altLang="en-US"/>
            </a:p>
          </p:txBody>
        </p:sp>
        <p:sp>
          <p:nvSpPr>
            <p:cNvPr id="29" name="AutoShape 24">
              <a:extLst>
                <a:ext uri="{FF2B5EF4-FFF2-40B4-BE49-F238E27FC236}">
                  <a16:creationId xmlns:a16="http://schemas.microsoft.com/office/drawing/2014/main" id="{87F5E7D5-5EEE-23E7-D60E-79ED54AD0841}"/>
                </a:ext>
              </a:extLst>
            </p:cNvPr>
            <p:cNvSpPr>
              <a:spLocks/>
            </p:cNvSpPr>
            <p:nvPr/>
          </p:nvSpPr>
          <p:spPr bwMode="auto">
            <a:xfrm>
              <a:off x="903287" y="-1"/>
              <a:ext cx="998537" cy="900114"/>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1600" y="0"/>
                  </a:moveTo>
                  <a:cubicBezTo>
                    <a:pt x="21600" y="0"/>
                    <a:pt x="11813" y="724"/>
                    <a:pt x="11813" y="11086"/>
                  </a:cubicBezTo>
                  <a:cubicBezTo>
                    <a:pt x="11813" y="21410"/>
                    <a:pt x="1511" y="21600"/>
                    <a:pt x="1511" y="21600"/>
                  </a:cubicBezTo>
                  <a:cubicBezTo>
                    <a:pt x="0" y="21600"/>
                    <a:pt x="0" y="21600"/>
                    <a:pt x="0" y="21600"/>
                  </a:cubicBezTo>
                  <a:cubicBezTo>
                    <a:pt x="0" y="21600"/>
                    <a:pt x="10302" y="21410"/>
                    <a:pt x="10302" y="11086"/>
                  </a:cubicBezTo>
                  <a:cubicBezTo>
                    <a:pt x="10302" y="724"/>
                    <a:pt x="20123" y="0"/>
                    <a:pt x="20123" y="0"/>
                  </a:cubicBezTo>
                  <a:lnTo>
                    <a:pt x="21600" y="0"/>
                  </a:lnTo>
                  <a:close/>
                </a:path>
              </a:pathLst>
            </a:custGeom>
            <a:solidFill>
              <a:srgbClr val="EC2975"/>
            </a:solidFill>
            <a:ln w="12700" cap="flat" cmpd="sng">
              <a:solidFill>
                <a:srgbClr val="EC2975"/>
              </a:solidFill>
              <a:prstDash val="solid"/>
              <a:miter lim="400000"/>
              <a:headEnd type="none" w="med" len="med"/>
              <a:tailEnd type="none" w="med" len="med"/>
            </a:ln>
            <a:effectLst>
              <a:outerShdw blurRad="50800" dist="38100" dir="2700000" algn="ctr" rotWithShape="0">
                <a:srgbClr val="000000">
                  <a:alpha val="39999"/>
                </a:srgbClr>
              </a:outerShdw>
            </a:effectLst>
          </p:spPr>
          <p:txBody>
            <a:bodyPr lIns="45720" rIns="45720" anchor="ctr"/>
            <a:lstStyle/>
            <a:p>
              <a:pPr eaLnBrk="1">
                <a:defRPr/>
              </a:pPr>
              <a:endParaRPr lang="en-US" altLang="en-US"/>
            </a:p>
          </p:txBody>
        </p:sp>
      </p:grpSp>
      <p:sp>
        <p:nvSpPr>
          <p:cNvPr id="36" name="Text Box 41">
            <a:extLst>
              <a:ext uri="{FF2B5EF4-FFF2-40B4-BE49-F238E27FC236}">
                <a16:creationId xmlns:a16="http://schemas.microsoft.com/office/drawing/2014/main" id="{D36F61A0-A79F-4EDA-30C2-418D09EE7B61}"/>
              </a:ext>
            </a:extLst>
          </p:cNvPr>
          <p:cNvSpPr txBox="1">
            <a:spLocks/>
          </p:cNvSpPr>
          <p:nvPr/>
        </p:nvSpPr>
        <p:spPr bwMode="auto">
          <a:xfrm>
            <a:off x="10248665" y="6243685"/>
            <a:ext cx="1902999" cy="379591"/>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lIns="50800" tIns="50800" rIns="50800" bIns="50800" anchor="ctr">
            <a:spAutoFit/>
          </a:bodyPr>
          <a:lstStyle>
            <a:lvl1pPr>
              <a:defRPr>
                <a:solidFill>
                  <a:srgbClr val="000000"/>
                </a:solidFill>
                <a:latin typeface="Calibri" panose="020F0502020204030204" pitchFamily="34" charset="0"/>
                <a:cs typeface="Calibri" panose="020F0502020204030204" pitchFamily="34" charset="0"/>
                <a:sym typeface="Calibri" panose="020F0502020204030204" pitchFamily="34" charset="0"/>
              </a:defRPr>
            </a:lvl1pPr>
            <a:lvl2pPr marL="742950" indent="-285750">
              <a:defRPr>
                <a:solidFill>
                  <a:srgbClr val="000000"/>
                </a:solidFill>
                <a:latin typeface="Calibri" panose="020F0502020204030204" pitchFamily="34" charset="0"/>
                <a:cs typeface="Calibri" panose="020F0502020204030204" pitchFamily="34" charset="0"/>
                <a:sym typeface="Calibri" panose="020F0502020204030204" pitchFamily="34" charset="0"/>
              </a:defRPr>
            </a:lvl2pPr>
            <a:lvl3pPr marL="1143000" indent="-228600">
              <a:defRPr>
                <a:solidFill>
                  <a:srgbClr val="000000"/>
                </a:solidFill>
                <a:latin typeface="Calibri" panose="020F0502020204030204" pitchFamily="34" charset="0"/>
                <a:cs typeface="Calibri" panose="020F0502020204030204" pitchFamily="34" charset="0"/>
                <a:sym typeface="Calibri" panose="020F0502020204030204" pitchFamily="34" charset="0"/>
              </a:defRPr>
            </a:lvl3pPr>
            <a:lvl4pPr marL="1600200" indent="-228600">
              <a:defRPr>
                <a:solidFill>
                  <a:srgbClr val="000000"/>
                </a:solidFill>
                <a:latin typeface="Calibri" panose="020F0502020204030204" pitchFamily="34" charset="0"/>
                <a:cs typeface="Calibri" panose="020F0502020204030204" pitchFamily="34" charset="0"/>
                <a:sym typeface="Calibri" panose="020F0502020204030204" pitchFamily="34" charset="0"/>
              </a:defRPr>
            </a:lvl4pPr>
            <a:lvl5pPr marL="2057400" indent="-228600">
              <a:defRPr>
                <a:solidFill>
                  <a:srgbClr val="000000"/>
                </a:solidFill>
                <a:latin typeface="Calibri" panose="020F0502020204030204" pitchFamily="34" charset="0"/>
                <a:cs typeface="Calibri" panose="020F0502020204030204" pitchFamily="34" charset="0"/>
                <a:sym typeface="Calibri" panose="020F0502020204030204" pitchFamily="34" charset="0"/>
              </a:defRPr>
            </a:lvl5pPr>
            <a:lvl6pPr marL="2514600" indent="-228600" eaLnBrk="0" fontAlgn="base" hangingPunct="0">
              <a:spcBef>
                <a:spcPct val="0"/>
              </a:spcBef>
              <a:spcAft>
                <a:spcPct val="0"/>
              </a:spcAft>
              <a:defRPr>
                <a:solidFill>
                  <a:srgbClr val="000000"/>
                </a:solidFill>
                <a:latin typeface="Calibri" panose="020F0502020204030204" pitchFamily="34" charset="0"/>
                <a:cs typeface="Calibri" panose="020F0502020204030204" pitchFamily="34" charset="0"/>
                <a:sym typeface="Calibri" panose="020F0502020204030204" pitchFamily="34" charset="0"/>
              </a:defRPr>
            </a:lvl6pPr>
            <a:lvl7pPr marL="2971800" indent="-228600" eaLnBrk="0" fontAlgn="base" hangingPunct="0">
              <a:spcBef>
                <a:spcPct val="0"/>
              </a:spcBef>
              <a:spcAft>
                <a:spcPct val="0"/>
              </a:spcAft>
              <a:defRPr>
                <a:solidFill>
                  <a:srgbClr val="000000"/>
                </a:solidFill>
                <a:latin typeface="Calibri" panose="020F0502020204030204" pitchFamily="34" charset="0"/>
                <a:cs typeface="Calibri" panose="020F0502020204030204" pitchFamily="34" charset="0"/>
                <a:sym typeface="Calibri" panose="020F0502020204030204" pitchFamily="34" charset="0"/>
              </a:defRPr>
            </a:lvl7pPr>
            <a:lvl8pPr marL="3429000" indent="-228600" eaLnBrk="0" fontAlgn="base" hangingPunct="0">
              <a:spcBef>
                <a:spcPct val="0"/>
              </a:spcBef>
              <a:spcAft>
                <a:spcPct val="0"/>
              </a:spcAft>
              <a:defRPr>
                <a:solidFill>
                  <a:srgbClr val="000000"/>
                </a:solidFill>
                <a:latin typeface="Calibri" panose="020F0502020204030204" pitchFamily="34" charset="0"/>
                <a:cs typeface="Calibri" panose="020F0502020204030204" pitchFamily="34" charset="0"/>
                <a:sym typeface="Calibri" panose="020F0502020204030204" pitchFamily="34" charset="0"/>
              </a:defRPr>
            </a:lvl8pPr>
            <a:lvl9pPr marL="3886200" indent="-228600" eaLnBrk="0" fontAlgn="base" hangingPunct="0">
              <a:spcBef>
                <a:spcPct val="0"/>
              </a:spcBef>
              <a:spcAft>
                <a:spcPct val="0"/>
              </a:spcAft>
              <a:defRPr>
                <a:solidFill>
                  <a:srgbClr val="000000"/>
                </a:solidFill>
                <a:latin typeface="Calibri" panose="020F0502020204030204" pitchFamily="34" charset="0"/>
                <a:cs typeface="Calibri" panose="020F0502020204030204" pitchFamily="34" charset="0"/>
                <a:sym typeface="Calibri" panose="020F0502020204030204" pitchFamily="34" charset="0"/>
              </a:defRPr>
            </a:lvl9pPr>
          </a:lstStyle>
          <a:p>
            <a:pPr algn="ctr" eaLnBrk="1"/>
            <a:r>
              <a:rPr lang="ar-AE" altLang="en-US" b="1" dirty="0">
                <a:solidFill>
                  <a:schemeClr val="tx1"/>
                </a:solidFill>
                <a:latin typeface="Impact" panose="020B0806030902050204" pitchFamily="34" charset="0"/>
                <a:sym typeface="Impact" panose="020B0806030902050204" pitchFamily="34" charset="0"/>
              </a:rPr>
              <a:t>الدراسات الإجتماعية </a:t>
            </a:r>
            <a:endParaRPr lang="en-US" altLang="en-US" b="1" dirty="0">
              <a:solidFill>
                <a:schemeClr val="tx1"/>
              </a:solidFill>
              <a:latin typeface="Impact" panose="020B0806030902050204" pitchFamily="34" charset="0"/>
              <a:sym typeface="Impact" panose="020B0806030902050204" pitchFamily="34" charset="0"/>
            </a:endParaRPr>
          </a:p>
        </p:txBody>
      </p:sp>
      <p:sp>
        <p:nvSpPr>
          <p:cNvPr id="41" name="مستطيل 40"/>
          <p:cNvSpPr/>
          <p:nvPr/>
        </p:nvSpPr>
        <p:spPr>
          <a:xfrm>
            <a:off x="2705101" y="1205240"/>
            <a:ext cx="6725064" cy="690890"/>
          </a:xfrm>
          <a:prstGeom prst="rect">
            <a:avLst/>
          </a:prstGeom>
          <a:solidFill>
            <a:schemeClr val="accent2">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ar-AE" sz="2700" b="1" dirty="0"/>
              <a:t>إرشادات عامة لاختبار مادة الدراسات الاجتماعية</a:t>
            </a:r>
          </a:p>
        </p:txBody>
      </p:sp>
      <p:pic>
        <p:nvPicPr>
          <p:cNvPr id="42" name="صورة 41"/>
          <p:cNvPicPr>
            <a:picLocks noChangeAspect="1"/>
          </p:cNvPicPr>
          <p:nvPr/>
        </p:nvPicPr>
        <p:blipFill>
          <a:blip r:embed="rId8"/>
          <a:stretch>
            <a:fillRect/>
          </a:stretch>
        </p:blipFill>
        <p:spPr>
          <a:xfrm>
            <a:off x="152324" y="2119640"/>
            <a:ext cx="11920406" cy="3611454"/>
          </a:xfrm>
          <a:prstGeom prst="rect">
            <a:avLst/>
          </a:prstGeom>
        </p:spPr>
      </p:pic>
      <p:sp>
        <p:nvSpPr>
          <p:cNvPr id="43" name="Text Box 41">
            <a:extLst>
              <a:ext uri="{FF2B5EF4-FFF2-40B4-BE49-F238E27FC236}">
                <a16:creationId xmlns:a16="http://schemas.microsoft.com/office/drawing/2014/main" id="{8C1A15BC-7E15-54B1-7069-9F9B0FD79150}"/>
              </a:ext>
            </a:extLst>
          </p:cNvPr>
          <p:cNvSpPr txBox="1">
            <a:spLocks/>
          </p:cNvSpPr>
          <p:nvPr/>
        </p:nvSpPr>
        <p:spPr bwMode="auto">
          <a:xfrm>
            <a:off x="1669188" y="6212879"/>
            <a:ext cx="2303531" cy="471924"/>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lIns="50800" tIns="50800" rIns="50800" bIns="50800" anchor="ctr">
            <a:spAutoFit/>
          </a:bodyPr>
          <a:lstStyle>
            <a:lvl1pPr>
              <a:defRPr>
                <a:solidFill>
                  <a:srgbClr val="000000"/>
                </a:solidFill>
                <a:latin typeface="Calibri" panose="020F0502020204030204" pitchFamily="34" charset="0"/>
                <a:cs typeface="Calibri" panose="020F0502020204030204" pitchFamily="34" charset="0"/>
                <a:sym typeface="Calibri" panose="020F0502020204030204" pitchFamily="34" charset="0"/>
              </a:defRPr>
            </a:lvl1pPr>
            <a:lvl2pPr marL="742950" indent="-285750">
              <a:defRPr>
                <a:solidFill>
                  <a:srgbClr val="000000"/>
                </a:solidFill>
                <a:latin typeface="Calibri" panose="020F0502020204030204" pitchFamily="34" charset="0"/>
                <a:cs typeface="Calibri" panose="020F0502020204030204" pitchFamily="34" charset="0"/>
                <a:sym typeface="Calibri" panose="020F0502020204030204" pitchFamily="34" charset="0"/>
              </a:defRPr>
            </a:lvl2pPr>
            <a:lvl3pPr marL="1143000" indent="-228600">
              <a:defRPr>
                <a:solidFill>
                  <a:srgbClr val="000000"/>
                </a:solidFill>
                <a:latin typeface="Calibri" panose="020F0502020204030204" pitchFamily="34" charset="0"/>
                <a:cs typeface="Calibri" panose="020F0502020204030204" pitchFamily="34" charset="0"/>
                <a:sym typeface="Calibri" panose="020F0502020204030204" pitchFamily="34" charset="0"/>
              </a:defRPr>
            </a:lvl3pPr>
            <a:lvl4pPr marL="1600200" indent="-228600">
              <a:defRPr>
                <a:solidFill>
                  <a:srgbClr val="000000"/>
                </a:solidFill>
                <a:latin typeface="Calibri" panose="020F0502020204030204" pitchFamily="34" charset="0"/>
                <a:cs typeface="Calibri" panose="020F0502020204030204" pitchFamily="34" charset="0"/>
                <a:sym typeface="Calibri" panose="020F0502020204030204" pitchFamily="34" charset="0"/>
              </a:defRPr>
            </a:lvl4pPr>
            <a:lvl5pPr marL="2057400" indent="-228600">
              <a:defRPr>
                <a:solidFill>
                  <a:srgbClr val="000000"/>
                </a:solidFill>
                <a:latin typeface="Calibri" panose="020F0502020204030204" pitchFamily="34" charset="0"/>
                <a:cs typeface="Calibri" panose="020F0502020204030204" pitchFamily="34" charset="0"/>
                <a:sym typeface="Calibri" panose="020F0502020204030204" pitchFamily="34" charset="0"/>
              </a:defRPr>
            </a:lvl5pPr>
            <a:lvl6pPr marL="2514600" indent="-228600" eaLnBrk="0" fontAlgn="base" hangingPunct="0">
              <a:spcBef>
                <a:spcPct val="0"/>
              </a:spcBef>
              <a:spcAft>
                <a:spcPct val="0"/>
              </a:spcAft>
              <a:defRPr>
                <a:solidFill>
                  <a:srgbClr val="000000"/>
                </a:solidFill>
                <a:latin typeface="Calibri" panose="020F0502020204030204" pitchFamily="34" charset="0"/>
                <a:cs typeface="Calibri" panose="020F0502020204030204" pitchFamily="34" charset="0"/>
                <a:sym typeface="Calibri" panose="020F0502020204030204" pitchFamily="34" charset="0"/>
              </a:defRPr>
            </a:lvl6pPr>
            <a:lvl7pPr marL="2971800" indent="-228600" eaLnBrk="0" fontAlgn="base" hangingPunct="0">
              <a:spcBef>
                <a:spcPct val="0"/>
              </a:spcBef>
              <a:spcAft>
                <a:spcPct val="0"/>
              </a:spcAft>
              <a:defRPr>
                <a:solidFill>
                  <a:srgbClr val="000000"/>
                </a:solidFill>
                <a:latin typeface="Calibri" panose="020F0502020204030204" pitchFamily="34" charset="0"/>
                <a:cs typeface="Calibri" panose="020F0502020204030204" pitchFamily="34" charset="0"/>
                <a:sym typeface="Calibri" panose="020F0502020204030204" pitchFamily="34" charset="0"/>
              </a:defRPr>
            </a:lvl7pPr>
            <a:lvl8pPr marL="3429000" indent="-228600" eaLnBrk="0" fontAlgn="base" hangingPunct="0">
              <a:spcBef>
                <a:spcPct val="0"/>
              </a:spcBef>
              <a:spcAft>
                <a:spcPct val="0"/>
              </a:spcAft>
              <a:defRPr>
                <a:solidFill>
                  <a:srgbClr val="000000"/>
                </a:solidFill>
                <a:latin typeface="Calibri" panose="020F0502020204030204" pitchFamily="34" charset="0"/>
                <a:cs typeface="Calibri" panose="020F0502020204030204" pitchFamily="34" charset="0"/>
                <a:sym typeface="Calibri" panose="020F0502020204030204" pitchFamily="34" charset="0"/>
              </a:defRPr>
            </a:lvl8pPr>
            <a:lvl9pPr marL="3886200" indent="-228600" eaLnBrk="0" fontAlgn="base" hangingPunct="0">
              <a:spcBef>
                <a:spcPct val="0"/>
              </a:spcBef>
              <a:spcAft>
                <a:spcPct val="0"/>
              </a:spcAft>
              <a:defRPr>
                <a:solidFill>
                  <a:srgbClr val="000000"/>
                </a:solidFill>
                <a:latin typeface="Calibri" panose="020F0502020204030204" pitchFamily="34" charset="0"/>
                <a:cs typeface="Calibri" panose="020F0502020204030204" pitchFamily="34" charset="0"/>
                <a:sym typeface="Calibri" panose="020F0502020204030204" pitchFamily="34" charset="0"/>
              </a:defRPr>
            </a:lvl9pPr>
          </a:lstStyle>
          <a:p>
            <a:pPr algn="ctr" eaLnBrk="1"/>
            <a:r>
              <a:rPr lang="ar-AE" altLang="en-US" sz="2400" b="1" dirty="0">
                <a:solidFill>
                  <a:schemeClr val="tx1"/>
                </a:solidFill>
                <a:latin typeface="Impact" panose="020B0806030902050204" pitchFamily="34" charset="0"/>
                <a:sym typeface="Impact" panose="020B0806030902050204" pitchFamily="34" charset="0"/>
              </a:rPr>
              <a:t>مراجعة هيكل ثامن</a:t>
            </a:r>
            <a:endParaRPr lang="en-US" altLang="en-US" sz="2400" b="1" dirty="0">
              <a:solidFill>
                <a:schemeClr val="tx1"/>
              </a:solidFill>
              <a:latin typeface="Impact" panose="020B0806030902050204" pitchFamily="34" charset="0"/>
              <a:sym typeface="Impact" panose="020B0806030902050204" pitchFamily="34" charset="0"/>
            </a:endParaRPr>
          </a:p>
        </p:txBody>
      </p:sp>
    </p:spTree>
    <p:extLst>
      <p:ext uri="{BB962C8B-B14F-4D97-AF65-F5344CB8AC3E}">
        <p14:creationId xmlns:p14="http://schemas.microsoft.com/office/powerpoint/2010/main" val="306433183"/>
      </p:ext>
    </p:extLst>
  </p:cSld>
  <p:clrMapOvr>
    <a:masterClrMapping/>
  </p:clrMapOvr>
  <p:transition spd="slow">
    <p:randomBar dir="vert"/>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36"/>
                                        </p:tgtEl>
                                        <p:attrNameLst>
                                          <p:attrName>style.visibility</p:attrName>
                                        </p:attrNameLst>
                                      </p:cBhvr>
                                      <p:to>
                                        <p:strVal val="visible"/>
                                      </p:to>
                                    </p:set>
                                    <p:animEffect transition="in" filter="fade">
                                      <p:cBhvr>
                                        <p:cTn id="7" dur="1000"/>
                                        <p:tgtEl>
                                          <p:spTgt spid="36"/>
                                        </p:tgtEl>
                                      </p:cBhvr>
                                    </p:animEffect>
                                    <p:anim calcmode="lin" valueType="num">
                                      <p:cBhvr>
                                        <p:cTn id="8" dur="1000" fill="hold"/>
                                        <p:tgtEl>
                                          <p:spTgt spid="36"/>
                                        </p:tgtEl>
                                        <p:attrNameLst>
                                          <p:attrName>ppt_x</p:attrName>
                                        </p:attrNameLst>
                                      </p:cBhvr>
                                      <p:tavLst>
                                        <p:tav tm="0">
                                          <p:val>
                                            <p:strVal val="#ppt_x"/>
                                          </p:val>
                                        </p:tav>
                                        <p:tav tm="100000">
                                          <p:val>
                                            <p:strVal val="#ppt_x"/>
                                          </p:val>
                                        </p:tav>
                                      </p:tavLst>
                                    </p:anim>
                                    <p:anim calcmode="lin" valueType="num">
                                      <p:cBhvr>
                                        <p:cTn id="9" dur="1000" fill="hold"/>
                                        <p:tgtEl>
                                          <p:spTgt spid="36"/>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43"/>
                                        </p:tgtEl>
                                        <p:attrNameLst>
                                          <p:attrName>style.visibility</p:attrName>
                                        </p:attrNameLst>
                                      </p:cBhvr>
                                      <p:to>
                                        <p:strVal val="visible"/>
                                      </p:to>
                                    </p:set>
                                    <p:animEffect transition="in" filter="fade">
                                      <p:cBhvr>
                                        <p:cTn id="14" dur="1000"/>
                                        <p:tgtEl>
                                          <p:spTgt spid="43"/>
                                        </p:tgtEl>
                                      </p:cBhvr>
                                    </p:animEffect>
                                    <p:anim calcmode="lin" valueType="num">
                                      <p:cBhvr>
                                        <p:cTn id="15" dur="1000" fill="hold"/>
                                        <p:tgtEl>
                                          <p:spTgt spid="43"/>
                                        </p:tgtEl>
                                        <p:attrNameLst>
                                          <p:attrName>ppt_x</p:attrName>
                                        </p:attrNameLst>
                                      </p:cBhvr>
                                      <p:tavLst>
                                        <p:tav tm="0">
                                          <p:val>
                                            <p:strVal val="#ppt_x"/>
                                          </p:val>
                                        </p:tav>
                                        <p:tav tm="100000">
                                          <p:val>
                                            <p:strVal val="#ppt_x"/>
                                          </p:val>
                                        </p:tav>
                                      </p:tavLst>
                                    </p:anim>
                                    <p:anim calcmode="lin" valueType="num">
                                      <p:cBhvr>
                                        <p:cTn id="16" dur="1000" fill="hold"/>
                                        <p:tgtEl>
                                          <p:spTgt spid="4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6" grpId="0"/>
      <p:bldP spid="43"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a:extLst>
              <a:ext uri="{FF2B5EF4-FFF2-40B4-BE49-F238E27FC236}">
                <a16:creationId xmlns:a16="http://schemas.microsoft.com/office/drawing/2014/main" id="{77C3E000-85D8-42CC-81A1-14D57F53D298}"/>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12191999" cy="685799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82803124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A screenshot of a video game&#10;&#10;AI-generated content may be incorrect.">
            <a:extLst>
              <a:ext uri="{FF2B5EF4-FFF2-40B4-BE49-F238E27FC236}">
                <a16:creationId xmlns:a16="http://schemas.microsoft.com/office/drawing/2014/main" id="{B635FD6C-4379-15C2-4E6E-AC81D548685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2961217"/>
          </a:xfrm>
          <a:prstGeom prst="rect">
            <a:avLst/>
          </a:prstGeom>
          <a:ln>
            <a:noFill/>
          </a:ln>
          <a:effectLst>
            <a:outerShdw blurRad="292100" dist="139700" dir="2700000" algn="tl" rotWithShape="0">
              <a:srgbClr val="333333">
                <a:alpha val="65000"/>
              </a:srgbClr>
            </a:outerShdw>
          </a:effectLst>
        </p:spPr>
      </p:pic>
      <p:pic>
        <p:nvPicPr>
          <p:cNvPr id="5" name="Picture 4" descr="A screenshot of a computer&#10;&#10;AI-generated content may be incorrect.">
            <a:extLst>
              <a:ext uri="{FF2B5EF4-FFF2-40B4-BE49-F238E27FC236}">
                <a16:creationId xmlns:a16="http://schemas.microsoft.com/office/drawing/2014/main" id="{4775C525-4C3E-85BE-F13A-ADBB7D78D42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3073400"/>
            <a:ext cx="12192000" cy="3784600"/>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3161319428"/>
      </p:ext>
    </p:extLst>
  </p:cSld>
  <p:clrMapOvr>
    <a:masterClrMapping/>
  </p:clrMapOvr>
  <p:transition spd="slow">
    <p:push dir="u"/>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2D008092-04BC-1E78-319C-2A5C89B69462}"/>
              </a:ext>
            </a:extLst>
          </p:cNvPr>
          <p:cNvSpPr txBox="1"/>
          <p:nvPr/>
        </p:nvSpPr>
        <p:spPr>
          <a:xfrm>
            <a:off x="152400" y="195737"/>
            <a:ext cx="11887200" cy="1754326"/>
          </a:xfrm>
          <a:prstGeom prst="rect">
            <a:avLst/>
          </a:prstGeom>
          <a:noFill/>
        </p:spPr>
        <p:txBody>
          <a:bodyPr wrap="square">
            <a:spAutoFit/>
          </a:bodyPr>
          <a:lstStyle/>
          <a:p>
            <a:pPr algn="r" rtl="1"/>
            <a:r>
              <a:rPr lang="ar-AE" sz="3600" b="1" i="0">
                <a:effectLst/>
                <a:latin typeface="Sakkal Majalla" panose="02000000000000000000" pitchFamily="2" charset="-78"/>
                <a:cs typeface="Sakkal Majalla" panose="02000000000000000000" pitchFamily="2" charset="-78"/>
              </a:rPr>
              <a:t>الحقائق :  </a:t>
            </a:r>
            <a:r>
              <a:rPr lang="ar-AE" sz="3600" b="1" i="0">
                <a:solidFill>
                  <a:schemeClr val="accent4"/>
                </a:solidFill>
                <a:effectLst/>
                <a:latin typeface="Sakkal Majalla" panose="02000000000000000000" pitchFamily="2" charset="-78"/>
                <a:cs typeface="Sakkal Majalla" panose="02000000000000000000" pitchFamily="2" charset="-78"/>
              </a:rPr>
              <a:t>ماهو تعريف الحقيقة ؟</a:t>
            </a:r>
          </a:p>
          <a:p>
            <a:pPr algn="r" rtl="1"/>
            <a:r>
              <a:rPr lang="ar-AE" sz="3600" b="1" i="0">
                <a:effectLst/>
                <a:latin typeface="Sakkal Majalla" panose="02000000000000000000" pitchFamily="2" charset="-78"/>
                <a:cs typeface="Sakkal Majalla" panose="02000000000000000000" pitchFamily="2" charset="-78"/>
              </a:rPr>
              <a:t>هي الشيء الذي يمكن إثباته إما عن طريق البرهان المنطقي أو هي مسلمة من المسلمات والبديهيات أو هي وصف لواقع.. والحقيقة هي الأمر الذي يجمع الناس على صحته.</a:t>
            </a:r>
            <a:endParaRPr lang="ar-AE" sz="3600" b="1" i="0" dirty="0">
              <a:effectLst/>
              <a:latin typeface="Sakkal Majalla" panose="02000000000000000000" pitchFamily="2" charset="-78"/>
              <a:cs typeface="Sakkal Majalla" panose="02000000000000000000" pitchFamily="2" charset="-78"/>
            </a:endParaRPr>
          </a:p>
        </p:txBody>
      </p:sp>
      <p:sp>
        <p:nvSpPr>
          <p:cNvPr id="5" name="TextBox 4">
            <a:extLst>
              <a:ext uri="{FF2B5EF4-FFF2-40B4-BE49-F238E27FC236}">
                <a16:creationId xmlns:a16="http://schemas.microsoft.com/office/drawing/2014/main" id="{9536594D-42C2-D8CB-07B1-82E5A396BEC9}"/>
              </a:ext>
            </a:extLst>
          </p:cNvPr>
          <p:cNvSpPr txBox="1"/>
          <p:nvPr/>
        </p:nvSpPr>
        <p:spPr>
          <a:xfrm>
            <a:off x="3279229" y="2400539"/>
            <a:ext cx="8760372" cy="2862322"/>
          </a:xfrm>
          <a:prstGeom prst="rect">
            <a:avLst/>
          </a:prstGeom>
          <a:noFill/>
        </p:spPr>
        <p:txBody>
          <a:bodyPr wrap="square">
            <a:spAutoFit/>
          </a:bodyPr>
          <a:lstStyle/>
          <a:p>
            <a:pPr algn="r" rtl="1"/>
            <a:r>
              <a:rPr lang="ar-AE" sz="3600" b="1">
                <a:solidFill>
                  <a:schemeClr val="accent4"/>
                </a:solidFill>
                <a:effectLst/>
                <a:latin typeface="Sakkal Majalla" panose="02000000000000000000" pitchFamily="2" charset="-78"/>
                <a:cs typeface="Sakkal Majalla" panose="02000000000000000000" pitchFamily="2" charset="-78"/>
              </a:rPr>
              <a:t>مثال على الحقائق :</a:t>
            </a:r>
          </a:p>
          <a:p>
            <a:pPr marL="571500" indent="-571500" algn="r" rtl="1">
              <a:buFont typeface="Wingdings" panose="05000000000000000000" pitchFamily="2" charset="2"/>
              <a:buChar char="v"/>
            </a:pPr>
            <a:r>
              <a:rPr lang="ar-AE" sz="3600" b="1">
                <a:effectLst/>
                <a:latin typeface="Sakkal Majalla" panose="02000000000000000000" pitchFamily="2" charset="-78"/>
                <a:cs typeface="Sakkal Majalla" panose="02000000000000000000" pitchFamily="2" charset="-78"/>
              </a:rPr>
              <a:t>تدور الأرض حول الشمس.</a:t>
            </a:r>
            <a:endParaRPr lang="ar-AE" sz="3600" b="1">
              <a:latin typeface="Sakkal Majalla" panose="02000000000000000000" pitchFamily="2" charset="-78"/>
              <a:cs typeface="Sakkal Majalla" panose="02000000000000000000" pitchFamily="2" charset="-78"/>
            </a:endParaRPr>
          </a:p>
          <a:p>
            <a:pPr marL="571500" indent="-571500" algn="r" rtl="1">
              <a:buFont typeface="Wingdings" panose="05000000000000000000" pitchFamily="2" charset="2"/>
              <a:buChar char="v"/>
            </a:pPr>
            <a:r>
              <a:rPr lang="ar-AE" sz="3600" b="1">
                <a:effectLst/>
                <a:latin typeface="Sakkal Majalla" panose="02000000000000000000" pitchFamily="2" charset="-78"/>
                <a:cs typeface="Sakkal Majalla" panose="02000000000000000000" pitchFamily="2" charset="-78"/>
              </a:rPr>
              <a:t>تأسست دولة الإمارات العربية المتحدة 2 ديسمبر 1971</a:t>
            </a:r>
            <a:endParaRPr lang="ar-AE" sz="3600" b="1">
              <a:latin typeface="Sakkal Majalla" panose="02000000000000000000" pitchFamily="2" charset="-78"/>
              <a:cs typeface="Sakkal Majalla" panose="02000000000000000000" pitchFamily="2" charset="-78"/>
            </a:endParaRPr>
          </a:p>
          <a:p>
            <a:pPr marL="571500" indent="-571500" algn="r" rtl="1">
              <a:buFont typeface="Wingdings" panose="05000000000000000000" pitchFamily="2" charset="2"/>
              <a:buChar char="v"/>
            </a:pPr>
            <a:r>
              <a:rPr lang="ar-AE" sz="3600" b="1">
                <a:effectLst/>
                <a:latin typeface="Sakkal Majalla" panose="02000000000000000000" pitchFamily="2" charset="-78"/>
                <a:cs typeface="Sakkal Majalla" panose="02000000000000000000" pitchFamily="2" charset="-78"/>
              </a:rPr>
              <a:t>المشتري أكبر من الأرض.</a:t>
            </a:r>
          </a:p>
          <a:p>
            <a:pPr marL="571500" indent="-571500" algn="r" rtl="1">
              <a:buFont typeface="Wingdings" panose="05000000000000000000" pitchFamily="2" charset="2"/>
              <a:buChar char="v"/>
            </a:pPr>
            <a:r>
              <a:rPr lang="ar-AE" sz="3600" b="1">
                <a:latin typeface="Sakkal Majalla" panose="02000000000000000000" pitchFamily="2" charset="-78"/>
                <a:cs typeface="Sakkal Majalla" panose="02000000000000000000" pitchFamily="2" charset="-78"/>
              </a:rPr>
              <a:t>يمر مدار السرطان بدولة الإمارات العربية المتحدة</a:t>
            </a:r>
            <a:endParaRPr lang="ar-AE" sz="3600" b="1" dirty="0">
              <a:effectLst/>
              <a:latin typeface="Sakkal Majalla" panose="02000000000000000000" pitchFamily="2" charset="-78"/>
              <a:cs typeface="Sakkal Majalla" panose="02000000000000000000" pitchFamily="2" charset="-78"/>
            </a:endParaRPr>
          </a:p>
        </p:txBody>
      </p:sp>
      <p:sp>
        <p:nvSpPr>
          <p:cNvPr id="2" name="TextBox 1">
            <a:extLst>
              <a:ext uri="{FF2B5EF4-FFF2-40B4-BE49-F238E27FC236}">
                <a16:creationId xmlns:a16="http://schemas.microsoft.com/office/drawing/2014/main" id="{AFC83EDB-94BD-0B28-3CF7-2DA068D623B4}"/>
              </a:ext>
            </a:extLst>
          </p:cNvPr>
          <p:cNvSpPr txBox="1"/>
          <p:nvPr/>
        </p:nvSpPr>
        <p:spPr>
          <a:xfrm>
            <a:off x="2643353" y="5066852"/>
            <a:ext cx="9396247" cy="1077218"/>
          </a:xfrm>
          <a:prstGeom prst="rect">
            <a:avLst/>
          </a:prstGeom>
          <a:noFill/>
        </p:spPr>
        <p:txBody>
          <a:bodyPr wrap="square">
            <a:spAutoFit/>
          </a:bodyPr>
          <a:lstStyle/>
          <a:p>
            <a:pPr algn="r"/>
            <a:endParaRPr lang="ar-AE" sz="3200" b="1">
              <a:solidFill>
                <a:srgbClr val="FF0000"/>
              </a:solidFill>
              <a:effectLst/>
              <a:latin typeface="Sakkal Majalla" panose="02000000000000000000" pitchFamily="2" charset="-78"/>
              <a:cs typeface="Sakkal Majalla" panose="02000000000000000000" pitchFamily="2" charset="-78"/>
            </a:endParaRPr>
          </a:p>
          <a:p>
            <a:pPr algn="r"/>
            <a:r>
              <a:rPr lang="ar-AE" sz="3200" b="1">
                <a:solidFill>
                  <a:srgbClr val="FF0000"/>
                </a:solidFill>
                <a:effectLst/>
                <a:latin typeface="Sakkal Majalla" panose="02000000000000000000" pitchFamily="2" charset="-78"/>
                <a:cs typeface="Sakkal Majalla" panose="02000000000000000000" pitchFamily="2" charset="-78"/>
              </a:rPr>
              <a:t>وهذه جميعها حقائق مثبتة وواقعية لا تقبل الشك ولا تحتاج لا أدلة ولا براهين.</a:t>
            </a:r>
            <a:endParaRPr lang="ar-AE" sz="3200" b="1" dirty="0">
              <a:solidFill>
                <a:srgbClr val="FF0000"/>
              </a:solidFill>
              <a:effectLst/>
              <a:latin typeface="Sakkal Majalla" panose="02000000000000000000" pitchFamily="2" charset="-78"/>
              <a:cs typeface="Sakkal Majalla" panose="02000000000000000000" pitchFamily="2" charset="-78"/>
            </a:endParaRPr>
          </a:p>
        </p:txBody>
      </p:sp>
    </p:spTree>
    <p:extLst>
      <p:ext uri="{BB962C8B-B14F-4D97-AF65-F5344CB8AC3E}">
        <p14:creationId xmlns:p14="http://schemas.microsoft.com/office/powerpoint/2010/main" val="4118652629"/>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invX="1"/>
      </p:transition>
    </mc:Choice>
    <mc:Fallback xmlns="">
      <p:transition spd="slow">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6">
            <a:extLst>
              <a:ext uri="{FF2B5EF4-FFF2-40B4-BE49-F238E27FC236}">
                <a16:creationId xmlns:a16="http://schemas.microsoft.com/office/drawing/2014/main" id="{88946158-F2DC-34CD-51BA-B0EEC7F0DD0E}"/>
              </a:ext>
            </a:extLst>
          </p:cNvPr>
          <p:cNvSpPr txBox="1"/>
          <p:nvPr/>
        </p:nvSpPr>
        <p:spPr>
          <a:xfrm>
            <a:off x="207579" y="673080"/>
            <a:ext cx="11776841" cy="1754326"/>
          </a:xfrm>
          <a:prstGeom prst="rect">
            <a:avLst/>
          </a:prstGeom>
          <a:noFill/>
        </p:spPr>
        <p:txBody>
          <a:bodyPr wrap="square">
            <a:spAutoFit/>
          </a:bodyPr>
          <a:lstStyle/>
          <a:p>
            <a:pPr algn="r" rtl="1"/>
            <a:r>
              <a:rPr lang="ar-AE" sz="3600" b="1" i="0" dirty="0">
                <a:effectLst/>
                <a:latin typeface="Sakkal Majalla" panose="02000000000000000000" pitchFamily="2" charset="-78"/>
                <a:cs typeface="Sakkal Majalla" panose="02000000000000000000" pitchFamily="2" charset="-78"/>
              </a:rPr>
              <a:t> </a:t>
            </a:r>
            <a:r>
              <a:rPr lang="ar-AE" sz="3600" b="1" i="0" dirty="0">
                <a:solidFill>
                  <a:schemeClr val="accent4"/>
                </a:solidFill>
                <a:effectLst/>
                <a:latin typeface="Sakkal Majalla" panose="02000000000000000000" pitchFamily="2" charset="-78"/>
                <a:cs typeface="Sakkal Majalla" panose="02000000000000000000" pitchFamily="2" charset="-78"/>
              </a:rPr>
              <a:t>الرأي : ماهو تعريف الرأي ؟</a:t>
            </a:r>
          </a:p>
          <a:p>
            <a:pPr algn="r" rtl="1"/>
            <a:r>
              <a:rPr lang="ar-AE" sz="3600" b="1" i="0" dirty="0">
                <a:effectLst/>
                <a:latin typeface="Sakkal Majalla" panose="02000000000000000000" pitchFamily="2" charset="-78"/>
                <a:cs typeface="Sakkal Majalla" panose="02000000000000000000" pitchFamily="2" charset="-78"/>
              </a:rPr>
              <a:t>وهو وجهة نظر شخصية نعبر به عن المشاعر أو المعتقدات، وقد نتفق معه وقد لا نتفق.</a:t>
            </a:r>
            <a:br>
              <a:rPr lang="ar-AE" sz="3600" b="1" i="0" dirty="0">
                <a:effectLst/>
                <a:latin typeface="Sakkal Majalla" panose="02000000000000000000" pitchFamily="2" charset="-78"/>
                <a:cs typeface="Sakkal Majalla" panose="02000000000000000000" pitchFamily="2" charset="-78"/>
              </a:rPr>
            </a:br>
            <a:r>
              <a:rPr lang="ar-AE" sz="3600" b="1" i="0" dirty="0">
                <a:effectLst/>
                <a:latin typeface="Sakkal Majalla" panose="02000000000000000000" pitchFamily="2" charset="-78"/>
                <a:cs typeface="Sakkal Majalla" panose="02000000000000000000" pitchFamily="2" charset="-78"/>
              </a:rPr>
              <a:t>مثال على ذلك : أغادير أجمل مدن العالم. ألذ أنواع الفواكه التفاح.</a:t>
            </a:r>
          </a:p>
        </p:txBody>
      </p:sp>
      <p:sp>
        <p:nvSpPr>
          <p:cNvPr id="2" name="TextBox 1">
            <a:extLst>
              <a:ext uri="{FF2B5EF4-FFF2-40B4-BE49-F238E27FC236}">
                <a16:creationId xmlns:a16="http://schemas.microsoft.com/office/drawing/2014/main" id="{97FF9782-21D7-9A85-C07A-D98358255F66}"/>
              </a:ext>
            </a:extLst>
          </p:cNvPr>
          <p:cNvSpPr txBox="1"/>
          <p:nvPr/>
        </p:nvSpPr>
        <p:spPr>
          <a:xfrm>
            <a:off x="507125" y="2753212"/>
            <a:ext cx="11477295" cy="2554545"/>
          </a:xfrm>
          <a:prstGeom prst="rect">
            <a:avLst/>
          </a:prstGeom>
          <a:noFill/>
        </p:spPr>
        <p:txBody>
          <a:bodyPr wrap="square">
            <a:spAutoFit/>
          </a:bodyPr>
          <a:lstStyle/>
          <a:p>
            <a:pPr algn="r"/>
            <a:r>
              <a:rPr lang="ar-AE" sz="3200" b="1" dirty="0">
                <a:solidFill>
                  <a:srgbClr val="FF0000"/>
                </a:solidFill>
                <a:effectLst/>
                <a:latin typeface="Sakkal Majalla" panose="02000000000000000000" pitchFamily="2" charset="-78"/>
                <a:cs typeface="Sakkal Majalla" panose="02000000000000000000" pitchFamily="2" charset="-78"/>
              </a:rPr>
              <a:t>ومن الأمثلة على الرأي.</a:t>
            </a:r>
          </a:p>
          <a:p>
            <a:pPr algn="r"/>
            <a:r>
              <a:rPr lang="ar-AE" sz="3200" b="1" dirty="0">
                <a:effectLst/>
                <a:latin typeface="Sakkal Majalla" panose="02000000000000000000" pitchFamily="2" charset="-78"/>
                <a:cs typeface="Sakkal Majalla" panose="02000000000000000000" pitchFamily="2" charset="-78"/>
              </a:rPr>
              <a:t>1-الحياة في الريف أجمل من الحياة في المدينة.</a:t>
            </a:r>
          </a:p>
          <a:p>
            <a:pPr algn="r"/>
            <a:r>
              <a:rPr lang="ar-AE" sz="3200" b="1" dirty="0">
                <a:effectLst/>
                <a:latin typeface="Sakkal Majalla" panose="02000000000000000000" pitchFamily="2" charset="-78"/>
                <a:cs typeface="Sakkal Majalla" panose="02000000000000000000" pitchFamily="2" charset="-78"/>
              </a:rPr>
              <a:t>2-الرياضيات أسهل من الفيزياء.</a:t>
            </a:r>
          </a:p>
          <a:p>
            <a:pPr algn="r"/>
            <a:r>
              <a:rPr lang="ar-AE" sz="3200" b="1" dirty="0">
                <a:effectLst/>
                <a:latin typeface="Sakkal Majalla" panose="02000000000000000000" pitchFamily="2" charset="-78"/>
                <a:cs typeface="Sakkal Majalla" panose="02000000000000000000" pitchFamily="2" charset="-78"/>
              </a:rPr>
              <a:t>3- الصيف أفضل من الشتاء</a:t>
            </a:r>
          </a:p>
          <a:p>
            <a:pPr algn="r"/>
            <a:endParaRPr lang="ar-AE" sz="3200" b="1" dirty="0">
              <a:effectLst/>
              <a:latin typeface="Sakkal Majalla" panose="02000000000000000000" pitchFamily="2" charset="-78"/>
              <a:cs typeface="Sakkal Majalla" panose="02000000000000000000" pitchFamily="2" charset="-78"/>
            </a:endParaRPr>
          </a:p>
        </p:txBody>
      </p:sp>
    </p:spTree>
    <p:extLst>
      <p:ext uri="{BB962C8B-B14F-4D97-AF65-F5344CB8AC3E}">
        <p14:creationId xmlns:p14="http://schemas.microsoft.com/office/powerpoint/2010/main" val="628634392"/>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invX="1"/>
      </p:transition>
    </mc:Choice>
    <mc:Fallback xmlns="">
      <p:transition spd="slow">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63A2E6F4-3569-80E7-7C45-70D65DD55455}"/>
              </a:ext>
            </a:extLst>
          </p:cNvPr>
          <p:cNvSpPr txBox="1"/>
          <p:nvPr/>
        </p:nvSpPr>
        <p:spPr>
          <a:xfrm>
            <a:off x="1" y="238285"/>
            <a:ext cx="11897710" cy="6001643"/>
          </a:xfrm>
          <a:prstGeom prst="rect">
            <a:avLst/>
          </a:prstGeom>
          <a:noFill/>
        </p:spPr>
        <p:txBody>
          <a:bodyPr wrap="square">
            <a:spAutoFit/>
          </a:bodyPr>
          <a:lstStyle/>
          <a:p>
            <a:pPr algn="r" rtl="1"/>
            <a:r>
              <a:rPr lang="ar-AE" sz="3200" b="1" i="0" dirty="0">
                <a:solidFill>
                  <a:schemeClr val="accent4"/>
                </a:solidFill>
                <a:effectLst/>
                <a:latin typeface="Sakkal Majalla" panose="02000000000000000000" pitchFamily="2" charset="-78"/>
                <a:cs typeface="Sakkal Majalla" panose="02000000000000000000" pitchFamily="2" charset="-78"/>
              </a:rPr>
              <a:t>الاختلافات الرئيسية بين الحقيقة والرأي :</a:t>
            </a:r>
            <a:br>
              <a:rPr lang="ar-AE" sz="3200" b="1" i="0" dirty="0">
                <a:effectLst/>
                <a:latin typeface="Sakkal Majalla" panose="02000000000000000000" pitchFamily="2" charset="-78"/>
                <a:cs typeface="Sakkal Majalla" panose="02000000000000000000" pitchFamily="2" charset="-78"/>
              </a:rPr>
            </a:br>
            <a:r>
              <a:rPr lang="ar-AE" sz="3200" b="1" i="0" dirty="0">
                <a:effectLst/>
                <a:latin typeface="Sakkal Majalla" panose="02000000000000000000" pitchFamily="2" charset="-78"/>
                <a:cs typeface="Sakkal Majalla" panose="02000000000000000000" pitchFamily="2" charset="-78"/>
              </a:rPr>
              <a:t>١- الحقيقة توصف كبيان أو قول يمكن إثباته والتحقق من صحته. أما الرأي فهو تعبير عن حكم أو عقيدة حول شيء ما.</a:t>
            </a:r>
            <a:br>
              <a:rPr lang="ar-AE" sz="3200" b="1" i="0" dirty="0">
                <a:effectLst/>
                <a:latin typeface="Sakkal Majalla" panose="02000000000000000000" pitchFamily="2" charset="-78"/>
                <a:cs typeface="Sakkal Majalla" panose="02000000000000000000" pitchFamily="2" charset="-78"/>
              </a:rPr>
            </a:br>
            <a:r>
              <a:rPr lang="ar-AE" sz="3200" b="1" i="0" dirty="0">
                <a:effectLst/>
                <a:latin typeface="Sakkal Majalla" panose="02000000000000000000" pitchFamily="2" charset="-78"/>
                <a:cs typeface="Sakkal Majalla" panose="02000000000000000000" pitchFamily="2" charset="-78"/>
              </a:rPr>
              <a:t>2- الحقائق تعتمد على الملاحظات أو البحوث بينما الرأي يرتكز على الافتراض.</a:t>
            </a:r>
            <a:br>
              <a:rPr lang="ar-AE" sz="3200" b="1" i="0" dirty="0">
                <a:effectLst/>
                <a:latin typeface="Sakkal Majalla" panose="02000000000000000000" pitchFamily="2" charset="-78"/>
                <a:cs typeface="Sakkal Majalla" panose="02000000000000000000" pitchFamily="2" charset="-78"/>
              </a:rPr>
            </a:br>
            <a:r>
              <a:rPr lang="ar-AE" sz="3200" b="1" i="0" dirty="0">
                <a:effectLst/>
                <a:latin typeface="Sakkal Majalla" panose="02000000000000000000" pitchFamily="2" charset="-78"/>
                <a:cs typeface="Sakkal Majalla" panose="02000000000000000000" pitchFamily="2" charset="-78"/>
              </a:rPr>
              <a:t>3- الحقيقة هي واقع موضوعي بينما الرأي هو بيان ذاتي.</a:t>
            </a:r>
            <a:br>
              <a:rPr lang="ar-AE" sz="3200" b="1" i="0" dirty="0">
                <a:effectLst/>
                <a:latin typeface="Sakkal Majalla" panose="02000000000000000000" pitchFamily="2" charset="-78"/>
                <a:cs typeface="Sakkal Majalla" panose="02000000000000000000" pitchFamily="2" charset="-78"/>
              </a:rPr>
            </a:br>
            <a:r>
              <a:rPr lang="ar-AE" sz="3200" b="1" i="0" dirty="0">
                <a:effectLst/>
                <a:latin typeface="Sakkal Majalla" panose="02000000000000000000" pitchFamily="2" charset="-78"/>
                <a:cs typeface="Sakkal Majalla" panose="02000000000000000000" pitchFamily="2" charset="-78"/>
              </a:rPr>
              <a:t>4- الحقائق يمكن التحقق منها بمساعدة الدليل أو الإحصاءات، بينما الرأي لا دعم له من أي دليل.</a:t>
            </a:r>
            <a:br>
              <a:rPr lang="ar-AE" sz="3200" b="1" i="0" dirty="0">
                <a:effectLst/>
                <a:latin typeface="Sakkal Majalla" panose="02000000000000000000" pitchFamily="2" charset="-78"/>
                <a:cs typeface="Sakkal Majalla" panose="02000000000000000000" pitchFamily="2" charset="-78"/>
              </a:rPr>
            </a:br>
            <a:r>
              <a:rPr lang="ar-AE" sz="3200" b="1" i="0" dirty="0">
                <a:effectLst/>
                <a:latin typeface="Sakkal Majalla" panose="02000000000000000000" pitchFamily="2" charset="-78"/>
                <a:cs typeface="Sakkal Majalla" panose="02000000000000000000" pitchFamily="2" charset="-78"/>
              </a:rPr>
              <a:t>5- الحقائق توضّح ما يحدث حقاً، بينما الرأي يمثل تصور لشيء ما.</a:t>
            </a:r>
            <a:br>
              <a:rPr lang="ar-AE" sz="3200" b="1" i="0" dirty="0">
                <a:effectLst/>
                <a:latin typeface="Sakkal Majalla" panose="02000000000000000000" pitchFamily="2" charset="-78"/>
                <a:cs typeface="Sakkal Majalla" panose="02000000000000000000" pitchFamily="2" charset="-78"/>
              </a:rPr>
            </a:br>
            <a:r>
              <a:rPr lang="ar-AE" sz="3200" b="1" i="0" dirty="0">
                <a:effectLst/>
                <a:latin typeface="Sakkal Majalla" panose="02000000000000000000" pitchFamily="2" charset="-78"/>
                <a:cs typeface="Sakkal Majalla" panose="02000000000000000000" pitchFamily="2" charset="-78"/>
              </a:rPr>
              <a:t>6- إحدى الخصائص الهامة للحقيقة هي أنها عالمية ولا تختلف من فرد لآخر، بينما في حالة الرأي نجد</a:t>
            </a:r>
          </a:p>
          <a:p>
            <a:pPr algn="r" rtl="1"/>
            <a:r>
              <a:rPr lang="ar-AE" sz="3200" b="1" i="0" dirty="0">
                <a:effectLst/>
                <a:latin typeface="Sakkal Majalla" panose="02000000000000000000" pitchFamily="2" charset="-78"/>
                <a:cs typeface="Sakkal Majalla" panose="02000000000000000000" pitchFamily="2" charset="-78"/>
              </a:rPr>
              <a:t>لكل فرد رأي مختلف حول موضوع معين وهكذا، إنه يتغير من فرد لآخر.</a:t>
            </a:r>
            <a:br>
              <a:rPr lang="ar-AE" sz="3200" b="1" i="0" dirty="0">
                <a:effectLst/>
                <a:latin typeface="Sakkal Majalla" panose="02000000000000000000" pitchFamily="2" charset="-78"/>
                <a:cs typeface="Sakkal Majalla" panose="02000000000000000000" pitchFamily="2" charset="-78"/>
              </a:rPr>
            </a:br>
            <a:r>
              <a:rPr lang="ar-AE" sz="3200" b="1" i="0" dirty="0">
                <a:effectLst/>
                <a:latin typeface="Sakkal Majalla" panose="02000000000000000000" pitchFamily="2" charset="-78"/>
                <a:cs typeface="Sakkal Majalla" panose="02000000000000000000" pitchFamily="2" charset="-78"/>
              </a:rPr>
              <a:t>7- الحقائق هي معلومات حقيقية ولهذا لا يمكن تحدّيها او نقاشها، ولكن عند الحديث عن الآراء فهذه يمكن نقاشها.</a:t>
            </a:r>
            <a:br>
              <a:rPr lang="ar-AE" sz="3200" b="1" i="0" dirty="0">
                <a:effectLst/>
                <a:latin typeface="Sakkal Majalla" panose="02000000000000000000" pitchFamily="2" charset="-78"/>
                <a:cs typeface="Sakkal Majalla" panose="02000000000000000000" pitchFamily="2" charset="-78"/>
              </a:rPr>
            </a:br>
            <a:r>
              <a:rPr lang="ar-AE" sz="3200" b="1" i="0" dirty="0">
                <a:effectLst/>
                <a:latin typeface="Sakkal Majalla" panose="02000000000000000000" pitchFamily="2" charset="-78"/>
                <a:cs typeface="Sakkal Majalla" panose="02000000000000000000" pitchFamily="2" charset="-78"/>
              </a:rPr>
              <a:t>8- الحقائق يمكن أن تغيّر رأي أي شخص، ولكن يستحيل العكس (رأي الفرد لا يغيّر الحقيقة).</a:t>
            </a:r>
          </a:p>
        </p:txBody>
      </p:sp>
    </p:spTree>
    <p:extLst>
      <p:ext uri="{BB962C8B-B14F-4D97-AF65-F5344CB8AC3E}">
        <p14:creationId xmlns:p14="http://schemas.microsoft.com/office/powerpoint/2010/main" val="2853517556"/>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invX="1"/>
      </p:transition>
    </mc:Choice>
    <mc:Fallback xmlns="">
      <p:transition spd="slow">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5BED49D8-D785-E00C-CEE3-03E873EAA581}"/>
              </a:ext>
            </a:extLst>
          </p:cNvPr>
          <p:cNvSpPr txBox="1"/>
          <p:nvPr/>
        </p:nvSpPr>
        <p:spPr>
          <a:xfrm>
            <a:off x="220718" y="688999"/>
            <a:ext cx="11750564" cy="4031873"/>
          </a:xfrm>
          <a:prstGeom prst="rect">
            <a:avLst/>
          </a:prstGeom>
          <a:noFill/>
        </p:spPr>
        <p:txBody>
          <a:bodyPr wrap="square">
            <a:spAutoFit/>
          </a:bodyPr>
          <a:lstStyle/>
          <a:p>
            <a:pPr algn="r" rtl="1"/>
            <a:r>
              <a:rPr lang="ar-AE" sz="3200" b="0" i="0" dirty="0">
                <a:solidFill>
                  <a:srgbClr val="FF0000"/>
                </a:solidFill>
                <a:effectLst/>
                <a:latin typeface="Sakkal Majalla" panose="02000000000000000000" pitchFamily="2" charset="-78"/>
                <a:cs typeface="Sakkal Majalla" panose="02000000000000000000" pitchFamily="2" charset="-78"/>
              </a:rPr>
              <a:t>تعريف التعميمات :</a:t>
            </a:r>
          </a:p>
          <a:p>
            <a:pPr algn="r" rtl="1"/>
            <a:r>
              <a:rPr lang="ar-AE" sz="3200" b="0" i="0" dirty="0">
                <a:effectLst/>
                <a:latin typeface="Sakkal Majalla" panose="02000000000000000000" pitchFamily="2" charset="-78"/>
                <a:cs typeface="Sakkal Majalla" panose="02000000000000000000" pitchFamily="2" charset="-78"/>
              </a:rPr>
              <a:t>عبارة تربط بين مفهومين أو أكثر من المفاهيم مرتبطة ببعضها البعض . وهنا أنواع عديدة منها  أهمها في الدراسات الاجتماعيمية هو </a:t>
            </a:r>
            <a:r>
              <a:rPr lang="ar-AE" sz="3200" dirty="0">
                <a:latin typeface="Sakkal Majalla" panose="02000000000000000000" pitchFamily="2" charset="-78"/>
                <a:cs typeface="Sakkal Majalla" panose="02000000000000000000" pitchFamily="2" charset="-78"/>
              </a:rPr>
              <a:t> </a:t>
            </a:r>
            <a:r>
              <a:rPr lang="ar-AE" sz="3200" b="0" i="0" dirty="0">
                <a:effectLst/>
                <a:latin typeface="Sakkal Majalla" panose="02000000000000000000" pitchFamily="2" charset="-78"/>
                <a:cs typeface="Sakkal Majalla" panose="02000000000000000000" pitchFamily="2" charset="-78"/>
              </a:rPr>
              <a:t>تعميمات السبب والنتيجة </a:t>
            </a:r>
          </a:p>
          <a:p>
            <a:pPr algn="r" rtl="1"/>
            <a:r>
              <a:rPr lang="ar-AE" sz="3200" b="0" i="0" dirty="0">
                <a:solidFill>
                  <a:srgbClr val="FF0000"/>
                </a:solidFill>
                <a:effectLst/>
                <a:latin typeface="Sakkal Majalla" panose="02000000000000000000" pitchFamily="2" charset="-78"/>
                <a:cs typeface="Sakkal Majalla" panose="02000000000000000000" pitchFamily="2" charset="-78"/>
              </a:rPr>
              <a:t>مثل</a:t>
            </a:r>
            <a:r>
              <a:rPr lang="ar-AE" sz="3200" b="0" i="0" dirty="0">
                <a:effectLst/>
                <a:latin typeface="Sakkal Majalla" panose="02000000000000000000" pitchFamily="2" charset="-78"/>
                <a:cs typeface="Sakkal Majalla" panose="02000000000000000000" pitchFamily="2" charset="-78"/>
              </a:rPr>
              <a:t> : </a:t>
            </a:r>
          </a:p>
          <a:p>
            <a:pPr algn="r" rtl="1"/>
            <a:r>
              <a:rPr lang="ar-AE" sz="3200" b="0" i="0" dirty="0">
                <a:effectLst/>
                <a:latin typeface="Sakkal Majalla" panose="02000000000000000000" pitchFamily="2" charset="-78"/>
                <a:cs typeface="Sakkal Majalla" panose="02000000000000000000" pitchFamily="2" charset="-78"/>
              </a:rPr>
              <a:t>كلما اقتربنا من خط الاستواء ، ترتفع درجة الحرارة عند مستوى سطح البحر</a:t>
            </a:r>
          </a:p>
          <a:p>
            <a:pPr algn="r" rtl="1"/>
            <a:r>
              <a:rPr lang="ar-AE" sz="3200" b="0" i="0" dirty="0">
                <a:effectLst/>
                <a:latin typeface="Sakkal Majalla" panose="02000000000000000000" pitchFamily="2" charset="-78"/>
                <a:cs typeface="Sakkal Majalla" panose="02000000000000000000" pitchFamily="2" charset="-78"/>
              </a:rPr>
              <a:t>يؤدي وجود السهول إلى تركز السكان</a:t>
            </a:r>
          </a:p>
          <a:p>
            <a:pPr algn="r" rtl="1"/>
            <a:r>
              <a:rPr lang="ar-AE" sz="3200" b="0" i="0" dirty="0">
                <a:effectLst/>
                <a:latin typeface="Sakkal Majalla" panose="02000000000000000000" pitchFamily="2" charset="-78"/>
                <a:cs typeface="Sakkal Majalla" panose="02000000000000000000" pitchFamily="2" charset="-78"/>
              </a:rPr>
              <a:t>يترتب على ارتفاع الكثفاة السكانية في المدن إلى أنتشار البطالة</a:t>
            </a:r>
          </a:p>
          <a:p>
            <a:pPr algn="r" rtl="1"/>
            <a:endParaRPr lang="en-US" sz="3200" dirty="0"/>
          </a:p>
        </p:txBody>
      </p:sp>
    </p:spTree>
    <p:extLst>
      <p:ext uri="{BB962C8B-B14F-4D97-AF65-F5344CB8AC3E}">
        <p14:creationId xmlns:p14="http://schemas.microsoft.com/office/powerpoint/2010/main" val="3111074869"/>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invX="1"/>
      </p:transition>
    </mc:Choice>
    <mc:Fallback xmlns="">
      <p:transition spd="slow">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376A3C49-5D3C-F04B-357F-FDBD9E5BA49B}"/>
              </a:ext>
            </a:extLst>
          </p:cNvPr>
          <p:cNvSpPr txBox="1"/>
          <p:nvPr/>
        </p:nvSpPr>
        <p:spPr>
          <a:xfrm>
            <a:off x="3205655" y="428178"/>
            <a:ext cx="8607972" cy="6001643"/>
          </a:xfrm>
          <a:prstGeom prst="rect">
            <a:avLst/>
          </a:prstGeom>
          <a:noFill/>
        </p:spPr>
        <p:txBody>
          <a:bodyPr wrap="square">
            <a:spAutoFit/>
          </a:bodyPr>
          <a:lstStyle/>
          <a:p>
            <a:pPr algn="r" rtl="1"/>
            <a:r>
              <a:rPr lang="ar-AE" sz="3200" b="1" dirty="0">
                <a:solidFill>
                  <a:srgbClr val="FF0000"/>
                </a:solidFill>
                <a:effectLst/>
                <a:latin typeface="Sakkal Majalla" panose="02000000000000000000" pitchFamily="2" charset="-78"/>
                <a:cs typeface="Sakkal Majalla" panose="02000000000000000000" pitchFamily="2" charset="-78"/>
              </a:rPr>
              <a:t>ميز الحقيقة من الرأي والتعميم في الجمل التالية:</a:t>
            </a:r>
          </a:p>
          <a:p>
            <a:pPr marL="457200" indent="-457200" algn="r" rtl="1">
              <a:buFont typeface="Wingdings" panose="05000000000000000000" pitchFamily="2" charset="2"/>
              <a:buChar char="v"/>
            </a:pPr>
            <a:r>
              <a:rPr lang="ar-AE" sz="3200" b="1" dirty="0">
                <a:effectLst/>
                <a:latin typeface="Sakkal Majalla" panose="02000000000000000000" pitchFamily="2" charset="-78"/>
                <a:cs typeface="Sakkal Majalla" panose="02000000000000000000" pitchFamily="2" charset="-78"/>
              </a:rPr>
              <a:t>مدينة دبي أجمل مدن العالم. </a:t>
            </a:r>
          </a:p>
          <a:p>
            <a:pPr marL="457200" indent="-457200" algn="r" rtl="1">
              <a:buFont typeface="Wingdings" panose="05000000000000000000" pitchFamily="2" charset="2"/>
              <a:buChar char="v"/>
            </a:pPr>
            <a:r>
              <a:rPr lang="ar-AE" sz="3200" b="1" dirty="0">
                <a:latin typeface="Sakkal Majalla" panose="02000000000000000000" pitchFamily="2" charset="-78"/>
                <a:cs typeface="Sakkal Majalla" panose="02000000000000000000" pitchFamily="2" charset="-78"/>
              </a:rPr>
              <a:t>كلما ارتفعنا 150 متر قلت درجة الحرارة درجة واحدة</a:t>
            </a:r>
          </a:p>
          <a:p>
            <a:pPr marL="457200" indent="-457200" algn="r" rtl="1">
              <a:buFont typeface="Wingdings" panose="05000000000000000000" pitchFamily="2" charset="2"/>
              <a:buChar char="v"/>
            </a:pPr>
            <a:r>
              <a:rPr lang="ar-AE" sz="3200" b="1" dirty="0">
                <a:effectLst/>
                <a:latin typeface="Sakkal Majalla" panose="02000000000000000000" pitchFamily="2" charset="-78"/>
                <a:cs typeface="Sakkal Majalla" panose="02000000000000000000" pitchFamily="2" charset="-78"/>
              </a:rPr>
              <a:t> الذهب معدن لا يصدأ. </a:t>
            </a:r>
            <a:endParaRPr lang="ar-AE" sz="3200" b="1" dirty="0">
              <a:latin typeface="Sakkal Majalla" panose="02000000000000000000" pitchFamily="2" charset="-78"/>
              <a:cs typeface="Sakkal Majalla" panose="02000000000000000000" pitchFamily="2" charset="-78"/>
            </a:endParaRPr>
          </a:p>
          <a:p>
            <a:pPr marL="457200" indent="-457200" algn="r" rtl="1">
              <a:buFont typeface="Wingdings" panose="05000000000000000000" pitchFamily="2" charset="2"/>
              <a:buChar char="v"/>
            </a:pPr>
            <a:r>
              <a:rPr lang="ar-AE" sz="3200" b="1" dirty="0">
                <a:effectLst/>
                <a:latin typeface="Sakkal Majalla" panose="02000000000000000000" pitchFamily="2" charset="-78"/>
                <a:cs typeface="Sakkal Majalla" panose="02000000000000000000" pitchFamily="2" charset="-78"/>
              </a:rPr>
              <a:t> اللغة الإنكليزية أسهل من اللغة الفرنسية. </a:t>
            </a:r>
            <a:endParaRPr lang="ar-AE" sz="3200" b="1" dirty="0">
              <a:latin typeface="Sakkal Majalla" panose="02000000000000000000" pitchFamily="2" charset="-78"/>
              <a:cs typeface="Sakkal Majalla" panose="02000000000000000000" pitchFamily="2" charset="-78"/>
            </a:endParaRPr>
          </a:p>
          <a:p>
            <a:pPr marL="457200" indent="-457200" algn="r" rtl="1">
              <a:buFont typeface="Wingdings" panose="05000000000000000000" pitchFamily="2" charset="2"/>
              <a:buChar char="v"/>
            </a:pPr>
            <a:r>
              <a:rPr lang="ar-AE" sz="3200" b="1" dirty="0">
                <a:effectLst/>
                <a:latin typeface="Sakkal Majalla" panose="02000000000000000000" pitchFamily="2" charset="-78"/>
                <a:cs typeface="Sakkal Majalla" panose="02000000000000000000" pitchFamily="2" charset="-78"/>
              </a:rPr>
              <a:t>مدينة أبوظبي عاصمة دولة الإمارات العربية المتحدة</a:t>
            </a:r>
            <a:r>
              <a:rPr lang="ar-AE" sz="3200" b="1" dirty="0">
                <a:latin typeface="Sakkal Majalla" panose="02000000000000000000" pitchFamily="2" charset="-78"/>
                <a:cs typeface="Sakkal Majalla" panose="02000000000000000000" pitchFamily="2" charset="-78"/>
              </a:rPr>
              <a:t>.</a:t>
            </a:r>
          </a:p>
          <a:p>
            <a:pPr marL="457200" indent="-457200" algn="r" rtl="1">
              <a:buFont typeface="Wingdings" panose="05000000000000000000" pitchFamily="2" charset="2"/>
              <a:buChar char="v"/>
            </a:pPr>
            <a:r>
              <a:rPr lang="ar-AE" sz="3200" b="1" dirty="0">
                <a:latin typeface="Sakkal Majalla" panose="02000000000000000000" pitchFamily="2" charset="-78"/>
                <a:cs typeface="Sakkal Majalla" panose="02000000000000000000" pitchFamily="2" charset="-78"/>
              </a:rPr>
              <a:t>يؤدي توفر المياه والتربة الخصة إلى قيام حرفة الزراعة</a:t>
            </a:r>
          </a:p>
          <a:p>
            <a:pPr marL="457200" indent="-457200" algn="r" rtl="1">
              <a:buFont typeface="Wingdings" panose="05000000000000000000" pitchFamily="2" charset="2"/>
              <a:buChar char="v"/>
            </a:pPr>
            <a:r>
              <a:rPr lang="ar-AE" sz="3200" b="1" dirty="0">
                <a:effectLst/>
                <a:latin typeface="Sakkal Majalla" panose="02000000000000000000" pitchFamily="2" charset="-78"/>
                <a:cs typeface="Sakkal Majalla" panose="02000000000000000000" pitchFamily="2" charset="-78"/>
              </a:rPr>
              <a:t> نهر النيل أطول أنهار العالم </a:t>
            </a:r>
            <a:endParaRPr lang="ar-AE" sz="3200" b="1" dirty="0">
              <a:latin typeface="Sakkal Majalla" panose="02000000000000000000" pitchFamily="2" charset="-78"/>
              <a:cs typeface="Sakkal Majalla" panose="02000000000000000000" pitchFamily="2" charset="-78"/>
            </a:endParaRPr>
          </a:p>
          <a:p>
            <a:pPr marL="457200" indent="-457200" algn="r" rtl="1">
              <a:buFont typeface="Wingdings" panose="05000000000000000000" pitchFamily="2" charset="2"/>
              <a:buChar char="v"/>
            </a:pPr>
            <a:r>
              <a:rPr lang="ar-AE" sz="3200" b="1" dirty="0">
                <a:effectLst/>
                <a:latin typeface="Sakkal Majalla" panose="02000000000000000000" pitchFamily="2" charset="-78"/>
                <a:cs typeface="Sakkal Majalla" panose="02000000000000000000" pitchFamily="2" charset="-78"/>
              </a:rPr>
              <a:t>تعاقب الفصول الأربعة ناتج عن دوران الأرض حول الشمس </a:t>
            </a:r>
          </a:p>
          <a:p>
            <a:pPr marL="457200" indent="-457200" algn="r" rtl="1">
              <a:buFont typeface="Wingdings" panose="05000000000000000000" pitchFamily="2" charset="2"/>
              <a:buChar char="v"/>
            </a:pPr>
            <a:r>
              <a:rPr lang="ar-AE" sz="3200" b="1" dirty="0">
                <a:effectLst/>
                <a:latin typeface="Sakkal Majalla" panose="02000000000000000000" pitchFamily="2" charset="-78"/>
                <a:cs typeface="Sakkal Majalla" panose="02000000000000000000" pitchFamily="2" charset="-78"/>
              </a:rPr>
              <a:t> خالد طالب مهذب وكريم .</a:t>
            </a:r>
          </a:p>
          <a:p>
            <a:pPr marL="457200" indent="-457200" algn="r" rtl="1">
              <a:buFont typeface="Wingdings" panose="05000000000000000000" pitchFamily="2" charset="2"/>
              <a:buChar char="v"/>
            </a:pPr>
            <a:r>
              <a:rPr lang="ar-AE" sz="3200" b="1" dirty="0">
                <a:latin typeface="Sakkal Majalla" panose="02000000000000000000" pitchFamily="2" charset="-78"/>
                <a:cs typeface="Sakkal Majalla" panose="02000000000000000000" pitchFamily="2" charset="-78"/>
              </a:rPr>
              <a:t>يؤدي وجود الجبال إلى قلة الكثافة السكانية</a:t>
            </a:r>
          </a:p>
          <a:p>
            <a:pPr marL="457200" indent="-457200" algn="r" rtl="1">
              <a:buFont typeface="Wingdings" panose="05000000000000000000" pitchFamily="2" charset="2"/>
              <a:buChar char="v"/>
            </a:pPr>
            <a:r>
              <a:rPr lang="ar-AE" sz="3200" b="1" dirty="0">
                <a:effectLst/>
                <a:latin typeface="Sakkal Majalla" panose="02000000000000000000" pitchFamily="2" charset="-78"/>
                <a:cs typeface="Sakkal Majalla" panose="02000000000000000000" pitchFamily="2" charset="-78"/>
              </a:rPr>
              <a:t> النفط من مصادر الطاقة الغير متجددة . </a:t>
            </a:r>
          </a:p>
        </p:txBody>
      </p:sp>
    </p:spTree>
    <p:extLst>
      <p:ext uri="{BB962C8B-B14F-4D97-AF65-F5344CB8AC3E}">
        <p14:creationId xmlns:p14="http://schemas.microsoft.com/office/powerpoint/2010/main" val="155860240"/>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invX="1"/>
      </p:transition>
    </mc:Choice>
    <mc:Fallback xmlns="">
      <p:transition spd="slow">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87AA4BA3-588B-76A6-9754-742604B551E3}"/>
              </a:ext>
            </a:extLst>
          </p:cNvPr>
          <p:cNvPicPr>
            <a:picLocks noChangeAspect="1"/>
          </p:cNvPicPr>
          <p:nvPr/>
        </p:nvPicPr>
        <p:blipFill>
          <a:blip r:embed="rId2"/>
          <a:stretch>
            <a:fillRect/>
          </a:stretch>
        </p:blipFill>
        <p:spPr>
          <a:xfrm>
            <a:off x="38099" y="1003063"/>
            <a:ext cx="12115800" cy="3852698"/>
          </a:xfrm>
          <a:prstGeom prst="rect">
            <a:avLst/>
          </a:prstGeom>
        </p:spPr>
      </p:pic>
      <p:pic>
        <p:nvPicPr>
          <p:cNvPr id="5" name="Picture 4">
            <a:extLst>
              <a:ext uri="{FF2B5EF4-FFF2-40B4-BE49-F238E27FC236}">
                <a16:creationId xmlns:a16="http://schemas.microsoft.com/office/drawing/2014/main" id="{ACEFB14F-3BBE-0568-EBBF-F24348BC74D0}"/>
              </a:ext>
            </a:extLst>
          </p:cNvPr>
          <p:cNvPicPr>
            <a:picLocks noChangeAspect="1"/>
          </p:cNvPicPr>
          <p:nvPr/>
        </p:nvPicPr>
        <p:blipFill>
          <a:blip r:embed="rId3"/>
          <a:stretch>
            <a:fillRect/>
          </a:stretch>
        </p:blipFill>
        <p:spPr>
          <a:xfrm>
            <a:off x="0" y="5115729"/>
            <a:ext cx="12192000" cy="1019863"/>
          </a:xfrm>
          <a:prstGeom prst="rect">
            <a:avLst/>
          </a:prstGeom>
        </p:spPr>
      </p:pic>
      <p:sp>
        <p:nvSpPr>
          <p:cNvPr id="10" name="TextBox 9">
            <a:extLst>
              <a:ext uri="{FF2B5EF4-FFF2-40B4-BE49-F238E27FC236}">
                <a16:creationId xmlns:a16="http://schemas.microsoft.com/office/drawing/2014/main" id="{DFD8B09D-AE99-4253-7B89-C532F24D9797}"/>
              </a:ext>
            </a:extLst>
          </p:cNvPr>
          <p:cNvSpPr txBox="1"/>
          <p:nvPr/>
        </p:nvSpPr>
        <p:spPr>
          <a:xfrm>
            <a:off x="76200" y="158320"/>
            <a:ext cx="12039599" cy="584775"/>
          </a:xfrm>
          <a:prstGeom prst="rect">
            <a:avLst/>
          </a:prstGeom>
        </p:spPr>
        <p:style>
          <a:lnRef idx="2">
            <a:schemeClr val="dk1"/>
          </a:lnRef>
          <a:fillRef idx="1">
            <a:schemeClr val="lt1"/>
          </a:fillRef>
          <a:effectRef idx="0">
            <a:schemeClr val="dk1"/>
          </a:effectRef>
          <a:fontRef idx="minor">
            <a:schemeClr val="dk1"/>
          </a:fontRef>
        </p:style>
        <p:txBody>
          <a:bodyPr wrap="square">
            <a:spAutoFit/>
          </a:bodyPr>
          <a:lstStyle/>
          <a:p>
            <a:pPr algn="r" rtl="1"/>
            <a:r>
              <a:rPr lang="ar-AE" sz="3200" b="1" dirty="0">
                <a:solidFill>
                  <a:srgbClr val="FF0000"/>
                </a:solidFill>
                <a:effectLst/>
                <a:latin typeface="Sakkal Majalla" panose="02000000000000000000" pitchFamily="2" charset="-78"/>
                <a:cs typeface="Sakkal Majalla" panose="02000000000000000000" pitchFamily="2" charset="-78"/>
              </a:rPr>
              <a:t>القيم : كلمة تعبر عن سلوك أو فعل إيجابي يقوم بيه الفرد في موقف معين  ولها تصنيفات عديدة منها :</a:t>
            </a:r>
          </a:p>
        </p:txBody>
      </p:sp>
    </p:spTree>
    <p:extLst>
      <p:ext uri="{BB962C8B-B14F-4D97-AF65-F5344CB8AC3E}">
        <p14:creationId xmlns:p14="http://schemas.microsoft.com/office/powerpoint/2010/main" val="3776532540"/>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invX="1"/>
      </p:transition>
    </mc:Choice>
    <mc:Fallback xmlns="">
      <p:transition spd="slow">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2" descr="Related image"/>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631505" y="116632"/>
            <a:ext cx="8919977" cy="6019056"/>
          </a:xfrm>
          <a:prstGeom prst="rect">
            <a:avLst/>
          </a:prstGeom>
          <a:noFill/>
          <a:ln w="28575">
            <a:solidFill>
              <a:schemeClr val="tx1"/>
            </a:solidFill>
          </a:ln>
          <a:extLst>
            <a:ext uri="{909E8E84-426E-40DD-AFC4-6F175D3DCCD1}">
              <a14:hiddenFill xmlns:a14="http://schemas.microsoft.com/office/drawing/2010/main">
                <a:solidFill>
                  <a:srgbClr val="FFFFFF"/>
                </a:solidFill>
              </a14:hiddenFill>
            </a:ext>
          </a:extLst>
        </p:spPr>
      </p:pic>
      <p:sp>
        <p:nvSpPr>
          <p:cNvPr id="7" name="مستطيل 6"/>
          <p:cNvSpPr/>
          <p:nvPr/>
        </p:nvSpPr>
        <p:spPr>
          <a:xfrm>
            <a:off x="8544272" y="4869160"/>
            <a:ext cx="1944216" cy="864096"/>
          </a:xfrm>
          <a:prstGeom prst="rect">
            <a:avLst/>
          </a:prstGeom>
          <a:solidFill>
            <a:schemeClr val="bg1"/>
          </a:solidFill>
          <a:ln>
            <a:solidFill>
              <a:schemeClr val="tx1">
                <a:lumMod val="95000"/>
                <a:lumOff val="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مخطط انسيابي: رابط 7"/>
          <p:cNvSpPr/>
          <p:nvPr/>
        </p:nvSpPr>
        <p:spPr>
          <a:xfrm>
            <a:off x="10056440" y="5013176"/>
            <a:ext cx="216024" cy="216024"/>
          </a:xfrm>
          <a:prstGeom prst="flowChartConnector">
            <a:avLst/>
          </a:prstGeom>
          <a:solidFill>
            <a:schemeClr val="tx1">
              <a:lumMod val="95000"/>
              <a:lumOff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مخطط انسيابي: رابط 8"/>
          <p:cNvSpPr/>
          <p:nvPr/>
        </p:nvSpPr>
        <p:spPr>
          <a:xfrm>
            <a:off x="10056440" y="5373216"/>
            <a:ext cx="216024" cy="216024"/>
          </a:xfrm>
          <a:prstGeom prst="flowChartConnector">
            <a:avLst/>
          </a:prstGeom>
          <a:solidFill>
            <a:schemeClr val="tx1">
              <a:lumMod val="95000"/>
              <a:lumOff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مخطط انسيابي: رابط 9"/>
          <p:cNvSpPr/>
          <p:nvPr/>
        </p:nvSpPr>
        <p:spPr>
          <a:xfrm>
            <a:off x="10128448" y="5085184"/>
            <a:ext cx="72008" cy="72008"/>
          </a:xfrm>
          <a:prstGeom prst="flowChartConnector">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مخطط انسيابي: رابط 10"/>
          <p:cNvSpPr/>
          <p:nvPr/>
        </p:nvSpPr>
        <p:spPr>
          <a:xfrm>
            <a:off x="6168008" y="3068960"/>
            <a:ext cx="216024" cy="216024"/>
          </a:xfrm>
          <a:prstGeom prst="flowChartConnector">
            <a:avLst/>
          </a:prstGeom>
          <a:solidFill>
            <a:schemeClr val="tx1">
              <a:lumMod val="95000"/>
              <a:lumOff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مخطط انسيابي: رابط 11"/>
          <p:cNvSpPr/>
          <p:nvPr/>
        </p:nvSpPr>
        <p:spPr>
          <a:xfrm>
            <a:off x="6240016" y="3140968"/>
            <a:ext cx="72008" cy="72008"/>
          </a:xfrm>
          <a:prstGeom prst="flowChartConnector">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مخطط انسيابي: رابط 12"/>
          <p:cNvSpPr/>
          <p:nvPr/>
        </p:nvSpPr>
        <p:spPr>
          <a:xfrm>
            <a:off x="8400256" y="1556792"/>
            <a:ext cx="216024" cy="216024"/>
          </a:xfrm>
          <a:prstGeom prst="flowChartConnector">
            <a:avLst/>
          </a:prstGeom>
          <a:solidFill>
            <a:schemeClr val="tx1">
              <a:lumMod val="95000"/>
              <a:lumOff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مخطط انسيابي: رابط 13"/>
          <p:cNvSpPr/>
          <p:nvPr/>
        </p:nvSpPr>
        <p:spPr>
          <a:xfrm>
            <a:off x="8040216" y="692696"/>
            <a:ext cx="216024" cy="216024"/>
          </a:xfrm>
          <a:prstGeom prst="flowChartConnector">
            <a:avLst/>
          </a:prstGeom>
          <a:solidFill>
            <a:schemeClr val="tx1">
              <a:lumMod val="95000"/>
              <a:lumOff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مخطط انسيابي: رابط 14"/>
          <p:cNvSpPr/>
          <p:nvPr/>
        </p:nvSpPr>
        <p:spPr>
          <a:xfrm>
            <a:off x="7608168" y="1268760"/>
            <a:ext cx="216024" cy="216024"/>
          </a:xfrm>
          <a:prstGeom prst="flowChartConnector">
            <a:avLst/>
          </a:prstGeom>
          <a:solidFill>
            <a:schemeClr val="tx1">
              <a:lumMod val="95000"/>
              <a:lumOff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مخطط انسيابي: رابط 15"/>
          <p:cNvSpPr/>
          <p:nvPr/>
        </p:nvSpPr>
        <p:spPr>
          <a:xfrm>
            <a:off x="7392144" y="1556792"/>
            <a:ext cx="216024" cy="216024"/>
          </a:xfrm>
          <a:prstGeom prst="flowChartConnector">
            <a:avLst/>
          </a:prstGeom>
          <a:solidFill>
            <a:schemeClr val="tx1">
              <a:lumMod val="95000"/>
              <a:lumOff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مخطط انسيابي: رابط 16"/>
          <p:cNvSpPr/>
          <p:nvPr/>
        </p:nvSpPr>
        <p:spPr>
          <a:xfrm>
            <a:off x="7176120" y="1844824"/>
            <a:ext cx="216024" cy="216024"/>
          </a:xfrm>
          <a:prstGeom prst="flowChartConnector">
            <a:avLst/>
          </a:prstGeom>
          <a:solidFill>
            <a:schemeClr val="tx1">
              <a:lumMod val="95000"/>
              <a:lumOff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مخطط انسيابي: رابط 17"/>
          <p:cNvSpPr/>
          <p:nvPr/>
        </p:nvSpPr>
        <p:spPr>
          <a:xfrm>
            <a:off x="6960096" y="2132856"/>
            <a:ext cx="216024" cy="216024"/>
          </a:xfrm>
          <a:prstGeom prst="flowChartConnector">
            <a:avLst/>
          </a:prstGeom>
          <a:solidFill>
            <a:schemeClr val="tx1">
              <a:lumMod val="95000"/>
              <a:lumOff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مربع نص 18"/>
          <p:cNvSpPr txBox="1"/>
          <p:nvPr/>
        </p:nvSpPr>
        <p:spPr>
          <a:xfrm>
            <a:off x="8976320" y="5013176"/>
            <a:ext cx="1080120" cy="707886"/>
          </a:xfrm>
          <a:prstGeom prst="rect">
            <a:avLst/>
          </a:prstGeom>
          <a:noFill/>
        </p:spPr>
        <p:txBody>
          <a:bodyPr wrap="square" rtlCol="0">
            <a:spAutoFit/>
          </a:bodyPr>
          <a:lstStyle/>
          <a:p>
            <a:pPr algn="r"/>
            <a:r>
              <a:rPr lang="ar-AE" sz="2000" b="1" dirty="0">
                <a:latin typeface="Sakkal Majalla" pitchFamily="2" charset="-78"/>
                <a:cs typeface="Sakkal Majalla" pitchFamily="2" charset="-78"/>
              </a:rPr>
              <a:t>العاصمة </a:t>
            </a:r>
            <a:br>
              <a:rPr lang="ar-AE" sz="2000" b="1" dirty="0">
                <a:latin typeface="Sakkal Majalla" pitchFamily="2" charset="-78"/>
                <a:cs typeface="Sakkal Majalla" pitchFamily="2" charset="-78"/>
              </a:rPr>
            </a:br>
            <a:r>
              <a:rPr lang="ar-AE" sz="2000" b="1" dirty="0">
                <a:latin typeface="Sakkal Majalla" pitchFamily="2" charset="-78"/>
                <a:cs typeface="Sakkal Majalla" pitchFamily="2" charset="-78"/>
              </a:rPr>
              <a:t>المدن</a:t>
            </a:r>
            <a:endParaRPr lang="en-US" sz="2000" b="1" dirty="0">
              <a:latin typeface="Sakkal Majalla" pitchFamily="2" charset="-78"/>
              <a:cs typeface="Sakkal Majalla" pitchFamily="2" charset="-78"/>
            </a:endParaRPr>
          </a:p>
        </p:txBody>
      </p:sp>
      <p:pic>
        <p:nvPicPr>
          <p:cNvPr id="20" name="Picture 3"/>
          <p:cNvPicPr>
            <a:picLocks noChangeAspect="1" noChangeArrowheads="1"/>
          </p:cNvPicPr>
          <p:nvPr/>
        </p:nvPicPr>
        <p:blipFill>
          <a:blip r:embed="rId3"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3334359" y="270451"/>
            <a:ext cx="1317699" cy="14575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2" name="مربع نص 21"/>
          <p:cNvSpPr txBox="1"/>
          <p:nvPr/>
        </p:nvSpPr>
        <p:spPr>
          <a:xfrm>
            <a:off x="5591945" y="6135688"/>
            <a:ext cx="5031545" cy="461665"/>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ar-AE" sz="2400" b="1" dirty="0">
                <a:latin typeface="Sakkal Majalla" pitchFamily="2" charset="-78"/>
                <a:cs typeface="Sakkal Majalla" pitchFamily="2" charset="-78"/>
              </a:rPr>
              <a:t>الخريطة السياسية لدولة الإمارات العربية المتحدة</a:t>
            </a:r>
            <a:endParaRPr lang="en-US" sz="2400" b="1" dirty="0">
              <a:latin typeface="Sakkal Majalla" pitchFamily="2" charset="-78"/>
              <a:cs typeface="Sakkal Majalla" pitchFamily="2" charset="-78"/>
            </a:endParaRPr>
          </a:p>
        </p:txBody>
      </p:sp>
      <p:sp>
        <p:nvSpPr>
          <p:cNvPr id="2" name="مربع نص 1"/>
          <p:cNvSpPr txBox="1"/>
          <p:nvPr/>
        </p:nvSpPr>
        <p:spPr>
          <a:xfrm rot="1994779">
            <a:off x="5450461" y="2761675"/>
            <a:ext cx="828092" cy="369332"/>
          </a:xfrm>
          <a:prstGeom prst="rect">
            <a:avLst/>
          </a:prstGeom>
          <a:noFill/>
        </p:spPr>
        <p:txBody>
          <a:bodyPr wrap="square" rtlCol="0">
            <a:spAutoFit/>
          </a:bodyPr>
          <a:lstStyle/>
          <a:p>
            <a:pPr algn="r"/>
            <a:r>
              <a:rPr lang="ar-AE" b="1" dirty="0">
                <a:latin typeface="Sakkal Majalla" pitchFamily="2" charset="-78"/>
                <a:cs typeface="Sakkal Majalla" pitchFamily="2" charset="-78"/>
              </a:rPr>
              <a:t>أبوظبي</a:t>
            </a:r>
            <a:endParaRPr lang="en-US" b="1" dirty="0">
              <a:latin typeface="Sakkal Majalla" pitchFamily="2" charset="-78"/>
              <a:cs typeface="Sakkal Majalla" pitchFamily="2" charset="-78"/>
            </a:endParaRPr>
          </a:p>
        </p:txBody>
      </p:sp>
      <p:sp>
        <p:nvSpPr>
          <p:cNvPr id="23" name="مربع نص 22"/>
          <p:cNvSpPr txBox="1"/>
          <p:nvPr/>
        </p:nvSpPr>
        <p:spPr>
          <a:xfrm rot="1994779">
            <a:off x="6591518" y="1883258"/>
            <a:ext cx="461532" cy="369332"/>
          </a:xfrm>
          <a:prstGeom prst="rect">
            <a:avLst/>
          </a:prstGeom>
          <a:noFill/>
        </p:spPr>
        <p:txBody>
          <a:bodyPr wrap="square" rtlCol="0">
            <a:spAutoFit/>
          </a:bodyPr>
          <a:lstStyle/>
          <a:p>
            <a:pPr algn="r"/>
            <a:r>
              <a:rPr lang="ar-AE" b="1" dirty="0">
                <a:latin typeface="Sakkal Majalla" pitchFamily="2" charset="-78"/>
                <a:cs typeface="Sakkal Majalla" pitchFamily="2" charset="-78"/>
              </a:rPr>
              <a:t>دبي</a:t>
            </a:r>
            <a:endParaRPr lang="en-US" b="1" dirty="0">
              <a:latin typeface="Sakkal Majalla" pitchFamily="2" charset="-78"/>
              <a:cs typeface="Sakkal Majalla" pitchFamily="2" charset="-78"/>
            </a:endParaRPr>
          </a:p>
        </p:txBody>
      </p:sp>
      <p:sp>
        <p:nvSpPr>
          <p:cNvPr id="24" name="مربع نص 23"/>
          <p:cNvSpPr txBox="1"/>
          <p:nvPr/>
        </p:nvSpPr>
        <p:spPr>
          <a:xfrm rot="1994779">
            <a:off x="6468671" y="1483609"/>
            <a:ext cx="817095" cy="369332"/>
          </a:xfrm>
          <a:prstGeom prst="rect">
            <a:avLst/>
          </a:prstGeom>
          <a:noFill/>
        </p:spPr>
        <p:txBody>
          <a:bodyPr wrap="square" rtlCol="0">
            <a:spAutoFit/>
          </a:bodyPr>
          <a:lstStyle/>
          <a:p>
            <a:pPr algn="r"/>
            <a:r>
              <a:rPr lang="ar-AE" b="1" dirty="0">
                <a:latin typeface="Sakkal Majalla" pitchFamily="2" charset="-78"/>
                <a:cs typeface="Sakkal Majalla" pitchFamily="2" charset="-78"/>
              </a:rPr>
              <a:t>الشارقة</a:t>
            </a:r>
            <a:endParaRPr lang="en-US" b="1" dirty="0">
              <a:latin typeface="Sakkal Majalla" pitchFamily="2" charset="-78"/>
              <a:cs typeface="Sakkal Majalla" pitchFamily="2" charset="-78"/>
            </a:endParaRPr>
          </a:p>
        </p:txBody>
      </p:sp>
      <p:sp>
        <p:nvSpPr>
          <p:cNvPr id="25" name="مربع نص 24"/>
          <p:cNvSpPr txBox="1"/>
          <p:nvPr/>
        </p:nvSpPr>
        <p:spPr>
          <a:xfrm rot="1994779">
            <a:off x="6684695" y="1246492"/>
            <a:ext cx="817095" cy="369332"/>
          </a:xfrm>
          <a:prstGeom prst="rect">
            <a:avLst/>
          </a:prstGeom>
          <a:noFill/>
        </p:spPr>
        <p:txBody>
          <a:bodyPr wrap="square" rtlCol="0">
            <a:spAutoFit/>
          </a:bodyPr>
          <a:lstStyle/>
          <a:p>
            <a:pPr algn="r"/>
            <a:r>
              <a:rPr lang="ar-AE" b="1" dirty="0">
                <a:latin typeface="Sakkal Majalla" pitchFamily="2" charset="-78"/>
                <a:cs typeface="Sakkal Majalla" pitchFamily="2" charset="-78"/>
              </a:rPr>
              <a:t>عجمان</a:t>
            </a:r>
            <a:endParaRPr lang="en-US" b="1" dirty="0">
              <a:latin typeface="Sakkal Majalla" pitchFamily="2" charset="-78"/>
              <a:cs typeface="Sakkal Majalla" pitchFamily="2" charset="-78"/>
            </a:endParaRPr>
          </a:p>
        </p:txBody>
      </p:sp>
      <p:sp>
        <p:nvSpPr>
          <p:cNvPr id="26" name="مربع نص 25"/>
          <p:cNvSpPr txBox="1"/>
          <p:nvPr/>
        </p:nvSpPr>
        <p:spPr>
          <a:xfrm rot="1994779">
            <a:off x="6650685" y="883812"/>
            <a:ext cx="1089416" cy="369332"/>
          </a:xfrm>
          <a:prstGeom prst="rect">
            <a:avLst/>
          </a:prstGeom>
          <a:noFill/>
        </p:spPr>
        <p:txBody>
          <a:bodyPr wrap="square" rtlCol="0">
            <a:spAutoFit/>
          </a:bodyPr>
          <a:lstStyle/>
          <a:p>
            <a:pPr algn="r"/>
            <a:r>
              <a:rPr lang="ar-AE" b="1" dirty="0">
                <a:latin typeface="Sakkal Majalla" pitchFamily="2" charset="-78"/>
                <a:cs typeface="Sakkal Majalla" pitchFamily="2" charset="-78"/>
              </a:rPr>
              <a:t>أم القيوين</a:t>
            </a:r>
            <a:endParaRPr lang="en-US" b="1" dirty="0">
              <a:latin typeface="Sakkal Majalla" pitchFamily="2" charset="-78"/>
              <a:cs typeface="Sakkal Majalla" pitchFamily="2" charset="-78"/>
            </a:endParaRPr>
          </a:p>
        </p:txBody>
      </p:sp>
      <p:sp>
        <p:nvSpPr>
          <p:cNvPr id="27" name="مربع نص 26"/>
          <p:cNvSpPr txBox="1"/>
          <p:nvPr/>
        </p:nvSpPr>
        <p:spPr>
          <a:xfrm rot="1994779">
            <a:off x="7082731" y="385037"/>
            <a:ext cx="1089416" cy="369332"/>
          </a:xfrm>
          <a:prstGeom prst="rect">
            <a:avLst/>
          </a:prstGeom>
          <a:noFill/>
        </p:spPr>
        <p:txBody>
          <a:bodyPr wrap="square" rtlCol="0">
            <a:spAutoFit/>
          </a:bodyPr>
          <a:lstStyle/>
          <a:p>
            <a:pPr algn="r"/>
            <a:r>
              <a:rPr lang="ar-AE" b="1" dirty="0">
                <a:latin typeface="Sakkal Majalla" pitchFamily="2" charset="-78"/>
                <a:cs typeface="Sakkal Majalla" pitchFamily="2" charset="-78"/>
              </a:rPr>
              <a:t>رأس الخيمة</a:t>
            </a:r>
            <a:endParaRPr lang="en-US" b="1" dirty="0">
              <a:latin typeface="Sakkal Majalla" pitchFamily="2" charset="-78"/>
              <a:cs typeface="Sakkal Majalla" pitchFamily="2" charset="-78"/>
            </a:endParaRPr>
          </a:p>
        </p:txBody>
      </p:sp>
      <p:sp>
        <p:nvSpPr>
          <p:cNvPr id="28" name="مربع نص 27"/>
          <p:cNvSpPr txBox="1"/>
          <p:nvPr/>
        </p:nvSpPr>
        <p:spPr>
          <a:xfrm rot="1994779">
            <a:off x="8268324" y="1361558"/>
            <a:ext cx="1089416" cy="369332"/>
          </a:xfrm>
          <a:prstGeom prst="rect">
            <a:avLst/>
          </a:prstGeom>
          <a:noFill/>
        </p:spPr>
        <p:txBody>
          <a:bodyPr wrap="square" rtlCol="0">
            <a:spAutoFit/>
          </a:bodyPr>
          <a:lstStyle/>
          <a:p>
            <a:pPr algn="r"/>
            <a:r>
              <a:rPr lang="ar-AE" b="1" dirty="0">
                <a:latin typeface="Sakkal Majalla" pitchFamily="2" charset="-78"/>
                <a:cs typeface="Sakkal Majalla" pitchFamily="2" charset="-78"/>
              </a:rPr>
              <a:t>الفجيرة</a:t>
            </a:r>
            <a:endParaRPr lang="en-US" b="1" dirty="0">
              <a:latin typeface="Sakkal Majalla" pitchFamily="2" charset="-78"/>
              <a:cs typeface="Sakkal Majalla" pitchFamily="2" charset="-78"/>
            </a:endParaRPr>
          </a:p>
        </p:txBody>
      </p:sp>
      <p:sp>
        <p:nvSpPr>
          <p:cNvPr id="30" name="وسيلة شرح مع سهم إلى اليمين 29"/>
          <p:cNvSpPr/>
          <p:nvPr/>
        </p:nvSpPr>
        <p:spPr>
          <a:xfrm>
            <a:off x="3143672" y="6135688"/>
            <a:ext cx="2664296" cy="605681"/>
          </a:xfrm>
          <a:prstGeom prst="rightArrowCallout">
            <a:avLst/>
          </a:prstGeom>
          <a:solidFill>
            <a:schemeClr val="accent3">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ar-AE" sz="2400" b="1" dirty="0">
                <a:solidFill>
                  <a:schemeClr val="tx1">
                    <a:lumMod val="95000"/>
                    <a:lumOff val="5000"/>
                  </a:schemeClr>
                </a:solidFill>
                <a:latin typeface="Sakkal Majalla" pitchFamily="2" charset="-78"/>
                <a:cs typeface="Sakkal Majalla" pitchFamily="2" charset="-78"/>
              </a:rPr>
              <a:t>عنوان الخريطة</a:t>
            </a:r>
            <a:endParaRPr lang="en-US" sz="2400" b="1" dirty="0">
              <a:solidFill>
                <a:schemeClr val="tx1">
                  <a:lumMod val="95000"/>
                  <a:lumOff val="5000"/>
                </a:schemeClr>
              </a:solidFill>
              <a:latin typeface="Sakkal Majalla" pitchFamily="2" charset="-78"/>
              <a:cs typeface="Sakkal Majalla" pitchFamily="2" charset="-78"/>
            </a:endParaRPr>
          </a:p>
        </p:txBody>
      </p:sp>
      <p:sp>
        <p:nvSpPr>
          <p:cNvPr id="31" name="وسيلة شرح مع سهم إلى اليمين 30"/>
          <p:cNvSpPr/>
          <p:nvPr/>
        </p:nvSpPr>
        <p:spPr>
          <a:xfrm>
            <a:off x="5807968" y="5013177"/>
            <a:ext cx="2664296" cy="605681"/>
          </a:xfrm>
          <a:prstGeom prst="rightArrowCallout">
            <a:avLst/>
          </a:prstGeom>
          <a:solidFill>
            <a:schemeClr val="accent3">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ar-AE" sz="2400" b="1" dirty="0">
                <a:solidFill>
                  <a:schemeClr val="tx1">
                    <a:lumMod val="95000"/>
                    <a:lumOff val="5000"/>
                  </a:schemeClr>
                </a:solidFill>
                <a:latin typeface="Sakkal Majalla" pitchFamily="2" charset="-78"/>
                <a:cs typeface="Sakkal Majalla" pitchFamily="2" charset="-78"/>
              </a:rPr>
              <a:t>مفتاح الخريطة</a:t>
            </a:r>
            <a:endParaRPr lang="en-US" sz="2400" b="1" dirty="0">
              <a:solidFill>
                <a:schemeClr val="tx1">
                  <a:lumMod val="95000"/>
                  <a:lumOff val="5000"/>
                </a:schemeClr>
              </a:solidFill>
              <a:latin typeface="Sakkal Majalla" pitchFamily="2" charset="-78"/>
              <a:cs typeface="Sakkal Majalla" pitchFamily="2" charset="-78"/>
            </a:endParaRPr>
          </a:p>
        </p:txBody>
      </p:sp>
      <p:sp>
        <p:nvSpPr>
          <p:cNvPr id="33" name="وسيلة شرح مع سهم إلى الأسفل 32"/>
          <p:cNvSpPr/>
          <p:nvPr/>
        </p:nvSpPr>
        <p:spPr>
          <a:xfrm>
            <a:off x="2207568" y="3471794"/>
            <a:ext cx="936104" cy="1901422"/>
          </a:xfrm>
          <a:prstGeom prst="downArrowCallout">
            <a:avLst/>
          </a:prstGeom>
          <a:solidFill>
            <a:schemeClr val="accent3">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ar-AE" sz="2400" b="1" dirty="0">
                <a:solidFill>
                  <a:schemeClr val="tx1">
                    <a:lumMod val="95000"/>
                    <a:lumOff val="5000"/>
                  </a:schemeClr>
                </a:solidFill>
                <a:latin typeface="Sakkal Majalla" pitchFamily="2" charset="-78"/>
                <a:cs typeface="Sakkal Majalla" pitchFamily="2" charset="-78"/>
              </a:rPr>
              <a:t>مقياس</a:t>
            </a:r>
            <a:br>
              <a:rPr lang="ar-AE" sz="2400" b="1" dirty="0">
                <a:solidFill>
                  <a:schemeClr val="tx1">
                    <a:lumMod val="95000"/>
                    <a:lumOff val="5000"/>
                  </a:schemeClr>
                </a:solidFill>
                <a:latin typeface="Sakkal Majalla" pitchFamily="2" charset="-78"/>
                <a:cs typeface="Sakkal Majalla" pitchFamily="2" charset="-78"/>
              </a:rPr>
            </a:br>
            <a:r>
              <a:rPr lang="ar-AE" sz="2400" b="1" dirty="0">
                <a:solidFill>
                  <a:schemeClr val="tx1">
                    <a:lumMod val="95000"/>
                    <a:lumOff val="5000"/>
                  </a:schemeClr>
                </a:solidFill>
                <a:latin typeface="Sakkal Majalla" pitchFamily="2" charset="-78"/>
                <a:cs typeface="Sakkal Majalla" pitchFamily="2" charset="-78"/>
              </a:rPr>
              <a:t>الرسم</a:t>
            </a:r>
            <a:endParaRPr lang="en-US" sz="2400" b="1" dirty="0">
              <a:solidFill>
                <a:schemeClr val="tx1">
                  <a:lumMod val="95000"/>
                  <a:lumOff val="5000"/>
                </a:schemeClr>
              </a:solidFill>
              <a:latin typeface="Sakkal Majalla" pitchFamily="2" charset="-78"/>
              <a:cs typeface="Sakkal Majalla" pitchFamily="2" charset="-78"/>
            </a:endParaRPr>
          </a:p>
        </p:txBody>
      </p:sp>
      <p:sp>
        <p:nvSpPr>
          <p:cNvPr id="34" name="وسيلة شرح مع سهم إلى اليسار 33"/>
          <p:cNvSpPr/>
          <p:nvPr/>
        </p:nvSpPr>
        <p:spPr>
          <a:xfrm>
            <a:off x="4655840" y="620689"/>
            <a:ext cx="2022428" cy="653353"/>
          </a:xfrm>
          <a:prstGeom prst="leftArrowCallout">
            <a:avLst/>
          </a:prstGeom>
          <a:solidFill>
            <a:schemeClr val="accent3">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ar-AE" sz="2400" dirty="0">
                <a:solidFill>
                  <a:schemeClr val="tx1">
                    <a:lumMod val="95000"/>
                    <a:lumOff val="5000"/>
                  </a:schemeClr>
                </a:solidFill>
                <a:latin typeface="Sakkal Majalla" pitchFamily="2" charset="-78"/>
                <a:cs typeface="Sakkal Majalla" pitchFamily="2" charset="-78"/>
              </a:rPr>
              <a:t>مبين الجهات</a:t>
            </a:r>
            <a:endParaRPr lang="en-US" sz="2400" dirty="0">
              <a:solidFill>
                <a:schemeClr val="tx1">
                  <a:lumMod val="95000"/>
                  <a:lumOff val="5000"/>
                </a:schemeClr>
              </a:solidFill>
              <a:latin typeface="Sakkal Majalla" pitchFamily="2" charset="-78"/>
              <a:cs typeface="Sakkal Majalla" pitchFamily="2" charset="-78"/>
            </a:endParaRPr>
          </a:p>
        </p:txBody>
      </p:sp>
      <p:sp>
        <p:nvSpPr>
          <p:cNvPr id="35" name="وسيلة شرح مع سهم إلى الأسفل 34"/>
          <p:cNvSpPr/>
          <p:nvPr/>
        </p:nvSpPr>
        <p:spPr>
          <a:xfrm>
            <a:off x="9552384" y="2971752"/>
            <a:ext cx="936104" cy="1901422"/>
          </a:xfrm>
          <a:prstGeom prst="downArrowCallout">
            <a:avLst/>
          </a:prstGeom>
          <a:solidFill>
            <a:schemeClr val="accent3">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ar-AE" sz="2400" b="1" dirty="0">
                <a:solidFill>
                  <a:schemeClr val="tx1">
                    <a:lumMod val="95000"/>
                    <a:lumOff val="5000"/>
                  </a:schemeClr>
                </a:solidFill>
                <a:latin typeface="Sakkal Majalla" pitchFamily="2" charset="-78"/>
                <a:cs typeface="Sakkal Majalla" pitchFamily="2" charset="-78"/>
              </a:rPr>
              <a:t>رمز </a:t>
            </a:r>
            <a:br>
              <a:rPr lang="ar-AE" sz="2400" b="1" dirty="0">
                <a:solidFill>
                  <a:schemeClr val="tx1">
                    <a:lumMod val="95000"/>
                    <a:lumOff val="5000"/>
                  </a:schemeClr>
                </a:solidFill>
                <a:latin typeface="Sakkal Majalla" pitchFamily="2" charset="-78"/>
                <a:cs typeface="Sakkal Majalla" pitchFamily="2" charset="-78"/>
              </a:rPr>
            </a:br>
            <a:r>
              <a:rPr lang="ar-AE" sz="2400" b="1" dirty="0">
                <a:solidFill>
                  <a:schemeClr val="tx1">
                    <a:lumMod val="95000"/>
                    <a:lumOff val="5000"/>
                  </a:schemeClr>
                </a:solidFill>
                <a:latin typeface="Sakkal Majalla" pitchFamily="2" charset="-78"/>
                <a:cs typeface="Sakkal Majalla" pitchFamily="2" charset="-78"/>
              </a:rPr>
              <a:t>الخريطة</a:t>
            </a:r>
            <a:endParaRPr lang="en-US" sz="2400" b="1" dirty="0">
              <a:solidFill>
                <a:schemeClr val="tx1">
                  <a:lumMod val="95000"/>
                  <a:lumOff val="5000"/>
                </a:schemeClr>
              </a:solidFill>
              <a:latin typeface="Sakkal Majalla" pitchFamily="2" charset="-78"/>
              <a:cs typeface="Sakkal Majalla" pitchFamily="2" charset="-78"/>
            </a:endParaRPr>
          </a:p>
        </p:txBody>
      </p:sp>
      <p:sp>
        <p:nvSpPr>
          <p:cNvPr id="36" name="وسيلة شرح مع سهم إلى اليسار 35"/>
          <p:cNvSpPr/>
          <p:nvPr/>
        </p:nvSpPr>
        <p:spPr>
          <a:xfrm>
            <a:off x="1700410" y="2415608"/>
            <a:ext cx="2292797" cy="653353"/>
          </a:xfrm>
          <a:prstGeom prst="leftArrowCallout">
            <a:avLst/>
          </a:prstGeom>
          <a:solidFill>
            <a:schemeClr val="accent3">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ar-AE" sz="2400" dirty="0">
                <a:solidFill>
                  <a:schemeClr val="tx1">
                    <a:lumMod val="95000"/>
                    <a:lumOff val="5000"/>
                  </a:schemeClr>
                </a:solidFill>
                <a:latin typeface="Sakkal Majalla" pitchFamily="2" charset="-78"/>
                <a:cs typeface="Sakkal Majalla" pitchFamily="2" charset="-78"/>
              </a:rPr>
              <a:t>اطار الخريطة</a:t>
            </a:r>
            <a:endParaRPr lang="en-US" sz="2400" dirty="0">
              <a:solidFill>
                <a:schemeClr val="tx1">
                  <a:lumMod val="95000"/>
                  <a:lumOff val="5000"/>
                </a:schemeClr>
              </a:solidFill>
              <a:latin typeface="Sakkal Majalla" pitchFamily="2" charset="-78"/>
              <a:cs typeface="Sakkal Majalla" pitchFamily="2" charset="-78"/>
            </a:endParaRPr>
          </a:p>
        </p:txBody>
      </p:sp>
      <p:pic>
        <p:nvPicPr>
          <p:cNvPr id="32" name="Picture 3"/>
          <p:cNvPicPr>
            <a:picLocks noChangeAspect="1" noChangeArrowheads="1"/>
          </p:cNvPicPr>
          <p:nvPr/>
        </p:nvPicPr>
        <p:blipFill rotWithShape="1">
          <a:blip r:embed="rId4">
            <a:clrChange>
              <a:clrFrom>
                <a:srgbClr val="FEFEFE"/>
              </a:clrFrom>
              <a:clrTo>
                <a:srgbClr val="FEFEFE">
                  <a:alpha val="0"/>
                </a:srgbClr>
              </a:clrTo>
            </a:clrChange>
            <a:extLst>
              <a:ext uri="{28A0092B-C50C-407E-A947-70E740481C1C}">
                <a14:useLocalDpi xmlns:a14="http://schemas.microsoft.com/office/drawing/2010/main" val="0"/>
              </a:ext>
            </a:extLst>
          </a:blip>
          <a:srcRect r="12541" b="63516"/>
          <a:stretch/>
        </p:blipFill>
        <p:spPr bwMode="auto">
          <a:xfrm>
            <a:off x="1631504" y="5556940"/>
            <a:ext cx="3091724" cy="32824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88544896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0"/>
                                        </p:tgtEl>
                                        <p:attrNameLst>
                                          <p:attrName>style.visibility</p:attrName>
                                        </p:attrNameLst>
                                      </p:cBhvr>
                                      <p:to>
                                        <p:strVal val="visible"/>
                                      </p:to>
                                    </p:set>
                                    <p:animEffect transition="in" filter="fade">
                                      <p:cBhvr>
                                        <p:cTn id="7" dur="500"/>
                                        <p:tgtEl>
                                          <p:spTgt spid="30"/>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1"/>
                                        </p:tgtEl>
                                        <p:attrNameLst>
                                          <p:attrName>style.visibility</p:attrName>
                                        </p:attrNameLst>
                                      </p:cBhvr>
                                      <p:to>
                                        <p:strVal val="visible"/>
                                      </p:to>
                                    </p:set>
                                    <p:animEffect transition="in" filter="fade">
                                      <p:cBhvr>
                                        <p:cTn id="12" dur="500"/>
                                        <p:tgtEl>
                                          <p:spTgt spid="31"/>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5"/>
                                        </p:tgtEl>
                                        <p:attrNameLst>
                                          <p:attrName>style.visibility</p:attrName>
                                        </p:attrNameLst>
                                      </p:cBhvr>
                                      <p:to>
                                        <p:strVal val="visible"/>
                                      </p:to>
                                    </p:set>
                                    <p:animEffect transition="in" filter="fade">
                                      <p:cBhvr>
                                        <p:cTn id="17" dur="500"/>
                                        <p:tgtEl>
                                          <p:spTgt spid="35"/>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36"/>
                                        </p:tgtEl>
                                        <p:attrNameLst>
                                          <p:attrName>style.visibility</p:attrName>
                                        </p:attrNameLst>
                                      </p:cBhvr>
                                      <p:to>
                                        <p:strVal val="visible"/>
                                      </p:to>
                                    </p:set>
                                    <p:animEffect transition="in" filter="fade">
                                      <p:cBhvr>
                                        <p:cTn id="22" dur="500"/>
                                        <p:tgtEl>
                                          <p:spTgt spid="36"/>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33"/>
                                        </p:tgtEl>
                                        <p:attrNameLst>
                                          <p:attrName>style.visibility</p:attrName>
                                        </p:attrNameLst>
                                      </p:cBhvr>
                                      <p:to>
                                        <p:strVal val="visible"/>
                                      </p:to>
                                    </p:set>
                                    <p:animEffect transition="in" filter="fade">
                                      <p:cBhvr>
                                        <p:cTn id="27" dur="500"/>
                                        <p:tgtEl>
                                          <p:spTgt spid="33"/>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34"/>
                                        </p:tgtEl>
                                        <p:attrNameLst>
                                          <p:attrName>style.visibility</p:attrName>
                                        </p:attrNameLst>
                                      </p:cBhvr>
                                      <p:to>
                                        <p:strVal val="visible"/>
                                      </p:to>
                                    </p:set>
                                    <p:animEffect transition="in" filter="fade">
                                      <p:cBhvr>
                                        <p:cTn id="32" dur="500"/>
                                        <p:tgtEl>
                                          <p:spTgt spid="3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 grpId="0" animBg="1"/>
      <p:bldP spid="31" grpId="0" animBg="1"/>
      <p:bldP spid="33" grpId="0" animBg="1"/>
      <p:bldP spid="34" grpId="0" animBg="1"/>
      <p:bldP spid="35" grpId="0" animBg="1"/>
      <p:bldP spid="36"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9D40117F-683A-6C4D-DC5A-33EF7764E18C}"/>
              </a:ext>
            </a:extLst>
          </p:cNvPr>
          <p:cNvPicPr>
            <a:picLocks noChangeAspect="1"/>
          </p:cNvPicPr>
          <p:nvPr/>
        </p:nvPicPr>
        <p:blipFill>
          <a:blip r:embed="rId2"/>
          <a:srcRect l="35948" t="24356" r="3534" b="12395"/>
          <a:stretch/>
        </p:blipFill>
        <p:spPr>
          <a:xfrm>
            <a:off x="283778" y="662152"/>
            <a:ext cx="11729545" cy="5959365"/>
          </a:xfrm>
          <a:prstGeom prst="rect">
            <a:avLst/>
          </a:prstGeom>
        </p:spPr>
      </p:pic>
    </p:spTree>
    <p:extLst>
      <p:ext uri="{BB962C8B-B14F-4D97-AF65-F5344CB8AC3E}">
        <p14:creationId xmlns:p14="http://schemas.microsoft.com/office/powerpoint/2010/main" val="15179630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C0409ED9-423E-D17B-B740-CD075F731A8C}"/>
              </a:ext>
            </a:extLst>
          </p:cNvPr>
          <p:cNvSpPr txBox="1"/>
          <p:nvPr/>
        </p:nvSpPr>
        <p:spPr>
          <a:xfrm>
            <a:off x="215900" y="184665"/>
            <a:ext cx="3822509" cy="6001643"/>
          </a:xfrm>
          <a:prstGeom prst="rect">
            <a:avLst/>
          </a:prstGeom>
          <a:noFill/>
        </p:spPr>
        <p:txBody>
          <a:bodyPr wrap="square" rtlCol="0">
            <a:spAutoFit/>
          </a:bodyPr>
          <a:lstStyle/>
          <a:p>
            <a:pPr algn="ctr"/>
            <a:r>
              <a:rPr lang="ar-AE" sz="2400" b="1" dirty="0">
                <a:solidFill>
                  <a:schemeClr val="accent2">
                    <a:lumMod val="75000"/>
                  </a:schemeClr>
                </a:solidFill>
              </a:rPr>
              <a:t>اقرا النص ثم اجب عن الأسئلة </a:t>
            </a:r>
            <a:br>
              <a:rPr lang="ar-AE" sz="2400" b="1" dirty="0">
                <a:solidFill>
                  <a:schemeClr val="accent2">
                    <a:lumMod val="75000"/>
                  </a:schemeClr>
                </a:solidFill>
              </a:rPr>
            </a:br>
            <a:br>
              <a:rPr lang="ar-AE" sz="2400" b="1" dirty="0">
                <a:solidFill>
                  <a:schemeClr val="accent2">
                    <a:lumMod val="75000"/>
                  </a:schemeClr>
                </a:solidFill>
              </a:rPr>
            </a:br>
            <a:r>
              <a:rPr lang="ar-AE" sz="2400" b="1" dirty="0">
                <a:solidFill>
                  <a:schemeClr val="accent2">
                    <a:lumMod val="75000"/>
                  </a:schemeClr>
                </a:solidFill>
                <a:latin typeface="Poppins"/>
              </a:rPr>
              <a:t>ما الذي يشير إليه مصطلح "الترابط الأسري ووصل الأرحام" في النص ؟</a:t>
            </a:r>
            <a:endParaRPr lang="en-US" sz="2400" b="1" dirty="0">
              <a:solidFill>
                <a:schemeClr val="accent2">
                  <a:lumMod val="75000"/>
                </a:schemeClr>
              </a:solidFill>
              <a:latin typeface="Poppins"/>
            </a:endParaRPr>
          </a:p>
          <a:p>
            <a:pPr algn="ctr"/>
            <a:endParaRPr lang="en-US" sz="2400" b="1" dirty="0">
              <a:solidFill>
                <a:schemeClr val="accent2">
                  <a:lumMod val="75000"/>
                </a:schemeClr>
              </a:solidFill>
              <a:latin typeface="Poppins"/>
            </a:endParaRPr>
          </a:p>
          <a:p>
            <a:pPr algn="ctr"/>
            <a:endParaRPr lang="ar-AE" sz="2400" b="1" dirty="0">
              <a:solidFill>
                <a:schemeClr val="accent2">
                  <a:lumMod val="75000"/>
                </a:schemeClr>
              </a:solidFill>
              <a:latin typeface="Poppins"/>
            </a:endParaRPr>
          </a:p>
          <a:p>
            <a:pPr algn="ctr"/>
            <a:r>
              <a:rPr lang="en-US" sz="2400" b="1" dirty="0">
                <a:solidFill>
                  <a:srgbClr val="000000"/>
                </a:solidFill>
                <a:latin typeface="Poppins"/>
              </a:rPr>
              <a:t>A) </a:t>
            </a:r>
            <a:r>
              <a:rPr lang="ar-AE" sz="2400" b="1" dirty="0">
                <a:solidFill>
                  <a:srgbClr val="000000"/>
                </a:solidFill>
                <a:latin typeface="Poppins"/>
              </a:rPr>
              <a:t>التعاون مع الزملاء في المدرسة</a:t>
            </a:r>
          </a:p>
          <a:p>
            <a:pPr algn="ctr"/>
            <a:endParaRPr lang="ar-AE" sz="2400" b="1" dirty="0">
              <a:solidFill>
                <a:srgbClr val="000000"/>
              </a:solidFill>
              <a:latin typeface="Poppins"/>
            </a:endParaRPr>
          </a:p>
          <a:p>
            <a:pPr algn="ctr"/>
            <a:endParaRPr lang="ar-AE" sz="2400" b="1" dirty="0">
              <a:solidFill>
                <a:srgbClr val="000000"/>
              </a:solidFill>
              <a:latin typeface="Poppins"/>
            </a:endParaRPr>
          </a:p>
          <a:p>
            <a:pPr algn="ctr"/>
            <a:r>
              <a:rPr lang="en-US" sz="2400" b="1" dirty="0">
                <a:solidFill>
                  <a:srgbClr val="000000"/>
                </a:solidFill>
                <a:latin typeface="Poppins"/>
              </a:rPr>
              <a:t>B) </a:t>
            </a:r>
            <a:r>
              <a:rPr lang="ar-AE" sz="2400" b="1" dirty="0" err="1">
                <a:solidFill>
                  <a:srgbClr val="000000"/>
                </a:solidFill>
                <a:latin typeface="Poppins"/>
              </a:rPr>
              <a:t>الإهتمام</a:t>
            </a:r>
            <a:r>
              <a:rPr lang="ar-AE" sz="2400" b="1" dirty="0">
                <a:solidFill>
                  <a:srgbClr val="000000"/>
                </a:solidFill>
                <a:latin typeface="Poppins"/>
              </a:rPr>
              <a:t> بالعائلة وتواصل الأقارب</a:t>
            </a:r>
          </a:p>
          <a:p>
            <a:pPr algn="ctr"/>
            <a:endParaRPr lang="en-US" sz="2400" b="1" dirty="0">
              <a:solidFill>
                <a:srgbClr val="000000"/>
              </a:solidFill>
              <a:latin typeface="Poppins"/>
            </a:endParaRPr>
          </a:p>
          <a:p>
            <a:pPr algn="ctr"/>
            <a:endParaRPr lang="ar-AE" sz="2400" b="1" dirty="0">
              <a:solidFill>
                <a:srgbClr val="000000"/>
              </a:solidFill>
              <a:latin typeface="Poppins"/>
            </a:endParaRPr>
          </a:p>
          <a:p>
            <a:pPr algn="ctr"/>
            <a:r>
              <a:rPr lang="en-US" sz="2400" b="1" dirty="0">
                <a:solidFill>
                  <a:srgbClr val="000000"/>
                </a:solidFill>
                <a:latin typeface="Poppins"/>
              </a:rPr>
              <a:t>C) </a:t>
            </a:r>
            <a:r>
              <a:rPr lang="ar-AE" sz="2400" b="1" dirty="0">
                <a:solidFill>
                  <a:srgbClr val="000000"/>
                </a:solidFill>
                <a:latin typeface="Poppins"/>
              </a:rPr>
              <a:t>تحقيق النجاح الأكاديمي</a:t>
            </a:r>
          </a:p>
          <a:p>
            <a:pPr algn="ctr"/>
            <a:endParaRPr lang="en-US" sz="2400" b="1" dirty="0">
              <a:solidFill>
                <a:srgbClr val="000000"/>
              </a:solidFill>
              <a:latin typeface="Poppins"/>
            </a:endParaRPr>
          </a:p>
          <a:p>
            <a:pPr algn="ctr"/>
            <a:endParaRPr lang="ar-AE" sz="2400" b="1" dirty="0">
              <a:solidFill>
                <a:srgbClr val="000000"/>
              </a:solidFill>
              <a:latin typeface="Poppins"/>
            </a:endParaRPr>
          </a:p>
          <a:p>
            <a:pPr algn="ctr"/>
            <a:r>
              <a:rPr lang="en-US" sz="2400" b="1" dirty="0">
                <a:solidFill>
                  <a:srgbClr val="000000"/>
                </a:solidFill>
                <a:latin typeface="Poppins"/>
              </a:rPr>
              <a:t>D) </a:t>
            </a:r>
            <a:r>
              <a:rPr lang="ar-AE" sz="2400" b="1" dirty="0">
                <a:solidFill>
                  <a:srgbClr val="000000"/>
                </a:solidFill>
                <a:latin typeface="Poppins"/>
              </a:rPr>
              <a:t>مقاومة الحروب والنزاعات</a:t>
            </a:r>
          </a:p>
        </p:txBody>
      </p:sp>
      <p:sp>
        <p:nvSpPr>
          <p:cNvPr id="5" name="TextBox 2">
            <a:extLst>
              <a:ext uri="{FF2B5EF4-FFF2-40B4-BE49-F238E27FC236}">
                <a16:creationId xmlns:a16="http://schemas.microsoft.com/office/drawing/2014/main" id="{4C252BE2-4B4D-D89C-028F-6D49AF55334A}"/>
              </a:ext>
            </a:extLst>
          </p:cNvPr>
          <p:cNvSpPr txBox="1"/>
          <p:nvPr/>
        </p:nvSpPr>
        <p:spPr>
          <a:xfrm>
            <a:off x="4203508" y="0"/>
            <a:ext cx="7988491" cy="6740307"/>
          </a:xfrm>
          <a:prstGeom prst="rect">
            <a:avLst/>
          </a:prstGeom>
          <a:solidFill>
            <a:schemeClr val="accent3">
              <a:lumMod val="40000"/>
              <a:lumOff val="60000"/>
            </a:schemeClr>
          </a:solidFill>
        </p:spPr>
        <p:txBody>
          <a:bodyPr wrap="square">
            <a:spAutoFit/>
          </a:bodyPr>
          <a:lstStyle/>
          <a:p>
            <a:pPr lvl="0" algn="ctr"/>
            <a:r>
              <a:rPr lang="ar-AE" b="1" dirty="0">
                <a:solidFill>
                  <a:srgbClr val="1F1F1F"/>
                </a:solidFill>
                <a:latin typeface="Google Sans"/>
                <a:cs typeface="Times New Roman" panose="02020603050405020304" pitchFamily="18" charset="0"/>
              </a:rPr>
              <a:t>السنع الإماراتي: إرث ثقافي يزخر بالقيم والمبادئ النبيلة</a:t>
            </a:r>
          </a:p>
          <a:p>
            <a:pPr lvl="0" algn="r"/>
            <a:r>
              <a:rPr lang="ar-AE" b="1" dirty="0">
                <a:solidFill>
                  <a:srgbClr val="1F1F1F"/>
                </a:solidFill>
                <a:latin typeface="Google Sans"/>
                <a:cs typeface="Times New Roman" panose="02020603050405020304" pitchFamily="18" charset="0"/>
              </a:rPr>
              <a:t>يُعدّ السنع الإماراتي منظومة أخلاقية وسلوكية راسخة في ثقافة المجتمع الإماراتي، تُنظم تعاملات الأفراد مع بعضهم البعض، وتُعزّز قيم الكرم والمروءة والتسامح والاحترام. يُشكل السنع موروثاً ثقافياً غنيّاً يُورّث من جيل إلى جيل، ويُساهم في الحفاظ على الهوية الوطنية وتعزيز اللحمة الاجتماعية.</a:t>
            </a:r>
          </a:p>
          <a:p>
            <a:pPr lvl="0" algn="r"/>
            <a:r>
              <a:rPr lang="ar-AE" b="1" dirty="0">
                <a:solidFill>
                  <a:srgbClr val="1F1F1F"/>
                </a:solidFill>
                <a:latin typeface="Google Sans"/>
                <a:cs typeface="Times New Roman" panose="02020603050405020304" pitchFamily="18" charset="0"/>
              </a:rPr>
              <a:t>أهم مكونات السنع الإماراتي:</a:t>
            </a:r>
          </a:p>
          <a:p>
            <a:pPr lvl="0" algn="r"/>
            <a:r>
              <a:rPr lang="ar-AE" b="1" dirty="0">
                <a:solidFill>
                  <a:srgbClr val="1F1F1F"/>
                </a:solidFill>
                <a:latin typeface="Google Sans"/>
                <a:cs typeface="Times New Roman" panose="02020603050405020304" pitchFamily="18" charset="0"/>
              </a:rPr>
              <a:t>الكرم وحسن الضيافة: تُعرف الإمارات العربية المتحدة بكرم ضيافتها، حيث يُرحّب الضيوف بحفاوة ويتم تقديم أفضل ما لديهم من طعام وشراب, المروءة والشهامة: يُقدّر المجتمع الإماراتي مكارم الأخلاق، ويُشجع على مساعدة المحتاجين ونجدة الملهوفين.</a:t>
            </a:r>
          </a:p>
          <a:p>
            <a:pPr lvl="0" algn="r"/>
            <a:r>
              <a:rPr lang="ar-AE" b="1" dirty="0">
                <a:solidFill>
                  <a:srgbClr val="1F1F1F"/>
                </a:solidFill>
                <a:latin typeface="Google Sans"/>
                <a:cs typeface="Times New Roman" panose="02020603050405020304" pitchFamily="18" charset="0"/>
              </a:rPr>
              <a:t>التسامح واحترام الجميع: يُعزّز السنع الإماراتي قيم التسامح واحترام الآخرين، بغض النظر عن اختلافاتهم في الدين أو العرق أو الجنسية.</a:t>
            </a:r>
          </a:p>
          <a:p>
            <a:pPr lvl="0" algn="r"/>
            <a:r>
              <a:rPr lang="ar-AE" b="1" dirty="0">
                <a:solidFill>
                  <a:srgbClr val="1F1F1F"/>
                </a:solidFill>
                <a:latin typeface="Google Sans"/>
                <a:cs typeface="Times New Roman" panose="02020603050405020304" pitchFamily="18" charset="0"/>
              </a:rPr>
              <a:t>أدب التخاطب: يُؤكّد السنع على أهمية استخدام اللغة العربية الفصحى والتحدث باحترام ولطف مع الآخرين.</a:t>
            </a:r>
          </a:p>
          <a:p>
            <a:pPr lvl="0" algn="r"/>
            <a:r>
              <a:rPr lang="ar-AE" b="1" dirty="0">
                <a:solidFill>
                  <a:srgbClr val="1F1F1F"/>
                </a:solidFill>
                <a:latin typeface="Google Sans"/>
                <a:cs typeface="Times New Roman" panose="02020603050405020304" pitchFamily="18" charset="0"/>
              </a:rPr>
              <a:t>الترابط الأسري ووصل الأرحام: يُولي المجتمع الإماراتي أهمية كبيرة للعائلة، ويُشجع على التواصل مع الأقارب وصلة الرحم.</a:t>
            </a:r>
          </a:p>
          <a:p>
            <a:pPr lvl="0" algn="r"/>
            <a:r>
              <a:rPr lang="ar-AE" b="1" dirty="0">
                <a:solidFill>
                  <a:srgbClr val="1F1F1F"/>
                </a:solidFill>
                <a:latin typeface="Google Sans"/>
                <a:cs typeface="Times New Roman" panose="02020603050405020304" pitchFamily="18" charset="0"/>
              </a:rPr>
              <a:t>تقدير المهن والعمل اليدوي: يُكرّم السنع جميع المهن، ويُؤكّد على أهمية العمل اليدوي ودوره في بناء المجتمع, الإخلاص والأمانة والصدق: يُعدّ السنع أخلاقيات أساسية في المجتمع الإماراتي، حيث يُشجع على الصدق والأمانة في جميع التعاملات, التطوع ونجدة المحتاج: يُشجع السنع على العمل التطوعي ومساعدة المحتاجين، ويُعزّز قيم التكافل الاجتماعي.</a:t>
            </a:r>
          </a:p>
          <a:p>
            <a:pPr lvl="0" algn="r"/>
            <a:r>
              <a:rPr lang="ar-AE" b="1" dirty="0">
                <a:solidFill>
                  <a:srgbClr val="1F1F1F"/>
                </a:solidFill>
                <a:latin typeface="Google Sans"/>
                <a:cs typeface="Times New Roman" panose="02020603050405020304" pitchFamily="18" charset="0"/>
              </a:rPr>
              <a:t>أمثلة على تطبيق السنع في الحياة اليومية:</a:t>
            </a:r>
          </a:p>
          <a:p>
            <a:pPr lvl="0" algn="r"/>
            <a:r>
              <a:rPr lang="ar-AE" b="1" dirty="0">
                <a:solidFill>
                  <a:srgbClr val="1F1F1F"/>
                </a:solidFill>
                <a:latin typeface="Google Sans"/>
                <a:cs typeface="Times New Roman" panose="02020603050405020304" pitchFamily="18" charset="0"/>
              </a:rPr>
              <a:t>تقديم القهوة للضيوف كرمز للترحيب والكرم, احترام كبار السن وتقديم المساعدة لهم, المشاركة في المناسبات الاجتماعية والاحتفالات, مساعدة المحتاجين ونجدة الملهوفين, التطوع في الأعمال الخيرية والخدمات المجتمعية.</a:t>
            </a:r>
          </a:p>
          <a:p>
            <a:pPr lvl="0" algn="r"/>
            <a:r>
              <a:rPr lang="ar-AE" b="1" dirty="0">
                <a:solidFill>
                  <a:srgbClr val="1F1F1F"/>
                </a:solidFill>
                <a:latin typeface="Google Sans"/>
                <a:cs typeface="Times New Roman" panose="02020603050405020304" pitchFamily="18" charset="0"/>
              </a:rPr>
              <a:t>أهمية الحفاظ على السنع الإماراتي: يُعدّ السنع الإماراتي إرثاً ثقافياً هاماً يُساهم في الحفاظ على الهوية الوطنية وتعزيز اللحمة الاجتماعية. من واجب الأجيال الحالية نقل هذا الموروث الثمين للأجيال القادمة، وغرس قيمه ومبادئه في نفوسهم.</a:t>
            </a:r>
          </a:p>
        </p:txBody>
      </p:sp>
    </p:spTree>
    <p:extLst>
      <p:ext uri="{BB962C8B-B14F-4D97-AF65-F5344CB8AC3E}">
        <p14:creationId xmlns:p14="http://schemas.microsoft.com/office/powerpoint/2010/main" val="88732231"/>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fracture"/>
      </p:transition>
    </mc:Choice>
    <mc:Fallback xmlns="">
      <p:transition spd="slow">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C0409ED9-423E-D17B-B740-CD075F731A8C}"/>
              </a:ext>
            </a:extLst>
          </p:cNvPr>
          <p:cNvSpPr txBox="1"/>
          <p:nvPr/>
        </p:nvSpPr>
        <p:spPr>
          <a:xfrm>
            <a:off x="215900" y="314367"/>
            <a:ext cx="3822509" cy="6001643"/>
          </a:xfrm>
          <a:prstGeom prst="rect">
            <a:avLst/>
          </a:prstGeom>
          <a:noFill/>
        </p:spPr>
        <p:txBody>
          <a:bodyPr wrap="square" rtlCol="0">
            <a:spAutoFit/>
          </a:bodyPr>
          <a:lstStyle/>
          <a:p>
            <a:pPr algn="ctr"/>
            <a:r>
              <a:rPr lang="ar-AE" sz="2400" b="1" dirty="0">
                <a:solidFill>
                  <a:schemeClr val="accent2">
                    <a:lumMod val="75000"/>
                  </a:schemeClr>
                </a:solidFill>
              </a:rPr>
              <a:t>اقرا النص ثم اجب عن الأسئلة </a:t>
            </a:r>
            <a:br>
              <a:rPr lang="ar-AE" sz="2400" b="1" dirty="0">
                <a:solidFill>
                  <a:schemeClr val="accent2">
                    <a:lumMod val="75000"/>
                  </a:schemeClr>
                </a:solidFill>
              </a:rPr>
            </a:br>
            <a:br>
              <a:rPr lang="ar-AE" sz="2400" b="1" dirty="0">
                <a:solidFill>
                  <a:schemeClr val="accent2">
                    <a:lumMod val="75000"/>
                  </a:schemeClr>
                </a:solidFill>
              </a:rPr>
            </a:br>
            <a:r>
              <a:rPr lang="ar-AE" sz="2400" b="1" dirty="0">
                <a:solidFill>
                  <a:schemeClr val="accent2">
                    <a:lumMod val="75000"/>
                  </a:schemeClr>
                </a:solidFill>
                <a:latin typeface="Poppins"/>
              </a:rPr>
              <a:t>منظومة أخلاقية وسلوكية راسخة في ثقافة المجتمع </a:t>
            </a:r>
            <a:r>
              <a:rPr lang="ar-AE" sz="2400" b="1" dirty="0" err="1">
                <a:solidFill>
                  <a:schemeClr val="accent2">
                    <a:lumMod val="75000"/>
                  </a:schemeClr>
                </a:solidFill>
                <a:latin typeface="Poppins"/>
              </a:rPr>
              <a:t>الإماراتى</a:t>
            </a:r>
            <a:r>
              <a:rPr lang="ar-AE" sz="2400" b="1" dirty="0">
                <a:solidFill>
                  <a:schemeClr val="accent2">
                    <a:lumMod val="75000"/>
                  </a:schemeClr>
                </a:solidFill>
                <a:latin typeface="Poppins"/>
              </a:rPr>
              <a:t> </a:t>
            </a:r>
          </a:p>
          <a:p>
            <a:pPr algn="ctr"/>
            <a:endParaRPr lang="en-US" sz="2400" dirty="0">
              <a:solidFill>
                <a:srgbClr val="000000"/>
              </a:solidFill>
              <a:latin typeface="Poppins"/>
            </a:endParaRPr>
          </a:p>
          <a:p>
            <a:pPr algn="ctr"/>
            <a:endParaRPr lang="en-US" sz="2400" b="1" dirty="0">
              <a:solidFill>
                <a:srgbClr val="000000"/>
              </a:solidFill>
              <a:latin typeface="Poppins"/>
            </a:endParaRPr>
          </a:p>
          <a:p>
            <a:pPr marL="457200" indent="-457200" algn="ctr">
              <a:buAutoNum type="alphaUcPeriod"/>
            </a:pPr>
            <a:r>
              <a:rPr lang="ar-AE" sz="2400" b="1" dirty="0">
                <a:solidFill>
                  <a:srgbClr val="000000"/>
                </a:solidFill>
                <a:latin typeface="Poppins"/>
              </a:rPr>
              <a:t>السنع </a:t>
            </a:r>
            <a:r>
              <a:rPr lang="ar-AE" sz="2400" b="1" dirty="0" err="1">
                <a:solidFill>
                  <a:srgbClr val="000000"/>
                </a:solidFill>
                <a:latin typeface="Poppins"/>
              </a:rPr>
              <a:t>الإماراتى</a:t>
            </a:r>
            <a:endParaRPr lang="ar-AE" sz="2400" b="1" dirty="0">
              <a:solidFill>
                <a:srgbClr val="000000"/>
              </a:solidFill>
              <a:latin typeface="Poppins"/>
            </a:endParaRPr>
          </a:p>
          <a:p>
            <a:pPr marL="457200" indent="-457200" algn="ctr">
              <a:buAutoNum type="alphaUcPeriod"/>
            </a:pPr>
            <a:endParaRPr lang="ar-AE" sz="2400" b="1" dirty="0">
              <a:solidFill>
                <a:srgbClr val="000000"/>
              </a:solidFill>
              <a:latin typeface="Poppins"/>
            </a:endParaRPr>
          </a:p>
          <a:p>
            <a:pPr algn="ctr"/>
            <a:endParaRPr lang="ar-AE" sz="2400" b="1" dirty="0">
              <a:solidFill>
                <a:srgbClr val="000000"/>
              </a:solidFill>
              <a:latin typeface="Poppins"/>
            </a:endParaRPr>
          </a:p>
          <a:p>
            <a:pPr algn="ctr"/>
            <a:r>
              <a:rPr lang="en-US" sz="2400" b="1" dirty="0">
                <a:solidFill>
                  <a:srgbClr val="000000"/>
                </a:solidFill>
                <a:latin typeface="Poppins"/>
              </a:rPr>
              <a:t>B. </a:t>
            </a:r>
            <a:r>
              <a:rPr lang="ar-AE" sz="2400" b="1" dirty="0">
                <a:solidFill>
                  <a:srgbClr val="000000"/>
                </a:solidFill>
                <a:latin typeface="Poppins"/>
              </a:rPr>
              <a:t>الأدوية الشعبية </a:t>
            </a:r>
            <a:endParaRPr lang="en-US" sz="2400" b="1" dirty="0">
              <a:solidFill>
                <a:srgbClr val="000000"/>
              </a:solidFill>
              <a:latin typeface="Poppins"/>
            </a:endParaRPr>
          </a:p>
          <a:p>
            <a:pPr algn="ctr"/>
            <a:endParaRPr lang="ar-AE" sz="2400" b="1" dirty="0">
              <a:solidFill>
                <a:srgbClr val="000000"/>
              </a:solidFill>
              <a:latin typeface="Poppins"/>
            </a:endParaRPr>
          </a:p>
          <a:p>
            <a:pPr algn="ctr"/>
            <a:endParaRPr lang="ar-AE" sz="2400" b="1" dirty="0">
              <a:solidFill>
                <a:srgbClr val="000000"/>
              </a:solidFill>
              <a:latin typeface="Poppins"/>
            </a:endParaRPr>
          </a:p>
          <a:p>
            <a:pPr algn="ctr"/>
            <a:r>
              <a:rPr lang="en-US" sz="2400" b="1" dirty="0">
                <a:solidFill>
                  <a:srgbClr val="000000"/>
                </a:solidFill>
                <a:latin typeface="Poppins"/>
              </a:rPr>
              <a:t>C. </a:t>
            </a:r>
            <a:r>
              <a:rPr lang="ar-AE" sz="2400" b="1" dirty="0" err="1">
                <a:solidFill>
                  <a:srgbClr val="000000"/>
                </a:solidFill>
                <a:latin typeface="Poppins"/>
              </a:rPr>
              <a:t>الخروفة</a:t>
            </a:r>
            <a:r>
              <a:rPr lang="ar-AE" sz="2400" b="1" dirty="0">
                <a:solidFill>
                  <a:srgbClr val="000000"/>
                </a:solidFill>
                <a:latin typeface="Poppins"/>
              </a:rPr>
              <a:t> الشعبية </a:t>
            </a:r>
          </a:p>
          <a:p>
            <a:pPr algn="ctr"/>
            <a:endParaRPr lang="ar-AE" sz="2400" b="1" dirty="0">
              <a:solidFill>
                <a:srgbClr val="000000"/>
              </a:solidFill>
              <a:latin typeface="Poppins"/>
            </a:endParaRPr>
          </a:p>
          <a:p>
            <a:pPr algn="ctr"/>
            <a:endParaRPr lang="ar-AE" sz="2400" b="1" dirty="0">
              <a:solidFill>
                <a:srgbClr val="000000"/>
              </a:solidFill>
              <a:latin typeface="Poppins"/>
            </a:endParaRPr>
          </a:p>
          <a:p>
            <a:pPr algn="ctr"/>
            <a:r>
              <a:rPr lang="en-US" sz="2400" b="1" dirty="0">
                <a:solidFill>
                  <a:srgbClr val="000000"/>
                </a:solidFill>
                <a:latin typeface="Poppins"/>
              </a:rPr>
              <a:t>D. </a:t>
            </a:r>
            <a:r>
              <a:rPr lang="ar-AE" sz="2400" b="1" dirty="0">
                <a:solidFill>
                  <a:srgbClr val="000000"/>
                </a:solidFill>
                <a:latin typeface="Poppins"/>
              </a:rPr>
              <a:t>الأهازيج الشعبية </a:t>
            </a:r>
          </a:p>
        </p:txBody>
      </p:sp>
      <p:sp>
        <p:nvSpPr>
          <p:cNvPr id="5" name="TextBox 2">
            <a:extLst>
              <a:ext uri="{FF2B5EF4-FFF2-40B4-BE49-F238E27FC236}">
                <a16:creationId xmlns:a16="http://schemas.microsoft.com/office/drawing/2014/main" id="{4C252BE2-4B4D-D89C-028F-6D49AF55334A}"/>
              </a:ext>
            </a:extLst>
          </p:cNvPr>
          <p:cNvSpPr txBox="1"/>
          <p:nvPr/>
        </p:nvSpPr>
        <p:spPr>
          <a:xfrm>
            <a:off x="4203508" y="0"/>
            <a:ext cx="7988491" cy="6740307"/>
          </a:xfrm>
          <a:prstGeom prst="rect">
            <a:avLst/>
          </a:prstGeom>
          <a:solidFill>
            <a:schemeClr val="accent3">
              <a:lumMod val="40000"/>
              <a:lumOff val="60000"/>
            </a:schemeClr>
          </a:solidFill>
        </p:spPr>
        <p:txBody>
          <a:bodyPr wrap="square">
            <a:spAutoFit/>
          </a:bodyPr>
          <a:lstStyle/>
          <a:p>
            <a:pPr lvl="0" algn="ctr"/>
            <a:r>
              <a:rPr lang="ar-AE" b="1" dirty="0">
                <a:solidFill>
                  <a:srgbClr val="1F1F1F"/>
                </a:solidFill>
                <a:latin typeface="Google Sans"/>
                <a:cs typeface="Times New Roman" panose="02020603050405020304" pitchFamily="18" charset="0"/>
              </a:rPr>
              <a:t>السنع الإماراتي: إرث ثقافي يزخر بالقيم والمبادئ النبيلة</a:t>
            </a:r>
          </a:p>
          <a:p>
            <a:pPr lvl="0" algn="r"/>
            <a:r>
              <a:rPr lang="ar-AE" b="1" dirty="0">
                <a:solidFill>
                  <a:srgbClr val="1F1F1F"/>
                </a:solidFill>
                <a:latin typeface="Google Sans"/>
                <a:cs typeface="Times New Roman" panose="02020603050405020304" pitchFamily="18" charset="0"/>
              </a:rPr>
              <a:t>يُعدّ السنع الإماراتي منظومة أخلاقية وسلوكية راسخة في ثقافة المجتمع الإماراتي، تُنظم تعاملات الأفراد مع بعضهم البعض، وتُعزّز قيم الكرم والمروءة والتسامح والاحترام. يُشكل السنع موروثاً ثقافياً غنيّاً يُورّث من جيل إلى جيل، ويُساهم في الحفاظ على الهوية الوطنية وتعزيز اللحمة الاجتماعية.</a:t>
            </a:r>
          </a:p>
          <a:p>
            <a:pPr lvl="0" algn="r"/>
            <a:r>
              <a:rPr lang="ar-AE" b="1" dirty="0">
                <a:solidFill>
                  <a:srgbClr val="1F1F1F"/>
                </a:solidFill>
                <a:latin typeface="Google Sans"/>
                <a:cs typeface="Times New Roman" panose="02020603050405020304" pitchFamily="18" charset="0"/>
              </a:rPr>
              <a:t>أهم مكونات السنع الإماراتي:</a:t>
            </a:r>
          </a:p>
          <a:p>
            <a:pPr lvl="0" algn="r"/>
            <a:r>
              <a:rPr lang="ar-AE" b="1" dirty="0">
                <a:solidFill>
                  <a:srgbClr val="1F1F1F"/>
                </a:solidFill>
                <a:latin typeface="Google Sans"/>
                <a:cs typeface="Times New Roman" panose="02020603050405020304" pitchFamily="18" charset="0"/>
              </a:rPr>
              <a:t>الكرم وحسن الضيافة: تُعرف الإمارات العربية المتحدة بكرم ضيافتها، حيث يُرحّب الضيوف بحفاوة ويتم تقديم أفضل ما لديهم من طعام وشراب, المروءة والشهامة: يُقدّر المجتمع الإماراتي مكارم الأخلاق، ويُشجع على مساعدة المحتاجين ونجدة الملهوفين.</a:t>
            </a:r>
          </a:p>
          <a:p>
            <a:pPr lvl="0" algn="r"/>
            <a:r>
              <a:rPr lang="ar-AE" b="1" dirty="0">
                <a:solidFill>
                  <a:srgbClr val="1F1F1F"/>
                </a:solidFill>
                <a:latin typeface="Google Sans"/>
                <a:cs typeface="Times New Roman" panose="02020603050405020304" pitchFamily="18" charset="0"/>
              </a:rPr>
              <a:t>التسامح واحترام الجميع: يُعزّز السنع الإماراتي قيم التسامح واحترام الآخرين، بغض النظر عن اختلافاتهم في الدين أو العرق أو الجنسية.</a:t>
            </a:r>
          </a:p>
          <a:p>
            <a:pPr lvl="0" algn="r"/>
            <a:r>
              <a:rPr lang="ar-AE" b="1" dirty="0">
                <a:solidFill>
                  <a:srgbClr val="1F1F1F"/>
                </a:solidFill>
                <a:latin typeface="Google Sans"/>
                <a:cs typeface="Times New Roman" panose="02020603050405020304" pitchFamily="18" charset="0"/>
              </a:rPr>
              <a:t>أدب التخاطب: يُؤكّد السنع على أهمية استخدام اللغة العربية الفصحى والتحدث باحترام ولطف مع الآخرين.</a:t>
            </a:r>
          </a:p>
          <a:p>
            <a:pPr lvl="0" algn="r"/>
            <a:r>
              <a:rPr lang="ar-AE" b="1" dirty="0">
                <a:solidFill>
                  <a:srgbClr val="1F1F1F"/>
                </a:solidFill>
                <a:latin typeface="Google Sans"/>
                <a:cs typeface="Times New Roman" panose="02020603050405020304" pitchFamily="18" charset="0"/>
              </a:rPr>
              <a:t>الترابط الأسري ووصل الأرحام: يُولي المجتمع الإماراتي أهمية كبيرة للعائلة، ويُشجع على التواصل مع الأقارب وصلة الرحم.</a:t>
            </a:r>
          </a:p>
          <a:p>
            <a:pPr lvl="0" algn="r"/>
            <a:r>
              <a:rPr lang="ar-AE" b="1" dirty="0">
                <a:solidFill>
                  <a:srgbClr val="1F1F1F"/>
                </a:solidFill>
                <a:latin typeface="Google Sans"/>
                <a:cs typeface="Times New Roman" panose="02020603050405020304" pitchFamily="18" charset="0"/>
              </a:rPr>
              <a:t>تقدير المهن والعمل اليدوي: يُكرّم السنع جميع المهن، ويُؤكّد على أهمية العمل اليدوي ودوره في بناء المجتمع, الإخلاص والأمانة والصدق: يُعدّ السنع أخلاقيات أساسية في المجتمع الإماراتي، حيث يُشجع على الصدق والأمانة في جميع التعاملات, التطوع ونجدة المحتاج: يُشجع السنع على العمل التطوعي ومساعدة المحتاجين، ويُعزّز قيم التكافل الاجتماعي.</a:t>
            </a:r>
          </a:p>
          <a:p>
            <a:pPr lvl="0" algn="r"/>
            <a:r>
              <a:rPr lang="ar-AE" b="1" dirty="0">
                <a:solidFill>
                  <a:srgbClr val="1F1F1F"/>
                </a:solidFill>
                <a:latin typeface="Google Sans"/>
                <a:cs typeface="Times New Roman" panose="02020603050405020304" pitchFamily="18" charset="0"/>
              </a:rPr>
              <a:t>أمثلة على تطبيق السنع في الحياة اليومية:</a:t>
            </a:r>
          </a:p>
          <a:p>
            <a:pPr lvl="0" algn="r"/>
            <a:r>
              <a:rPr lang="ar-AE" b="1" dirty="0">
                <a:solidFill>
                  <a:srgbClr val="1F1F1F"/>
                </a:solidFill>
                <a:latin typeface="Google Sans"/>
                <a:cs typeface="Times New Roman" panose="02020603050405020304" pitchFamily="18" charset="0"/>
              </a:rPr>
              <a:t>تقديم القهوة للضيوف كرمز للترحيب والكرم, احترام كبار السن وتقديم المساعدة لهم, المشاركة في المناسبات الاجتماعية والاحتفالات, مساعدة المحتاجين ونجدة الملهوفين, التطوع في الأعمال الخيرية والخدمات المجتمعية.</a:t>
            </a:r>
          </a:p>
          <a:p>
            <a:pPr lvl="0" algn="r"/>
            <a:r>
              <a:rPr lang="ar-AE" b="1" dirty="0">
                <a:solidFill>
                  <a:srgbClr val="1F1F1F"/>
                </a:solidFill>
                <a:latin typeface="Google Sans"/>
                <a:cs typeface="Times New Roman" panose="02020603050405020304" pitchFamily="18" charset="0"/>
              </a:rPr>
              <a:t>أهمية الحفاظ على السنع الإماراتي: يُعدّ السنع الإماراتي إرثاً ثقافياً هاماً يُساهم في الحفاظ على الهوية الوطنية وتعزيز اللحمة الاجتماعية. من واجب الأجيال الحالية نقل هذا الموروث الثمين للأجيال القادمة، وغرس قيمه ومبادئه في نفوسهم.</a:t>
            </a:r>
          </a:p>
        </p:txBody>
      </p:sp>
    </p:spTree>
    <p:extLst>
      <p:ext uri="{BB962C8B-B14F-4D97-AF65-F5344CB8AC3E}">
        <p14:creationId xmlns:p14="http://schemas.microsoft.com/office/powerpoint/2010/main" val="4268979678"/>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wind"/>
      </p:transition>
    </mc:Choice>
    <mc:Fallback xmlns="">
      <p:transition spd="slow">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C0409ED9-423E-D17B-B740-CD075F731A8C}"/>
              </a:ext>
            </a:extLst>
          </p:cNvPr>
          <p:cNvSpPr txBox="1"/>
          <p:nvPr/>
        </p:nvSpPr>
        <p:spPr>
          <a:xfrm>
            <a:off x="215900" y="184665"/>
            <a:ext cx="3822509" cy="6370975"/>
          </a:xfrm>
          <a:prstGeom prst="rect">
            <a:avLst/>
          </a:prstGeom>
          <a:noFill/>
        </p:spPr>
        <p:txBody>
          <a:bodyPr wrap="square" rtlCol="0">
            <a:spAutoFit/>
          </a:bodyPr>
          <a:lstStyle/>
          <a:p>
            <a:pPr algn="ctr"/>
            <a:r>
              <a:rPr lang="ar-AE" sz="2400" b="1" dirty="0">
                <a:solidFill>
                  <a:schemeClr val="accent2">
                    <a:lumMod val="75000"/>
                  </a:schemeClr>
                </a:solidFill>
              </a:rPr>
              <a:t>اقرا النص ثم اجب عن الأسئلة </a:t>
            </a:r>
            <a:br>
              <a:rPr lang="ar-AE" sz="2400" b="1" dirty="0">
                <a:solidFill>
                  <a:schemeClr val="accent2">
                    <a:lumMod val="75000"/>
                  </a:schemeClr>
                </a:solidFill>
              </a:rPr>
            </a:br>
            <a:br>
              <a:rPr lang="ar-AE" sz="2400" b="1" dirty="0">
                <a:solidFill>
                  <a:schemeClr val="accent2">
                    <a:lumMod val="75000"/>
                  </a:schemeClr>
                </a:solidFill>
              </a:rPr>
            </a:br>
            <a:r>
              <a:rPr lang="ar-AE" sz="2400" b="1" dirty="0">
                <a:solidFill>
                  <a:schemeClr val="accent2">
                    <a:lumMod val="75000"/>
                  </a:schemeClr>
                </a:solidFill>
                <a:latin typeface="Poppins"/>
              </a:rPr>
              <a:t>كيف يُعزّز السنع الإماراتي قيم التسامح واحترام الآخرين ؟</a:t>
            </a:r>
          </a:p>
          <a:p>
            <a:pPr algn="ctr"/>
            <a:endParaRPr lang="ar-AE" sz="2400" dirty="0">
              <a:solidFill>
                <a:srgbClr val="000000"/>
              </a:solidFill>
              <a:latin typeface="Poppins"/>
            </a:endParaRPr>
          </a:p>
          <a:p>
            <a:pPr algn="ctr"/>
            <a:endParaRPr lang="en-US" sz="2400" dirty="0">
              <a:solidFill>
                <a:srgbClr val="000000"/>
              </a:solidFill>
              <a:latin typeface="Poppins"/>
            </a:endParaRPr>
          </a:p>
          <a:p>
            <a:pPr algn="ctr"/>
            <a:r>
              <a:rPr lang="en-US" sz="2400" b="1" dirty="0">
                <a:solidFill>
                  <a:srgbClr val="000000"/>
                </a:solidFill>
                <a:latin typeface="Poppins"/>
              </a:rPr>
              <a:t>A) </a:t>
            </a:r>
            <a:r>
              <a:rPr lang="ar-AE" sz="2400" b="1" dirty="0">
                <a:solidFill>
                  <a:srgbClr val="000000"/>
                </a:solidFill>
                <a:latin typeface="Poppins"/>
              </a:rPr>
              <a:t>تقدير المهن والعمل اليدوي</a:t>
            </a:r>
          </a:p>
          <a:p>
            <a:pPr algn="ctr"/>
            <a:endParaRPr lang="ar-AE" sz="2400" b="1" dirty="0">
              <a:solidFill>
                <a:srgbClr val="000000"/>
              </a:solidFill>
              <a:latin typeface="Poppins"/>
            </a:endParaRPr>
          </a:p>
          <a:p>
            <a:pPr algn="ctr"/>
            <a:endParaRPr lang="ar-AE" sz="2400" b="1" dirty="0">
              <a:solidFill>
                <a:srgbClr val="000000"/>
              </a:solidFill>
              <a:latin typeface="Poppins"/>
            </a:endParaRPr>
          </a:p>
          <a:p>
            <a:pPr algn="ctr"/>
            <a:r>
              <a:rPr lang="en-US" sz="2400" b="1" dirty="0">
                <a:solidFill>
                  <a:srgbClr val="000000"/>
                </a:solidFill>
                <a:latin typeface="Poppins"/>
              </a:rPr>
              <a:t>B) </a:t>
            </a:r>
            <a:r>
              <a:rPr lang="ar-AE" sz="2400" b="1" dirty="0">
                <a:solidFill>
                  <a:srgbClr val="000000"/>
                </a:solidFill>
                <a:latin typeface="Poppins"/>
              </a:rPr>
              <a:t>بتقديم المساعدة للأصدقاء فقط</a:t>
            </a:r>
          </a:p>
          <a:p>
            <a:pPr algn="ctr"/>
            <a:endParaRPr lang="ar-AE" sz="2400" b="1" dirty="0">
              <a:solidFill>
                <a:srgbClr val="000000"/>
              </a:solidFill>
              <a:latin typeface="Poppins"/>
            </a:endParaRPr>
          </a:p>
          <a:p>
            <a:pPr algn="ctr"/>
            <a:endParaRPr lang="ar-AE" sz="2400" b="1" dirty="0">
              <a:solidFill>
                <a:srgbClr val="000000"/>
              </a:solidFill>
              <a:latin typeface="Poppins"/>
            </a:endParaRPr>
          </a:p>
          <a:p>
            <a:pPr algn="ctr"/>
            <a:r>
              <a:rPr lang="en-US" sz="2400" b="1" dirty="0">
                <a:solidFill>
                  <a:srgbClr val="000000"/>
                </a:solidFill>
                <a:latin typeface="Poppins"/>
              </a:rPr>
              <a:t>C) </a:t>
            </a:r>
            <a:r>
              <a:rPr lang="ar-AE" sz="2400" b="1" dirty="0">
                <a:solidFill>
                  <a:srgbClr val="000000"/>
                </a:solidFill>
                <a:latin typeface="Poppins"/>
              </a:rPr>
              <a:t>بتحدّي الآراء المختلفة</a:t>
            </a:r>
          </a:p>
          <a:p>
            <a:pPr algn="ctr"/>
            <a:endParaRPr lang="ar-AE" sz="2400" b="1" dirty="0">
              <a:solidFill>
                <a:srgbClr val="000000"/>
              </a:solidFill>
              <a:latin typeface="Poppins"/>
            </a:endParaRPr>
          </a:p>
          <a:p>
            <a:pPr algn="ctr"/>
            <a:endParaRPr lang="ar-AE" sz="2400" b="1" dirty="0">
              <a:solidFill>
                <a:srgbClr val="000000"/>
              </a:solidFill>
              <a:latin typeface="Poppins"/>
            </a:endParaRPr>
          </a:p>
          <a:p>
            <a:pPr algn="ctr"/>
            <a:r>
              <a:rPr lang="en-US" sz="2400" b="1" dirty="0">
                <a:solidFill>
                  <a:srgbClr val="000000"/>
                </a:solidFill>
                <a:latin typeface="Poppins"/>
              </a:rPr>
              <a:t>D) </a:t>
            </a:r>
            <a:r>
              <a:rPr lang="ar-AE" sz="2400" b="1" dirty="0">
                <a:solidFill>
                  <a:srgbClr val="000000"/>
                </a:solidFill>
                <a:latin typeface="Poppins"/>
              </a:rPr>
              <a:t>بغض النظر عن اختلافات الناس في الدين أو العرق أو الجنسية</a:t>
            </a:r>
          </a:p>
        </p:txBody>
      </p:sp>
      <p:sp>
        <p:nvSpPr>
          <p:cNvPr id="5" name="TextBox 2">
            <a:extLst>
              <a:ext uri="{FF2B5EF4-FFF2-40B4-BE49-F238E27FC236}">
                <a16:creationId xmlns:a16="http://schemas.microsoft.com/office/drawing/2014/main" id="{4C252BE2-4B4D-D89C-028F-6D49AF55334A}"/>
              </a:ext>
            </a:extLst>
          </p:cNvPr>
          <p:cNvSpPr txBox="1"/>
          <p:nvPr/>
        </p:nvSpPr>
        <p:spPr>
          <a:xfrm>
            <a:off x="4203508" y="0"/>
            <a:ext cx="7988491" cy="6740307"/>
          </a:xfrm>
          <a:prstGeom prst="rect">
            <a:avLst/>
          </a:prstGeom>
          <a:solidFill>
            <a:schemeClr val="accent3">
              <a:lumMod val="40000"/>
              <a:lumOff val="60000"/>
            </a:schemeClr>
          </a:solidFill>
        </p:spPr>
        <p:txBody>
          <a:bodyPr wrap="square">
            <a:spAutoFit/>
          </a:bodyPr>
          <a:lstStyle/>
          <a:p>
            <a:pPr lvl="0" algn="ctr"/>
            <a:r>
              <a:rPr lang="ar-AE" b="1" dirty="0">
                <a:solidFill>
                  <a:srgbClr val="1F1F1F"/>
                </a:solidFill>
                <a:latin typeface="Google Sans"/>
                <a:cs typeface="Times New Roman" panose="02020603050405020304" pitchFamily="18" charset="0"/>
              </a:rPr>
              <a:t>السنع الإماراتي: إرث ثقافي يزخر بالقيم والمبادئ النبيلة</a:t>
            </a:r>
          </a:p>
          <a:p>
            <a:pPr lvl="0" algn="r"/>
            <a:r>
              <a:rPr lang="ar-AE" b="1" dirty="0">
                <a:solidFill>
                  <a:srgbClr val="1F1F1F"/>
                </a:solidFill>
                <a:latin typeface="Google Sans"/>
                <a:cs typeface="Times New Roman" panose="02020603050405020304" pitchFamily="18" charset="0"/>
              </a:rPr>
              <a:t>يُعدّ السنع الإماراتي منظومة أخلاقية وسلوكية راسخة في ثقافة المجتمع الإماراتي، تُنظم تعاملات الأفراد مع بعضهم البعض، وتُعزّز قيم الكرم والمروءة والتسامح والاحترام. يُشكل السنع موروثاً ثقافياً غنيّاً يُورّث من جيل إلى جيل، ويُساهم في الحفاظ على الهوية الوطنية وتعزيز اللحمة الاجتماعية.</a:t>
            </a:r>
          </a:p>
          <a:p>
            <a:pPr lvl="0" algn="r"/>
            <a:r>
              <a:rPr lang="ar-AE" b="1" dirty="0">
                <a:solidFill>
                  <a:srgbClr val="1F1F1F"/>
                </a:solidFill>
                <a:latin typeface="Google Sans"/>
                <a:cs typeface="Times New Roman" panose="02020603050405020304" pitchFamily="18" charset="0"/>
              </a:rPr>
              <a:t>أهم مكونات السنع الإماراتي:</a:t>
            </a:r>
          </a:p>
          <a:p>
            <a:pPr lvl="0" algn="r"/>
            <a:r>
              <a:rPr lang="ar-AE" b="1" dirty="0">
                <a:solidFill>
                  <a:srgbClr val="1F1F1F"/>
                </a:solidFill>
                <a:latin typeface="Google Sans"/>
                <a:cs typeface="Times New Roman" panose="02020603050405020304" pitchFamily="18" charset="0"/>
              </a:rPr>
              <a:t>الكرم وحسن الضيافة: تُعرف الإمارات العربية المتحدة بكرم ضيافتها، حيث يُرحّب الضيوف بحفاوة ويتم تقديم أفضل ما لديهم من طعام وشراب, المروءة والشهامة: يُقدّر المجتمع الإماراتي مكارم الأخلاق، ويُشجع على مساعدة المحتاجين ونجدة الملهوفين.</a:t>
            </a:r>
          </a:p>
          <a:p>
            <a:pPr lvl="0" algn="r"/>
            <a:r>
              <a:rPr lang="ar-AE" b="1" dirty="0">
                <a:solidFill>
                  <a:srgbClr val="1F1F1F"/>
                </a:solidFill>
                <a:latin typeface="Google Sans"/>
                <a:cs typeface="Times New Roman" panose="02020603050405020304" pitchFamily="18" charset="0"/>
              </a:rPr>
              <a:t>التسامح واحترام الجميع: يُعزّز السنع الإماراتي قيم التسامح واحترام الآخرين، بغض النظر عن اختلافاتهم في الدين أو العرق أو الجنسية.</a:t>
            </a:r>
          </a:p>
          <a:p>
            <a:pPr lvl="0" algn="r"/>
            <a:r>
              <a:rPr lang="ar-AE" b="1" dirty="0">
                <a:solidFill>
                  <a:srgbClr val="1F1F1F"/>
                </a:solidFill>
                <a:latin typeface="Google Sans"/>
                <a:cs typeface="Times New Roman" panose="02020603050405020304" pitchFamily="18" charset="0"/>
              </a:rPr>
              <a:t>أدب التخاطب: يُؤكّد السنع على أهمية استخدام اللغة العربية الفصحى والتحدث باحترام ولطف مع الآخرين.</a:t>
            </a:r>
          </a:p>
          <a:p>
            <a:pPr lvl="0" algn="r"/>
            <a:r>
              <a:rPr lang="ar-AE" b="1" dirty="0">
                <a:solidFill>
                  <a:srgbClr val="1F1F1F"/>
                </a:solidFill>
                <a:latin typeface="Google Sans"/>
                <a:cs typeface="Times New Roman" panose="02020603050405020304" pitchFamily="18" charset="0"/>
              </a:rPr>
              <a:t>الترابط الأسري ووصل الأرحام: يُولي المجتمع الإماراتي أهمية كبيرة للعائلة، ويُشجع على التواصل مع الأقارب وصلة الرحم.</a:t>
            </a:r>
          </a:p>
          <a:p>
            <a:pPr lvl="0" algn="r"/>
            <a:r>
              <a:rPr lang="ar-AE" b="1" dirty="0">
                <a:solidFill>
                  <a:srgbClr val="1F1F1F"/>
                </a:solidFill>
                <a:latin typeface="Google Sans"/>
                <a:cs typeface="Times New Roman" panose="02020603050405020304" pitchFamily="18" charset="0"/>
              </a:rPr>
              <a:t>تقدير المهن والعمل اليدوي: يُكرّم السنع جميع المهن، ويُؤكّد على أهمية العمل اليدوي ودوره في بناء المجتمع, الإخلاص والأمانة والصدق: يُعدّ السنع أخلاقيات أساسية في المجتمع الإماراتي، حيث يُشجع على الصدق والأمانة في جميع التعاملات, التطوع ونجدة المحتاج: يُشجع السنع على العمل التطوعي ومساعدة المحتاجين، ويُعزّز قيم التكافل الاجتماعي.</a:t>
            </a:r>
          </a:p>
          <a:p>
            <a:pPr lvl="0" algn="r"/>
            <a:r>
              <a:rPr lang="ar-AE" b="1" dirty="0">
                <a:solidFill>
                  <a:srgbClr val="1F1F1F"/>
                </a:solidFill>
                <a:latin typeface="Google Sans"/>
                <a:cs typeface="Times New Roman" panose="02020603050405020304" pitchFamily="18" charset="0"/>
              </a:rPr>
              <a:t>أمثلة على تطبيق السنع في الحياة اليومية:</a:t>
            </a:r>
          </a:p>
          <a:p>
            <a:pPr lvl="0" algn="r"/>
            <a:r>
              <a:rPr lang="ar-AE" b="1" dirty="0">
                <a:solidFill>
                  <a:srgbClr val="1F1F1F"/>
                </a:solidFill>
                <a:latin typeface="Google Sans"/>
                <a:cs typeface="Times New Roman" panose="02020603050405020304" pitchFamily="18" charset="0"/>
              </a:rPr>
              <a:t>تقديم القهوة للضيوف كرمز للترحيب والكرم, احترام كبار السن وتقديم المساعدة لهم, المشاركة في المناسبات الاجتماعية والاحتفالات, مساعدة المحتاجين ونجدة الملهوفين, التطوع في الأعمال الخيرية والخدمات المجتمعية.</a:t>
            </a:r>
          </a:p>
          <a:p>
            <a:pPr lvl="0" algn="r"/>
            <a:r>
              <a:rPr lang="ar-AE" b="1" dirty="0">
                <a:solidFill>
                  <a:srgbClr val="1F1F1F"/>
                </a:solidFill>
                <a:latin typeface="Google Sans"/>
                <a:cs typeface="Times New Roman" panose="02020603050405020304" pitchFamily="18" charset="0"/>
              </a:rPr>
              <a:t>أهمية الحفاظ على السنع الإماراتي: يُعدّ السنع الإماراتي إرثاً ثقافياً هاماً يُساهم في الحفاظ على الهوية الوطنية وتعزيز اللحمة الاجتماعية. من واجب الأجيال الحالية نقل هذا الموروث الثمين للأجيال القادمة، وغرس قيمه ومبادئه في نفوسهم.</a:t>
            </a:r>
          </a:p>
        </p:txBody>
      </p:sp>
    </p:spTree>
    <p:extLst>
      <p:ext uri="{BB962C8B-B14F-4D97-AF65-F5344CB8AC3E}">
        <p14:creationId xmlns:p14="http://schemas.microsoft.com/office/powerpoint/2010/main" val="324288653"/>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drape"/>
      </p:transition>
    </mc:Choice>
    <mc:Fallback xmlns="">
      <p:transition spd="slow">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C0409ED9-423E-D17B-B740-CD075F731A8C}"/>
              </a:ext>
            </a:extLst>
          </p:cNvPr>
          <p:cNvSpPr txBox="1"/>
          <p:nvPr/>
        </p:nvSpPr>
        <p:spPr>
          <a:xfrm>
            <a:off x="215900" y="314367"/>
            <a:ext cx="3822509" cy="6001643"/>
          </a:xfrm>
          <a:prstGeom prst="rect">
            <a:avLst/>
          </a:prstGeom>
          <a:noFill/>
        </p:spPr>
        <p:txBody>
          <a:bodyPr wrap="square" rtlCol="0">
            <a:spAutoFit/>
          </a:bodyPr>
          <a:lstStyle/>
          <a:p>
            <a:pPr algn="ctr"/>
            <a:r>
              <a:rPr lang="ar-AE" sz="2400" b="1" dirty="0">
                <a:solidFill>
                  <a:schemeClr val="accent2">
                    <a:lumMod val="75000"/>
                  </a:schemeClr>
                </a:solidFill>
              </a:rPr>
              <a:t>اقرا النص ثم اجب عن الأسئلة </a:t>
            </a:r>
            <a:br>
              <a:rPr lang="ar-AE" sz="2400" b="1" dirty="0">
                <a:solidFill>
                  <a:schemeClr val="accent2">
                    <a:lumMod val="75000"/>
                  </a:schemeClr>
                </a:solidFill>
              </a:rPr>
            </a:br>
            <a:br>
              <a:rPr lang="ar-AE" sz="2400" b="1" dirty="0">
                <a:solidFill>
                  <a:schemeClr val="accent2">
                    <a:lumMod val="75000"/>
                  </a:schemeClr>
                </a:solidFill>
              </a:rPr>
            </a:br>
            <a:r>
              <a:rPr lang="ar-AE" sz="2400" b="1" dirty="0">
                <a:solidFill>
                  <a:schemeClr val="accent2">
                    <a:lumMod val="75000"/>
                  </a:schemeClr>
                </a:solidFill>
                <a:latin typeface="Poppins"/>
              </a:rPr>
              <a:t>من أهم الأمثلة علي تطبيقات السنع </a:t>
            </a:r>
            <a:r>
              <a:rPr lang="ar-AE" sz="2400" b="1" dirty="0" err="1">
                <a:solidFill>
                  <a:schemeClr val="accent2">
                    <a:lumMod val="75000"/>
                  </a:schemeClr>
                </a:solidFill>
                <a:latin typeface="Poppins"/>
              </a:rPr>
              <a:t>الإماراتى</a:t>
            </a:r>
            <a:r>
              <a:rPr lang="ar-AE" sz="2400" b="1" dirty="0">
                <a:solidFill>
                  <a:schemeClr val="accent2">
                    <a:lumMod val="75000"/>
                  </a:schemeClr>
                </a:solidFill>
                <a:latin typeface="Poppins"/>
              </a:rPr>
              <a:t> في الحياة اليومية </a:t>
            </a:r>
          </a:p>
          <a:p>
            <a:pPr algn="ctr"/>
            <a:endParaRPr lang="en-US" sz="2400" dirty="0">
              <a:solidFill>
                <a:srgbClr val="000000"/>
              </a:solidFill>
              <a:latin typeface="Poppins"/>
            </a:endParaRPr>
          </a:p>
          <a:p>
            <a:pPr algn="ctr"/>
            <a:endParaRPr lang="en-US" sz="2400" b="1" dirty="0">
              <a:solidFill>
                <a:srgbClr val="000000"/>
              </a:solidFill>
              <a:latin typeface="Poppins"/>
            </a:endParaRPr>
          </a:p>
          <a:p>
            <a:pPr marL="457200" indent="-457200" algn="ctr">
              <a:buAutoNum type="alphaUcPeriod"/>
            </a:pPr>
            <a:r>
              <a:rPr lang="ar-AE" sz="2400" b="1" dirty="0">
                <a:solidFill>
                  <a:srgbClr val="000000"/>
                </a:solidFill>
                <a:latin typeface="Poppins"/>
              </a:rPr>
              <a:t>احترام كبار السن ومساعدتهم</a:t>
            </a:r>
          </a:p>
          <a:p>
            <a:pPr marL="457200" indent="-457200" algn="ctr">
              <a:buAutoNum type="alphaUcPeriod"/>
            </a:pPr>
            <a:endParaRPr lang="ar-AE" sz="2400" b="1" dirty="0">
              <a:solidFill>
                <a:srgbClr val="000000"/>
              </a:solidFill>
              <a:latin typeface="Poppins"/>
            </a:endParaRPr>
          </a:p>
          <a:p>
            <a:pPr algn="ctr"/>
            <a:endParaRPr lang="ar-AE" sz="2400" b="1" dirty="0">
              <a:solidFill>
                <a:srgbClr val="000000"/>
              </a:solidFill>
              <a:latin typeface="Poppins"/>
            </a:endParaRPr>
          </a:p>
          <a:p>
            <a:pPr algn="ctr"/>
            <a:r>
              <a:rPr lang="en-US" sz="2400" b="1" dirty="0">
                <a:solidFill>
                  <a:srgbClr val="000000"/>
                </a:solidFill>
                <a:latin typeface="Poppins"/>
              </a:rPr>
              <a:t>B. </a:t>
            </a:r>
            <a:r>
              <a:rPr lang="ar-AE" sz="2400" b="1" dirty="0">
                <a:solidFill>
                  <a:srgbClr val="000000"/>
                </a:solidFill>
                <a:latin typeface="Poppins"/>
              </a:rPr>
              <a:t>تقديم القهوة للضيوف</a:t>
            </a:r>
            <a:endParaRPr lang="en-US" sz="2400" b="1" dirty="0">
              <a:solidFill>
                <a:srgbClr val="000000"/>
              </a:solidFill>
              <a:latin typeface="Poppins"/>
            </a:endParaRPr>
          </a:p>
          <a:p>
            <a:pPr algn="ctr"/>
            <a:endParaRPr lang="ar-AE" sz="2400" b="1" dirty="0">
              <a:solidFill>
                <a:srgbClr val="000000"/>
              </a:solidFill>
              <a:latin typeface="Poppins"/>
            </a:endParaRPr>
          </a:p>
          <a:p>
            <a:pPr algn="ctr"/>
            <a:endParaRPr lang="ar-AE" sz="2400" b="1" dirty="0">
              <a:solidFill>
                <a:srgbClr val="000000"/>
              </a:solidFill>
              <a:latin typeface="Poppins"/>
            </a:endParaRPr>
          </a:p>
          <a:p>
            <a:pPr algn="ctr"/>
            <a:r>
              <a:rPr lang="en-US" sz="2400" b="1" dirty="0">
                <a:solidFill>
                  <a:srgbClr val="000000"/>
                </a:solidFill>
                <a:latin typeface="Poppins"/>
              </a:rPr>
              <a:t>C. </a:t>
            </a:r>
            <a:r>
              <a:rPr lang="ar-AE" sz="2400" b="1" dirty="0">
                <a:solidFill>
                  <a:srgbClr val="000000"/>
                </a:solidFill>
                <a:latin typeface="Poppins"/>
              </a:rPr>
              <a:t>التطوع في العمل الخيري</a:t>
            </a:r>
          </a:p>
          <a:p>
            <a:pPr algn="ctr"/>
            <a:endParaRPr lang="ar-AE" sz="2400" b="1" dirty="0">
              <a:solidFill>
                <a:srgbClr val="000000"/>
              </a:solidFill>
              <a:latin typeface="Poppins"/>
            </a:endParaRPr>
          </a:p>
          <a:p>
            <a:pPr algn="ctr"/>
            <a:endParaRPr lang="ar-AE" sz="2400" b="1" dirty="0">
              <a:solidFill>
                <a:srgbClr val="000000"/>
              </a:solidFill>
              <a:latin typeface="Poppins"/>
            </a:endParaRPr>
          </a:p>
          <a:p>
            <a:pPr algn="ctr"/>
            <a:r>
              <a:rPr lang="en-US" sz="2400" b="1" dirty="0">
                <a:solidFill>
                  <a:srgbClr val="000000"/>
                </a:solidFill>
                <a:latin typeface="Poppins"/>
              </a:rPr>
              <a:t>D. </a:t>
            </a:r>
            <a:r>
              <a:rPr lang="ar-AE" sz="2400" b="1" dirty="0">
                <a:solidFill>
                  <a:srgbClr val="000000"/>
                </a:solidFill>
                <a:latin typeface="Poppins"/>
              </a:rPr>
              <a:t>جميع ما سبق </a:t>
            </a:r>
          </a:p>
        </p:txBody>
      </p:sp>
      <p:sp>
        <p:nvSpPr>
          <p:cNvPr id="5" name="TextBox 2">
            <a:extLst>
              <a:ext uri="{FF2B5EF4-FFF2-40B4-BE49-F238E27FC236}">
                <a16:creationId xmlns:a16="http://schemas.microsoft.com/office/drawing/2014/main" id="{4C252BE2-4B4D-D89C-028F-6D49AF55334A}"/>
              </a:ext>
            </a:extLst>
          </p:cNvPr>
          <p:cNvSpPr txBox="1"/>
          <p:nvPr/>
        </p:nvSpPr>
        <p:spPr>
          <a:xfrm>
            <a:off x="4203508" y="0"/>
            <a:ext cx="7988491" cy="6740307"/>
          </a:xfrm>
          <a:prstGeom prst="rect">
            <a:avLst/>
          </a:prstGeom>
          <a:solidFill>
            <a:schemeClr val="accent3">
              <a:lumMod val="40000"/>
              <a:lumOff val="60000"/>
            </a:schemeClr>
          </a:solidFill>
        </p:spPr>
        <p:txBody>
          <a:bodyPr wrap="square">
            <a:spAutoFit/>
          </a:bodyPr>
          <a:lstStyle/>
          <a:p>
            <a:pPr lvl="0" algn="ctr"/>
            <a:r>
              <a:rPr lang="ar-AE" b="1" dirty="0">
                <a:solidFill>
                  <a:srgbClr val="1F1F1F"/>
                </a:solidFill>
                <a:latin typeface="Google Sans"/>
                <a:cs typeface="Times New Roman" panose="02020603050405020304" pitchFamily="18" charset="0"/>
              </a:rPr>
              <a:t>السنع الإماراتي: إرث ثقافي يزخر بالقيم والمبادئ النبيلة</a:t>
            </a:r>
          </a:p>
          <a:p>
            <a:pPr lvl="0" algn="r"/>
            <a:r>
              <a:rPr lang="ar-AE" b="1" dirty="0">
                <a:solidFill>
                  <a:srgbClr val="1F1F1F"/>
                </a:solidFill>
                <a:latin typeface="Google Sans"/>
                <a:cs typeface="Times New Roman" panose="02020603050405020304" pitchFamily="18" charset="0"/>
              </a:rPr>
              <a:t>يُعدّ السنع الإماراتي منظومة أخلاقية وسلوكية راسخة في ثقافة المجتمع الإماراتي، تُنظم تعاملات الأفراد مع بعضهم البعض، وتُعزّز قيم الكرم والمروءة والتسامح والاحترام. يُشكل السنع موروثاً ثقافياً غنيّاً يُورّث من جيل إلى جيل، ويُساهم في الحفاظ على الهوية الوطنية وتعزيز اللحمة الاجتماعية.</a:t>
            </a:r>
          </a:p>
          <a:p>
            <a:pPr lvl="0" algn="r"/>
            <a:r>
              <a:rPr lang="ar-AE" b="1" dirty="0">
                <a:solidFill>
                  <a:srgbClr val="1F1F1F"/>
                </a:solidFill>
                <a:latin typeface="Google Sans"/>
                <a:cs typeface="Times New Roman" panose="02020603050405020304" pitchFamily="18" charset="0"/>
              </a:rPr>
              <a:t>أهم مكونات السنع الإماراتي:</a:t>
            </a:r>
          </a:p>
          <a:p>
            <a:pPr lvl="0" algn="r"/>
            <a:r>
              <a:rPr lang="ar-AE" b="1" dirty="0">
                <a:solidFill>
                  <a:srgbClr val="1F1F1F"/>
                </a:solidFill>
                <a:latin typeface="Google Sans"/>
                <a:cs typeface="Times New Roman" panose="02020603050405020304" pitchFamily="18" charset="0"/>
              </a:rPr>
              <a:t>الكرم وحسن الضيافة: تُعرف الإمارات العربية المتحدة بكرم ضيافتها، حيث يُرحّب الضيوف بحفاوة ويتم تقديم أفضل ما لديهم من طعام وشراب, المروءة والشهامة: يُقدّر المجتمع الإماراتي مكارم الأخلاق، ويُشجع على مساعدة المحتاجين ونجدة الملهوفين.</a:t>
            </a:r>
          </a:p>
          <a:p>
            <a:pPr lvl="0" algn="r"/>
            <a:r>
              <a:rPr lang="ar-AE" b="1" dirty="0">
                <a:solidFill>
                  <a:srgbClr val="1F1F1F"/>
                </a:solidFill>
                <a:latin typeface="Google Sans"/>
                <a:cs typeface="Times New Roman" panose="02020603050405020304" pitchFamily="18" charset="0"/>
              </a:rPr>
              <a:t>التسامح واحترام الجميع: يُعزّز السنع الإماراتي قيم التسامح واحترام الآخرين، بغض النظر عن اختلافاتهم في الدين أو العرق أو الجنسية.</a:t>
            </a:r>
          </a:p>
          <a:p>
            <a:pPr lvl="0" algn="r"/>
            <a:r>
              <a:rPr lang="ar-AE" b="1" dirty="0">
                <a:solidFill>
                  <a:srgbClr val="1F1F1F"/>
                </a:solidFill>
                <a:latin typeface="Google Sans"/>
                <a:cs typeface="Times New Roman" panose="02020603050405020304" pitchFamily="18" charset="0"/>
              </a:rPr>
              <a:t>أدب التخاطب: يُؤكّد السنع على أهمية استخدام اللغة العربية الفصحى والتحدث باحترام ولطف مع الآخرين.</a:t>
            </a:r>
          </a:p>
          <a:p>
            <a:pPr lvl="0" algn="r"/>
            <a:r>
              <a:rPr lang="ar-AE" b="1" dirty="0">
                <a:solidFill>
                  <a:srgbClr val="1F1F1F"/>
                </a:solidFill>
                <a:latin typeface="Google Sans"/>
                <a:cs typeface="Times New Roman" panose="02020603050405020304" pitchFamily="18" charset="0"/>
              </a:rPr>
              <a:t>الترابط الأسري ووصل الأرحام: يُولي المجتمع الإماراتي أهمية كبيرة للعائلة، ويُشجع على التواصل مع الأقارب وصلة الرحم.</a:t>
            </a:r>
          </a:p>
          <a:p>
            <a:pPr lvl="0" algn="r"/>
            <a:r>
              <a:rPr lang="ar-AE" b="1" dirty="0">
                <a:solidFill>
                  <a:srgbClr val="1F1F1F"/>
                </a:solidFill>
                <a:latin typeface="Google Sans"/>
                <a:cs typeface="Times New Roman" panose="02020603050405020304" pitchFamily="18" charset="0"/>
              </a:rPr>
              <a:t>تقدير المهن والعمل اليدوي: يُكرّم السنع جميع المهن، ويُؤكّد على أهمية العمل اليدوي ودوره في بناء المجتمع, الإخلاص والأمانة والصدق: يُعدّ السنع أخلاقيات أساسية في المجتمع الإماراتي، حيث يُشجع على الصدق والأمانة في جميع التعاملات, التطوع ونجدة المحتاج: يُشجع السنع على العمل التطوعي ومساعدة المحتاجين، ويُعزّز قيم التكافل الاجتماعي.</a:t>
            </a:r>
          </a:p>
          <a:p>
            <a:pPr lvl="0" algn="r"/>
            <a:r>
              <a:rPr lang="ar-AE" b="1" dirty="0">
                <a:solidFill>
                  <a:srgbClr val="1F1F1F"/>
                </a:solidFill>
                <a:latin typeface="Google Sans"/>
                <a:cs typeface="Times New Roman" panose="02020603050405020304" pitchFamily="18" charset="0"/>
              </a:rPr>
              <a:t>أمثلة على تطبيق السنع في الحياة اليومية:</a:t>
            </a:r>
          </a:p>
          <a:p>
            <a:pPr lvl="0" algn="r"/>
            <a:r>
              <a:rPr lang="ar-AE" b="1" dirty="0">
                <a:solidFill>
                  <a:srgbClr val="1F1F1F"/>
                </a:solidFill>
                <a:latin typeface="Google Sans"/>
                <a:cs typeface="Times New Roman" panose="02020603050405020304" pitchFamily="18" charset="0"/>
              </a:rPr>
              <a:t>تقديم القهوة للضيوف كرمز للترحيب والكرم, احترام كبار السن وتقديم المساعدة لهم, المشاركة في المناسبات الاجتماعية والاحتفالات, مساعدة المحتاجين ونجدة الملهوفين, التطوع في الأعمال الخيرية والخدمات المجتمعية.</a:t>
            </a:r>
          </a:p>
          <a:p>
            <a:pPr lvl="0" algn="r"/>
            <a:r>
              <a:rPr lang="ar-AE" b="1" dirty="0">
                <a:solidFill>
                  <a:srgbClr val="1F1F1F"/>
                </a:solidFill>
                <a:latin typeface="Google Sans"/>
                <a:cs typeface="Times New Roman" panose="02020603050405020304" pitchFamily="18" charset="0"/>
              </a:rPr>
              <a:t>أهمية الحفاظ على السنع الإماراتي: يُعدّ السنع الإماراتي إرثاً ثقافياً هاماً يُساهم في الحفاظ على الهوية الوطنية وتعزيز اللحمة الاجتماعية. من واجب الأجيال الحالية نقل هذا الموروث الثمين للأجيال القادمة، وغرس قيمه ومبادئه في نفوسهم.</a:t>
            </a:r>
          </a:p>
        </p:txBody>
      </p:sp>
    </p:spTree>
    <p:extLst>
      <p:ext uri="{BB962C8B-B14F-4D97-AF65-F5344CB8AC3E}">
        <p14:creationId xmlns:p14="http://schemas.microsoft.com/office/powerpoint/2010/main" val="3437113815"/>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airplane"/>
      </p:transition>
    </mc:Choice>
    <mc:Fallback xmlns="">
      <p:transition spd="slow">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C0409ED9-423E-D17B-B740-CD075F731A8C}"/>
              </a:ext>
            </a:extLst>
          </p:cNvPr>
          <p:cNvSpPr txBox="1"/>
          <p:nvPr/>
        </p:nvSpPr>
        <p:spPr>
          <a:xfrm>
            <a:off x="203200" y="117693"/>
            <a:ext cx="3822509" cy="6001643"/>
          </a:xfrm>
          <a:prstGeom prst="rect">
            <a:avLst/>
          </a:prstGeom>
          <a:noFill/>
        </p:spPr>
        <p:txBody>
          <a:bodyPr wrap="square" rtlCol="0">
            <a:spAutoFit/>
          </a:bodyPr>
          <a:lstStyle/>
          <a:p>
            <a:pPr algn="ctr"/>
            <a:r>
              <a:rPr lang="ar-AE" sz="2400" b="1" dirty="0">
                <a:solidFill>
                  <a:schemeClr val="accent2">
                    <a:lumMod val="75000"/>
                  </a:schemeClr>
                </a:solidFill>
              </a:rPr>
              <a:t>اقرا النص ثم اجب عن الأسئلة </a:t>
            </a:r>
            <a:br>
              <a:rPr lang="ar-AE" sz="2400" b="1" dirty="0">
                <a:solidFill>
                  <a:schemeClr val="accent2">
                    <a:lumMod val="75000"/>
                  </a:schemeClr>
                </a:solidFill>
              </a:rPr>
            </a:br>
            <a:br>
              <a:rPr lang="ar-AE" sz="2400" b="1" dirty="0">
                <a:solidFill>
                  <a:schemeClr val="accent2">
                    <a:lumMod val="75000"/>
                  </a:schemeClr>
                </a:solidFill>
              </a:rPr>
            </a:br>
            <a:r>
              <a:rPr lang="ar-AE" sz="2400" b="1" dirty="0">
                <a:solidFill>
                  <a:schemeClr val="accent2">
                    <a:lumMod val="75000"/>
                  </a:schemeClr>
                </a:solidFill>
                <a:latin typeface="Poppins"/>
              </a:rPr>
              <a:t>ما الذي يؤكده السنع حول استخدام اللغة والتحدث مع الآخرين ؟</a:t>
            </a:r>
          </a:p>
          <a:p>
            <a:pPr algn="ctr"/>
            <a:endParaRPr lang="ar-AE" sz="2400" dirty="0">
              <a:solidFill>
                <a:srgbClr val="000000"/>
              </a:solidFill>
              <a:latin typeface="Poppins"/>
            </a:endParaRPr>
          </a:p>
          <a:p>
            <a:pPr algn="ctr"/>
            <a:endParaRPr lang="ar-AE" sz="2400" dirty="0">
              <a:solidFill>
                <a:srgbClr val="000000"/>
              </a:solidFill>
              <a:latin typeface="Poppins"/>
            </a:endParaRPr>
          </a:p>
          <a:p>
            <a:pPr marL="457200" indent="-457200" algn="ctr">
              <a:buAutoNum type="alphaUcParenR"/>
            </a:pPr>
            <a:r>
              <a:rPr lang="ar-AE" sz="2400" b="1" dirty="0">
                <a:solidFill>
                  <a:srgbClr val="000000"/>
                </a:solidFill>
                <a:latin typeface="Poppins"/>
              </a:rPr>
              <a:t>أهمية استخدام التكنولوجيا الحديثة</a:t>
            </a:r>
          </a:p>
          <a:p>
            <a:pPr marL="457200" indent="-457200" algn="ctr">
              <a:buAutoNum type="alphaUcParenR"/>
            </a:pPr>
            <a:endParaRPr lang="ar-AE" sz="2400" b="1" dirty="0">
              <a:solidFill>
                <a:srgbClr val="000000"/>
              </a:solidFill>
              <a:latin typeface="Poppins"/>
            </a:endParaRPr>
          </a:p>
          <a:p>
            <a:pPr algn="ctr"/>
            <a:r>
              <a:rPr lang="en-US" sz="2400" b="1" dirty="0">
                <a:solidFill>
                  <a:srgbClr val="000000"/>
                </a:solidFill>
                <a:latin typeface="Poppins"/>
              </a:rPr>
              <a:t>B) </a:t>
            </a:r>
            <a:r>
              <a:rPr lang="ar-AE" sz="2400" b="1" dirty="0">
                <a:solidFill>
                  <a:srgbClr val="000000"/>
                </a:solidFill>
                <a:latin typeface="Poppins"/>
              </a:rPr>
              <a:t>أهمية اللغة العربية الفصحى والتحدث بلباقة</a:t>
            </a:r>
            <a:endParaRPr lang="en-US" sz="2400" b="1" dirty="0">
              <a:solidFill>
                <a:srgbClr val="000000"/>
              </a:solidFill>
              <a:latin typeface="Poppins"/>
            </a:endParaRPr>
          </a:p>
          <a:p>
            <a:pPr algn="ctr"/>
            <a:endParaRPr lang="ar-AE" sz="2400" b="1" dirty="0">
              <a:solidFill>
                <a:srgbClr val="000000"/>
              </a:solidFill>
              <a:latin typeface="Poppins"/>
            </a:endParaRPr>
          </a:p>
          <a:p>
            <a:pPr algn="ctr"/>
            <a:endParaRPr lang="ar-AE" sz="2400" b="1" dirty="0">
              <a:solidFill>
                <a:srgbClr val="000000"/>
              </a:solidFill>
              <a:latin typeface="Poppins"/>
            </a:endParaRPr>
          </a:p>
          <a:p>
            <a:pPr algn="ctr"/>
            <a:r>
              <a:rPr lang="en-US" sz="2400" b="1" dirty="0">
                <a:solidFill>
                  <a:srgbClr val="000000"/>
                </a:solidFill>
                <a:latin typeface="Poppins"/>
              </a:rPr>
              <a:t>C) </a:t>
            </a:r>
            <a:r>
              <a:rPr lang="ar-AE" sz="2400" b="1" dirty="0">
                <a:solidFill>
                  <a:srgbClr val="000000"/>
                </a:solidFill>
                <a:latin typeface="Poppins"/>
              </a:rPr>
              <a:t>تجنب التحدث مع الآخرين</a:t>
            </a:r>
          </a:p>
          <a:p>
            <a:pPr algn="ctr"/>
            <a:endParaRPr lang="ar-AE" sz="2400" b="1" dirty="0">
              <a:solidFill>
                <a:srgbClr val="000000"/>
              </a:solidFill>
              <a:latin typeface="Poppins"/>
            </a:endParaRPr>
          </a:p>
          <a:p>
            <a:pPr algn="ctr"/>
            <a:r>
              <a:rPr lang="en-US" sz="2400" b="1" dirty="0">
                <a:solidFill>
                  <a:srgbClr val="000000"/>
                </a:solidFill>
                <a:latin typeface="Poppins"/>
              </a:rPr>
              <a:t>D) </a:t>
            </a:r>
            <a:r>
              <a:rPr lang="ar-AE" sz="2400" b="1" dirty="0">
                <a:solidFill>
                  <a:srgbClr val="000000"/>
                </a:solidFill>
                <a:latin typeface="Poppins"/>
              </a:rPr>
              <a:t>إهمال اللغة العربية </a:t>
            </a:r>
          </a:p>
        </p:txBody>
      </p:sp>
      <p:sp>
        <p:nvSpPr>
          <p:cNvPr id="5" name="TextBox 2">
            <a:extLst>
              <a:ext uri="{FF2B5EF4-FFF2-40B4-BE49-F238E27FC236}">
                <a16:creationId xmlns:a16="http://schemas.microsoft.com/office/drawing/2014/main" id="{4C252BE2-4B4D-D89C-028F-6D49AF55334A}"/>
              </a:ext>
            </a:extLst>
          </p:cNvPr>
          <p:cNvSpPr txBox="1"/>
          <p:nvPr/>
        </p:nvSpPr>
        <p:spPr>
          <a:xfrm>
            <a:off x="4203508" y="0"/>
            <a:ext cx="7988491" cy="6740307"/>
          </a:xfrm>
          <a:prstGeom prst="rect">
            <a:avLst/>
          </a:prstGeom>
          <a:solidFill>
            <a:schemeClr val="accent3">
              <a:lumMod val="40000"/>
              <a:lumOff val="60000"/>
            </a:schemeClr>
          </a:solidFill>
        </p:spPr>
        <p:txBody>
          <a:bodyPr wrap="square">
            <a:spAutoFit/>
          </a:bodyPr>
          <a:lstStyle/>
          <a:p>
            <a:pPr lvl="0" algn="ctr"/>
            <a:r>
              <a:rPr lang="ar-AE" b="1" dirty="0">
                <a:solidFill>
                  <a:srgbClr val="1F1F1F"/>
                </a:solidFill>
                <a:latin typeface="Google Sans"/>
                <a:cs typeface="Times New Roman" panose="02020603050405020304" pitchFamily="18" charset="0"/>
              </a:rPr>
              <a:t>السنع الإماراتي: إرث ثقافي يزخر بالقيم والمبادئ النبيلة</a:t>
            </a:r>
          </a:p>
          <a:p>
            <a:pPr lvl="0" algn="r"/>
            <a:r>
              <a:rPr lang="ar-AE" b="1" dirty="0">
                <a:solidFill>
                  <a:srgbClr val="1F1F1F"/>
                </a:solidFill>
                <a:latin typeface="Google Sans"/>
                <a:cs typeface="Times New Roman" panose="02020603050405020304" pitchFamily="18" charset="0"/>
              </a:rPr>
              <a:t>يُعدّ السنع الإماراتي منظومة أخلاقية وسلوكية راسخة في ثقافة المجتمع الإماراتي، تُنظم تعاملات الأفراد مع بعضهم البعض، وتُعزّز قيم الكرم والمروءة والتسامح والاحترام. يُشكل السنع موروثاً ثقافياً غنيّاً يُورّث من جيل إلى جيل، ويُساهم في الحفاظ على الهوية الوطنية وتعزيز اللحمة الاجتماعية.</a:t>
            </a:r>
          </a:p>
          <a:p>
            <a:pPr lvl="0" algn="r"/>
            <a:r>
              <a:rPr lang="ar-AE" b="1" dirty="0">
                <a:solidFill>
                  <a:srgbClr val="1F1F1F"/>
                </a:solidFill>
                <a:latin typeface="Google Sans"/>
                <a:cs typeface="Times New Roman" panose="02020603050405020304" pitchFamily="18" charset="0"/>
              </a:rPr>
              <a:t>أهم مكونات السنع الإماراتي:</a:t>
            </a:r>
          </a:p>
          <a:p>
            <a:pPr lvl="0" algn="r"/>
            <a:r>
              <a:rPr lang="ar-AE" b="1" dirty="0">
                <a:solidFill>
                  <a:srgbClr val="1F1F1F"/>
                </a:solidFill>
                <a:latin typeface="Google Sans"/>
                <a:cs typeface="Times New Roman" panose="02020603050405020304" pitchFamily="18" charset="0"/>
              </a:rPr>
              <a:t>الكرم وحسن الضيافة: تُعرف الإمارات العربية المتحدة بكرم ضيافتها، حيث يُرحّب الضيوف بحفاوة ويتم تقديم أفضل ما لديهم من طعام وشراب, المروءة والشهامة: يُقدّر المجتمع الإماراتي مكارم الأخلاق، ويُشجع على مساعدة المحتاجين ونجدة الملهوفين.</a:t>
            </a:r>
          </a:p>
          <a:p>
            <a:pPr lvl="0" algn="r"/>
            <a:r>
              <a:rPr lang="ar-AE" b="1" dirty="0">
                <a:solidFill>
                  <a:srgbClr val="1F1F1F"/>
                </a:solidFill>
                <a:latin typeface="Google Sans"/>
                <a:cs typeface="Times New Roman" panose="02020603050405020304" pitchFamily="18" charset="0"/>
              </a:rPr>
              <a:t>التسامح واحترام الجميع: يُعزّز السنع الإماراتي قيم التسامح واحترام الآخرين، بغض النظر عن اختلافاتهم في الدين أو العرق أو الجنسية.</a:t>
            </a:r>
          </a:p>
          <a:p>
            <a:pPr lvl="0" algn="r"/>
            <a:r>
              <a:rPr lang="ar-AE" b="1" dirty="0">
                <a:solidFill>
                  <a:srgbClr val="1F1F1F"/>
                </a:solidFill>
                <a:latin typeface="Google Sans"/>
                <a:cs typeface="Times New Roman" panose="02020603050405020304" pitchFamily="18" charset="0"/>
              </a:rPr>
              <a:t>أدب التخاطب: يُؤكّد السنع على أهمية استخدام اللغة العربية الفصحى والتحدث باحترام ولطف مع الآخرين.</a:t>
            </a:r>
          </a:p>
          <a:p>
            <a:pPr lvl="0" algn="r"/>
            <a:r>
              <a:rPr lang="ar-AE" b="1" dirty="0">
                <a:solidFill>
                  <a:srgbClr val="1F1F1F"/>
                </a:solidFill>
                <a:latin typeface="Google Sans"/>
                <a:cs typeface="Times New Roman" panose="02020603050405020304" pitchFamily="18" charset="0"/>
              </a:rPr>
              <a:t>الترابط الأسري ووصل الأرحام: يُولي المجتمع الإماراتي أهمية كبيرة للعائلة، ويُشجع على التواصل مع الأقارب وصلة الرحم.</a:t>
            </a:r>
          </a:p>
          <a:p>
            <a:pPr lvl="0" algn="r"/>
            <a:r>
              <a:rPr lang="ar-AE" b="1" dirty="0">
                <a:solidFill>
                  <a:srgbClr val="1F1F1F"/>
                </a:solidFill>
                <a:latin typeface="Google Sans"/>
                <a:cs typeface="Times New Roman" panose="02020603050405020304" pitchFamily="18" charset="0"/>
              </a:rPr>
              <a:t>تقدير المهن والعمل اليدوي: يُكرّم السنع جميع المهن، ويُؤكّد على أهمية العمل اليدوي ودوره في بناء المجتمع, الإخلاص والأمانة والصدق: يُعدّ السنع أخلاقيات أساسية في المجتمع الإماراتي، حيث يُشجع على الصدق والأمانة في جميع التعاملات, التطوع ونجدة المحتاج: يُشجع السنع على العمل التطوعي ومساعدة المحتاجين، ويُعزّز قيم التكافل الاجتماعي.</a:t>
            </a:r>
          </a:p>
          <a:p>
            <a:pPr lvl="0" algn="r"/>
            <a:r>
              <a:rPr lang="ar-AE" b="1" dirty="0">
                <a:solidFill>
                  <a:srgbClr val="1F1F1F"/>
                </a:solidFill>
                <a:latin typeface="Google Sans"/>
                <a:cs typeface="Times New Roman" panose="02020603050405020304" pitchFamily="18" charset="0"/>
              </a:rPr>
              <a:t>أمثلة على تطبيق السنع في الحياة اليومية:</a:t>
            </a:r>
          </a:p>
          <a:p>
            <a:pPr lvl="0" algn="r"/>
            <a:r>
              <a:rPr lang="ar-AE" b="1" dirty="0">
                <a:solidFill>
                  <a:srgbClr val="1F1F1F"/>
                </a:solidFill>
                <a:latin typeface="Google Sans"/>
                <a:cs typeface="Times New Roman" panose="02020603050405020304" pitchFamily="18" charset="0"/>
              </a:rPr>
              <a:t>تقديم القهوة للضيوف كرمز للترحيب والكرم, احترام كبار السن وتقديم المساعدة لهم, المشاركة في المناسبات الاجتماعية والاحتفالات, مساعدة المحتاجين ونجدة الملهوفين, التطوع في الأعمال الخيرية والخدمات المجتمعية.</a:t>
            </a:r>
          </a:p>
          <a:p>
            <a:pPr lvl="0" algn="r"/>
            <a:r>
              <a:rPr lang="ar-AE" b="1" dirty="0">
                <a:solidFill>
                  <a:srgbClr val="1F1F1F"/>
                </a:solidFill>
                <a:latin typeface="Google Sans"/>
                <a:cs typeface="Times New Roman" panose="02020603050405020304" pitchFamily="18" charset="0"/>
              </a:rPr>
              <a:t>أهمية الحفاظ على السنع الإماراتي: يُعدّ السنع الإماراتي إرثاً ثقافياً هاماً يُساهم في الحفاظ على الهوية الوطنية وتعزيز اللحمة الاجتماعية. من واجب الأجيال الحالية نقل هذا الموروث الثمين للأجيال القادمة، وغرس قيمه ومبادئه في نفوسهم.</a:t>
            </a:r>
          </a:p>
        </p:txBody>
      </p:sp>
    </p:spTree>
    <p:extLst>
      <p:ext uri="{BB962C8B-B14F-4D97-AF65-F5344CB8AC3E}">
        <p14:creationId xmlns:p14="http://schemas.microsoft.com/office/powerpoint/2010/main" val="282027105"/>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3250">
        <p15:prstTrans prst="origami"/>
      </p:transition>
    </mc:Choice>
    <mc:Fallback xmlns="">
      <p:transition spd="slow">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extBox 2">
            <a:extLst>
              <a:ext uri="{FF2B5EF4-FFF2-40B4-BE49-F238E27FC236}">
                <a16:creationId xmlns:a16="http://schemas.microsoft.com/office/drawing/2014/main" id="{4C252BE2-4B4D-D89C-028F-6D49AF55334A}"/>
              </a:ext>
            </a:extLst>
          </p:cNvPr>
          <p:cNvSpPr txBox="1"/>
          <p:nvPr/>
        </p:nvSpPr>
        <p:spPr>
          <a:xfrm>
            <a:off x="3852332" y="74235"/>
            <a:ext cx="8339668" cy="6709529"/>
          </a:xfrm>
          <a:prstGeom prst="rect">
            <a:avLst/>
          </a:prstGeom>
          <a:solidFill>
            <a:schemeClr val="accent5">
              <a:lumMod val="40000"/>
              <a:lumOff val="60000"/>
            </a:schemeClr>
          </a:solidFill>
        </p:spPr>
        <p:txBody>
          <a:bodyPr wrap="square">
            <a:spAutoFit/>
          </a:bodyPr>
          <a:lstStyle/>
          <a:p>
            <a:pPr algn="r"/>
            <a:r>
              <a:rPr lang="ar-AE" sz="2150" b="1" dirty="0"/>
              <a:t>السنع الإماراتي: رمز للأصالة والقيم النبيلة , السنع الإماراتي هو مجموعة من العادات والتقاليد التي تعكس القيم الأصيلة للمجتمع الإماراتي، مثل الاحترام، الكرم، والتقدير المتبادل بين الأفراد, وهو جزء لا يتجزأ من الهوية الوطنية التي يتوارثها الأجيال جيلاً بعد جيل</a:t>
            </a:r>
          </a:p>
          <a:p>
            <a:pPr algn="r"/>
            <a:r>
              <a:rPr lang="ar-AE" sz="2150" b="1" dirty="0"/>
              <a:t>السلام والمصافحة : من أهم مظاهر السنع الإماراتي بدء اللقاء بالسلام والمصافحة مع استخدام عبارات الترحيب والدعاء بالخير. </a:t>
            </a:r>
          </a:p>
          <a:p>
            <a:pPr algn="r"/>
            <a:r>
              <a:rPr lang="ar-AE" sz="2150" b="1" dirty="0"/>
              <a:t>احترام الكبير : يُعتبر احترام كبار السن من القيم الأساسية، حيث يتم تقديمهم في المجالس، والإنصات إليهم، وتقدير آرائهم. </a:t>
            </a:r>
          </a:p>
          <a:p>
            <a:pPr algn="r"/>
            <a:r>
              <a:rPr lang="ar-AE" sz="2150" b="1" dirty="0"/>
              <a:t>الضيافة الكريمة : تقديم القهوة العربية والتمر من أرقى مظاهر الكرم الإماراتي، وهو تعبير عن حسن الضيافة. </a:t>
            </a:r>
          </a:p>
          <a:p>
            <a:pPr algn="r"/>
            <a:r>
              <a:rPr lang="ar-AE" sz="2150" b="1" dirty="0"/>
              <a:t>آداب المجلس : يتميز المجلس الإماراتي بالهدوء، وتجنب المقاطعة أثناء الحديث، مع التزام الجلسة الصحيحة وعدم إظهار القدمين باتجاه الآخرين. </a:t>
            </a:r>
          </a:p>
          <a:p>
            <a:pPr algn="r"/>
            <a:r>
              <a:rPr lang="ar-AE" sz="2150" b="1" dirty="0"/>
              <a:t>الملبس المحتشم : يعكس اللباس الإماراتي الهوية والثقافة، فالرجال يرتدون </a:t>
            </a:r>
            <a:r>
              <a:rPr lang="ar-AE" sz="2150" b="1" dirty="0" err="1"/>
              <a:t>الكندورة</a:t>
            </a:r>
            <a:r>
              <a:rPr lang="ar-AE" sz="2150" b="1" dirty="0"/>
              <a:t> والغترة، بينما تلبس النساء العباءة والشيلة احترامًا للتقاليد. </a:t>
            </a:r>
          </a:p>
          <a:p>
            <a:pPr algn="r"/>
            <a:r>
              <a:rPr lang="ar-AE" sz="2150" b="1" dirty="0"/>
              <a:t>الكلمة الطيبة : استخدام الألفاظ المهذبة والتحدث بأسلوب لطيف يدل على حسن التربية والاحترام المتبادل. </a:t>
            </a:r>
          </a:p>
          <a:p>
            <a:pPr algn="r"/>
            <a:r>
              <a:rPr lang="ar-AE" sz="2150" b="1" dirty="0"/>
              <a:t>إكرام الضيف : يُقدم الطعام بسخاء، ولا يتم سؤال الضيف إن كان جائعًا، بل يُقدم له الطعام مباشرة. </a:t>
            </a:r>
          </a:p>
          <a:p>
            <a:pPr algn="r"/>
            <a:r>
              <a:rPr lang="ar-AE" sz="2150" b="1" dirty="0"/>
              <a:t>القيم الاجتماعية : تشمل التكاتف الاجتماعي، مساعدة المحتاج، والمشاركة في الأفراح والأتراح, السنع الإماراتي ليس مجرد تقاليد، بل أسلوب حياة يعكس الروح الأصيلة والمبادئ السامية التي تجعل المجتمع الإماراتي نموذجًا في الاحترام والتقدير. </a:t>
            </a:r>
          </a:p>
        </p:txBody>
      </p:sp>
      <p:sp>
        <p:nvSpPr>
          <p:cNvPr id="2" name="TextBox 1">
            <a:extLst>
              <a:ext uri="{FF2B5EF4-FFF2-40B4-BE49-F238E27FC236}">
                <a16:creationId xmlns:a16="http://schemas.microsoft.com/office/drawing/2014/main" id="{C3A53A81-91D5-09A3-4D39-D5CCEE4DCE0F}"/>
              </a:ext>
            </a:extLst>
          </p:cNvPr>
          <p:cNvSpPr txBox="1"/>
          <p:nvPr/>
        </p:nvSpPr>
        <p:spPr>
          <a:xfrm>
            <a:off x="127000" y="689043"/>
            <a:ext cx="3649133" cy="5632311"/>
          </a:xfrm>
          <a:prstGeom prst="rect">
            <a:avLst/>
          </a:prstGeom>
          <a:noFill/>
        </p:spPr>
        <p:txBody>
          <a:bodyPr wrap="square" rtlCol="0">
            <a:spAutoFit/>
          </a:bodyPr>
          <a:lstStyle/>
          <a:p>
            <a:pPr algn="ctr"/>
            <a:r>
              <a:rPr lang="ar-AE" sz="2400" b="1" dirty="0">
                <a:solidFill>
                  <a:srgbClr val="FF0000"/>
                </a:solidFill>
              </a:rPr>
              <a:t>اقرا النص ثم اجب عن الأسئلة </a:t>
            </a:r>
            <a:br>
              <a:rPr lang="ar-AE" sz="2400" b="1" dirty="0">
                <a:solidFill>
                  <a:schemeClr val="accent2">
                    <a:lumMod val="75000"/>
                  </a:schemeClr>
                </a:solidFill>
              </a:rPr>
            </a:br>
            <a:br>
              <a:rPr lang="ar-AE" sz="2400" b="1" dirty="0">
                <a:solidFill>
                  <a:srgbClr val="FF0000"/>
                </a:solidFill>
              </a:rPr>
            </a:br>
            <a:r>
              <a:rPr lang="ar-AE" sz="2400" b="1" dirty="0">
                <a:solidFill>
                  <a:srgbClr val="0070C0"/>
                </a:solidFill>
                <a:latin typeface="Poppins"/>
              </a:rPr>
              <a:t>ما هو السنع الإماراتي ؟</a:t>
            </a:r>
          </a:p>
          <a:p>
            <a:pPr algn="ctr"/>
            <a:endParaRPr lang="ar-AE" sz="2400" b="1" dirty="0">
              <a:solidFill>
                <a:srgbClr val="000000"/>
              </a:solidFill>
              <a:latin typeface="Poppins"/>
            </a:endParaRPr>
          </a:p>
          <a:p>
            <a:pPr algn="ctr"/>
            <a:endParaRPr lang="ar-AE" sz="2400" b="1" dirty="0">
              <a:solidFill>
                <a:srgbClr val="000000"/>
              </a:solidFill>
              <a:latin typeface="Poppins"/>
            </a:endParaRPr>
          </a:p>
          <a:p>
            <a:pPr algn="ctr"/>
            <a:r>
              <a:rPr lang="ar-AE" sz="2400" b="1" dirty="0">
                <a:solidFill>
                  <a:srgbClr val="000000"/>
                </a:solidFill>
                <a:latin typeface="Poppins"/>
              </a:rPr>
              <a:t>أ. مجموعة من الألعاب الشعبية</a:t>
            </a:r>
          </a:p>
          <a:p>
            <a:pPr algn="ctr"/>
            <a:endParaRPr lang="ar-AE" sz="2400" b="1" dirty="0">
              <a:solidFill>
                <a:srgbClr val="000000"/>
              </a:solidFill>
              <a:latin typeface="Poppins"/>
            </a:endParaRPr>
          </a:p>
          <a:p>
            <a:pPr algn="ctr"/>
            <a:r>
              <a:rPr lang="ar-AE" sz="2400" b="1" dirty="0">
                <a:solidFill>
                  <a:srgbClr val="000000"/>
                </a:solidFill>
                <a:latin typeface="Poppins"/>
              </a:rPr>
              <a:t>ب. مجموعة من العادات والتقاليد</a:t>
            </a:r>
          </a:p>
          <a:p>
            <a:pPr algn="ctr"/>
            <a:endParaRPr lang="ar-AE" sz="2400" b="1" dirty="0">
              <a:solidFill>
                <a:srgbClr val="000000"/>
              </a:solidFill>
              <a:latin typeface="Poppins"/>
            </a:endParaRPr>
          </a:p>
          <a:p>
            <a:pPr algn="ctr"/>
            <a:r>
              <a:rPr lang="ar-AE" sz="2400" b="1" dirty="0">
                <a:solidFill>
                  <a:srgbClr val="000000"/>
                </a:solidFill>
                <a:latin typeface="Poppins"/>
              </a:rPr>
              <a:t> التي تعكس القيم الأصيلة للمجتمع الإماراتي</a:t>
            </a:r>
          </a:p>
          <a:p>
            <a:pPr algn="ctr"/>
            <a:endParaRPr lang="ar-AE" sz="2400" b="1" dirty="0">
              <a:solidFill>
                <a:srgbClr val="000000"/>
              </a:solidFill>
              <a:latin typeface="Poppins"/>
            </a:endParaRPr>
          </a:p>
          <a:p>
            <a:pPr algn="ctr"/>
            <a:r>
              <a:rPr lang="ar-AE" sz="2400" b="1" dirty="0">
                <a:solidFill>
                  <a:srgbClr val="000000"/>
                </a:solidFill>
                <a:latin typeface="Poppins"/>
              </a:rPr>
              <a:t>ج. نوع من أنواع الطعام الإماراتي</a:t>
            </a:r>
          </a:p>
          <a:p>
            <a:pPr algn="ctr"/>
            <a:endParaRPr lang="ar-AE" sz="2400" b="1" dirty="0">
              <a:solidFill>
                <a:srgbClr val="000000"/>
              </a:solidFill>
              <a:latin typeface="Poppins"/>
            </a:endParaRPr>
          </a:p>
          <a:p>
            <a:pPr algn="ctr"/>
            <a:r>
              <a:rPr lang="ar-AE" sz="2400" b="1" dirty="0">
                <a:solidFill>
                  <a:srgbClr val="000000"/>
                </a:solidFill>
                <a:latin typeface="Poppins"/>
              </a:rPr>
              <a:t>د. نمط من أنماط الفن التقليدي</a:t>
            </a:r>
          </a:p>
        </p:txBody>
      </p:sp>
    </p:spTree>
    <p:extLst>
      <p:ext uri="{BB962C8B-B14F-4D97-AF65-F5344CB8AC3E}">
        <p14:creationId xmlns:p14="http://schemas.microsoft.com/office/powerpoint/2010/main" val="3230322026"/>
      </p:ext>
    </p:extLst>
  </p:cSld>
  <p:clrMapOvr>
    <a:masterClrMapping/>
  </p:clrMapOvr>
  <mc:AlternateContent xmlns:mc="http://schemas.openxmlformats.org/markup-compatibility/2006" xmlns:p14="http://schemas.microsoft.com/office/powerpoint/2010/main">
    <mc:Choice Requires="p14">
      <p:transition spd="slow" p14:dur="4400">
        <p14:honeycomb/>
      </p:transition>
    </mc:Choice>
    <mc:Fallback xmlns="">
      <p:transition spd="slow">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E690330-E108-3446-1BF1-4585F9C5815E}"/>
            </a:ext>
          </a:extLst>
        </p:cNvPr>
        <p:cNvGrpSpPr/>
        <p:nvPr/>
      </p:nvGrpSpPr>
      <p:grpSpPr>
        <a:xfrm>
          <a:off x="0" y="0"/>
          <a:ext cx="0" cy="0"/>
          <a:chOff x="0" y="0"/>
          <a:chExt cx="0" cy="0"/>
        </a:xfrm>
      </p:grpSpPr>
      <p:sp>
        <p:nvSpPr>
          <p:cNvPr id="9" name="TextBox 2">
            <a:extLst>
              <a:ext uri="{FF2B5EF4-FFF2-40B4-BE49-F238E27FC236}">
                <a16:creationId xmlns:a16="http://schemas.microsoft.com/office/drawing/2014/main" id="{872C10E9-F6D2-7F31-0D03-D8329812EC50}"/>
              </a:ext>
            </a:extLst>
          </p:cNvPr>
          <p:cNvSpPr txBox="1"/>
          <p:nvPr/>
        </p:nvSpPr>
        <p:spPr>
          <a:xfrm>
            <a:off x="3852332" y="74235"/>
            <a:ext cx="8339668" cy="6709529"/>
          </a:xfrm>
          <a:prstGeom prst="rect">
            <a:avLst/>
          </a:prstGeom>
          <a:solidFill>
            <a:schemeClr val="accent5">
              <a:lumMod val="40000"/>
              <a:lumOff val="60000"/>
            </a:schemeClr>
          </a:solidFill>
        </p:spPr>
        <p:txBody>
          <a:bodyPr wrap="square">
            <a:spAutoFit/>
          </a:bodyPr>
          <a:lstStyle/>
          <a:p>
            <a:pPr algn="r"/>
            <a:r>
              <a:rPr lang="ar-AE" sz="2150" b="1" dirty="0"/>
              <a:t>السنع الإماراتي: رمز للأصالة والقيم النبيلة , السنع الإماراتي هو مجموعة من العادات والتقاليد التي تعكس القيم الأصيلة للمجتمع الإماراتي، مثل الاحترام، الكرم، والتقدير المتبادل بين الأفراد, وهو جزء لا يتجزأ من الهوية الوطنية التي يتوارثها الأجيال جيلاً بعد جيل</a:t>
            </a:r>
          </a:p>
          <a:p>
            <a:pPr algn="r"/>
            <a:r>
              <a:rPr lang="ar-AE" sz="2150" b="1" dirty="0"/>
              <a:t>السلام والمصافحة : من أهم مظاهر السنع الإماراتي بدء اللقاء بالسلام والمصافحة مع استخدام عبارات الترحيب والدعاء بالخير. </a:t>
            </a:r>
          </a:p>
          <a:p>
            <a:pPr algn="r"/>
            <a:r>
              <a:rPr lang="ar-AE" sz="2150" b="1" dirty="0"/>
              <a:t>احترام الكبير : يُعتبر احترام كبار السن من القيم الأساسية، حيث يتم تقديمهم في المجالس، والإنصات إليهم، وتقدير آرائهم. </a:t>
            </a:r>
          </a:p>
          <a:p>
            <a:pPr algn="r"/>
            <a:r>
              <a:rPr lang="ar-AE" sz="2150" b="1" dirty="0"/>
              <a:t>الضيافة الكريمة : تقديم القهوة العربية والتمر من أرقى مظاهر الكرم الإماراتي، وهو تعبير عن حسن الضيافة. </a:t>
            </a:r>
          </a:p>
          <a:p>
            <a:pPr algn="r"/>
            <a:r>
              <a:rPr lang="ar-AE" sz="2150" b="1" dirty="0"/>
              <a:t>آداب المجلس : يتميز المجلس الإماراتي بالهدوء، وتجنب المقاطعة أثناء الحديث، مع التزام الجلسة الصحيحة وعدم إظهار القدمين باتجاه الآخرين. </a:t>
            </a:r>
          </a:p>
          <a:p>
            <a:pPr algn="r"/>
            <a:r>
              <a:rPr lang="ar-AE" sz="2150" b="1" dirty="0"/>
              <a:t>الملبس المحتشم : يعكس اللباس الإماراتي الهوية والثقافة، فالرجال يرتدون </a:t>
            </a:r>
            <a:r>
              <a:rPr lang="ar-AE" sz="2150" b="1" dirty="0" err="1"/>
              <a:t>الكندورة</a:t>
            </a:r>
            <a:r>
              <a:rPr lang="ar-AE" sz="2150" b="1" dirty="0"/>
              <a:t> والغترة، بينما تلبس النساء العباءة والشيلة احترامًا للتقاليد. </a:t>
            </a:r>
          </a:p>
          <a:p>
            <a:pPr algn="r"/>
            <a:r>
              <a:rPr lang="ar-AE" sz="2150" b="1" dirty="0"/>
              <a:t>الكلمة الطيبة : استخدام الألفاظ المهذبة والتحدث بأسلوب لطيف يدل على حسن التربية والاحترام المتبادل. </a:t>
            </a:r>
          </a:p>
          <a:p>
            <a:pPr algn="r"/>
            <a:r>
              <a:rPr lang="ar-AE" sz="2150" b="1" dirty="0"/>
              <a:t>إكرام الضيف : يُقدم الطعام بسخاء، ولا يتم سؤال الضيف إن كان جائعًا، بل يُقدم له الطعام مباشرة. </a:t>
            </a:r>
          </a:p>
          <a:p>
            <a:pPr algn="r"/>
            <a:r>
              <a:rPr lang="ar-AE" sz="2150" b="1" dirty="0"/>
              <a:t>القيم الاجتماعية : تشمل التكاتف الاجتماعي، مساعدة المحتاج، والمشاركة في الأفراح والأتراح, السنع الإماراتي ليس مجرد تقاليد، بل أسلوب حياة يعكس الروح الأصيلة والمبادئ السامية التي تجعل المجتمع الإماراتي نموذجًا في الاحترام والتقدير. </a:t>
            </a:r>
          </a:p>
        </p:txBody>
      </p:sp>
      <p:sp>
        <p:nvSpPr>
          <p:cNvPr id="2" name="TextBox 1">
            <a:extLst>
              <a:ext uri="{FF2B5EF4-FFF2-40B4-BE49-F238E27FC236}">
                <a16:creationId xmlns:a16="http://schemas.microsoft.com/office/drawing/2014/main" id="{FE406107-4C74-86D8-958A-1EB6868DA794}"/>
              </a:ext>
            </a:extLst>
          </p:cNvPr>
          <p:cNvSpPr txBox="1"/>
          <p:nvPr/>
        </p:nvSpPr>
        <p:spPr>
          <a:xfrm>
            <a:off x="127000" y="689043"/>
            <a:ext cx="3547533" cy="5262979"/>
          </a:xfrm>
          <a:prstGeom prst="rect">
            <a:avLst/>
          </a:prstGeom>
          <a:noFill/>
        </p:spPr>
        <p:txBody>
          <a:bodyPr wrap="square" rtlCol="0">
            <a:spAutoFit/>
          </a:bodyPr>
          <a:lstStyle/>
          <a:p>
            <a:pPr algn="ctr"/>
            <a:r>
              <a:rPr lang="ar-AE" sz="2400" b="1" dirty="0">
                <a:solidFill>
                  <a:srgbClr val="FF0000"/>
                </a:solidFill>
              </a:rPr>
              <a:t>اقرا النص ثم اجب عن الأسئلة </a:t>
            </a:r>
            <a:br>
              <a:rPr lang="ar-AE" sz="2400" b="1" dirty="0">
                <a:solidFill>
                  <a:schemeClr val="accent2">
                    <a:lumMod val="75000"/>
                  </a:schemeClr>
                </a:solidFill>
              </a:rPr>
            </a:br>
            <a:br>
              <a:rPr lang="ar-AE" sz="2400" b="1" dirty="0">
                <a:solidFill>
                  <a:srgbClr val="FF0000"/>
                </a:solidFill>
              </a:rPr>
            </a:br>
            <a:r>
              <a:rPr lang="ar-AE" sz="2400" b="1" dirty="0">
                <a:solidFill>
                  <a:srgbClr val="0070C0"/>
                </a:solidFill>
                <a:latin typeface="Poppins"/>
              </a:rPr>
              <a:t>ما هي أول مظاهر السنع الإماراتي عند اللقاء ؟</a:t>
            </a:r>
          </a:p>
          <a:p>
            <a:pPr algn="ctr"/>
            <a:endParaRPr lang="ar-AE" sz="2400" b="1" dirty="0">
              <a:solidFill>
                <a:srgbClr val="000000"/>
              </a:solidFill>
              <a:latin typeface="Poppins"/>
            </a:endParaRPr>
          </a:p>
          <a:p>
            <a:pPr algn="ctr"/>
            <a:endParaRPr lang="ar-AE" sz="2400" b="1" dirty="0">
              <a:solidFill>
                <a:srgbClr val="000000"/>
              </a:solidFill>
              <a:latin typeface="Poppins"/>
            </a:endParaRPr>
          </a:p>
          <a:p>
            <a:pPr algn="ctr"/>
            <a:r>
              <a:rPr lang="ar-AE" sz="2400" b="1" dirty="0">
                <a:solidFill>
                  <a:srgbClr val="000000"/>
                </a:solidFill>
                <a:latin typeface="Poppins"/>
              </a:rPr>
              <a:t>أ. تقديم الطعام</a:t>
            </a:r>
          </a:p>
          <a:p>
            <a:pPr algn="ctr"/>
            <a:endParaRPr lang="ar-AE" sz="2400" b="1" dirty="0">
              <a:solidFill>
                <a:srgbClr val="000000"/>
              </a:solidFill>
              <a:latin typeface="Poppins"/>
            </a:endParaRPr>
          </a:p>
          <a:p>
            <a:pPr algn="ctr"/>
            <a:r>
              <a:rPr lang="ar-AE" sz="2400" b="1" dirty="0">
                <a:solidFill>
                  <a:srgbClr val="000000"/>
                </a:solidFill>
                <a:latin typeface="Poppins"/>
              </a:rPr>
              <a:t>ب. الحديث عن الأخبار</a:t>
            </a:r>
          </a:p>
          <a:p>
            <a:pPr algn="ctr"/>
            <a:endParaRPr lang="ar-AE" sz="2400" b="1" dirty="0">
              <a:solidFill>
                <a:srgbClr val="000000"/>
              </a:solidFill>
              <a:latin typeface="Poppins"/>
            </a:endParaRPr>
          </a:p>
          <a:p>
            <a:pPr algn="ctr"/>
            <a:r>
              <a:rPr lang="ar-AE" sz="2400" b="1" dirty="0">
                <a:solidFill>
                  <a:srgbClr val="000000"/>
                </a:solidFill>
                <a:latin typeface="Poppins"/>
              </a:rPr>
              <a:t>ج. السلام والمصافحة مع عبارات الترحيب</a:t>
            </a:r>
          </a:p>
          <a:p>
            <a:pPr algn="ctr"/>
            <a:endParaRPr lang="ar-AE" sz="2400" b="1" dirty="0">
              <a:solidFill>
                <a:srgbClr val="000000"/>
              </a:solidFill>
              <a:latin typeface="Poppins"/>
            </a:endParaRPr>
          </a:p>
          <a:p>
            <a:pPr algn="ctr"/>
            <a:r>
              <a:rPr lang="ar-AE" sz="2400" b="1" dirty="0">
                <a:solidFill>
                  <a:srgbClr val="000000"/>
                </a:solidFill>
                <a:latin typeface="Poppins"/>
              </a:rPr>
              <a:t>د. تقديم الهدايا</a:t>
            </a:r>
          </a:p>
        </p:txBody>
      </p:sp>
    </p:spTree>
    <p:extLst>
      <p:ext uri="{BB962C8B-B14F-4D97-AF65-F5344CB8AC3E}">
        <p14:creationId xmlns:p14="http://schemas.microsoft.com/office/powerpoint/2010/main" val="1272275001"/>
      </p:ext>
    </p:extLst>
  </p:cSld>
  <p:clrMapOvr>
    <a:masterClrMapping/>
  </p:clrMapOvr>
  <mc:AlternateContent xmlns:mc="http://schemas.openxmlformats.org/markup-compatibility/2006" xmlns:p14="http://schemas.microsoft.com/office/powerpoint/2010/main">
    <mc:Choice Requires="p14">
      <p:transition spd="slow" p14:dur="4400">
        <p14:honeycomb/>
      </p:transition>
    </mc:Choice>
    <mc:Fallback xmlns="">
      <p:transition spd="slow">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9C74C76-0535-3F61-85FF-46B4F252B943}"/>
            </a:ext>
          </a:extLst>
        </p:cNvPr>
        <p:cNvGrpSpPr/>
        <p:nvPr/>
      </p:nvGrpSpPr>
      <p:grpSpPr>
        <a:xfrm>
          <a:off x="0" y="0"/>
          <a:ext cx="0" cy="0"/>
          <a:chOff x="0" y="0"/>
          <a:chExt cx="0" cy="0"/>
        </a:xfrm>
      </p:grpSpPr>
      <p:sp>
        <p:nvSpPr>
          <p:cNvPr id="9" name="TextBox 2">
            <a:extLst>
              <a:ext uri="{FF2B5EF4-FFF2-40B4-BE49-F238E27FC236}">
                <a16:creationId xmlns:a16="http://schemas.microsoft.com/office/drawing/2014/main" id="{CA4E4D90-90DE-2733-8516-9BD3AD35D740}"/>
              </a:ext>
            </a:extLst>
          </p:cNvPr>
          <p:cNvSpPr txBox="1"/>
          <p:nvPr/>
        </p:nvSpPr>
        <p:spPr>
          <a:xfrm>
            <a:off x="3852332" y="74235"/>
            <a:ext cx="8339668" cy="6709529"/>
          </a:xfrm>
          <a:prstGeom prst="rect">
            <a:avLst/>
          </a:prstGeom>
          <a:solidFill>
            <a:schemeClr val="accent5">
              <a:lumMod val="40000"/>
              <a:lumOff val="60000"/>
            </a:schemeClr>
          </a:solidFill>
        </p:spPr>
        <p:txBody>
          <a:bodyPr wrap="square">
            <a:spAutoFit/>
          </a:bodyPr>
          <a:lstStyle/>
          <a:p>
            <a:pPr algn="r"/>
            <a:r>
              <a:rPr lang="ar-AE" sz="2150" b="1" dirty="0"/>
              <a:t>السنع الإماراتي: رمز للأصالة والقيم النبيلة , السنع الإماراتي هو مجموعة من العادات والتقاليد التي تعكس القيم الأصيلة للمجتمع الإماراتي، مثل الاحترام، الكرم، والتقدير المتبادل بين الأفراد, وهو جزء لا يتجزأ من الهوية الوطنية التي يتوارثها الأجيال جيلاً بعد جيل</a:t>
            </a:r>
          </a:p>
          <a:p>
            <a:pPr algn="r"/>
            <a:r>
              <a:rPr lang="ar-AE" sz="2150" b="1" dirty="0"/>
              <a:t>السلام والمصافحة : من أهم مظاهر السنع الإماراتي بدء اللقاء بالسلام والمصافحة مع استخدام عبارات الترحيب والدعاء بالخير. </a:t>
            </a:r>
          </a:p>
          <a:p>
            <a:pPr algn="r"/>
            <a:r>
              <a:rPr lang="ar-AE" sz="2150" b="1" dirty="0"/>
              <a:t>احترام الكبير : يُعتبر احترام كبار السن من القيم الأساسية، حيث يتم تقديمهم في المجالس، والإنصات إليهم، وتقدير آرائهم. </a:t>
            </a:r>
          </a:p>
          <a:p>
            <a:pPr algn="r"/>
            <a:r>
              <a:rPr lang="ar-AE" sz="2150" b="1" dirty="0"/>
              <a:t>الضيافة الكريمة : تقديم القهوة العربية والتمر من أرقى مظاهر الكرم الإماراتي، وهو تعبير عن حسن الضيافة. </a:t>
            </a:r>
          </a:p>
          <a:p>
            <a:pPr algn="r"/>
            <a:r>
              <a:rPr lang="ar-AE" sz="2150" b="1" dirty="0"/>
              <a:t>آداب المجلس : يتميز المجلس الإماراتي بالهدوء، وتجنب المقاطعة أثناء الحديث، مع التزام الجلسة الصحيحة وعدم إظهار القدمين باتجاه الآخرين. </a:t>
            </a:r>
          </a:p>
          <a:p>
            <a:pPr algn="r"/>
            <a:r>
              <a:rPr lang="ar-AE" sz="2150" b="1" dirty="0"/>
              <a:t>الملبس المحتشم : يعكس اللباس الإماراتي الهوية والثقافة، فالرجال يرتدون </a:t>
            </a:r>
            <a:r>
              <a:rPr lang="ar-AE" sz="2150" b="1" dirty="0" err="1"/>
              <a:t>الكندورة</a:t>
            </a:r>
            <a:r>
              <a:rPr lang="ar-AE" sz="2150" b="1" dirty="0"/>
              <a:t> والغترة، بينما تلبس النساء العباءة والشيلة احترامًا للتقاليد. </a:t>
            </a:r>
          </a:p>
          <a:p>
            <a:pPr algn="r"/>
            <a:r>
              <a:rPr lang="ar-AE" sz="2150" b="1" dirty="0"/>
              <a:t>الكلمة الطيبة : استخدام الألفاظ المهذبة والتحدث بأسلوب لطيف يدل على حسن التربية والاحترام المتبادل. </a:t>
            </a:r>
          </a:p>
          <a:p>
            <a:pPr algn="r"/>
            <a:r>
              <a:rPr lang="ar-AE" sz="2150" b="1" dirty="0"/>
              <a:t>إكرام الضيف : يُقدم الطعام بسخاء، ولا يتم سؤال الضيف إن كان جائعًا، بل يُقدم له الطعام مباشرة. </a:t>
            </a:r>
          </a:p>
          <a:p>
            <a:pPr algn="r"/>
            <a:r>
              <a:rPr lang="ar-AE" sz="2150" b="1" dirty="0"/>
              <a:t>القيم الاجتماعية : تشمل التكاتف الاجتماعي، مساعدة المحتاج، والمشاركة في الأفراح والأتراح, السنع الإماراتي ليس مجرد تقاليد، بل أسلوب حياة يعكس الروح الأصيلة والمبادئ السامية التي تجعل المجتمع الإماراتي نموذجًا في الاحترام والتقدير. </a:t>
            </a:r>
          </a:p>
        </p:txBody>
      </p:sp>
      <p:sp>
        <p:nvSpPr>
          <p:cNvPr id="2" name="TextBox 1">
            <a:extLst>
              <a:ext uri="{FF2B5EF4-FFF2-40B4-BE49-F238E27FC236}">
                <a16:creationId xmlns:a16="http://schemas.microsoft.com/office/drawing/2014/main" id="{DE8996AF-4D14-8B6F-49F9-9100B4CAA233}"/>
              </a:ext>
            </a:extLst>
          </p:cNvPr>
          <p:cNvSpPr txBox="1"/>
          <p:nvPr/>
        </p:nvSpPr>
        <p:spPr>
          <a:xfrm>
            <a:off x="127000" y="689043"/>
            <a:ext cx="3547533" cy="5262979"/>
          </a:xfrm>
          <a:prstGeom prst="rect">
            <a:avLst/>
          </a:prstGeom>
          <a:noFill/>
        </p:spPr>
        <p:txBody>
          <a:bodyPr wrap="square" rtlCol="0">
            <a:spAutoFit/>
          </a:bodyPr>
          <a:lstStyle/>
          <a:p>
            <a:pPr algn="ctr"/>
            <a:r>
              <a:rPr lang="ar-AE" sz="2400" b="1" dirty="0">
                <a:solidFill>
                  <a:srgbClr val="FF0000"/>
                </a:solidFill>
              </a:rPr>
              <a:t>اقرا النص ثم اجب عن الأسئلة </a:t>
            </a:r>
            <a:br>
              <a:rPr lang="ar-AE" sz="2400" b="1" dirty="0">
                <a:solidFill>
                  <a:schemeClr val="accent2">
                    <a:lumMod val="75000"/>
                  </a:schemeClr>
                </a:solidFill>
              </a:rPr>
            </a:br>
            <a:br>
              <a:rPr lang="ar-AE" sz="2400" b="1" dirty="0">
                <a:solidFill>
                  <a:srgbClr val="FF0000"/>
                </a:solidFill>
              </a:rPr>
            </a:br>
            <a:r>
              <a:rPr lang="ar-AE" sz="2400" b="1" dirty="0">
                <a:solidFill>
                  <a:srgbClr val="0070C0"/>
                </a:solidFill>
                <a:latin typeface="Poppins"/>
              </a:rPr>
              <a:t>كيف يتم التعامل مع كبار السن في المجتمع الإماراتي ؟</a:t>
            </a:r>
          </a:p>
          <a:p>
            <a:pPr algn="ctr"/>
            <a:endParaRPr lang="ar-AE" sz="2400" b="1" dirty="0">
              <a:solidFill>
                <a:srgbClr val="000000"/>
              </a:solidFill>
              <a:latin typeface="Poppins"/>
            </a:endParaRPr>
          </a:p>
          <a:p>
            <a:pPr algn="ctr"/>
            <a:endParaRPr lang="ar-AE" sz="2400" b="1" dirty="0">
              <a:solidFill>
                <a:srgbClr val="000000"/>
              </a:solidFill>
              <a:latin typeface="Poppins"/>
            </a:endParaRPr>
          </a:p>
          <a:p>
            <a:pPr algn="ctr"/>
            <a:r>
              <a:rPr lang="ar-AE" sz="2400" b="1" dirty="0">
                <a:solidFill>
                  <a:srgbClr val="000000"/>
                </a:solidFill>
                <a:latin typeface="Poppins"/>
              </a:rPr>
              <a:t>أ. معاملتهم كباقي الأشخاص</a:t>
            </a:r>
          </a:p>
          <a:p>
            <a:pPr algn="ctr"/>
            <a:endParaRPr lang="ar-AE" sz="2400" b="1" dirty="0">
              <a:solidFill>
                <a:srgbClr val="000000"/>
              </a:solidFill>
              <a:latin typeface="Poppins"/>
            </a:endParaRPr>
          </a:p>
          <a:p>
            <a:pPr algn="ctr"/>
            <a:r>
              <a:rPr lang="ar-AE" sz="2400" b="1" dirty="0">
                <a:solidFill>
                  <a:srgbClr val="000000"/>
                </a:solidFill>
                <a:latin typeface="Poppins"/>
              </a:rPr>
              <a:t>ب. تجاهل آرائهم</a:t>
            </a:r>
          </a:p>
          <a:p>
            <a:pPr algn="ctr"/>
            <a:endParaRPr lang="ar-AE" sz="2400" b="1" dirty="0">
              <a:solidFill>
                <a:srgbClr val="000000"/>
              </a:solidFill>
              <a:latin typeface="Poppins"/>
            </a:endParaRPr>
          </a:p>
          <a:p>
            <a:pPr algn="ctr"/>
            <a:r>
              <a:rPr lang="ar-AE" sz="2400" b="1" dirty="0">
                <a:solidFill>
                  <a:srgbClr val="000000"/>
                </a:solidFill>
                <a:latin typeface="Poppins"/>
              </a:rPr>
              <a:t>ج. الحديث معهم باختصار</a:t>
            </a:r>
          </a:p>
          <a:p>
            <a:pPr algn="ctr"/>
            <a:endParaRPr lang="ar-AE" sz="2400" b="1" dirty="0">
              <a:solidFill>
                <a:srgbClr val="000000"/>
              </a:solidFill>
              <a:latin typeface="Poppins"/>
            </a:endParaRPr>
          </a:p>
          <a:p>
            <a:pPr algn="ctr"/>
            <a:r>
              <a:rPr lang="ar-AE" sz="2400" b="1" dirty="0">
                <a:solidFill>
                  <a:srgbClr val="000000"/>
                </a:solidFill>
                <a:latin typeface="Poppins"/>
              </a:rPr>
              <a:t>د. تقديمهم في المجالس والإنصات إليهم</a:t>
            </a:r>
          </a:p>
        </p:txBody>
      </p:sp>
    </p:spTree>
    <p:extLst>
      <p:ext uri="{BB962C8B-B14F-4D97-AF65-F5344CB8AC3E}">
        <p14:creationId xmlns:p14="http://schemas.microsoft.com/office/powerpoint/2010/main" val="3784448639"/>
      </p:ext>
    </p:extLst>
  </p:cSld>
  <p:clrMapOvr>
    <a:masterClrMapping/>
  </p:clrMapOvr>
  <mc:AlternateContent xmlns:mc="http://schemas.openxmlformats.org/markup-compatibility/2006" xmlns:p14="http://schemas.microsoft.com/office/powerpoint/2010/main">
    <mc:Choice Requires="p14">
      <p:transition spd="slow" p14:dur="4400">
        <p14:honeycomb/>
      </p:transition>
    </mc:Choice>
    <mc:Fallback xmlns="">
      <p:transition spd="slow">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6A227AB-CE2F-CB3D-E86D-41E9F498D5AB}"/>
            </a:ext>
          </a:extLst>
        </p:cNvPr>
        <p:cNvGrpSpPr/>
        <p:nvPr/>
      </p:nvGrpSpPr>
      <p:grpSpPr>
        <a:xfrm>
          <a:off x="0" y="0"/>
          <a:ext cx="0" cy="0"/>
          <a:chOff x="0" y="0"/>
          <a:chExt cx="0" cy="0"/>
        </a:xfrm>
      </p:grpSpPr>
      <p:sp>
        <p:nvSpPr>
          <p:cNvPr id="9" name="TextBox 2">
            <a:extLst>
              <a:ext uri="{FF2B5EF4-FFF2-40B4-BE49-F238E27FC236}">
                <a16:creationId xmlns:a16="http://schemas.microsoft.com/office/drawing/2014/main" id="{16BE10A4-CF5E-B5C4-7640-3F884A6B621B}"/>
              </a:ext>
            </a:extLst>
          </p:cNvPr>
          <p:cNvSpPr txBox="1"/>
          <p:nvPr/>
        </p:nvSpPr>
        <p:spPr>
          <a:xfrm>
            <a:off x="3852332" y="74235"/>
            <a:ext cx="8339668" cy="6709529"/>
          </a:xfrm>
          <a:prstGeom prst="rect">
            <a:avLst/>
          </a:prstGeom>
          <a:solidFill>
            <a:schemeClr val="accent5">
              <a:lumMod val="40000"/>
              <a:lumOff val="60000"/>
            </a:schemeClr>
          </a:solidFill>
        </p:spPr>
        <p:txBody>
          <a:bodyPr wrap="square">
            <a:spAutoFit/>
          </a:bodyPr>
          <a:lstStyle/>
          <a:p>
            <a:pPr algn="r"/>
            <a:r>
              <a:rPr lang="ar-AE" sz="2150" b="1" dirty="0"/>
              <a:t>السنع الإماراتي: رمز للأصالة والقيم النبيلة , السنع الإماراتي هو مجموعة من العادات والتقاليد التي تعكس القيم الأصيلة للمجتمع الإماراتي، مثل الاحترام، الكرم، والتقدير المتبادل بين الأفراد, وهو جزء لا يتجزأ من الهوية الوطنية التي يتوارثها الأجيال جيلاً بعد جيل</a:t>
            </a:r>
          </a:p>
          <a:p>
            <a:pPr algn="r"/>
            <a:r>
              <a:rPr lang="ar-AE" sz="2150" b="1" dirty="0"/>
              <a:t>السلام والمصافحة : من أهم مظاهر السنع الإماراتي بدء اللقاء بالسلام والمصافحة مع استخدام عبارات الترحيب والدعاء بالخير. </a:t>
            </a:r>
          </a:p>
          <a:p>
            <a:pPr algn="r"/>
            <a:r>
              <a:rPr lang="ar-AE" sz="2150" b="1" dirty="0"/>
              <a:t>احترام الكبير : يُعتبر احترام كبار السن من القيم الأساسية، حيث يتم تقديمهم في المجالس، والإنصات إليهم، وتقدير آرائهم. </a:t>
            </a:r>
          </a:p>
          <a:p>
            <a:pPr algn="r"/>
            <a:r>
              <a:rPr lang="ar-AE" sz="2150" b="1" dirty="0"/>
              <a:t>الضيافة الكريمة : تقديم القهوة العربية والتمر من أرقى مظاهر الكرم الإماراتي، وهو تعبير عن حسن الضيافة. </a:t>
            </a:r>
          </a:p>
          <a:p>
            <a:pPr algn="r"/>
            <a:r>
              <a:rPr lang="ar-AE" sz="2150" b="1" dirty="0"/>
              <a:t>آداب المجلس : يتميز المجلس الإماراتي بالهدوء، وتجنب المقاطعة أثناء الحديث، مع التزام الجلسة الصحيحة وعدم إظهار القدمين باتجاه الآخرين. </a:t>
            </a:r>
          </a:p>
          <a:p>
            <a:pPr algn="r"/>
            <a:r>
              <a:rPr lang="ar-AE" sz="2150" b="1" dirty="0"/>
              <a:t>الملبس المحتشم : يعكس اللباس الإماراتي الهوية والثقافة، فالرجال يرتدون </a:t>
            </a:r>
            <a:r>
              <a:rPr lang="ar-AE" sz="2150" b="1" dirty="0" err="1"/>
              <a:t>الكندورة</a:t>
            </a:r>
            <a:r>
              <a:rPr lang="ar-AE" sz="2150" b="1" dirty="0"/>
              <a:t> والغترة، بينما تلبس النساء العباءة والشيلة احترامًا للتقاليد. </a:t>
            </a:r>
          </a:p>
          <a:p>
            <a:pPr algn="r"/>
            <a:r>
              <a:rPr lang="ar-AE" sz="2150" b="1" dirty="0"/>
              <a:t>الكلمة الطيبة : استخدام الألفاظ المهذبة والتحدث بأسلوب لطيف يدل على حسن التربية والاحترام المتبادل. </a:t>
            </a:r>
          </a:p>
          <a:p>
            <a:pPr algn="r"/>
            <a:r>
              <a:rPr lang="ar-AE" sz="2150" b="1" dirty="0"/>
              <a:t>إكرام الضيف : يُقدم الطعام بسخاء، ولا يتم سؤال الضيف إن كان جائعًا، بل يُقدم له الطعام مباشرة. </a:t>
            </a:r>
          </a:p>
          <a:p>
            <a:pPr algn="r"/>
            <a:r>
              <a:rPr lang="ar-AE" sz="2150" b="1" dirty="0"/>
              <a:t>القيم الاجتماعية : تشمل التكاتف الاجتماعي، مساعدة المحتاج، والمشاركة في الأفراح والأتراح, السنع الإماراتي ليس مجرد تقاليد، بل أسلوب حياة يعكس الروح الأصيلة والمبادئ السامية التي تجعل المجتمع الإماراتي نموذجًا في الاحترام والتقدير. </a:t>
            </a:r>
          </a:p>
        </p:txBody>
      </p:sp>
      <p:sp>
        <p:nvSpPr>
          <p:cNvPr id="2" name="TextBox 1">
            <a:extLst>
              <a:ext uri="{FF2B5EF4-FFF2-40B4-BE49-F238E27FC236}">
                <a16:creationId xmlns:a16="http://schemas.microsoft.com/office/drawing/2014/main" id="{8D29F4AF-4120-3EAC-DB97-99CEE1447EDE}"/>
              </a:ext>
            </a:extLst>
          </p:cNvPr>
          <p:cNvSpPr txBox="1"/>
          <p:nvPr/>
        </p:nvSpPr>
        <p:spPr>
          <a:xfrm>
            <a:off x="127000" y="689043"/>
            <a:ext cx="3547533" cy="4893647"/>
          </a:xfrm>
          <a:prstGeom prst="rect">
            <a:avLst/>
          </a:prstGeom>
          <a:noFill/>
        </p:spPr>
        <p:txBody>
          <a:bodyPr wrap="square" rtlCol="0">
            <a:spAutoFit/>
          </a:bodyPr>
          <a:lstStyle/>
          <a:p>
            <a:pPr algn="ctr"/>
            <a:r>
              <a:rPr lang="ar-AE" sz="2400" b="1" dirty="0">
                <a:solidFill>
                  <a:srgbClr val="FF0000"/>
                </a:solidFill>
              </a:rPr>
              <a:t>اقرا النص ثم اجب عن الأسئلة </a:t>
            </a:r>
            <a:br>
              <a:rPr lang="ar-AE" sz="2400" b="1" dirty="0">
                <a:solidFill>
                  <a:schemeClr val="accent2">
                    <a:lumMod val="75000"/>
                  </a:schemeClr>
                </a:solidFill>
              </a:rPr>
            </a:br>
            <a:br>
              <a:rPr lang="ar-AE" sz="2400" b="1" dirty="0">
                <a:solidFill>
                  <a:srgbClr val="FF0000"/>
                </a:solidFill>
              </a:rPr>
            </a:br>
            <a:r>
              <a:rPr lang="ar-AE" sz="2400" b="1" dirty="0">
                <a:solidFill>
                  <a:srgbClr val="0070C0"/>
                </a:solidFill>
                <a:latin typeface="Poppins"/>
              </a:rPr>
              <a:t>من أهم مظاهر الكرم في </a:t>
            </a:r>
          </a:p>
          <a:p>
            <a:pPr algn="ctr"/>
            <a:r>
              <a:rPr lang="ar-AE" sz="2400" b="1" dirty="0">
                <a:solidFill>
                  <a:srgbClr val="0070C0"/>
                </a:solidFill>
                <a:latin typeface="Poppins"/>
              </a:rPr>
              <a:t>الضيافة الإماراتية ؟</a:t>
            </a:r>
          </a:p>
          <a:p>
            <a:pPr algn="ctr"/>
            <a:endParaRPr lang="ar-AE" sz="2400" b="1" dirty="0">
              <a:solidFill>
                <a:srgbClr val="000000"/>
              </a:solidFill>
              <a:latin typeface="Poppins"/>
            </a:endParaRPr>
          </a:p>
          <a:p>
            <a:pPr algn="ctr"/>
            <a:endParaRPr lang="ar-AE" sz="2400" b="1" dirty="0">
              <a:solidFill>
                <a:srgbClr val="000000"/>
              </a:solidFill>
              <a:latin typeface="Poppins"/>
            </a:endParaRPr>
          </a:p>
          <a:p>
            <a:pPr algn="ctr"/>
            <a:r>
              <a:rPr lang="ar-AE" sz="2400" b="1" dirty="0">
                <a:solidFill>
                  <a:srgbClr val="000000"/>
                </a:solidFill>
                <a:latin typeface="Poppins"/>
              </a:rPr>
              <a:t>أ. تقديم القهوة العربية والتمر</a:t>
            </a:r>
          </a:p>
          <a:p>
            <a:pPr algn="ctr"/>
            <a:endParaRPr lang="ar-AE" sz="2400" b="1" dirty="0">
              <a:solidFill>
                <a:srgbClr val="000000"/>
              </a:solidFill>
              <a:latin typeface="Poppins"/>
            </a:endParaRPr>
          </a:p>
          <a:p>
            <a:pPr algn="ctr"/>
            <a:r>
              <a:rPr lang="ar-AE" sz="2400" b="1" dirty="0">
                <a:solidFill>
                  <a:srgbClr val="000000"/>
                </a:solidFill>
                <a:latin typeface="Poppins"/>
              </a:rPr>
              <a:t>ب. تقديم العصائر فقط</a:t>
            </a:r>
          </a:p>
          <a:p>
            <a:pPr algn="ctr"/>
            <a:endParaRPr lang="ar-AE" sz="2400" b="1" dirty="0">
              <a:solidFill>
                <a:srgbClr val="000000"/>
              </a:solidFill>
              <a:latin typeface="Poppins"/>
            </a:endParaRPr>
          </a:p>
          <a:p>
            <a:pPr algn="ctr"/>
            <a:r>
              <a:rPr lang="ar-AE" sz="2400" b="1" dirty="0">
                <a:solidFill>
                  <a:srgbClr val="000000"/>
                </a:solidFill>
                <a:latin typeface="Poppins"/>
              </a:rPr>
              <a:t>ج. تقديم الحلويات فقط</a:t>
            </a:r>
          </a:p>
          <a:p>
            <a:pPr algn="ctr"/>
            <a:endParaRPr lang="ar-AE" sz="2400" b="1" dirty="0">
              <a:solidFill>
                <a:srgbClr val="000000"/>
              </a:solidFill>
              <a:latin typeface="Poppins"/>
            </a:endParaRPr>
          </a:p>
          <a:p>
            <a:pPr algn="ctr"/>
            <a:r>
              <a:rPr lang="ar-AE" sz="2400" b="1" dirty="0">
                <a:solidFill>
                  <a:srgbClr val="000000"/>
                </a:solidFill>
                <a:latin typeface="Poppins"/>
              </a:rPr>
              <a:t>د. سؤال الضيف عما يريد</a:t>
            </a:r>
          </a:p>
        </p:txBody>
      </p:sp>
    </p:spTree>
    <p:extLst>
      <p:ext uri="{BB962C8B-B14F-4D97-AF65-F5344CB8AC3E}">
        <p14:creationId xmlns:p14="http://schemas.microsoft.com/office/powerpoint/2010/main" val="3969805184"/>
      </p:ext>
    </p:extLst>
  </p:cSld>
  <p:clrMapOvr>
    <a:masterClrMapping/>
  </p:clrMapOvr>
  <mc:AlternateContent xmlns:mc="http://schemas.openxmlformats.org/markup-compatibility/2006" xmlns:p14="http://schemas.microsoft.com/office/powerpoint/2010/main">
    <mc:Choice Requires="p14">
      <p:transition spd="slow" p14:dur="4400">
        <p14:honeycomb/>
      </p:transition>
    </mc:Choice>
    <mc:Fallback xmlns="">
      <p:transition spd="slow">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D88A1A7-FB0D-9284-E1BE-55ED20833C56}"/>
            </a:ext>
          </a:extLst>
        </p:cNvPr>
        <p:cNvGrpSpPr/>
        <p:nvPr/>
      </p:nvGrpSpPr>
      <p:grpSpPr>
        <a:xfrm>
          <a:off x="0" y="0"/>
          <a:ext cx="0" cy="0"/>
          <a:chOff x="0" y="0"/>
          <a:chExt cx="0" cy="0"/>
        </a:xfrm>
      </p:grpSpPr>
      <p:sp>
        <p:nvSpPr>
          <p:cNvPr id="9" name="TextBox 2">
            <a:extLst>
              <a:ext uri="{FF2B5EF4-FFF2-40B4-BE49-F238E27FC236}">
                <a16:creationId xmlns:a16="http://schemas.microsoft.com/office/drawing/2014/main" id="{BB54CAEF-C44D-EADA-A8FD-AD6A1EDF1057}"/>
              </a:ext>
            </a:extLst>
          </p:cNvPr>
          <p:cNvSpPr txBox="1"/>
          <p:nvPr/>
        </p:nvSpPr>
        <p:spPr>
          <a:xfrm>
            <a:off x="3852332" y="74235"/>
            <a:ext cx="8339668" cy="6709529"/>
          </a:xfrm>
          <a:prstGeom prst="rect">
            <a:avLst/>
          </a:prstGeom>
          <a:solidFill>
            <a:schemeClr val="accent5">
              <a:lumMod val="40000"/>
              <a:lumOff val="60000"/>
            </a:schemeClr>
          </a:solidFill>
        </p:spPr>
        <p:txBody>
          <a:bodyPr wrap="square">
            <a:spAutoFit/>
          </a:bodyPr>
          <a:lstStyle/>
          <a:p>
            <a:pPr algn="r"/>
            <a:r>
              <a:rPr lang="ar-AE" sz="2150" b="1" dirty="0"/>
              <a:t>السنع الإماراتي: رمز للأصالة والقيم النبيلة , السنع الإماراتي هو مجموعة من العادات والتقاليد التي تعكس القيم الأصيلة للمجتمع الإماراتي، مثل الاحترام، الكرم، والتقدير المتبادل بين الأفراد, وهو جزء لا يتجزأ من الهوية الوطنية التي يتوارثها الأجيال جيلاً بعد جيل</a:t>
            </a:r>
          </a:p>
          <a:p>
            <a:pPr algn="r"/>
            <a:r>
              <a:rPr lang="ar-AE" sz="2150" b="1" dirty="0"/>
              <a:t>السلام والمصافحة : من أهم مظاهر السنع الإماراتي بدء اللقاء بالسلام والمصافحة مع استخدام عبارات الترحيب والدعاء بالخير. </a:t>
            </a:r>
          </a:p>
          <a:p>
            <a:pPr algn="r"/>
            <a:r>
              <a:rPr lang="ar-AE" sz="2150" b="1" dirty="0"/>
              <a:t>احترام الكبير : يُعتبر احترام كبار السن من القيم الأساسية، حيث يتم تقديمهم في المجالس، والإنصات إليهم، وتقدير آرائهم. </a:t>
            </a:r>
          </a:p>
          <a:p>
            <a:pPr algn="r"/>
            <a:r>
              <a:rPr lang="ar-AE" sz="2150" b="1" dirty="0"/>
              <a:t>الضيافة الكريمة : تقديم القهوة العربية والتمر من أرقى مظاهر الكرم الإماراتي، وهو تعبير عن حسن الضيافة. </a:t>
            </a:r>
          </a:p>
          <a:p>
            <a:pPr algn="r"/>
            <a:r>
              <a:rPr lang="ar-AE" sz="2150" b="1" dirty="0"/>
              <a:t>آداب المجلس : يتميز المجلس الإماراتي بالهدوء، وتجنب المقاطعة أثناء الحديث، مع التزام الجلسة الصحيحة وعدم إظهار القدمين باتجاه الآخرين. </a:t>
            </a:r>
          </a:p>
          <a:p>
            <a:pPr algn="r"/>
            <a:r>
              <a:rPr lang="ar-AE" sz="2150" b="1" dirty="0"/>
              <a:t>الملبس المحتشم : يعكس اللباس الإماراتي الهوية والثقافة، فالرجال يرتدون </a:t>
            </a:r>
            <a:r>
              <a:rPr lang="ar-AE" sz="2150" b="1" dirty="0" err="1"/>
              <a:t>الكندورة</a:t>
            </a:r>
            <a:r>
              <a:rPr lang="ar-AE" sz="2150" b="1" dirty="0"/>
              <a:t> والغترة، بينما تلبس النساء العباءة والشيلة احترامًا للتقاليد. </a:t>
            </a:r>
          </a:p>
          <a:p>
            <a:pPr algn="r"/>
            <a:r>
              <a:rPr lang="ar-AE" sz="2150" b="1" dirty="0"/>
              <a:t>الكلمة الطيبة : استخدام الألفاظ المهذبة والتحدث بأسلوب لطيف يدل على حسن التربية والاحترام المتبادل. </a:t>
            </a:r>
          </a:p>
          <a:p>
            <a:pPr algn="r"/>
            <a:r>
              <a:rPr lang="ar-AE" sz="2150" b="1" dirty="0"/>
              <a:t>إكرام الضيف : يُقدم الطعام بسخاء، ولا يتم سؤال الضيف إن كان جائعًا، بل يُقدم له الطعام مباشرة. </a:t>
            </a:r>
          </a:p>
          <a:p>
            <a:pPr algn="r"/>
            <a:r>
              <a:rPr lang="ar-AE" sz="2150" b="1" dirty="0"/>
              <a:t>القيم الاجتماعية : تشمل التكاتف الاجتماعي، مساعدة المحتاج، والمشاركة في الأفراح والأتراح, السنع الإماراتي ليس مجرد تقاليد، بل أسلوب حياة يعكس الروح الأصيلة والمبادئ السامية التي تجعل المجتمع الإماراتي نموذجًا في الاحترام والتقدير. </a:t>
            </a:r>
          </a:p>
        </p:txBody>
      </p:sp>
      <p:sp>
        <p:nvSpPr>
          <p:cNvPr id="2" name="TextBox 1">
            <a:extLst>
              <a:ext uri="{FF2B5EF4-FFF2-40B4-BE49-F238E27FC236}">
                <a16:creationId xmlns:a16="http://schemas.microsoft.com/office/drawing/2014/main" id="{E1C83435-F1F4-FCFF-5484-DEABA14C4805}"/>
              </a:ext>
            </a:extLst>
          </p:cNvPr>
          <p:cNvSpPr txBox="1"/>
          <p:nvPr/>
        </p:nvSpPr>
        <p:spPr>
          <a:xfrm>
            <a:off x="127000" y="689043"/>
            <a:ext cx="3547533" cy="5262979"/>
          </a:xfrm>
          <a:prstGeom prst="rect">
            <a:avLst/>
          </a:prstGeom>
          <a:noFill/>
        </p:spPr>
        <p:txBody>
          <a:bodyPr wrap="square" rtlCol="0">
            <a:spAutoFit/>
          </a:bodyPr>
          <a:lstStyle/>
          <a:p>
            <a:pPr algn="ctr"/>
            <a:r>
              <a:rPr lang="ar-AE" sz="2400" b="1" dirty="0">
                <a:solidFill>
                  <a:srgbClr val="FF0000"/>
                </a:solidFill>
              </a:rPr>
              <a:t>اقرا النص ثم اجب عن الأسئلة </a:t>
            </a:r>
            <a:br>
              <a:rPr lang="ar-AE" sz="2400" b="1" dirty="0">
                <a:solidFill>
                  <a:schemeClr val="accent2">
                    <a:lumMod val="75000"/>
                  </a:schemeClr>
                </a:solidFill>
              </a:rPr>
            </a:br>
            <a:br>
              <a:rPr lang="ar-AE" sz="2400" b="1" dirty="0">
                <a:solidFill>
                  <a:srgbClr val="FF0000"/>
                </a:solidFill>
              </a:rPr>
            </a:br>
            <a:r>
              <a:rPr lang="ar-AE" sz="2400" b="1" dirty="0">
                <a:solidFill>
                  <a:srgbClr val="0070C0"/>
                </a:solidFill>
                <a:latin typeface="Poppins"/>
              </a:rPr>
              <a:t>ما هي القيم الاجتماعية التي يشملها السنع الإماراتي ؟</a:t>
            </a:r>
          </a:p>
          <a:p>
            <a:pPr algn="ctr"/>
            <a:endParaRPr lang="ar-AE" sz="2400" b="1" dirty="0">
              <a:solidFill>
                <a:srgbClr val="000000"/>
              </a:solidFill>
              <a:latin typeface="Poppins"/>
            </a:endParaRPr>
          </a:p>
          <a:p>
            <a:pPr algn="ctr"/>
            <a:endParaRPr lang="ar-AE" sz="2400" b="1" dirty="0">
              <a:solidFill>
                <a:srgbClr val="000000"/>
              </a:solidFill>
              <a:latin typeface="Poppins"/>
            </a:endParaRPr>
          </a:p>
          <a:p>
            <a:pPr algn="ctr"/>
            <a:r>
              <a:rPr lang="ar-AE" sz="2400" b="1" dirty="0">
                <a:solidFill>
                  <a:srgbClr val="000000"/>
                </a:solidFill>
                <a:latin typeface="Poppins"/>
              </a:rPr>
              <a:t>أ. المنافسة والتفوق</a:t>
            </a:r>
          </a:p>
          <a:p>
            <a:pPr algn="ctr"/>
            <a:endParaRPr lang="ar-AE" sz="2400" b="1" dirty="0">
              <a:solidFill>
                <a:srgbClr val="000000"/>
              </a:solidFill>
              <a:latin typeface="Poppins"/>
            </a:endParaRPr>
          </a:p>
          <a:p>
            <a:pPr algn="ctr"/>
            <a:r>
              <a:rPr lang="ar-AE" sz="2400" b="1" dirty="0">
                <a:solidFill>
                  <a:srgbClr val="000000"/>
                </a:solidFill>
                <a:latin typeface="Poppins"/>
              </a:rPr>
              <a:t>ب. التكاتف الاجتماعي ومساعدة المحتاج</a:t>
            </a:r>
          </a:p>
          <a:p>
            <a:pPr algn="ctr"/>
            <a:endParaRPr lang="ar-AE" sz="2400" b="1" dirty="0">
              <a:solidFill>
                <a:srgbClr val="000000"/>
              </a:solidFill>
              <a:latin typeface="Poppins"/>
            </a:endParaRPr>
          </a:p>
          <a:p>
            <a:pPr algn="ctr"/>
            <a:r>
              <a:rPr lang="ar-AE" sz="2400" b="1" dirty="0">
                <a:solidFill>
                  <a:srgbClr val="000000"/>
                </a:solidFill>
                <a:latin typeface="Poppins"/>
              </a:rPr>
              <a:t>ج. الاعتماد على النفس فقط</a:t>
            </a:r>
          </a:p>
          <a:p>
            <a:pPr algn="ctr"/>
            <a:endParaRPr lang="ar-AE" sz="2400" b="1" dirty="0">
              <a:solidFill>
                <a:srgbClr val="000000"/>
              </a:solidFill>
              <a:latin typeface="Poppins"/>
            </a:endParaRPr>
          </a:p>
          <a:p>
            <a:pPr algn="ctr"/>
            <a:r>
              <a:rPr lang="ar-AE" sz="2400" b="1" dirty="0">
                <a:solidFill>
                  <a:srgbClr val="000000"/>
                </a:solidFill>
                <a:latin typeface="Poppins"/>
              </a:rPr>
              <a:t>د. تجنب المشاركة في المناسبات</a:t>
            </a:r>
          </a:p>
        </p:txBody>
      </p:sp>
    </p:spTree>
    <p:extLst>
      <p:ext uri="{BB962C8B-B14F-4D97-AF65-F5344CB8AC3E}">
        <p14:creationId xmlns:p14="http://schemas.microsoft.com/office/powerpoint/2010/main" val="4231884285"/>
      </p:ext>
    </p:extLst>
  </p:cSld>
  <p:clrMapOvr>
    <a:masterClrMapping/>
  </p:clrMapOvr>
  <mc:AlternateContent xmlns:mc="http://schemas.openxmlformats.org/markup-compatibility/2006" xmlns:p14="http://schemas.microsoft.com/office/powerpoint/2010/main">
    <mc:Choice Requires="p14">
      <p:transition spd="slow" p14:dur="4400">
        <p14:honeycomb/>
      </p:transition>
    </mc:Choice>
    <mc:Fallback xmlns="">
      <p:transition spd="slow">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C0409ED9-423E-D17B-B740-CD075F731A8C}"/>
              </a:ext>
            </a:extLst>
          </p:cNvPr>
          <p:cNvSpPr txBox="1"/>
          <p:nvPr/>
        </p:nvSpPr>
        <p:spPr>
          <a:xfrm>
            <a:off x="224367" y="389466"/>
            <a:ext cx="3822509" cy="5262979"/>
          </a:xfrm>
          <a:prstGeom prst="rect">
            <a:avLst/>
          </a:prstGeom>
          <a:noFill/>
        </p:spPr>
        <p:txBody>
          <a:bodyPr wrap="square" rtlCol="0">
            <a:spAutoFit/>
          </a:bodyPr>
          <a:lstStyle/>
          <a:p>
            <a:pPr algn="ctr"/>
            <a:r>
              <a:rPr lang="ar-AE" sz="2400" b="1" dirty="0"/>
              <a:t>اقرا النص ثم اجب عن الأسئلة </a:t>
            </a:r>
            <a:br>
              <a:rPr lang="ar-AE" sz="2400" b="1" dirty="0">
                <a:solidFill>
                  <a:srgbClr val="FF0000"/>
                </a:solidFill>
              </a:rPr>
            </a:br>
            <a:br>
              <a:rPr lang="ar-AE" sz="2400" b="1" dirty="0">
                <a:solidFill>
                  <a:srgbClr val="FF0000"/>
                </a:solidFill>
              </a:rPr>
            </a:br>
            <a:r>
              <a:rPr lang="ar-AE" sz="2400" b="1" dirty="0">
                <a:solidFill>
                  <a:schemeClr val="accent4">
                    <a:lumMod val="75000"/>
                  </a:schemeClr>
                </a:solidFill>
                <a:latin typeface="Poppins"/>
              </a:rPr>
              <a:t>ما هو السبب الرئيسي لاهتمام دولة الإمارات بالسنع الإماراتي ؟</a:t>
            </a:r>
          </a:p>
          <a:p>
            <a:pPr algn="ctr"/>
            <a:endParaRPr lang="ar-AE" sz="2400" b="1" dirty="0">
              <a:solidFill>
                <a:schemeClr val="accent2">
                  <a:lumMod val="75000"/>
                </a:schemeClr>
              </a:solidFill>
              <a:latin typeface="Poppins"/>
            </a:endParaRPr>
          </a:p>
          <a:p>
            <a:pPr algn="ctr"/>
            <a:endParaRPr lang="en-US" sz="2400" b="1" dirty="0">
              <a:solidFill>
                <a:schemeClr val="accent2">
                  <a:lumMod val="75000"/>
                </a:schemeClr>
              </a:solidFill>
              <a:latin typeface="Poppins"/>
            </a:endParaRPr>
          </a:p>
          <a:p>
            <a:pPr algn="ctr"/>
            <a:r>
              <a:rPr lang="ar-AE" sz="2400" b="1" i="0" dirty="0">
                <a:solidFill>
                  <a:srgbClr val="364152"/>
                </a:solidFill>
                <a:effectLst/>
                <a:latin typeface="Rubik"/>
              </a:rPr>
              <a:t>أ. لجذب السياح</a:t>
            </a:r>
          </a:p>
          <a:p>
            <a:pPr algn="ctr"/>
            <a:br>
              <a:rPr lang="ar-AE" sz="2400" b="1" dirty="0"/>
            </a:br>
            <a:r>
              <a:rPr lang="ar-AE" sz="2400" b="1" i="0" dirty="0">
                <a:solidFill>
                  <a:srgbClr val="364152"/>
                </a:solidFill>
                <a:effectLst/>
                <a:latin typeface="Rubik"/>
              </a:rPr>
              <a:t>ب. لأنه جزء أصيل من الهوية الوطنية</a:t>
            </a:r>
          </a:p>
          <a:p>
            <a:pPr algn="ctr"/>
            <a:br>
              <a:rPr lang="ar-AE" sz="2400" b="1" dirty="0"/>
            </a:br>
            <a:r>
              <a:rPr lang="ar-AE" sz="2400" b="1" i="0" dirty="0">
                <a:solidFill>
                  <a:srgbClr val="364152"/>
                </a:solidFill>
                <a:effectLst/>
                <a:latin typeface="Rubik"/>
              </a:rPr>
              <a:t>ج. لزيادة الدخل القومي</a:t>
            </a:r>
          </a:p>
          <a:p>
            <a:pPr algn="ctr"/>
            <a:br>
              <a:rPr lang="ar-AE" sz="2400" b="1" dirty="0"/>
            </a:br>
            <a:r>
              <a:rPr lang="ar-AE" sz="2400" b="1" i="0" dirty="0">
                <a:solidFill>
                  <a:srgbClr val="364152"/>
                </a:solidFill>
                <a:effectLst/>
                <a:latin typeface="Rubik"/>
              </a:rPr>
              <a:t>د. لتحسين العلاقات الدولية</a:t>
            </a:r>
            <a:endParaRPr lang="ar-AE" sz="2400" b="1" dirty="0">
              <a:solidFill>
                <a:srgbClr val="000000"/>
              </a:solidFill>
              <a:latin typeface="Poppins"/>
            </a:endParaRPr>
          </a:p>
        </p:txBody>
      </p:sp>
      <p:sp>
        <p:nvSpPr>
          <p:cNvPr id="5" name="TextBox 2">
            <a:extLst>
              <a:ext uri="{FF2B5EF4-FFF2-40B4-BE49-F238E27FC236}">
                <a16:creationId xmlns:a16="http://schemas.microsoft.com/office/drawing/2014/main" id="{4C252BE2-4B4D-D89C-028F-6D49AF55334A}"/>
              </a:ext>
            </a:extLst>
          </p:cNvPr>
          <p:cNvSpPr txBox="1"/>
          <p:nvPr/>
        </p:nvSpPr>
        <p:spPr>
          <a:xfrm>
            <a:off x="4203509" y="74235"/>
            <a:ext cx="7988491" cy="6709529"/>
          </a:xfrm>
          <a:prstGeom prst="rect">
            <a:avLst/>
          </a:prstGeom>
          <a:solidFill>
            <a:schemeClr val="accent4">
              <a:lumMod val="60000"/>
              <a:lumOff val="40000"/>
            </a:schemeClr>
          </a:solidFill>
        </p:spPr>
        <p:txBody>
          <a:bodyPr wrap="square">
            <a:spAutoFit/>
          </a:bodyPr>
          <a:lstStyle/>
          <a:p>
            <a:pPr lvl="0" algn="r"/>
            <a:r>
              <a:rPr lang="ar-AE" sz="2150" b="1" dirty="0">
                <a:solidFill>
                  <a:srgbClr val="1F1F1F"/>
                </a:solidFill>
                <a:latin typeface="Google Sans"/>
                <a:cs typeface="Times New Roman" panose="02020603050405020304" pitchFamily="18" charset="0"/>
              </a:rPr>
              <a:t>تحرص دولة الإمارات العربية المتحدة على الحفاظ على السنع الإماراتي باعتباره جزءًا أصيلًا من الهوية الوطنية والقيم المجتمعية المتوارثة عبر الأجيال, ولهذا السبب تتبنى الدولة العديد من المبادرات والبرامج التي تعزز هذه العادات والتقاليد بين المواطنين والمقيمين</a:t>
            </a:r>
          </a:p>
          <a:p>
            <a:pPr lvl="0" algn="r"/>
            <a:r>
              <a:rPr lang="ar-AE" sz="2150" b="1" dirty="0">
                <a:solidFill>
                  <a:srgbClr val="1F1F1F"/>
                </a:solidFill>
                <a:latin typeface="Google Sans"/>
                <a:cs typeface="Times New Roman" panose="02020603050405020304" pitchFamily="18" charset="0"/>
              </a:rPr>
              <a:t>إدراج السنع في المناهج الدراسية : قامت الدولة بتضمين السنع الإماراتي في المناهج التعليمية لتعريف الأجيال الصاعدة بالقيم والتقاليد الإماراتية الأصيلة. </a:t>
            </a:r>
          </a:p>
          <a:p>
            <a:pPr lvl="0" algn="r"/>
            <a:r>
              <a:rPr lang="ar-AE" sz="2150" b="1" dirty="0">
                <a:solidFill>
                  <a:srgbClr val="1F1F1F"/>
                </a:solidFill>
                <a:latin typeface="Google Sans"/>
                <a:cs typeface="Times New Roman" panose="02020603050405020304" pitchFamily="18" charset="0"/>
              </a:rPr>
              <a:t>برامج التوعية الثقافية : تُنظم المجالس والندوات لتعريف الشباب بالسنع وأهميته في تعزيز الترابط الاجتماعي والهوية الوطنية. </a:t>
            </a:r>
          </a:p>
          <a:p>
            <a:pPr lvl="0" algn="r"/>
            <a:r>
              <a:rPr lang="ar-AE" sz="2150" b="1" dirty="0">
                <a:solidFill>
                  <a:srgbClr val="1F1F1F"/>
                </a:solidFill>
                <a:latin typeface="Google Sans"/>
                <a:cs typeface="Times New Roman" panose="02020603050405020304" pitchFamily="18" charset="0"/>
              </a:rPr>
              <a:t>إحياء التراث في المناسبات الوطنية : يتم الاحتفال بالمناسبات الوطنية من خلال إبراز السنع الإماراتي في الفعاليات، مثل اليوم الوطني ويوم العلم. </a:t>
            </a:r>
          </a:p>
          <a:p>
            <a:pPr lvl="0" algn="r"/>
            <a:r>
              <a:rPr lang="ar-AE" sz="2150" b="1" dirty="0">
                <a:solidFill>
                  <a:srgbClr val="1F1F1F"/>
                </a:solidFill>
                <a:latin typeface="Google Sans"/>
                <a:cs typeface="Times New Roman" panose="02020603050405020304" pitchFamily="18" charset="0"/>
              </a:rPr>
              <a:t>المجالس التراثية : تُعد المجالس الإماراتية من أهم المنصات للحفاظ على العادات والتقاليد، حيث يتعلم الصغار من الكبار آداب الحديث والاحترام والضيافة. </a:t>
            </a:r>
          </a:p>
          <a:p>
            <a:pPr lvl="0" algn="r"/>
            <a:r>
              <a:rPr lang="ar-AE" sz="2150" b="1" dirty="0">
                <a:solidFill>
                  <a:srgbClr val="1F1F1F"/>
                </a:solidFill>
                <a:latin typeface="Google Sans"/>
                <a:cs typeface="Times New Roman" panose="02020603050405020304" pitchFamily="18" charset="0"/>
              </a:rPr>
              <a:t>الإعلام ودوره في نشر السنع : تساهم القنوات التلفزيونية، البرامج الإذاعية، ووسائل التواصل الاجتماعي في نشر الوعي حول أهمية السنع ودوره في المجتمع. </a:t>
            </a:r>
          </a:p>
          <a:p>
            <a:pPr lvl="0" algn="r"/>
            <a:r>
              <a:rPr lang="ar-AE" sz="2150" b="1" dirty="0">
                <a:solidFill>
                  <a:srgbClr val="1F1F1F"/>
                </a:solidFill>
                <a:latin typeface="Google Sans"/>
                <a:cs typeface="Times New Roman" panose="02020603050405020304" pitchFamily="18" charset="0"/>
              </a:rPr>
              <a:t>تعزيز القيم في الحياة اليومية : تشجع الدولة على تطبيق مبادئ السنع في التعاملات اليومية، مثل احترام الكبير، الكرم، وآداب المجالس. </a:t>
            </a:r>
          </a:p>
          <a:p>
            <a:pPr lvl="0" algn="r"/>
            <a:r>
              <a:rPr lang="ar-AE" sz="2150" b="1" dirty="0">
                <a:solidFill>
                  <a:srgbClr val="1F1F1F"/>
                </a:solidFill>
                <a:latin typeface="Google Sans"/>
                <a:cs typeface="Times New Roman" panose="02020603050405020304" pitchFamily="18" charset="0"/>
              </a:rPr>
              <a:t>مبادرات حكومية لحماية التراث : مثل إنشاء المؤسسات المعنية بالتراث والثقافة، ومنها وزارة الثقافة والشباب، ومراكز التراث الوطني . </a:t>
            </a:r>
          </a:p>
          <a:p>
            <a:pPr lvl="0" algn="r"/>
            <a:r>
              <a:rPr lang="ar-AE" sz="2150" b="1" dirty="0">
                <a:solidFill>
                  <a:srgbClr val="1F1F1F"/>
                </a:solidFill>
                <a:latin typeface="Google Sans"/>
                <a:cs typeface="Times New Roman" panose="02020603050405020304" pitchFamily="18" charset="0"/>
              </a:rPr>
              <a:t>من خلال هذه الجهود، تثبت دولة الإمارات التزامها بالحفاظ على هويتها الوطنية وترسيخ القيم الإماراتية الأصيلة بين الأجيال، ليظل السنع جزءًا لا يتجزأ من المجتمع الإماراتي .</a:t>
            </a:r>
          </a:p>
        </p:txBody>
      </p:sp>
    </p:spTree>
    <p:extLst>
      <p:ext uri="{BB962C8B-B14F-4D97-AF65-F5344CB8AC3E}">
        <p14:creationId xmlns:p14="http://schemas.microsoft.com/office/powerpoint/2010/main" val="12374174"/>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fracture"/>
      </p:transition>
    </mc:Choice>
    <mc:Fallback xmlns="">
      <p:transition spd="slow">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7E13BA7-7F89-23E2-0B4D-DDD9ABD6387C}"/>
            </a:ext>
          </a:extLst>
        </p:cNvPr>
        <p:cNvGrpSpPr/>
        <p:nvPr/>
      </p:nvGrpSpPr>
      <p:grpSpPr>
        <a:xfrm>
          <a:off x="0" y="0"/>
          <a:ext cx="0" cy="0"/>
          <a:chOff x="0" y="0"/>
          <a:chExt cx="0" cy="0"/>
        </a:xfrm>
      </p:grpSpPr>
      <p:sp>
        <p:nvSpPr>
          <p:cNvPr id="4" name="TextBox 3">
            <a:extLst>
              <a:ext uri="{FF2B5EF4-FFF2-40B4-BE49-F238E27FC236}">
                <a16:creationId xmlns:a16="http://schemas.microsoft.com/office/drawing/2014/main" id="{E4BB1B6E-7D5D-42F1-CF08-869B37816448}"/>
              </a:ext>
            </a:extLst>
          </p:cNvPr>
          <p:cNvSpPr txBox="1"/>
          <p:nvPr/>
        </p:nvSpPr>
        <p:spPr>
          <a:xfrm>
            <a:off x="283634" y="431800"/>
            <a:ext cx="3822509" cy="5262979"/>
          </a:xfrm>
          <a:prstGeom prst="rect">
            <a:avLst/>
          </a:prstGeom>
          <a:noFill/>
        </p:spPr>
        <p:txBody>
          <a:bodyPr wrap="square" rtlCol="0">
            <a:spAutoFit/>
          </a:bodyPr>
          <a:lstStyle/>
          <a:p>
            <a:pPr algn="ctr"/>
            <a:r>
              <a:rPr lang="ar-AE" sz="2400" b="1" dirty="0"/>
              <a:t>اقرا النص ثم اجب عن الأسئلة </a:t>
            </a:r>
            <a:br>
              <a:rPr lang="ar-AE" sz="2400" b="1" dirty="0">
                <a:solidFill>
                  <a:srgbClr val="FF0000"/>
                </a:solidFill>
              </a:rPr>
            </a:br>
            <a:br>
              <a:rPr lang="ar-AE" sz="2400" b="1" dirty="0">
                <a:solidFill>
                  <a:srgbClr val="FF0000"/>
                </a:solidFill>
              </a:rPr>
            </a:br>
            <a:r>
              <a:rPr lang="ar-AE" sz="2400" b="1" dirty="0">
                <a:solidFill>
                  <a:schemeClr val="accent4">
                    <a:lumMod val="75000"/>
                  </a:schemeClr>
                </a:solidFill>
                <a:latin typeface="Poppins"/>
              </a:rPr>
              <a:t>كيف يتم تعريف الأجيال الصاعدة بالسنع الإماراتي ؟</a:t>
            </a:r>
          </a:p>
          <a:p>
            <a:pPr algn="ctr"/>
            <a:endParaRPr lang="ar-AE" sz="2400" b="1" dirty="0">
              <a:solidFill>
                <a:schemeClr val="accent2">
                  <a:lumMod val="75000"/>
                </a:schemeClr>
              </a:solidFill>
              <a:latin typeface="Poppins"/>
            </a:endParaRPr>
          </a:p>
          <a:p>
            <a:pPr algn="ctr"/>
            <a:endParaRPr lang="en-US" sz="2400" b="1" dirty="0">
              <a:solidFill>
                <a:schemeClr val="accent2">
                  <a:lumMod val="75000"/>
                </a:schemeClr>
              </a:solidFill>
              <a:latin typeface="Poppins"/>
            </a:endParaRPr>
          </a:p>
          <a:p>
            <a:pPr algn="ctr"/>
            <a:r>
              <a:rPr lang="ar-AE" sz="2400" b="1" i="0" dirty="0">
                <a:solidFill>
                  <a:srgbClr val="364152"/>
                </a:solidFill>
                <a:effectLst/>
                <a:latin typeface="Rubik"/>
              </a:rPr>
              <a:t>أ. من خلال وسائل التواصل</a:t>
            </a:r>
          </a:p>
          <a:p>
            <a:pPr algn="ctr"/>
            <a:r>
              <a:rPr lang="ar-AE" sz="2400" b="1" i="0" dirty="0">
                <a:solidFill>
                  <a:srgbClr val="364152"/>
                </a:solidFill>
                <a:effectLst/>
                <a:latin typeface="Rubik"/>
              </a:rPr>
              <a:t> الاجتماعي فقط</a:t>
            </a:r>
          </a:p>
          <a:p>
            <a:pPr algn="ctr"/>
            <a:br>
              <a:rPr lang="ar-AE" sz="2400" b="1" dirty="0"/>
            </a:br>
            <a:r>
              <a:rPr lang="ar-AE" sz="2400" b="1" i="0" dirty="0">
                <a:solidFill>
                  <a:srgbClr val="364152"/>
                </a:solidFill>
                <a:effectLst/>
                <a:latin typeface="Rubik"/>
              </a:rPr>
              <a:t>ب. عبر الرحلات السياحية</a:t>
            </a:r>
          </a:p>
          <a:p>
            <a:pPr algn="ctr"/>
            <a:br>
              <a:rPr lang="ar-AE" sz="2400" b="1" dirty="0"/>
            </a:br>
            <a:r>
              <a:rPr lang="ar-AE" sz="2400" b="1" i="0" dirty="0">
                <a:solidFill>
                  <a:srgbClr val="364152"/>
                </a:solidFill>
                <a:effectLst/>
                <a:latin typeface="Rubik"/>
              </a:rPr>
              <a:t>ج. من خلال المناهج التعليمية</a:t>
            </a:r>
          </a:p>
          <a:p>
            <a:pPr algn="ctr"/>
            <a:br>
              <a:rPr lang="ar-AE" sz="2400" b="1" dirty="0"/>
            </a:br>
            <a:r>
              <a:rPr lang="ar-AE" sz="2400" b="1" i="0" dirty="0">
                <a:solidFill>
                  <a:srgbClr val="364152"/>
                </a:solidFill>
                <a:effectLst/>
                <a:latin typeface="Rubik"/>
              </a:rPr>
              <a:t>د. عبر الألعاب الإلكترونية</a:t>
            </a:r>
            <a:endParaRPr lang="ar-AE" sz="2400" b="1" dirty="0">
              <a:solidFill>
                <a:srgbClr val="000000"/>
              </a:solidFill>
              <a:latin typeface="Poppins"/>
            </a:endParaRPr>
          </a:p>
        </p:txBody>
      </p:sp>
      <p:sp>
        <p:nvSpPr>
          <p:cNvPr id="5" name="TextBox 2">
            <a:extLst>
              <a:ext uri="{FF2B5EF4-FFF2-40B4-BE49-F238E27FC236}">
                <a16:creationId xmlns:a16="http://schemas.microsoft.com/office/drawing/2014/main" id="{2319864A-8535-47F9-EC99-2204A49B334A}"/>
              </a:ext>
            </a:extLst>
          </p:cNvPr>
          <p:cNvSpPr txBox="1"/>
          <p:nvPr/>
        </p:nvSpPr>
        <p:spPr>
          <a:xfrm>
            <a:off x="4203509" y="74235"/>
            <a:ext cx="7988491" cy="6709529"/>
          </a:xfrm>
          <a:prstGeom prst="rect">
            <a:avLst/>
          </a:prstGeom>
          <a:solidFill>
            <a:schemeClr val="accent4">
              <a:lumMod val="60000"/>
              <a:lumOff val="40000"/>
            </a:schemeClr>
          </a:solidFill>
        </p:spPr>
        <p:txBody>
          <a:bodyPr wrap="square">
            <a:spAutoFit/>
          </a:bodyPr>
          <a:lstStyle/>
          <a:p>
            <a:pPr lvl="0" algn="r"/>
            <a:r>
              <a:rPr lang="ar-AE" sz="2150" b="1" dirty="0">
                <a:solidFill>
                  <a:srgbClr val="1F1F1F"/>
                </a:solidFill>
                <a:latin typeface="Google Sans"/>
                <a:cs typeface="Times New Roman" panose="02020603050405020304" pitchFamily="18" charset="0"/>
              </a:rPr>
              <a:t>تحرص دولة الإمارات العربية المتحدة على الحفاظ على السنع الإماراتي باعتباره جزءًا أصيلًا من الهوية الوطنية والقيم المجتمعية المتوارثة عبر الأجيال, ولهذا السبب تتبنى الدولة العديد من المبادرات والبرامج التي تعزز هذه العادات والتقاليد بين المواطنين والمقيمين</a:t>
            </a:r>
          </a:p>
          <a:p>
            <a:pPr lvl="0" algn="r"/>
            <a:r>
              <a:rPr lang="ar-AE" sz="2150" b="1" dirty="0">
                <a:solidFill>
                  <a:srgbClr val="1F1F1F"/>
                </a:solidFill>
                <a:latin typeface="Google Sans"/>
                <a:cs typeface="Times New Roman" panose="02020603050405020304" pitchFamily="18" charset="0"/>
              </a:rPr>
              <a:t>إدراج السنع في المناهج الدراسية : قامت الدولة بتضمين السنع الإماراتي في المناهج التعليمية لتعريف الأجيال الصاعدة بالقيم والتقاليد الإماراتية الأصيلة. </a:t>
            </a:r>
          </a:p>
          <a:p>
            <a:pPr lvl="0" algn="r"/>
            <a:r>
              <a:rPr lang="ar-AE" sz="2150" b="1" dirty="0">
                <a:solidFill>
                  <a:srgbClr val="1F1F1F"/>
                </a:solidFill>
                <a:latin typeface="Google Sans"/>
                <a:cs typeface="Times New Roman" panose="02020603050405020304" pitchFamily="18" charset="0"/>
              </a:rPr>
              <a:t>برامج التوعية الثقافية : تُنظم المجالس والندوات لتعريف الشباب بالسنع وأهميته في تعزيز الترابط الاجتماعي والهوية الوطنية. </a:t>
            </a:r>
          </a:p>
          <a:p>
            <a:pPr lvl="0" algn="r"/>
            <a:r>
              <a:rPr lang="ar-AE" sz="2150" b="1" dirty="0">
                <a:solidFill>
                  <a:srgbClr val="1F1F1F"/>
                </a:solidFill>
                <a:latin typeface="Google Sans"/>
                <a:cs typeface="Times New Roman" panose="02020603050405020304" pitchFamily="18" charset="0"/>
              </a:rPr>
              <a:t>إحياء التراث في المناسبات الوطنية : يتم الاحتفال بالمناسبات الوطنية من خلال إبراز السنع الإماراتي في الفعاليات، مثل اليوم الوطني ويوم العلم. </a:t>
            </a:r>
          </a:p>
          <a:p>
            <a:pPr lvl="0" algn="r"/>
            <a:r>
              <a:rPr lang="ar-AE" sz="2150" b="1" dirty="0">
                <a:solidFill>
                  <a:srgbClr val="1F1F1F"/>
                </a:solidFill>
                <a:latin typeface="Google Sans"/>
                <a:cs typeface="Times New Roman" panose="02020603050405020304" pitchFamily="18" charset="0"/>
              </a:rPr>
              <a:t>المجالس التراثية : تُعد المجالس الإماراتية من أهم المنصات للحفاظ على العادات والتقاليد، حيث يتعلم الصغار من الكبار آداب الحديث والاحترام والضيافة. </a:t>
            </a:r>
          </a:p>
          <a:p>
            <a:pPr lvl="0" algn="r"/>
            <a:r>
              <a:rPr lang="ar-AE" sz="2150" b="1" dirty="0">
                <a:solidFill>
                  <a:srgbClr val="1F1F1F"/>
                </a:solidFill>
                <a:latin typeface="Google Sans"/>
                <a:cs typeface="Times New Roman" panose="02020603050405020304" pitchFamily="18" charset="0"/>
              </a:rPr>
              <a:t>الإعلام ودوره في نشر السنع : تساهم القنوات التلفزيونية، البرامج الإذاعية، ووسائل التواصل الاجتماعي في نشر الوعي حول أهمية السنع ودوره في المجتمع. </a:t>
            </a:r>
          </a:p>
          <a:p>
            <a:pPr lvl="0" algn="r"/>
            <a:r>
              <a:rPr lang="ar-AE" sz="2150" b="1" dirty="0">
                <a:solidFill>
                  <a:srgbClr val="1F1F1F"/>
                </a:solidFill>
                <a:latin typeface="Google Sans"/>
                <a:cs typeface="Times New Roman" panose="02020603050405020304" pitchFamily="18" charset="0"/>
              </a:rPr>
              <a:t>تعزيز القيم في الحياة اليومية : تشجع الدولة على تطبيق مبادئ السنع في التعاملات اليومية، مثل احترام الكبير، الكرم، وآداب المجالس. </a:t>
            </a:r>
          </a:p>
          <a:p>
            <a:pPr lvl="0" algn="r"/>
            <a:r>
              <a:rPr lang="ar-AE" sz="2150" b="1" dirty="0">
                <a:solidFill>
                  <a:srgbClr val="1F1F1F"/>
                </a:solidFill>
                <a:latin typeface="Google Sans"/>
                <a:cs typeface="Times New Roman" panose="02020603050405020304" pitchFamily="18" charset="0"/>
              </a:rPr>
              <a:t>مبادرات حكومية لحماية التراث : مثل إنشاء المؤسسات المعنية بالتراث والثقافة، ومنها وزارة الثقافة والشباب، ومراكز التراث الوطني . </a:t>
            </a:r>
          </a:p>
          <a:p>
            <a:pPr lvl="0" algn="r"/>
            <a:r>
              <a:rPr lang="ar-AE" sz="2150" b="1" dirty="0">
                <a:solidFill>
                  <a:srgbClr val="1F1F1F"/>
                </a:solidFill>
                <a:latin typeface="Google Sans"/>
                <a:cs typeface="Times New Roman" panose="02020603050405020304" pitchFamily="18" charset="0"/>
              </a:rPr>
              <a:t>من خلال هذه الجهود، تثبت دولة الإمارات التزامها بالحفاظ على هويتها الوطنية وترسيخ القيم الإماراتية الأصيلة بين الأجيال، ليظل السنع جزءًا لا يتجزأ من المجتمع الإماراتي .</a:t>
            </a:r>
          </a:p>
        </p:txBody>
      </p:sp>
    </p:spTree>
    <p:extLst>
      <p:ext uri="{BB962C8B-B14F-4D97-AF65-F5344CB8AC3E}">
        <p14:creationId xmlns:p14="http://schemas.microsoft.com/office/powerpoint/2010/main" val="1618999403"/>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fracture"/>
      </p:transition>
    </mc:Choice>
    <mc:Fallback xmlns="">
      <p:transition spd="slow">
        <p:fad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4A10CEE-3100-5D35-70A8-48F3256A2842}"/>
            </a:ext>
          </a:extLst>
        </p:cNvPr>
        <p:cNvGrpSpPr/>
        <p:nvPr/>
      </p:nvGrpSpPr>
      <p:grpSpPr>
        <a:xfrm>
          <a:off x="0" y="0"/>
          <a:ext cx="0" cy="0"/>
          <a:chOff x="0" y="0"/>
          <a:chExt cx="0" cy="0"/>
        </a:xfrm>
      </p:grpSpPr>
      <p:sp>
        <p:nvSpPr>
          <p:cNvPr id="4" name="TextBox 3">
            <a:extLst>
              <a:ext uri="{FF2B5EF4-FFF2-40B4-BE49-F238E27FC236}">
                <a16:creationId xmlns:a16="http://schemas.microsoft.com/office/drawing/2014/main" id="{FD4FE48B-36D0-8004-B665-74169688A814}"/>
              </a:ext>
            </a:extLst>
          </p:cNvPr>
          <p:cNvSpPr txBox="1"/>
          <p:nvPr/>
        </p:nvSpPr>
        <p:spPr>
          <a:xfrm>
            <a:off x="207434" y="516467"/>
            <a:ext cx="3822509" cy="5262979"/>
          </a:xfrm>
          <a:prstGeom prst="rect">
            <a:avLst/>
          </a:prstGeom>
          <a:noFill/>
        </p:spPr>
        <p:txBody>
          <a:bodyPr wrap="square" rtlCol="0">
            <a:spAutoFit/>
          </a:bodyPr>
          <a:lstStyle/>
          <a:p>
            <a:pPr algn="ctr"/>
            <a:r>
              <a:rPr lang="ar-AE" sz="2400" b="1" dirty="0"/>
              <a:t>اقرا النص ثم اجب عن الأسئلة </a:t>
            </a:r>
            <a:br>
              <a:rPr lang="ar-AE" sz="2400" b="1" dirty="0">
                <a:solidFill>
                  <a:srgbClr val="FF0000"/>
                </a:solidFill>
              </a:rPr>
            </a:br>
            <a:br>
              <a:rPr lang="ar-AE" sz="2400" b="1" dirty="0">
                <a:solidFill>
                  <a:srgbClr val="FF0000"/>
                </a:solidFill>
              </a:rPr>
            </a:br>
            <a:r>
              <a:rPr lang="ar-AE" sz="2400" b="1" dirty="0">
                <a:solidFill>
                  <a:schemeClr val="accent4">
                    <a:lumMod val="75000"/>
                  </a:schemeClr>
                </a:solidFill>
                <a:latin typeface="Poppins"/>
              </a:rPr>
              <a:t>كيف يتم إحياء السنع في </a:t>
            </a:r>
          </a:p>
          <a:p>
            <a:pPr algn="ctr"/>
            <a:r>
              <a:rPr lang="ar-AE" sz="2400" b="1" dirty="0">
                <a:solidFill>
                  <a:schemeClr val="accent4">
                    <a:lumMod val="75000"/>
                  </a:schemeClr>
                </a:solidFill>
                <a:latin typeface="Poppins"/>
              </a:rPr>
              <a:t>المناسبات الوطنية ؟</a:t>
            </a:r>
          </a:p>
          <a:p>
            <a:pPr algn="ctr"/>
            <a:endParaRPr lang="ar-AE" sz="2400" b="1" dirty="0">
              <a:solidFill>
                <a:schemeClr val="accent2">
                  <a:lumMod val="75000"/>
                </a:schemeClr>
              </a:solidFill>
              <a:latin typeface="Poppins"/>
            </a:endParaRPr>
          </a:p>
          <a:p>
            <a:pPr algn="ctr"/>
            <a:endParaRPr lang="en-US" sz="2400" b="1" dirty="0">
              <a:solidFill>
                <a:schemeClr val="accent2">
                  <a:lumMod val="75000"/>
                </a:schemeClr>
              </a:solidFill>
              <a:latin typeface="Poppins"/>
            </a:endParaRPr>
          </a:p>
          <a:p>
            <a:pPr algn="ctr"/>
            <a:r>
              <a:rPr lang="ar-AE" sz="2400" b="1" i="0" dirty="0">
                <a:solidFill>
                  <a:srgbClr val="364152"/>
                </a:solidFill>
                <a:effectLst/>
                <a:latin typeface="Rubik"/>
              </a:rPr>
              <a:t>أ. من خلال العروض الرياضية فقط</a:t>
            </a:r>
          </a:p>
          <a:p>
            <a:pPr algn="ctr"/>
            <a:br>
              <a:rPr lang="ar-AE" sz="2400" b="1" dirty="0"/>
            </a:br>
            <a:r>
              <a:rPr lang="ar-AE" sz="2400" b="1" i="0" dirty="0">
                <a:solidFill>
                  <a:srgbClr val="364152"/>
                </a:solidFill>
                <a:effectLst/>
                <a:latin typeface="Rubik"/>
              </a:rPr>
              <a:t>ب. عبر الاحتفالات في اليوم الوطني ويوم العلم</a:t>
            </a:r>
          </a:p>
          <a:p>
            <a:pPr algn="ctr"/>
            <a:br>
              <a:rPr lang="ar-AE" sz="2400" b="1" dirty="0"/>
            </a:br>
            <a:r>
              <a:rPr lang="ar-AE" sz="2400" b="1" i="0" dirty="0">
                <a:solidFill>
                  <a:srgbClr val="364152"/>
                </a:solidFill>
                <a:effectLst/>
                <a:latin typeface="Rubik"/>
              </a:rPr>
              <a:t>ج. من خلال المسابقات التجارية</a:t>
            </a:r>
          </a:p>
          <a:p>
            <a:pPr algn="ctr"/>
            <a:br>
              <a:rPr lang="ar-AE" sz="2400" b="1" dirty="0"/>
            </a:br>
            <a:r>
              <a:rPr lang="ar-AE" sz="2400" b="1" i="0" dirty="0">
                <a:solidFill>
                  <a:srgbClr val="364152"/>
                </a:solidFill>
                <a:effectLst/>
                <a:latin typeface="Rubik"/>
              </a:rPr>
              <a:t>د. عبر الألعاب النارية فقط</a:t>
            </a:r>
            <a:endParaRPr lang="ar-AE" sz="2400" b="1" dirty="0">
              <a:solidFill>
                <a:srgbClr val="000000"/>
              </a:solidFill>
              <a:latin typeface="Poppins"/>
            </a:endParaRPr>
          </a:p>
        </p:txBody>
      </p:sp>
      <p:sp>
        <p:nvSpPr>
          <p:cNvPr id="5" name="TextBox 2">
            <a:extLst>
              <a:ext uri="{FF2B5EF4-FFF2-40B4-BE49-F238E27FC236}">
                <a16:creationId xmlns:a16="http://schemas.microsoft.com/office/drawing/2014/main" id="{687B6C80-6F9E-524E-DAE9-E276A8314378}"/>
              </a:ext>
            </a:extLst>
          </p:cNvPr>
          <p:cNvSpPr txBox="1"/>
          <p:nvPr/>
        </p:nvSpPr>
        <p:spPr>
          <a:xfrm>
            <a:off x="4203509" y="74235"/>
            <a:ext cx="7988491" cy="6709529"/>
          </a:xfrm>
          <a:prstGeom prst="rect">
            <a:avLst/>
          </a:prstGeom>
          <a:solidFill>
            <a:schemeClr val="accent4">
              <a:lumMod val="60000"/>
              <a:lumOff val="40000"/>
            </a:schemeClr>
          </a:solidFill>
        </p:spPr>
        <p:txBody>
          <a:bodyPr wrap="square">
            <a:spAutoFit/>
          </a:bodyPr>
          <a:lstStyle/>
          <a:p>
            <a:pPr lvl="0" algn="r"/>
            <a:r>
              <a:rPr lang="ar-AE" sz="2150" b="1" dirty="0">
                <a:solidFill>
                  <a:srgbClr val="1F1F1F"/>
                </a:solidFill>
                <a:latin typeface="Google Sans"/>
                <a:cs typeface="Times New Roman" panose="02020603050405020304" pitchFamily="18" charset="0"/>
              </a:rPr>
              <a:t>تحرص دولة الإمارات العربية المتحدة على الحفاظ على السنع الإماراتي باعتباره جزءًا أصيلًا من الهوية الوطنية والقيم المجتمعية المتوارثة عبر الأجيال, ولهذا السبب تتبنى الدولة العديد من المبادرات والبرامج التي تعزز هذه العادات والتقاليد بين المواطنين والمقيمين</a:t>
            </a:r>
          </a:p>
          <a:p>
            <a:pPr lvl="0" algn="r"/>
            <a:r>
              <a:rPr lang="ar-AE" sz="2150" b="1" dirty="0">
                <a:solidFill>
                  <a:srgbClr val="1F1F1F"/>
                </a:solidFill>
                <a:latin typeface="Google Sans"/>
                <a:cs typeface="Times New Roman" panose="02020603050405020304" pitchFamily="18" charset="0"/>
              </a:rPr>
              <a:t>إدراج السنع في المناهج الدراسية : قامت الدولة بتضمين السنع الإماراتي في المناهج التعليمية لتعريف الأجيال الصاعدة بالقيم والتقاليد الإماراتية الأصيلة. </a:t>
            </a:r>
          </a:p>
          <a:p>
            <a:pPr lvl="0" algn="r"/>
            <a:r>
              <a:rPr lang="ar-AE" sz="2150" b="1" dirty="0">
                <a:solidFill>
                  <a:srgbClr val="1F1F1F"/>
                </a:solidFill>
                <a:latin typeface="Google Sans"/>
                <a:cs typeface="Times New Roman" panose="02020603050405020304" pitchFamily="18" charset="0"/>
              </a:rPr>
              <a:t>برامج التوعية الثقافية : تُنظم المجالس والندوات لتعريف الشباب بالسنع وأهميته في تعزيز الترابط الاجتماعي والهوية الوطنية. </a:t>
            </a:r>
          </a:p>
          <a:p>
            <a:pPr lvl="0" algn="r"/>
            <a:r>
              <a:rPr lang="ar-AE" sz="2150" b="1" dirty="0">
                <a:solidFill>
                  <a:srgbClr val="1F1F1F"/>
                </a:solidFill>
                <a:latin typeface="Google Sans"/>
                <a:cs typeface="Times New Roman" panose="02020603050405020304" pitchFamily="18" charset="0"/>
              </a:rPr>
              <a:t>إحياء التراث في المناسبات الوطنية : يتم الاحتفال بالمناسبات الوطنية من خلال إبراز السنع الإماراتي في الفعاليات، مثل اليوم الوطني ويوم العلم. </a:t>
            </a:r>
          </a:p>
          <a:p>
            <a:pPr lvl="0" algn="r"/>
            <a:r>
              <a:rPr lang="ar-AE" sz="2150" b="1" dirty="0">
                <a:solidFill>
                  <a:srgbClr val="1F1F1F"/>
                </a:solidFill>
                <a:latin typeface="Google Sans"/>
                <a:cs typeface="Times New Roman" panose="02020603050405020304" pitchFamily="18" charset="0"/>
              </a:rPr>
              <a:t>المجالس التراثية : تُعد المجالس الإماراتية من أهم المنصات للحفاظ على العادات والتقاليد، حيث يتعلم الصغار من الكبار آداب الحديث والاحترام والضيافة. </a:t>
            </a:r>
          </a:p>
          <a:p>
            <a:pPr lvl="0" algn="r"/>
            <a:r>
              <a:rPr lang="ar-AE" sz="2150" b="1" dirty="0">
                <a:solidFill>
                  <a:srgbClr val="1F1F1F"/>
                </a:solidFill>
                <a:latin typeface="Google Sans"/>
                <a:cs typeface="Times New Roman" panose="02020603050405020304" pitchFamily="18" charset="0"/>
              </a:rPr>
              <a:t>الإعلام ودوره في نشر السنع : تساهم القنوات التلفزيونية، البرامج الإذاعية، ووسائل التواصل الاجتماعي في نشر الوعي حول أهمية السنع ودوره في المجتمع. </a:t>
            </a:r>
          </a:p>
          <a:p>
            <a:pPr lvl="0" algn="r"/>
            <a:r>
              <a:rPr lang="ar-AE" sz="2150" b="1" dirty="0">
                <a:solidFill>
                  <a:srgbClr val="1F1F1F"/>
                </a:solidFill>
                <a:latin typeface="Google Sans"/>
                <a:cs typeface="Times New Roman" panose="02020603050405020304" pitchFamily="18" charset="0"/>
              </a:rPr>
              <a:t>تعزيز القيم في الحياة اليومية : تشجع الدولة على تطبيق مبادئ السنع في التعاملات اليومية، مثل احترام الكبير، الكرم، وآداب المجالس. </a:t>
            </a:r>
          </a:p>
          <a:p>
            <a:pPr lvl="0" algn="r"/>
            <a:r>
              <a:rPr lang="ar-AE" sz="2150" b="1" dirty="0">
                <a:solidFill>
                  <a:srgbClr val="1F1F1F"/>
                </a:solidFill>
                <a:latin typeface="Google Sans"/>
                <a:cs typeface="Times New Roman" panose="02020603050405020304" pitchFamily="18" charset="0"/>
              </a:rPr>
              <a:t>مبادرات حكومية لحماية التراث : مثل إنشاء المؤسسات المعنية بالتراث والثقافة، ومنها وزارة الثقافة والشباب، ومراكز التراث الوطني . </a:t>
            </a:r>
          </a:p>
          <a:p>
            <a:pPr lvl="0" algn="r"/>
            <a:r>
              <a:rPr lang="ar-AE" sz="2150" b="1" dirty="0">
                <a:solidFill>
                  <a:srgbClr val="1F1F1F"/>
                </a:solidFill>
                <a:latin typeface="Google Sans"/>
                <a:cs typeface="Times New Roman" panose="02020603050405020304" pitchFamily="18" charset="0"/>
              </a:rPr>
              <a:t>من خلال هذه الجهود، تثبت دولة الإمارات التزامها بالحفاظ على هويتها الوطنية وترسيخ القيم الإماراتية الأصيلة بين الأجيال، ليظل السنع جزءًا لا يتجزأ من المجتمع الإماراتي .</a:t>
            </a:r>
          </a:p>
        </p:txBody>
      </p:sp>
    </p:spTree>
    <p:extLst>
      <p:ext uri="{BB962C8B-B14F-4D97-AF65-F5344CB8AC3E}">
        <p14:creationId xmlns:p14="http://schemas.microsoft.com/office/powerpoint/2010/main" val="4164567203"/>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fracture"/>
      </p:transition>
    </mc:Choice>
    <mc:Fallback xmlns="">
      <p:transition spd="slow">
        <p:fade/>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DAFC408-7621-9917-A355-5984DC294AE8}"/>
            </a:ext>
          </a:extLst>
        </p:cNvPr>
        <p:cNvGrpSpPr/>
        <p:nvPr/>
      </p:nvGrpSpPr>
      <p:grpSpPr>
        <a:xfrm>
          <a:off x="0" y="0"/>
          <a:ext cx="0" cy="0"/>
          <a:chOff x="0" y="0"/>
          <a:chExt cx="0" cy="0"/>
        </a:xfrm>
      </p:grpSpPr>
      <p:sp>
        <p:nvSpPr>
          <p:cNvPr id="4" name="TextBox 3">
            <a:extLst>
              <a:ext uri="{FF2B5EF4-FFF2-40B4-BE49-F238E27FC236}">
                <a16:creationId xmlns:a16="http://schemas.microsoft.com/office/drawing/2014/main" id="{FAB1DC30-AF70-5E73-49AD-9DD7E4D7F4D1}"/>
              </a:ext>
            </a:extLst>
          </p:cNvPr>
          <p:cNvSpPr txBox="1"/>
          <p:nvPr/>
        </p:nvSpPr>
        <p:spPr>
          <a:xfrm>
            <a:off x="207433" y="592666"/>
            <a:ext cx="3822509" cy="5262979"/>
          </a:xfrm>
          <a:prstGeom prst="rect">
            <a:avLst/>
          </a:prstGeom>
          <a:noFill/>
        </p:spPr>
        <p:txBody>
          <a:bodyPr wrap="square" rtlCol="0">
            <a:spAutoFit/>
          </a:bodyPr>
          <a:lstStyle/>
          <a:p>
            <a:pPr algn="ctr"/>
            <a:r>
              <a:rPr lang="ar-AE" sz="2400" b="1" dirty="0"/>
              <a:t>اقرا النص ثم اجب عن الأسئلة </a:t>
            </a:r>
            <a:br>
              <a:rPr lang="ar-AE" sz="2400" b="1" dirty="0">
                <a:solidFill>
                  <a:srgbClr val="FF0000"/>
                </a:solidFill>
              </a:rPr>
            </a:br>
            <a:br>
              <a:rPr lang="ar-AE" sz="2400" b="1" dirty="0">
                <a:solidFill>
                  <a:srgbClr val="FF0000"/>
                </a:solidFill>
              </a:rPr>
            </a:br>
            <a:r>
              <a:rPr lang="ar-AE" sz="2400" b="1" dirty="0">
                <a:solidFill>
                  <a:schemeClr val="accent4">
                    <a:lumMod val="75000"/>
                  </a:schemeClr>
                </a:solidFill>
                <a:latin typeface="Poppins"/>
              </a:rPr>
              <a:t>ما الهدف من تضمين السنع في المناهج الدراسية ؟</a:t>
            </a:r>
          </a:p>
          <a:p>
            <a:pPr algn="ctr"/>
            <a:endParaRPr lang="ar-AE" sz="2400" b="1" dirty="0">
              <a:solidFill>
                <a:schemeClr val="accent2">
                  <a:lumMod val="75000"/>
                </a:schemeClr>
              </a:solidFill>
              <a:latin typeface="Poppins"/>
            </a:endParaRPr>
          </a:p>
          <a:p>
            <a:pPr algn="ctr"/>
            <a:endParaRPr lang="en-US" sz="2400" b="1" dirty="0">
              <a:solidFill>
                <a:schemeClr val="accent2">
                  <a:lumMod val="75000"/>
                </a:schemeClr>
              </a:solidFill>
              <a:latin typeface="Poppins"/>
            </a:endParaRPr>
          </a:p>
          <a:p>
            <a:pPr algn="ctr"/>
            <a:r>
              <a:rPr lang="ar-AE" sz="2400" b="1" i="0" dirty="0">
                <a:solidFill>
                  <a:srgbClr val="364152"/>
                </a:solidFill>
                <a:effectLst/>
                <a:latin typeface="Rubik"/>
              </a:rPr>
              <a:t>أ. زيادة عدد المواد الدراسية</a:t>
            </a:r>
          </a:p>
          <a:p>
            <a:pPr algn="ctr"/>
            <a:br>
              <a:rPr lang="ar-AE" sz="2400" b="1" dirty="0"/>
            </a:br>
            <a:r>
              <a:rPr lang="ar-AE" sz="2400" b="1" i="0" dirty="0">
                <a:solidFill>
                  <a:srgbClr val="364152"/>
                </a:solidFill>
                <a:effectLst/>
                <a:latin typeface="Rubik"/>
              </a:rPr>
              <a:t>ب. تسلية الطلاب</a:t>
            </a:r>
          </a:p>
          <a:p>
            <a:pPr algn="ctr"/>
            <a:br>
              <a:rPr lang="ar-AE" sz="2400" b="1" dirty="0"/>
            </a:br>
            <a:r>
              <a:rPr lang="ar-AE" sz="2400" b="1" i="0" dirty="0">
                <a:solidFill>
                  <a:srgbClr val="364152"/>
                </a:solidFill>
                <a:effectLst/>
                <a:latin typeface="Rubik"/>
              </a:rPr>
              <a:t>ج. تعريف الطلاب بالقيم والتقاليد الإماراتية</a:t>
            </a:r>
          </a:p>
          <a:p>
            <a:pPr algn="ctr"/>
            <a:br>
              <a:rPr lang="ar-AE" sz="2400" b="1" dirty="0"/>
            </a:br>
            <a:r>
              <a:rPr lang="ar-AE" sz="2400" b="1" i="0" dirty="0">
                <a:solidFill>
                  <a:srgbClr val="364152"/>
                </a:solidFill>
                <a:effectLst/>
                <a:latin typeface="Rubik"/>
              </a:rPr>
              <a:t>د. تعليم اللغات الأجنبية</a:t>
            </a:r>
            <a:endParaRPr lang="ar-AE" sz="2400" b="1" dirty="0">
              <a:solidFill>
                <a:srgbClr val="000000"/>
              </a:solidFill>
              <a:latin typeface="Poppins"/>
            </a:endParaRPr>
          </a:p>
        </p:txBody>
      </p:sp>
      <p:sp>
        <p:nvSpPr>
          <p:cNvPr id="5" name="TextBox 2">
            <a:extLst>
              <a:ext uri="{FF2B5EF4-FFF2-40B4-BE49-F238E27FC236}">
                <a16:creationId xmlns:a16="http://schemas.microsoft.com/office/drawing/2014/main" id="{0D828D77-8569-7D38-EC0A-B4931CD69396}"/>
              </a:ext>
            </a:extLst>
          </p:cNvPr>
          <p:cNvSpPr txBox="1"/>
          <p:nvPr/>
        </p:nvSpPr>
        <p:spPr>
          <a:xfrm>
            <a:off x="4203509" y="74235"/>
            <a:ext cx="7988491" cy="6709529"/>
          </a:xfrm>
          <a:prstGeom prst="rect">
            <a:avLst/>
          </a:prstGeom>
          <a:solidFill>
            <a:schemeClr val="accent4">
              <a:lumMod val="60000"/>
              <a:lumOff val="40000"/>
            </a:schemeClr>
          </a:solidFill>
        </p:spPr>
        <p:txBody>
          <a:bodyPr wrap="square">
            <a:spAutoFit/>
          </a:bodyPr>
          <a:lstStyle/>
          <a:p>
            <a:pPr lvl="0" algn="r"/>
            <a:r>
              <a:rPr lang="ar-AE" sz="2150" b="1" dirty="0">
                <a:solidFill>
                  <a:srgbClr val="1F1F1F"/>
                </a:solidFill>
                <a:latin typeface="Google Sans"/>
                <a:cs typeface="Times New Roman" panose="02020603050405020304" pitchFamily="18" charset="0"/>
              </a:rPr>
              <a:t>تحرص دولة الإمارات العربية المتحدة على الحفاظ على السنع الإماراتي باعتباره جزءًا أصيلًا من الهوية الوطنية والقيم المجتمعية المتوارثة عبر الأجيال, ولهذا السبب تتبنى الدولة العديد من المبادرات والبرامج التي تعزز هذه العادات والتقاليد بين المواطنين والمقيمين</a:t>
            </a:r>
          </a:p>
          <a:p>
            <a:pPr lvl="0" algn="r"/>
            <a:r>
              <a:rPr lang="ar-AE" sz="2150" b="1" dirty="0">
                <a:solidFill>
                  <a:srgbClr val="1F1F1F"/>
                </a:solidFill>
                <a:latin typeface="Google Sans"/>
                <a:cs typeface="Times New Roman" panose="02020603050405020304" pitchFamily="18" charset="0"/>
              </a:rPr>
              <a:t>إدراج السنع في المناهج الدراسية : قامت الدولة بتضمين السنع الإماراتي في المناهج التعليمية لتعريف الأجيال الصاعدة بالقيم والتقاليد الإماراتية الأصيلة. </a:t>
            </a:r>
          </a:p>
          <a:p>
            <a:pPr lvl="0" algn="r"/>
            <a:r>
              <a:rPr lang="ar-AE" sz="2150" b="1" dirty="0">
                <a:solidFill>
                  <a:srgbClr val="1F1F1F"/>
                </a:solidFill>
                <a:latin typeface="Google Sans"/>
                <a:cs typeface="Times New Roman" panose="02020603050405020304" pitchFamily="18" charset="0"/>
              </a:rPr>
              <a:t>برامج التوعية الثقافية : تُنظم المجالس والندوات لتعريف الشباب بالسنع وأهميته في تعزيز الترابط الاجتماعي والهوية الوطنية. </a:t>
            </a:r>
          </a:p>
          <a:p>
            <a:pPr lvl="0" algn="r"/>
            <a:r>
              <a:rPr lang="ar-AE" sz="2150" b="1" dirty="0">
                <a:solidFill>
                  <a:srgbClr val="1F1F1F"/>
                </a:solidFill>
                <a:latin typeface="Google Sans"/>
                <a:cs typeface="Times New Roman" panose="02020603050405020304" pitchFamily="18" charset="0"/>
              </a:rPr>
              <a:t>إحياء التراث في المناسبات الوطنية : يتم الاحتفال بالمناسبات الوطنية من خلال إبراز السنع الإماراتي في الفعاليات، مثل اليوم الوطني ويوم العلم. </a:t>
            </a:r>
          </a:p>
          <a:p>
            <a:pPr lvl="0" algn="r"/>
            <a:r>
              <a:rPr lang="ar-AE" sz="2150" b="1" dirty="0">
                <a:solidFill>
                  <a:srgbClr val="1F1F1F"/>
                </a:solidFill>
                <a:latin typeface="Google Sans"/>
                <a:cs typeface="Times New Roman" panose="02020603050405020304" pitchFamily="18" charset="0"/>
              </a:rPr>
              <a:t>المجالس التراثية : تُعد المجالس الإماراتية من أهم المنصات للحفاظ على العادات والتقاليد، حيث يتعلم الصغار من الكبار آداب الحديث والاحترام والضيافة. </a:t>
            </a:r>
          </a:p>
          <a:p>
            <a:pPr lvl="0" algn="r"/>
            <a:r>
              <a:rPr lang="ar-AE" sz="2150" b="1" dirty="0">
                <a:solidFill>
                  <a:srgbClr val="1F1F1F"/>
                </a:solidFill>
                <a:latin typeface="Google Sans"/>
                <a:cs typeface="Times New Roman" panose="02020603050405020304" pitchFamily="18" charset="0"/>
              </a:rPr>
              <a:t>الإعلام ودوره في نشر السنع : تساهم القنوات التلفزيونية، البرامج الإذاعية، ووسائل التواصل الاجتماعي في نشر الوعي حول أهمية السنع ودوره في المجتمع. </a:t>
            </a:r>
          </a:p>
          <a:p>
            <a:pPr lvl="0" algn="r"/>
            <a:r>
              <a:rPr lang="ar-AE" sz="2150" b="1" dirty="0">
                <a:solidFill>
                  <a:srgbClr val="1F1F1F"/>
                </a:solidFill>
                <a:latin typeface="Google Sans"/>
                <a:cs typeface="Times New Roman" panose="02020603050405020304" pitchFamily="18" charset="0"/>
              </a:rPr>
              <a:t>تعزيز القيم في الحياة اليومية : تشجع الدولة على تطبيق مبادئ السنع في التعاملات اليومية، مثل احترام الكبير، الكرم، وآداب المجالس. </a:t>
            </a:r>
          </a:p>
          <a:p>
            <a:pPr lvl="0" algn="r"/>
            <a:r>
              <a:rPr lang="ar-AE" sz="2150" b="1" dirty="0">
                <a:solidFill>
                  <a:srgbClr val="1F1F1F"/>
                </a:solidFill>
                <a:latin typeface="Google Sans"/>
                <a:cs typeface="Times New Roman" panose="02020603050405020304" pitchFamily="18" charset="0"/>
              </a:rPr>
              <a:t>مبادرات حكومية لحماية التراث : مثل إنشاء المؤسسات المعنية بالتراث والثقافة، ومنها وزارة الثقافة والشباب، ومراكز التراث الوطني . </a:t>
            </a:r>
          </a:p>
          <a:p>
            <a:pPr lvl="0" algn="r"/>
            <a:r>
              <a:rPr lang="ar-AE" sz="2150" b="1" dirty="0">
                <a:solidFill>
                  <a:srgbClr val="1F1F1F"/>
                </a:solidFill>
                <a:latin typeface="Google Sans"/>
                <a:cs typeface="Times New Roman" panose="02020603050405020304" pitchFamily="18" charset="0"/>
              </a:rPr>
              <a:t>من خلال هذه الجهود، تثبت دولة الإمارات التزامها بالحفاظ على هويتها الوطنية وترسيخ القيم الإماراتية الأصيلة بين الأجيال، ليظل السنع جزءًا لا يتجزأ من المجتمع الإماراتي .</a:t>
            </a:r>
          </a:p>
        </p:txBody>
      </p:sp>
    </p:spTree>
    <p:extLst>
      <p:ext uri="{BB962C8B-B14F-4D97-AF65-F5344CB8AC3E}">
        <p14:creationId xmlns:p14="http://schemas.microsoft.com/office/powerpoint/2010/main" val="3386306281"/>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fracture"/>
      </p:transition>
    </mc:Choice>
    <mc:Fallback xmlns="">
      <p:transition spd="slow">
        <p:fade/>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C629E01-E689-CE10-1E82-AB1B5E9C88BE}"/>
            </a:ext>
          </a:extLst>
        </p:cNvPr>
        <p:cNvGrpSpPr/>
        <p:nvPr/>
      </p:nvGrpSpPr>
      <p:grpSpPr>
        <a:xfrm>
          <a:off x="0" y="0"/>
          <a:ext cx="0" cy="0"/>
          <a:chOff x="0" y="0"/>
          <a:chExt cx="0" cy="0"/>
        </a:xfrm>
      </p:grpSpPr>
      <p:sp>
        <p:nvSpPr>
          <p:cNvPr id="4" name="TextBox 3">
            <a:extLst>
              <a:ext uri="{FF2B5EF4-FFF2-40B4-BE49-F238E27FC236}">
                <a16:creationId xmlns:a16="http://schemas.microsoft.com/office/drawing/2014/main" id="{EBB280AC-7269-ED45-9B01-526923FACE05}"/>
              </a:ext>
            </a:extLst>
          </p:cNvPr>
          <p:cNvSpPr txBox="1"/>
          <p:nvPr/>
        </p:nvSpPr>
        <p:spPr>
          <a:xfrm>
            <a:off x="249767" y="618066"/>
            <a:ext cx="3822509" cy="5262979"/>
          </a:xfrm>
          <a:prstGeom prst="rect">
            <a:avLst/>
          </a:prstGeom>
          <a:noFill/>
        </p:spPr>
        <p:txBody>
          <a:bodyPr wrap="square" rtlCol="0">
            <a:spAutoFit/>
          </a:bodyPr>
          <a:lstStyle/>
          <a:p>
            <a:pPr algn="ctr"/>
            <a:r>
              <a:rPr lang="ar-AE" sz="2400" b="1" dirty="0"/>
              <a:t>اقرا النص ثم اجب عن الأسئلة </a:t>
            </a:r>
            <a:br>
              <a:rPr lang="ar-AE" sz="2400" b="1" dirty="0">
                <a:solidFill>
                  <a:srgbClr val="FF0000"/>
                </a:solidFill>
              </a:rPr>
            </a:br>
            <a:br>
              <a:rPr lang="ar-AE" sz="2400" b="1" dirty="0">
                <a:solidFill>
                  <a:srgbClr val="FF0000"/>
                </a:solidFill>
              </a:rPr>
            </a:br>
            <a:r>
              <a:rPr lang="ar-AE" sz="2400" b="1" dirty="0">
                <a:solidFill>
                  <a:schemeClr val="accent4">
                    <a:lumMod val="75000"/>
                  </a:schemeClr>
                </a:solidFill>
                <a:latin typeface="Poppins"/>
              </a:rPr>
              <a:t>ما هي النتيجة المرجوة من جهود الدولة في الحفاظ على السنع ؟</a:t>
            </a:r>
          </a:p>
          <a:p>
            <a:pPr algn="ctr"/>
            <a:endParaRPr lang="ar-AE" sz="2400" b="1" dirty="0">
              <a:solidFill>
                <a:schemeClr val="accent2">
                  <a:lumMod val="75000"/>
                </a:schemeClr>
              </a:solidFill>
              <a:latin typeface="Poppins"/>
            </a:endParaRPr>
          </a:p>
          <a:p>
            <a:pPr algn="ctr"/>
            <a:endParaRPr lang="en-US" sz="2400" b="1" dirty="0">
              <a:solidFill>
                <a:schemeClr val="accent2">
                  <a:lumMod val="75000"/>
                </a:schemeClr>
              </a:solidFill>
              <a:latin typeface="Poppins"/>
            </a:endParaRPr>
          </a:p>
          <a:p>
            <a:pPr algn="ctr"/>
            <a:r>
              <a:rPr lang="ar-AE" sz="2400" b="1" i="0" dirty="0">
                <a:solidFill>
                  <a:srgbClr val="364152"/>
                </a:solidFill>
                <a:effectLst/>
                <a:latin typeface="Rubik"/>
              </a:rPr>
              <a:t>أ. زيادة السياحة</a:t>
            </a:r>
          </a:p>
          <a:p>
            <a:pPr algn="ctr"/>
            <a:br>
              <a:rPr lang="ar-AE" sz="2400" b="1" dirty="0"/>
            </a:br>
            <a:r>
              <a:rPr lang="ar-AE" sz="2400" b="1" i="0" dirty="0">
                <a:solidFill>
                  <a:srgbClr val="364152"/>
                </a:solidFill>
                <a:effectLst/>
                <a:latin typeface="Rubik"/>
              </a:rPr>
              <a:t>ب. ترسيخ القيم الإماراتية بين الأجيال</a:t>
            </a:r>
          </a:p>
          <a:p>
            <a:pPr algn="ctr"/>
            <a:br>
              <a:rPr lang="ar-AE" sz="2400" b="1" dirty="0"/>
            </a:br>
            <a:r>
              <a:rPr lang="ar-AE" sz="2400" b="1" i="0" dirty="0">
                <a:solidFill>
                  <a:srgbClr val="364152"/>
                </a:solidFill>
                <a:effectLst/>
                <a:latin typeface="Rubik"/>
              </a:rPr>
              <a:t>ج. تحسين الاقتصاد</a:t>
            </a:r>
          </a:p>
          <a:p>
            <a:pPr algn="ctr"/>
            <a:br>
              <a:rPr lang="ar-AE" sz="2400" b="1" dirty="0"/>
            </a:br>
            <a:r>
              <a:rPr lang="ar-AE" sz="2400" b="1" i="0" dirty="0">
                <a:solidFill>
                  <a:srgbClr val="364152"/>
                </a:solidFill>
                <a:effectLst/>
                <a:latin typeface="Rubik"/>
              </a:rPr>
              <a:t>د. تطوير التكنولوجيا</a:t>
            </a:r>
            <a:endParaRPr lang="ar-AE" sz="2400" b="1" dirty="0">
              <a:solidFill>
                <a:srgbClr val="000000"/>
              </a:solidFill>
              <a:latin typeface="Poppins"/>
            </a:endParaRPr>
          </a:p>
        </p:txBody>
      </p:sp>
      <p:sp>
        <p:nvSpPr>
          <p:cNvPr id="5" name="TextBox 2">
            <a:extLst>
              <a:ext uri="{FF2B5EF4-FFF2-40B4-BE49-F238E27FC236}">
                <a16:creationId xmlns:a16="http://schemas.microsoft.com/office/drawing/2014/main" id="{990DB88E-6022-0627-B5C5-B8C80335EC2A}"/>
              </a:ext>
            </a:extLst>
          </p:cNvPr>
          <p:cNvSpPr txBox="1"/>
          <p:nvPr/>
        </p:nvSpPr>
        <p:spPr>
          <a:xfrm>
            <a:off x="4203509" y="74235"/>
            <a:ext cx="7988491" cy="6709529"/>
          </a:xfrm>
          <a:prstGeom prst="rect">
            <a:avLst/>
          </a:prstGeom>
          <a:solidFill>
            <a:schemeClr val="accent4">
              <a:lumMod val="60000"/>
              <a:lumOff val="40000"/>
            </a:schemeClr>
          </a:solidFill>
        </p:spPr>
        <p:txBody>
          <a:bodyPr wrap="square">
            <a:spAutoFit/>
          </a:bodyPr>
          <a:lstStyle/>
          <a:p>
            <a:pPr lvl="0" algn="r"/>
            <a:r>
              <a:rPr lang="ar-AE" sz="2150" b="1" dirty="0">
                <a:solidFill>
                  <a:srgbClr val="1F1F1F"/>
                </a:solidFill>
                <a:latin typeface="Google Sans"/>
                <a:cs typeface="Times New Roman" panose="02020603050405020304" pitchFamily="18" charset="0"/>
              </a:rPr>
              <a:t>تحرص دولة الإمارات العربية المتحدة على الحفاظ على السنع الإماراتي باعتباره جزءًا أصيلًا من الهوية الوطنية والقيم المجتمعية المتوارثة عبر الأجيال, ولهذا السبب تتبنى الدولة العديد من المبادرات والبرامج التي تعزز هذه العادات والتقاليد بين المواطنين والمقيمين</a:t>
            </a:r>
          </a:p>
          <a:p>
            <a:pPr lvl="0" algn="r"/>
            <a:r>
              <a:rPr lang="ar-AE" sz="2150" b="1" dirty="0">
                <a:solidFill>
                  <a:srgbClr val="1F1F1F"/>
                </a:solidFill>
                <a:latin typeface="Google Sans"/>
                <a:cs typeface="Times New Roman" panose="02020603050405020304" pitchFamily="18" charset="0"/>
              </a:rPr>
              <a:t>إدراج السنع في المناهج الدراسية : قامت الدولة بتضمين السنع الإماراتي في المناهج التعليمية لتعريف الأجيال الصاعدة بالقيم والتقاليد الإماراتية الأصيلة. </a:t>
            </a:r>
          </a:p>
          <a:p>
            <a:pPr lvl="0" algn="r"/>
            <a:r>
              <a:rPr lang="ar-AE" sz="2150" b="1" dirty="0">
                <a:solidFill>
                  <a:srgbClr val="1F1F1F"/>
                </a:solidFill>
                <a:latin typeface="Google Sans"/>
                <a:cs typeface="Times New Roman" panose="02020603050405020304" pitchFamily="18" charset="0"/>
              </a:rPr>
              <a:t>برامج التوعية الثقافية : تُنظم المجالس والندوات لتعريف الشباب بالسنع وأهميته في تعزيز الترابط الاجتماعي والهوية الوطنية. </a:t>
            </a:r>
          </a:p>
          <a:p>
            <a:pPr lvl="0" algn="r"/>
            <a:r>
              <a:rPr lang="ar-AE" sz="2150" b="1" dirty="0">
                <a:solidFill>
                  <a:srgbClr val="1F1F1F"/>
                </a:solidFill>
                <a:latin typeface="Google Sans"/>
                <a:cs typeface="Times New Roman" panose="02020603050405020304" pitchFamily="18" charset="0"/>
              </a:rPr>
              <a:t>إحياء التراث في المناسبات الوطنية : يتم الاحتفال بالمناسبات الوطنية من خلال إبراز السنع الإماراتي في الفعاليات، مثل اليوم الوطني ويوم العلم. </a:t>
            </a:r>
          </a:p>
          <a:p>
            <a:pPr lvl="0" algn="r"/>
            <a:r>
              <a:rPr lang="ar-AE" sz="2150" b="1" dirty="0">
                <a:solidFill>
                  <a:srgbClr val="1F1F1F"/>
                </a:solidFill>
                <a:latin typeface="Google Sans"/>
                <a:cs typeface="Times New Roman" panose="02020603050405020304" pitchFamily="18" charset="0"/>
              </a:rPr>
              <a:t>المجالس التراثية : تُعد المجالس الإماراتية من أهم المنصات للحفاظ على العادات والتقاليد، حيث يتعلم الصغار من الكبار آداب الحديث والاحترام والضيافة. </a:t>
            </a:r>
          </a:p>
          <a:p>
            <a:pPr lvl="0" algn="r"/>
            <a:r>
              <a:rPr lang="ar-AE" sz="2150" b="1" dirty="0">
                <a:solidFill>
                  <a:srgbClr val="1F1F1F"/>
                </a:solidFill>
                <a:latin typeface="Google Sans"/>
                <a:cs typeface="Times New Roman" panose="02020603050405020304" pitchFamily="18" charset="0"/>
              </a:rPr>
              <a:t>الإعلام ودوره في نشر السنع : تساهم القنوات التلفزيونية، البرامج الإذاعية، ووسائل التواصل الاجتماعي في نشر الوعي حول أهمية السنع ودوره في المجتمع. </a:t>
            </a:r>
          </a:p>
          <a:p>
            <a:pPr lvl="0" algn="r"/>
            <a:r>
              <a:rPr lang="ar-AE" sz="2150" b="1" dirty="0">
                <a:solidFill>
                  <a:srgbClr val="1F1F1F"/>
                </a:solidFill>
                <a:latin typeface="Google Sans"/>
                <a:cs typeface="Times New Roman" panose="02020603050405020304" pitchFamily="18" charset="0"/>
              </a:rPr>
              <a:t>تعزيز القيم في الحياة اليومية : تشجع الدولة على تطبيق مبادئ السنع في التعاملات اليومية، مثل احترام الكبير، الكرم، وآداب المجالس. </a:t>
            </a:r>
          </a:p>
          <a:p>
            <a:pPr lvl="0" algn="r"/>
            <a:r>
              <a:rPr lang="ar-AE" sz="2150" b="1" dirty="0">
                <a:solidFill>
                  <a:srgbClr val="1F1F1F"/>
                </a:solidFill>
                <a:latin typeface="Google Sans"/>
                <a:cs typeface="Times New Roman" panose="02020603050405020304" pitchFamily="18" charset="0"/>
              </a:rPr>
              <a:t>مبادرات حكومية لحماية التراث : مثل إنشاء المؤسسات المعنية بالتراث والثقافة، ومنها وزارة الثقافة والشباب، ومراكز التراث الوطني . </a:t>
            </a:r>
          </a:p>
          <a:p>
            <a:pPr lvl="0" algn="r"/>
            <a:r>
              <a:rPr lang="ar-AE" sz="2150" b="1" dirty="0">
                <a:solidFill>
                  <a:srgbClr val="1F1F1F"/>
                </a:solidFill>
                <a:latin typeface="Google Sans"/>
                <a:cs typeface="Times New Roman" panose="02020603050405020304" pitchFamily="18" charset="0"/>
              </a:rPr>
              <a:t>من خلال هذه الجهود، تثبت دولة الإمارات التزامها بالحفاظ على هويتها الوطنية وترسيخ القيم الإماراتية الأصيلة بين الأجيال، ليظل السنع جزءًا لا يتجزأ من المجتمع الإماراتي .</a:t>
            </a:r>
          </a:p>
        </p:txBody>
      </p:sp>
    </p:spTree>
    <p:extLst>
      <p:ext uri="{BB962C8B-B14F-4D97-AF65-F5344CB8AC3E}">
        <p14:creationId xmlns:p14="http://schemas.microsoft.com/office/powerpoint/2010/main" val="1591681521"/>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fracture"/>
      </p:transition>
    </mc:Choice>
    <mc:Fallback xmlns="">
      <p:transition spd="slow">
        <p:fade/>
      </p:transition>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42581421-5E4F-86FC-ADB0-ACEA6EBAFA4F}"/>
              </a:ext>
            </a:extLst>
          </p:cNvPr>
          <p:cNvPicPr>
            <a:picLocks noChangeAspect="1"/>
          </p:cNvPicPr>
          <p:nvPr/>
        </p:nvPicPr>
        <p:blipFill>
          <a:blip r:embed="rId2"/>
          <a:srcRect l="15258" t="24585" r="46595" b="26425"/>
          <a:stretch/>
        </p:blipFill>
        <p:spPr>
          <a:xfrm>
            <a:off x="362608" y="299545"/>
            <a:ext cx="11083158" cy="6290441"/>
          </a:xfrm>
          <a:prstGeom prst="rect">
            <a:avLst/>
          </a:prstGeom>
        </p:spPr>
      </p:pic>
    </p:spTree>
    <p:extLst>
      <p:ext uri="{BB962C8B-B14F-4D97-AF65-F5344CB8AC3E}">
        <p14:creationId xmlns:p14="http://schemas.microsoft.com/office/powerpoint/2010/main" val="2072748048"/>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6" name="Picture 2">
            <a:extLst>
              <a:ext uri="{FF2B5EF4-FFF2-40B4-BE49-F238E27FC236}">
                <a16:creationId xmlns:a16="http://schemas.microsoft.com/office/drawing/2014/main" id="{A2A188A1-D792-3C55-EDBC-B05AB418622C}"/>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034118" y="0"/>
            <a:ext cx="8157882" cy="6858000"/>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sp>
        <p:nvSpPr>
          <p:cNvPr id="2" name="TextBox 1">
            <a:extLst>
              <a:ext uri="{FF2B5EF4-FFF2-40B4-BE49-F238E27FC236}">
                <a16:creationId xmlns:a16="http://schemas.microsoft.com/office/drawing/2014/main" id="{9A1225D2-5021-A662-A097-72D169B317F2}"/>
              </a:ext>
            </a:extLst>
          </p:cNvPr>
          <p:cNvSpPr txBox="1"/>
          <p:nvPr/>
        </p:nvSpPr>
        <p:spPr>
          <a:xfrm>
            <a:off x="107577" y="698748"/>
            <a:ext cx="3783105" cy="5262979"/>
          </a:xfrm>
          <a:prstGeom prst="rect">
            <a:avLst/>
          </a:prstGeom>
          <a:noFill/>
        </p:spPr>
        <p:txBody>
          <a:bodyPr wrap="square" rtlCol="0">
            <a:spAutoFit/>
          </a:bodyPr>
          <a:lstStyle/>
          <a:p>
            <a:pPr algn="ctr"/>
            <a:r>
              <a:rPr lang="ar-AE" sz="2400" b="1" dirty="0"/>
              <a:t>اقرا النص ثم اجب عن الأسئلة </a:t>
            </a:r>
            <a:br>
              <a:rPr lang="ar-AE" sz="2400" b="1" dirty="0">
                <a:solidFill>
                  <a:srgbClr val="FF0000"/>
                </a:solidFill>
              </a:rPr>
            </a:br>
            <a:br>
              <a:rPr lang="ar-AE" sz="2400" b="1" dirty="0">
                <a:solidFill>
                  <a:srgbClr val="FF0000"/>
                </a:solidFill>
              </a:rPr>
            </a:br>
            <a:r>
              <a:rPr lang="ar-AE" sz="2400" b="1" dirty="0">
                <a:solidFill>
                  <a:srgbClr val="00B050"/>
                </a:solidFill>
                <a:latin typeface="Poppins"/>
              </a:rPr>
              <a:t>1. ما هو الاقتصاد الأخضر؟</a:t>
            </a:r>
            <a:endParaRPr lang="en-US" sz="2400" b="1" dirty="0">
              <a:solidFill>
                <a:schemeClr val="accent2">
                  <a:lumMod val="75000"/>
                </a:schemeClr>
              </a:solidFill>
              <a:latin typeface="Poppins"/>
            </a:endParaRPr>
          </a:p>
          <a:p>
            <a:pPr algn="ctr"/>
            <a:endParaRPr lang="ar-AE" sz="2400" b="1" dirty="0">
              <a:solidFill>
                <a:schemeClr val="accent2">
                  <a:lumMod val="75000"/>
                </a:schemeClr>
              </a:solidFill>
              <a:latin typeface="Poppins"/>
            </a:endParaRPr>
          </a:p>
          <a:p>
            <a:pPr algn="ctr"/>
            <a:endParaRPr lang="ar-AE" sz="2400" b="1" dirty="0">
              <a:latin typeface="Poppins"/>
            </a:endParaRPr>
          </a:p>
          <a:p>
            <a:pPr algn="ctr"/>
            <a:r>
              <a:rPr lang="ar-AE" sz="2400" b="1" dirty="0">
                <a:latin typeface="Poppins"/>
              </a:rPr>
              <a:t>اقتصاد يعتمد على الوقود</a:t>
            </a:r>
          </a:p>
          <a:p>
            <a:pPr algn="ctr"/>
            <a:r>
              <a:rPr lang="ar-AE" sz="2400" b="1" dirty="0">
                <a:latin typeface="Poppins"/>
              </a:rPr>
              <a:t> الأحفوري</a:t>
            </a:r>
          </a:p>
          <a:p>
            <a:pPr algn="ctr"/>
            <a:r>
              <a:rPr lang="ar-AE" sz="2400" b="1" dirty="0">
                <a:latin typeface="Poppins"/>
              </a:rPr>
              <a:t> </a:t>
            </a:r>
          </a:p>
          <a:p>
            <a:pPr algn="ctr"/>
            <a:r>
              <a:rPr lang="ar-AE" sz="2400" b="1" dirty="0">
                <a:latin typeface="Poppins"/>
              </a:rPr>
              <a:t>اقتصاد منخفض الكربون يوفر الرفاه</a:t>
            </a:r>
          </a:p>
          <a:p>
            <a:pPr algn="ctr"/>
            <a:endParaRPr lang="ar-AE" sz="2400" b="1" dirty="0">
              <a:latin typeface="Poppins"/>
            </a:endParaRPr>
          </a:p>
          <a:p>
            <a:pPr algn="ctr"/>
            <a:r>
              <a:rPr lang="ar-AE" sz="2400" b="1" dirty="0">
                <a:latin typeface="Poppins"/>
              </a:rPr>
              <a:t>اقتصاد يعتمد على الصناعة الثقيلة</a:t>
            </a:r>
          </a:p>
          <a:p>
            <a:pPr algn="ctr"/>
            <a:endParaRPr lang="ar-AE" sz="2400" b="1" dirty="0">
              <a:latin typeface="Poppins"/>
            </a:endParaRPr>
          </a:p>
          <a:p>
            <a:pPr algn="ctr"/>
            <a:r>
              <a:rPr lang="ar-AE" sz="2400" b="1" dirty="0">
                <a:latin typeface="Poppins"/>
              </a:rPr>
              <a:t>اقتصاد يعتمد على السياحة فقط</a:t>
            </a:r>
          </a:p>
          <a:p>
            <a:pPr algn="ctr"/>
            <a:endParaRPr lang="ar-AE" sz="2400" b="1" dirty="0">
              <a:solidFill>
                <a:schemeClr val="accent2">
                  <a:lumMod val="75000"/>
                </a:schemeClr>
              </a:solidFill>
              <a:latin typeface="Poppins"/>
            </a:endParaRPr>
          </a:p>
        </p:txBody>
      </p:sp>
    </p:spTree>
    <p:extLst>
      <p:ext uri="{BB962C8B-B14F-4D97-AF65-F5344CB8AC3E}">
        <p14:creationId xmlns:p14="http://schemas.microsoft.com/office/powerpoint/2010/main" val="1614182319"/>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496BC3B-1EDD-1AB3-772D-DC82C39FF087}"/>
            </a:ext>
          </a:extLst>
        </p:cNvPr>
        <p:cNvGrpSpPr/>
        <p:nvPr/>
      </p:nvGrpSpPr>
      <p:grpSpPr>
        <a:xfrm>
          <a:off x="0" y="0"/>
          <a:ext cx="0" cy="0"/>
          <a:chOff x="0" y="0"/>
          <a:chExt cx="0" cy="0"/>
        </a:xfrm>
      </p:grpSpPr>
      <p:pic>
        <p:nvPicPr>
          <p:cNvPr id="6146" name="Picture 2">
            <a:extLst>
              <a:ext uri="{FF2B5EF4-FFF2-40B4-BE49-F238E27FC236}">
                <a16:creationId xmlns:a16="http://schemas.microsoft.com/office/drawing/2014/main" id="{4C115640-766D-0A8E-742C-6674E0A9DF2A}"/>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034118" y="0"/>
            <a:ext cx="8157882" cy="6858000"/>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sp>
        <p:nvSpPr>
          <p:cNvPr id="2" name="TextBox 1">
            <a:extLst>
              <a:ext uri="{FF2B5EF4-FFF2-40B4-BE49-F238E27FC236}">
                <a16:creationId xmlns:a16="http://schemas.microsoft.com/office/drawing/2014/main" id="{FBFBF709-DC00-B015-5B7B-CCDD1526FF1D}"/>
              </a:ext>
            </a:extLst>
          </p:cNvPr>
          <p:cNvSpPr txBox="1"/>
          <p:nvPr/>
        </p:nvSpPr>
        <p:spPr>
          <a:xfrm>
            <a:off x="107577" y="698748"/>
            <a:ext cx="3567953" cy="4893647"/>
          </a:xfrm>
          <a:prstGeom prst="rect">
            <a:avLst/>
          </a:prstGeom>
          <a:noFill/>
        </p:spPr>
        <p:txBody>
          <a:bodyPr wrap="square" rtlCol="0">
            <a:spAutoFit/>
          </a:bodyPr>
          <a:lstStyle/>
          <a:p>
            <a:pPr algn="ctr"/>
            <a:r>
              <a:rPr lang="ar-AE" sz="2400" b="1" dirty="0"/>
              <a:t>اقرا النص ثم اجب عن الأسئلة </a:t>
            </a:r>
            <a:br>
              <a:rPr lang="ar-AE" sz="2400" b="1" dirty="0">
                <a:solidFill>
                  <a:srgbClr val="FF0000"/>
                </a:solidFill>
              </a:rPr>
            </a:br>
            <a:br>
              <a:rPr lang="ar-AE" sz="2400" b="1" dirty="0">
                <a:solidFill>
                  <a:srgbClr val="FF0000"/>
                </a:solidFill>
              </a:rPr>
            </a:br>
            <a:r>
              <a:rPr lang="ar-AE" sz="2400" b="1" dirty="0">
                <a:solidFill>
                  <a:srgbClr val="00B050"/>
                </a:solidFill>
                <a:latin typeface="Poppins"/>
              </a:rPr>
              <a:t>2. متى خرج مفهوم الاقتصاد الأخضر لأول مره ؟</a:t>
            </a:r>
          </a:p>
          <a:p>
            <a:pPr algn="ctr"/>
            <a:endParaRPr lang="en-US" sz="2400" b="1" dirty="0">
              <a:solidFill>
                <a:schemeClr val="accent2">
                  <a:lumMod val="75000"/>
                </a:schemeClr>
              </a:solidFill>
              <a:latin typeface="Poppins"/>
            </a:endParaRPr>
          </a:p>
          <a:p>
            <a:pPr algn="ctr"/>
            <a:endParaRPr lang="ar-AE" sz="2400" dirty="0"/>
          </a:p>
          <a:p>
            <a:pPr algn="ctr">
              <a:buFont typeface="Arial" panose="020B0604020202020204" pitchFamily="34" charset="0"/>
              <a:buChar char="•"/>
            </a:pPr>
            <a:r>
              <a:rPr lang="ar-AE" sz="2400" dirty="0"/>
              <a:t>أ. 1975</a:t>
            </a:r>
          </a:p>
          <a:p>
            <a:pPr algn="ctr"/>
            <a:endParaRPr lang="ar-AE" sz="2400" dirty="0"/>
          </a:p>
          <a:p>
            <a:pPr algn="ctr">
              <a:buFont typeface="Arial" panose="020B0604020202020204" pitchFamily="34" charset="0"/>
              <a:buChar char="•"/>
            </a:pPr>
            <a:r>
              <a:rPr lang="ar-AE" sz="2400" dirty="0"/>
              <a:t>ب. 1982</a:t>
            </a:r>
          </a:p>
          <a:p>
            <a:pPr algn="ctr"/>
            <a:endParaRPr lang="ar-AE" sz="2400" dirty="0"/>
          </a:p>
          <a:p>
            <a:pPr algn="ctr">
              <a:buFont typeface="Arial" panose="020B0604020202020204" pitchFamily="34" charset="0"/>
              <a:buChar char="•"/>
            </a:pPr>
            <a:r>
              <a:rPr lang="ar-AE" sz="2400" dirty="0"/>
              <a:t>ج. 1990</a:t>
            </a:r>
          </a:p>
          <a:p>
            <a:pPr algn="ctr"/>
            <a:endParaRPr lang="ar-AE" sz="2400" dirty="0"/>
          </a:p>
          <a:p>
            <a:pPr algn="ctr">
              <a:buFont typeface="Arial" panose="020B0604020202020204" pitchFamily="34" charset="0"/>
              <a:buChar char="•"/>
            </a:pPr>
            <a:r>
              <a:rPr lang="ar-AE" sz="2400" dirty="0"/>
              <a:t>د. 2000</a:t>
            </a:r>
          </a:p>
        </p:txBody>
      </p:sp>
    </p:spTree>
    <p:extLst>
      <p:ext uri="{BB962C8B-B14F-4D97-AF65-F5344CB8AC3E}">
        <p14:creationId xmlns:p14="http://schemas.microsoft.com/office/powerpoint/2010/main" val="4009312009"/>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5B71E3A-481B-1AC6-BE7A-A7BD8CA3F6A7}"/>
            </a:ext>
          </a:extLst>
        </p:cNvPr>
        <p:cNvGrpSpPr/>
        <p:nvPr/>
      </p:nvGrpSpPr>
      <p:grpSpPr>
        <a:xfrm>
          <a:off x="0" y="0"/>
          <a:ext cx="0" cy="0"/>
          <a:chOff x="0" y="0"/>
          <a:chExt cx="0" cy="0"/>
        </a:xfrm>
      </p:grpSpPr>
      <p:pic>
        <p:nvPicPr>
          <p:cNvPr id="6146" name="Picture 2">
            <a:extLst>
              <a:ext uri="{FF2B5EF4-FFF2-40B4-BE49-F238E27FC236}">
                <a16:creationId xmlns:a16="http://schemas.microsoft.com/office/drawing/2014/main" id="{0EE30F05-A41A-1414-6D37-BE046F082B21}"/>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034118" y="0"/>
            <a:ext cx="8157882" cy="6858000"/>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sp>
        <p:nvSpPr>
          <p:cNvPr id="2" name="TextBox 1">
            <a:extLst>
              <a:ext uri="{FF2B5EF4-FFF2-40B4-BE49-F238E27FC236}">
                <a16:creationId xmlns:a16="http://schemas.microsoft.com/office/drawing/2014/main" id="{6B4CA14D-8ED4-934E-7F33-A6957103E2D9}"/>
              </a:ext>
            </a:extLst>
          </p:cNvPr>
          <p:cNvSpPr txBox="1"/>
          <p:nvPr/>
        </p:nvSpPr>
        <p:spPr>
          <a:xfrm>
            <a:off x="107577" y="698748"/>
            <a:ext cx="3783105" cy="5262979"/>
          </a:xfrm>
          <a:prstGeom prst="rect">
            <a:avLst/>
          </a:prstGeom>
          <a:noFill/>
        </p:spPr>
        <p:txBody>
          <a:bodyPr wrap="square" rtlCol="0">
            <a:spAutoFit/>
          </a:bodyPr>
          <a:lstStyle/>
          <a:p>
            <a:pPr algn="ctr"/>
            <a:r>
              <a:rPr lang="ar-AE" sz="2400" b="1" dirty="0"/>
              <a:t>اقرا النص ثم اجب عن الأسئلة </a:t>
            </a:r>
            <a:br>
              <a:rPr lang="ar-AE" sz="2400" b="1" dirty="0">
                <a:solidFill>
                  <a:srgbClr val="FF0000"/>
                </a:solidFill>
              </a:rPr>
            </a:br>
            <a:br>
              <a:rPr lang="ar-AE" sz="2400" b="1" dirty="0">
                <a:solidFill>
                  <a:srgbClr val="FF0000"/>
                </a:solidFill>
              </a:rPr>
            </a:br>
            <a:r>
              <a:rPr lang="ar-AE" sz="2400" b="1" dirty="0">
                <a:solidFill>
                  <a:srgbClr val="00B050"/>
                </a:solidFill>
                <a:latin typeface="Poppins"/>
              </a:rPr>
              <a:t>3. أي من الدول التالية خصصت 2% من ناتجها المحلي للاقتصاد الأخضر؟</a:t>
            </a:r>
            <a:endParaRPr lang="en-US" sz="2400" b="1" dirty="0">
              <a:solidFill>
                <a:schemeClr val="accent2">
                  <a:lumMod val="75000"/>
                </a:schemeClr>
              </a:solidFill>
              <a:latin typeface="Poppins"/>
            </a:endParaRPr>
          </a:p>
          <a:p>
            <a:pPr algn="ctr"/>
            <a:endParaRPr lang="en-US" sz="2400" b="1" dirty="0">
              <a:solidFill>
                <a:schemeClr val="accent2">
                  <a:lumMod val="75000"/>
                </a:schemeClr>
              </a:solidFill>
              <a:latin typeface="Poppins"/>
            </a:endParaRPr>
          </a:p>
          <a:p>
            <a:pPr algn="ctr"/>
            <a:endParaRPr lang="en-US" sz="2400" b="1" dirty="0">
              <a:solidFill>
                <a:schemeClr val="accent2">
                  <a:lumMod val="75000"/>
                </a:schemeClr>
              </a:solidFill>
              <a:latin typeface="Poppins"/>
            </a:endParaRPr>
          </a:p>
          <a:p>
            <a:pPr algn="ctr"/>
            <a:r>
              <a:rPr lang="ar-AE" sz="2400" b="1" dirty="0">
                <a:solidFill>
                  <a:schemeClr val="accent2">
                    <a:lumMod val="75000"/>
                  </a:schemeClr>
                </a:solidFill>
                <a:latin typeface="Poppins"/>
              </a:rPr>
              <a:t>الإمارات</a:t>
            </a:r>
            <a:endParaRPr lang="en-US" sz="2400" b="1" dirty="0">
              <a:solidFill>
                <a:schemeClr val="accent2">
                  <a:lumMod val="75000"/>
                </a:schemeClr>
              </a:solidFill>
              <a:latin typeface="Poppins"/>
            </a:endParaRPr>
          </a:p>
          <a:p>
            <a:pPr algn="ctr"/>
            <a:endParaRPr lang="en-US" sz="2400" b="1" dirty="0">
              <a:solidFill>
                <a:schemeClr val="accent2">
                  <a:lumMod val="75000"/>
                </a:schemeClr>
              </a:solidFill>
              <a:latin typeface="Poppins"/>
            </a:endParaRPr>
          </a:p>
          <a:p>
            <a:pPr algn="ctr"/>
            <a:r>
              <a:rPr lang="ar-AE" sz="2400" b="1" dirty="0">
                <a:solidFill>
                  <a:schemeClr val="accent2">
                    <a:lumMod val="75000"/>
                  </a:schemeClr>
                </a:solidFill>
                <a:latin typeface="Poppins"/>
              </a:rPr>
              <a:t> كوريا الجنوبية</a:t>
            </a:r>
            <a:endParaRPr lang="en-US" sz="2400" b="1" dirty="0">
              <a:solidFill>
                <a:schemeClr val="accent2">
                  <a:lumMod val="75000"/>
                </a:schemeClr>
              </a:solidFill>
              <a:latin typeface="Poppins"/>
            </a:endParaRPr>
          </a:p>
          <a:p>
            <a:pPr algn="ctr"/>
            <a:endParaRPr lang="en-US" sz="2400" b="1" dirty="0">
              <a:solidFill>
                <a:schemeClr val="accent2">
                  <a:lumMod val="75000"/>
                </a:schemeClr>
              </a:solidFill>
              <a:latin typeface="Poppins"/>
            </a:endParaRPr>
          </a:p>
          <a:p>
            <a:pPr algn="ctr"/>
            <a:r>
              <a:rPr lang="ar-AE" sz="2400" b="1" dirty="0">
                <a:solidFill>
                  <a:schemeClr val="accent2">
                    <a:lumMod val="75000"/>
                  </a:schemeClr>
                </a:solidFill>
                <a:latin typeface="Poppins"/>
              </a:rPr>
              <a:t>اليابان</a:t>
            </a:r>
            <a:endParaRPr lang="en-US" sz="2400" b="1" dirty="0">
              <a:solidFill>
                <a:schemeClr val="accent2">
                  <a:lumMod val="75000"/>
                </a:schemeClr>
              </a:solidFill>
              <a:latin typeface="Poppins"/>
            </a:endParaRPr>
          </a:p>
          <a:p>
            <a:pPr algn="ctr"/>
            <a:endParaRPr lang="en-US" sz="2400" b="1" dirty="0">
              <a:solidFill>
                <a:schemeClr val="accent2">
                  <a:lumMod val="75000"/>
                </a:schemeClr>
              </a:solidFill>
              <a:latin typeface="Poppins"/>
            </a:endParaRPr>
          </a:p>
          <a:p>
            <a:pPr algn="ctr"/>
            <a:r>
              <a:rPr lang="ar-AE" sz="2400" b="1" dirty="0">
                <a:solidFill>
                  <a:schemeClr val="accent2">
                    <a:lumMod val="75000"/>
                  </a:schemeClr>
                </a:solidFill>
                <a:latin typeface="Poppins"/>
              </a:rPr>
              <a:t>الصين</a:t>
            </a:r>
            <a:endParaRPr lang="en-US" sz="2400" b="1" dirty="0">
              <a:solidFill>
                <a:schemeClr val="accent2">
                  <a:lumMod val="75000"/>
                </a:schemeClr>
              </a:solidFill>
              <a:latin typeface="Poppins"/>
            </a:endParaRPr>
          </a:p>
        </p:txBody>
      </p:sp>
    </p:spTree>
    <p:extLst>
      <p:ext uri="{BB962C8B-B14F-4D97-AF65-F5344CB8AC3E}">
        <p14:creationId xmlns:p14="http://schemas.microsoft.com/office/powerpoint/2010/main" val="1721506644"/>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611FAD2-10E4-BCDC-7E75-3D52A4AB8278}"/>
            </a:ext>
          </a:extLst>
        </p:cNvPr>
        <p:cNvGrpSpPr/>
        <p:nvPr/>
      </p:nvGrpSpPr>
      <p:grpSpPr>
        <a:xfrm>
          <a:off x="0" y="0"/>
          <a:ext cx="0" cy="0"/>
          <a:chOff x="0" y="0"/>
          <a:chExt cx="0" cy="0"/>
        </a:xfrm>
      </p:grpSpPr>
      <p:pic>
        <p:nvPicPr>
          <p:cNvPr id="6146" name="Picture 2">
            <a:extLst>
              <a:ext uri="{FF2B5EF4-FFF2-40B4-BE49-F238E27FC236}">
                <a16:creationId xmlns:a16="http://schemas.microsoft.com/office/drawing/2014/main" id="{890E063C-6404-DB70-5084-2AC0FE06A186}"/>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034118" y="0"/>
            <a:ext cx="8157882" cy="6858000"/>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sp>
        <p:nvSpPr>
          <p:cNvPr id="2" name="TextBox 1">
            <a:extLst>
              <a:ext uri="{FF2B5EF4-FFF2-40B4-BE49-F238E27FC236}">
                <a16:creationId xmlns:a16="http://schemas.microsoft.com/office/drawing/2014/main" id="{615992E7-0B7E-B951-C172-4CEBDB6B3F6A}"/>
              </a:ext>
            </a:extLst>
          </p:cNvPr>
          <p:cNvSpPr txBox="1"/>
          <p:nvPr/>
        </p:nvSpPr>
        <p:spPr>
          <a:xfrm>
            <a:off x="107577" y="698748"/>
            <a:ext cx="3567953" cy="5262979"/>
          </a:xfrm>
          <a:prstGeom prst="rect">
            <a:avLst/>
          </a:prstGeom>
          <a:noFill/>
        </p:spPr>
        <p:txBody>
          <a:bodyPr wrap="square" rtlCol="0">
            <a:spAutoFit/>
          </a:bodyPr>
          <a:lstStyle/>
          <a:p>
            <a:pPr algn="ctr"/>
            <a:r>
              <a:rPr lang="ar-AE" sz="2400" b="1" dirty="0"/>
              <a:t>اقرا النص ثم اجب عن الأسئلة </a:t>
            </a:r>
            <a:br>
              <a:rPr lang="ar-AE" sz="2400" b="1" dirty="0">
                <a:solidFill>
                  <a:srgbClr val="FF0000"/>
                </a:solidFill>
              </a:rPr>
            </a:br>
            <a:br>
              <a:rPr lang="ar-AE" sz="2400" b="1" dirty="0">
                <a:solidFill>
                  <a:srgbClr val="FF0000"/>
                </a:solidFill>
              </a:rPr>
            </a:br>
            <a:r>
              <a:rPr lang="ar-AE" sz="2400" b="1" dirty="0">
                <a:solidFill>
                  <a:srgbClr val="00B050"/>
                </a:solidFill>
                <a:latin typeface="Poppins"/>
              </a:rPr>
              <a:t>4. أي من المبادئ التالية يركز على حماية الموارد الطبيعية وتجديدها؟</a:t>
            </a:r>
            <a:endParaRPr lang="en-US" sz="2400" b="1" dirty="0">
              <a:solidFill>
                <a:schemeClr val="accent2">
                  <a:lumMod val="75000"/>
                </a:schemeClr>
              </a:solidFill>
              <a:latin typeface="Poppins"/>
            </a:endParaRPr>
          </a:p>
          <a:p>
            <a:pPr algn="ctr"/>
            <a:endParaRPr lang="en-US" sz="2400" b="1" dirty="0">
              <a:solidFill>
                <a:schemeClr val="accent2">
                  <a:lumMod val="75000"/>
                </a:schemeClr>
              </a:solidFill>
              <a:latin typeface="Poppins"/>
            </a:endParaRPr>
          </a:p>
          <a:p>
            <a:pPr algn="ctr"/>
            <a:endParaRPr lang="en-US" sz="2400" b="1" dirty="0">
              <a:latin typeface="Poppins"/>
            </a:endParaRPr>
          </a:p>
          <a:p>
            <a:pPr algn="ctr"/>
            <a:r>
              <a:rPr lang="ar-AE" sz="2400" b="1" dirty="0">
                <a:latin typeface="Poppins"/>
              </a:rPr>
              <a:t>أ. مبدأ العدالة</a:t>
            </a:r>
            <a:endParaRPr lang="en-US" sz="2400" b="1" dirty="0">
              <a:latin typeface="Poppins"/>
            </a:endParaRPr>
          </a:p>
          <a:p>
            <a:pPr algn="ctr"/>
            <a:endParaRPr lang="en-US" sz="2400" b="1" dirty="0">
              <a:latin typeface="Poppins"/>
            </a:endParaRPr>
          </a:p>
          <a:p>
            <a:pPr algn="ctr"/>
            <a:r>
              <a:rPr lang="ar-AE" sz="2400" b="1" dirty="0">
                <a:latin typeface="Poppins"/>
              </a:rPr>
              <a:t>ب. مبدأ الكفاءة والكفاية</a:t>
            </a:r>
            <a:endParaRPr lang="en-US" sz="2400" b="1" dirty="0">
              <a:latin typeface="Poppins"/>
            </a:endParaRPr>
          </a:p>
          <a:p>
            <a:pPr algn="ctr"/>
            <a:endParaRPr lang="en-US" sz="2400" b="1" dirty="0">
              <a:latin typeface="Poppins"/>
            </a:endParaRPr>
          </a:p>
          <a:p>
            <a:pPr algn="ctr"/>
            <a:r>
              <a:rPr lang="ar-AE" sz="2400" b="1" dirty="0">
                <a:latin typeface="Poppins"/>
              </a:rPr>
              <a:t>ج. مبدأ حدود الكوكب</a:t>
            </a:r>
            <a:endParaRPr lang="en-US" sz="2400" b="1" dirty="0">
              <a:latin typeface="Poppins"/>
            </a:endParaRPr>
          </a:p>
          <a:p>
            <a:pPr algn="ctr"/>
            <a:endParaRPr lang="en-US" sz="2400" b="1" dirty="0">
              <a:latin typeface="Poppins"/>
            </a:endParaRPr>
          </a:p>
          <a:p>
            <a:pPr algn="ctr"/>
            <a:r>
              <a:rPr lang="ar-AE" sz="2400" b="1" dirty="0">
                <a:latin typeface="Poppins"/>
              </a:rPr>
              <a:t>د. مبدأ الحوكمة الرشيدة</a:t>
            </a:r>
            <a:endParaRPr lang="en-US" sz="2400" b="1" dirty="0">
              <a:latin typeface="Poppins"/>
            </a:endParaRPr>
          </a:p>
        </p:txBody>
      </p:sp>
    </p:spTree>
    <p:extLst>
      <p:ext uri="{BB962C8B-B14F-4D97-AF65-F5344CB8AC3E}">
        <p14:creationId xmlns:p14="http://schemas.microsoft.com/office/powerpoint/2010/main" val="3495018953"/>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8B94CD4-D4BA-8D1F-C4B3-8E75521E2B92}"/>
            </a:ext>
          </a:extLst>
        </p:cNvPr>
        <p:cNvGrpSpPr/>
        <p:nvPr/>
      </p:nvGrpSpPr>
      <p:grpSpPr>
        <a:xfrm>
          <a:off x="0" y="0"/>
          <a:ext cx="0" cy="0"/>
          <a:chOff x="0" y="0"/>
          <a:chExt cx="0" cy="0"/>
        </a:xfrm>
      </p:grpSpPr>
      <p:pic>
        <p:nvPicPr>
          <p:cNvPr id="6146" name="Picture 2">
            <a:extLst>
              <a:ext uri="{FF2B5EF4-FFF2-40B4-BE49-F238E27FC236}">
                <a16:creationId xmlns:a16="http://schemas.microsoft.com/office/drawing/2014/main" id="{B8D9C94C-4614-C70A-BB17-90012919FEF2}"/>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034118" y="0"/>
            <a:ext cx="8157882" cy="6858000"/>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sp>
        <p:nvSpPr>
          <p:cNvPr id="2" name="TextBox 1">
            <a:extLst>
              <a:ext uri="{FF2B5EF4-FFF2-40B4-BE49-F238E27FC236}">
                <a16:creationId xmlns:a16="http://schemas.microsoft.com/office/drawing/2014/main" id="{F21B68FF-B3E8-6C2F-E875-AD80CCFF3494}"/>
              </a:ext>
            </a:extLst>
          </p:cNvPr>
          <p:cNvSpPr txBox="1"/>
          <p:nvPr/>
        </p:nvSpPr>
        <p:spPr>
          <a:xfrm>
            <a:off x="107577" y="698748"/>
            <a:ext cx="3567953" cy="5262979"/>
          </a:xfrm>
          <a:prstGeom prst="rect">
            <a:avLst/>
          </a:prstGeom>
          <a:noFill/>
        </p:spPr>
        <p:txBody>
          <a:bodyPr wrap="square" rtlCol="0">
            <a:spAutoFit/>
          </a:bodyPr>
          <a:lstStyle/>
          <a:p>
            <a:pPr algn="ctr"/>
            <a:r>
              <a:rPr lang="ar-AE" sz="2400" b="1" dirty="0"/>
              <a:t>اقرا النص ثم اجب عن الأسئلة </a:t>
            </a:r>
            <a:br>
              <a:rPr lang="ar-AE" sz="2400" b="1" dirty="0">
                <a:solidFill>
                  <a:srgbClr val="FF0000"/>
                </a:solidFill>
              </a:rPr>
            </a:br>
            <a:br>
              <a:rPr lang="ar-AE" sz="2400" b="1" dirty="0">
                <a:solidFill>
                  <a:srgbClr val="FF0000"/>
                </a:solidFill>
              </a:rPr>
            </a:br>
            <a:r>
              <a:rPr lang="ar-AE" sz="2400" b="1" dirty="0">
                <a:solidFill>
                  <a:srgbClr val="00B050"/>
                </a:solidFill>
                <a:latin typeface="Poppins"/>
              </a:rPr>
              <a:t>5. ما هي الدولة العربية التي تطبق مفاهيم الاقتصاد الأخضر وتملك مصادر متجددة للطاقة؟</a:t>
            </a:r>
            <a:endParaRPr lang="en-US" sz="2400" b="1" dirty="0">
              <a:solidFill>
                <a:schemeClr val="accent2">
                  <a:lumMod val="75000"/>
                </a:schemeClr>
              </a:solidFill>
              <a:latin typeface="Poppins"/>
            </a:endParaRPr>
          </a:p>
          <a:p>
            <a:pPr algn="ctr"/>
            <a:endParaRPr lang="en-US" sz="2400" b="1" dirty="0">
              <a:solidFill>
                <a:schemeClr val="accent2">
                  <a:lumMod val="75000"/>
                </a:schemeClr>
              </a:solidFill>
              <a:latin typeface="Poppins"/>
            </a:endParaRPr>
          </a:p>
          <a:p>
            <a:pPr algn="ctr"/>
            <a:endParaRPr lang="en-US" sz="2400" b="1" dirty="0">
              <a:solidFill>
                <a:schemeClr val="accent2">
                  <a:lumMod val="75000"/>
                </a:schemeClr>
              </a:solidFill>
              <a:latin typeface="Poppins"/>
            </a:endParaRPr>
          </a:p>
          <a:p>
            <a:pPr algn="ctr"/>
            <a:r>
              <a:rPr lang="ar-AE" sz="2400" b="1" dirty="0">
                <a:solidFill>
                  <a:schemeClr val="accent2">
                    <a:lumMod val="75000"/>
                  </a:schemeClr>
                </a:solidFill>
                <a:latin typeface="Poppins"/>
              </a:rPr>
              <a:t>أ. مصر</a:t>
            </a:r>
            <a:endParaRPr lang="en-US" sz="2400" b="1" dirty="0">
              <a:solidFill>
                <a:schemeClr val="accent2">
                  <a:lumMod val="75000"/>
                </a:schemeClr>
              </a:solidFill>
              <a:latin typeface="Poppins"/>
            </a:endParaRPr>
          </a:p>
          <a:p>
            <a:pPr algn="ctr"/>
            <a:endParaRPr lang="en-US" sz="2400" b="1" dirty="0">
              <a:solidFill>
                <a:schemeClr val="accent2">
                  <a:lumMod val="75000"/>
                </a:schemeClr>
              </a:solidFill>
              <a:latin typeface="Poppins"/>
            </a:endParaRPr>
          </a:p>
          <a:p>
            <a:pPr algn="ctr"/>
            <a:r>
              <a:rPr lang="ar-AE" sz="2400" b="1" dirty="0">
                <a:solidFill>
                  <a:schemeClr val="accent2">
                    <a:lumMod val="75000"/>
                  </a:schemeClr>
                </a:solidFill>
                <a:latin typeface="Poppins"/>
              </a:rPr>
              <a:t>ب. الإمارات</a:t>
            </a:r>
            <a:endParaRPr lang="en-US" sz="2400" b="1" dirty="0">
              <a:solidFill>
                <a:schemeClr val="accent2">
                  <a:lumMod val="75000"/>
                </a:schemeClr>
              </a:solidFill>
              <a:latin typeface="Poppins"/>
            </a:endParaRPr>
          </a:p>
          <a:p>
            <a:pPr algn="ctr"/>
            <a:endParaRPr lang="en-US" sz="2400" b="1" dirty="0">
              <a:solidFill>
                <a:schemeClr val="accent2">
                  <a:lumMod val="75000"/>
                </a:schemeClr>
              </a:solidFill>
              <a:latin typeface="Poppins"/>
            </a:endParaRPr>
          </a:p>
          <a:p>
            <a:pPr algn="ctr"/>
            <a:r>
              <a:rPr lang="ar-AE" sz="2400" b="1" dirty="0">
                <a:solidFill>
                  <a:schemeClr val="accent2">
                    <a:lumMod val="75000"/>
                  </a:schemeClr>
                </a:solidFill>
                <a:latin typeface="Poppins"/>
              </a:rPr>
              <a:t>ج. السعودية</a:t>
            </a:r>
            <a:endParaRPr lang="en-US" sz="2400" b="1" dirty="0">
              <a:solidFill>
                <a:schemeClr val="accent2">
                  <a:lumMod val="75000"/>
                </a:schemeClr>
              </a:solidFill>
              <a:latin typeface="Poppins"/>
            </a:endParaRPr>
          </a:p>
          <a:p>
            <a:pPr algn="ctr"/>
            <a:endParaRPr lang="en-US" sz="2400" b="1" dirty="0">
              <a:solidFill>
                <a:schemeClr val="accent2">
                  <a:lumMod val="75000"/>
                </a:schemeClr>
              </a:solidFill>
              <a:latin typeface="Poppins"/>
            </a:endParaRPr>
          </a:p>
          <a:p>
            <a:pPr algn="ctr"/>
            <a:r>
              <a:rPr lang="ar-AE" sz="2400" b="1" dirty="0">
                <a:solidFill>
                  <a:schemeClr val="accent2">
                    <a:lumMod val="75000"/>
                  </a:schemeClr>
                </a:solidFill>
                <a:latin typeface="Poppins"/>
              </a:rPr>
              <a:t>د. المغرب</a:t>
            </a:r>
            <a:endParaRPr lang="en-US" sz="2400" b="1" dirty="0">
              <a:solidFill>
                <a:schemeClr val="accent2">
                  <a:lumMod val="75000"/>
                </a:schemeClr>
              </a:solidFill>
              <a:latin typeface="Poppins"/>
            </a:endParaRPr>
          </a:p>
        </p:txBody>
      </p:sp>
    </p:spTree>
    <p:extLst>
      <p:ext uri="{BB962C8B-B14F-4D97-AF65-F5344CB8AC3E}">
        <p14:creationId xmlns:p14="http://schemas.microsoft.com/office/powerpoint/2010/main" val="1489729990"/>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81BF4A4-B512-23E1-5872-972FF12A78E4}"/>
            </a:ext>
          </a:extLst>
        </p:cNvPr>
        <p:cNvGrpSpPr/>
        <p:nvPr/>
      </p:nvGrpSpPr>
      <p:grpSpPr>
        <a:xfrm>
          <a:off x="0" y="0"/>
          <a:ext cx="0" cy="0"/>
          <a:chOff x="0" y="0"/>
          <a:chExt cx="0" cy="0"/>
        </a:xfrm>
      </p:grpSpPr>
      <p:sp>
        <p:nvSpPr>
          <p:cNvPr id="4" name="TextBox 3">
            <a:extLst>
              <a:ext uri="{FF2B5EF4-FFF2-40B4-BE49-F238E27FC236}">
                <a16:creationId xmlns:a16="http://schemas.microsoft.com/office/drawing/2014/main" id="{10ED0038-753D-6E51-5C41-FC5583E078B6}"/>
              </a:ext>
            </a:extLst>
          </p:cNvPr>
          <p:cNvSpPr txBox="1"/>
          <p:nvPr/>
        </p:nvSpPr>
        <p:spPr>
          <a:xfrm>
            <a:off x="170330" y="662890"/>
            <a:ext cx="3567953" cy="5262979"/>
          </a:xfrm>
          <a:prstGeom prst="rect">
            <a:avLst/>
          </a:prstGeom>
          <a:noFill/>
        </p:spPr>
        <p:txBody>
          <a:bodyPr wrap="square" rtlCol="0">
            <a:spAutoFit/>
          </a:bodyPr>
          <a:lstStyle/>
          <a:p>
            <a:pPr algn="ctr"/>
            <a:r>
              <a:rPr lang="ar-AE" sz="2400" b="1" dirty="0"/>
              <a:t>اقرا النص ثم اجب عن الأسئلة </a:t>
            </a:r>
            <a:br>
              <a:rPr lang="ar-AE" sz="2400" b="1" dirty="0">
                <a:solidFill>
                  <a:srgbClr val="FF0000"/>
                </a:solidFill>
              </a:rPr>
            </a:br>
            <a:br>
              <a:rPr lang="ar-AE" sz="2400" b="1" dirty="0">
                <a:solidFill>
                  <a:srgbClr val="FF0000"/>
                </a:solidFill>
              </a:rPr>
            </a:br>
            <a:r>
              <a:rPr lang="ar-AE" sz="2400" b="1" dirty="0">
                <a:solidFill>
                  <a:srgbClr val="FFC000"/>
                </a:solidFill>
                <a:latin typeface="Poppins"/>
              </a:rPr>
              <a:t>1. ما هو الهدف الرئيسي من تبني دولة الإمارات للاقتصاد الأخضر؟</a:t>
            </a:r>
          </a:p>
          <a:p>
            <a:pPr algn="ctr"/>
            <a:endParaRPr lang="en-US" sz="2400" b="1" dirty="0">
              <a:solidFill>
                <a:schemeClr val="accent2">
                  <a:lumMod val="75000"/>
                </a:schemeClr>
              </a:solidFill>
              <a:latin typeface="Poppins"/>
            </a:endParaRPr>
          </a:p>
          <a:p>
            <a:pPr algn="ctr"/>
            <a:endParaRPr lang="ar-AE" sz="2400" b="1" dirty="0">
              <a:solidFill>
                <a:schemeClr val="accent2">
                  <a:lumMod val="75000"/>
                </a:schemeClr>
              </a:solidFill>
              <a:latin typeface="Poppins"/>
            </a:endParaRPr>
          </a:p>
          <a:p>
            <a:pPr algn="ctr"/>
            <a:r>
              <a:rPr lang="ar-AE" sz="2400" b="0" i="0" dirty="0">
                <a:solidFill>
                  <a:srgbClr val="364152"/>
                </a:solidFill>
                <a:effectLst/>
                <a:latin typeface="Rubik"/>
              </a:rPr>
              <a:t>أ. زيادة إنتاج النفط</a:t>
            </a:r>
            <a:endParaRPr lang="en-US" sz="2400" b="0" i="0" dirty="0">
              <a:solidFill>
                <a:srgbClr val="364152"/>
              </a:solidFill>
              <a:effectLst/>
              <a:latin typeface="Rubik"/>
            </a:endParaRPr>
          </a:p>
          <a:p>
            <a:pPr algn="ctr"/>
            <a:br>
              <a:rPr lang="ar-AE" sz="2400" dirty="0"/>
            </a:br>
            <a:r>
              <a:rPr lang="ar-AE" sz="2400" b="0" i="0" dirty="0">
                <a:solidFill>
                  <a:srgbClr val="364152"/>
                </a:solidFill>
                <a:effectLst/>
                <a:latin typeface="Rubik"/>
              </a:rPr>
              <a:t>ب. تحقيق التنمية المستدامة وتنويع مصادر الدخل</a:t>
            </a:r>
            <a:endParaRPr lang="en-US" sz="2400" b="0" i="0" dirty="0">
              <a:solidFill>
                <a:srgbClr val="364152"/>
              </a:solidFill>
              <a:effectLst/>
              <a:latin typeface="Rubik"/>
            </a:endParaRPr>
          </a:p>
          <a:p>
            <a:pPr algn="ctr"/>
            <a:br>
              <a:rPr lang="ar-AE" sz="2400" dirty="0"/>
            </a:br>
            <a:r>
              <a:rPr lang="ar-AE" sz="2400" b="0" i="0" dirty="0">
                <a:solidFill>
                  <a:srgbClr val="364152"/>
                </a:solidFill>
                <a:effectLst/>
                <a:latin typeface="Rubik"/>
              </a:rPr>
              <a:t>ج. زيادة الاستثمارات الأجنبية فقط</a:t>
            </a:r>
            <a:endParaRPr lang="en-US" sz="2400" b="0" i="0" dirty="0">
              <a:solidFill>
                <a:srgbClr val="364152"/>
              </a:solidFill>
              <a:effectLst/>
              <a:latin typeface="Rubik"/>
            </a:endParaRPr>
          </a:p>
          <a:p>
            <a:pPr algn="ctr"/>
            <a:br>
              <a:rPr lang="ar-AE" sz="2400" dirty="0"/>
            </a:br>
            <a:r>
              <a:rPr lang="ar-AE" sz="2400" b="0" i="0" dirty="0">
                <a:solidFill>
                  <a:srgbClr val="364152"/>
                </a:solidFill>
                <a:effectLst/>
                <a:latin typeface="Rubik"/>
              </a:rPr>
              <a:t>د. تطوير القطاع السياحي</a:t>
            </a:r>
            <a:endParaRPr lang="ar-AE" sz="2400" b="1" dirty="0">
              <a:solidFill>
                <a:srgbClr val="000000"/>
              </a:solidFill>
              <a:latin typeface="Poppins"/>
            </a:endParaRPr>
          </a:p>
        </p:txBody>
      </p:sp>
      <p:sp>
        <p:nvSpPr>
          <p:cNvPr id="5" name="TextBox 2">
            <a:extLst>
              <a:ext uri="{FF2B5EF4-FFF2-40B4-BE49-F238E27FC236}">
                <a16:creationId xmlns:a16="http://schemas.microsoft.com/office/drawing/2014/main" id="{85A3DDED-CE29-60E3-27AB-DE016239E806}"/>
              </a:ext>
            </a:extLst>
          </p:cNvPr>
          <p:cNvSpPr txBox="1"/>
          <p:nvPr/>
        </p:nvSpPr>
        <p:spPr>
          <a:xfrm>
            <a:off x="3822509" y="81930"/>
            <a:ext cx="8369491" cy="6694140"/>
          </a:xfrm>
          <a:prstGeom prst="rect">
            <a:avLst/>
          </a:prstGeom>
          <a:solidFill>
            <a:srgbClr val="FFC000"/>
          </a:solidFill>
        </p:spPr>
        <p:txBody>
          <a:bodyPr wrap="square">
            <a:spAutoFit/>
          </a:bodyPr>
          <a:lstStyle/>
          <a:p>
            <a:pPr algn="r"/>
            <a:r>
              <a:rPr lang="ar-AE" sz="1650" b="1" dirty="0"/>
              <a:t>تتبنى دولة الإمارات العربية المتحدة نهجاً استباقياً في تنويع مصادر الدخل، وتحقيق التنمية المستدامة، والحفاظ على البيئة للأجيال القادمة، ويتمثل هذا التوجه في استراتيجيات وخطط طموحة للاستثمار الأمثل للموارد المختلفة، والانتقال إلى الاقتصاد الأخضر.</a:t>
            </a:r>
          </a:p>
          <a:p>
            <a:pPr algn="r"/>
            <a:r>
              <a:rPr lang="ar-AE" sz="1650" b="1" dirty="0"/>
              <a:t>أبرز ملامح الاقتصاد الأخضر في الإمارات:</a:t>
            </a:r>
          </a:p>
          <a:p>
            <a:pPr algn="r"/>
            <a:r>
              <a:rPr lang="ar-AE" sz="1650" b="1" dirty="0"/>
              <a:t>الاستثمار في الطاقة المتجددة: تعد الإمارات رائدة في مجال الطاقة الشمسية، من خلال مشاريع عملاقة مثل مجمع محمد بن راشد آل مكتوم للطاقة الشمسية، الذي يعد الأكبر من نوعه في العالم.</a:t>
            </a:r>
          </a:p>
          <a:p>
            <a:pPr lvl="1" algn="r"/>
            <a:r>
              <a:rPr lang="ar-AE" sz="1650" b="1" dirty="0"/>
              <a:t>كما تستثمر الدولة في طاقة الرياح والطاقة النووية، بهدف تنويع مصادر الطاقة النظيفة.</a:t>
            </a:r>
          </a:p>
          <a:p>
            <a:pPr algn="r"/>
            <a:r>
              <a:rPr lang="ar-AE" sz="1650" b="1" dirty="0"/>
              <a:t>كفاءة استخدام الطاقة والمياه: تتبنى الإمارات معايير صارمة لكفاءة استخدام الطاقة في المباني والأجهزة، لتخفيض البصمة </a:t>
            </a:r>
            <a:r>
              <a:rPr lang="ar-AE" sz="1650" b="1" dirty="0" err="1"/>
              <a:t>الكربونية.كما</a:t>
            </a:r>
            <a:r>
              <a:rPr lang="ar-AE" sz="1650" b="1" dirty="0"/>
              <a:t> تعمل على ترشيد استهلاك المياه، من خلال تقنيات مبتكرة لإدارة الموارد المائية.</a:t>
            </a:r>
          </a:p>
          <a:p>
            <a:pPr algn="r"/>
            <a:r>
              <a:rPr lang="ar-AE" sz="1650" b="1" dirty="0"/>
              <a:t>المدن المستدامة: تعتبر مدينة مصدر في أبوظبي نموذجاً للمدن الذكية والمستدامة، التي تعتمد على الطاقة المتجددة، وتقلل من النفايات والانبعاثات.</a:t>
            </a:r>
          </a:p>
          <a:p>
            <a:pPr lvl="1" algn="r"/>
            <a:r>
              <a:rPr lang="ar-AE" sz="1650" b="1" dirty="0"/>
              <a:t>كما تسعى الدولة إلى تطوير مدن أخرى مستدامة، مثل مدينة دبي المستدامة.</a:t>
            </a:r>
          </a:p>
          <a:p>
            <a:pPr algn="r"/>
            <a:r>
              <a:rPr lang="ar-AE" sz="1650" b="1" dirty="0"/>
              <a:t>الابتكار التكنولوجي: </a:t>
            </a:r>
          </a:p>
          <a:p>
            <a:pPr lvl="1" algn="r"/>
            <a:r>
              <a:rPr lang="ar-AE" sz="1650" b="1" dirty="0"/>
              <a:t>تشجع الإمارات على البحث والتطوير في مجالات التكنولوجيا الخضراء، مثل الطاقة المتجددة، وإدارة المياه، وإعادة </a:t>
            </a:r>
            <a:r>
              <a:rPr lang="ar-AE" sz="1650" b="1" dirty="0" err="1"/>
              <a:t>التدوير.كما</a:t>
            </a:r>
            <a:r>
              <a:rPr lang="ar-AE" sz="1650" b="1" dirty="0"/>
              <a:t> تستثمر في الشركات الناشئة التي تعمل على تطوير حلول مبتكرة للتحديات البيئية.</a:t>
            </a:r>
          </a:p>
          <a:p>
            <a:pPr algn="r"/>
            <a:r>
              <a:rPr lang="ar-AE" sz="1650" b="1" dirty="0"/>
              <a:t>التمويل الأخضر: أصدرت الإمارات أول سندات خضراء سيادية في المنطقة، لتمويل مشاريع الطاقة المتجددة والنقل المستدام.</a:t>
            </a:r>
          </a:p>
          <a:p>
            <a:pPr lvl="1" algn="r"/>
            <a:r>
              <a:rPr lang="ar-AE" sz="1650" b="1" dirty="0"/>
              <a:t>كما تعمل على تطوير إطار تنظيمي للتمويل الأخضر، لتشجيع الاستثمارات في المشاريع الصديقة للبيئة.</a:t>
            </a:r>
          </a:p>
          <a:p>
            <a:pPr algn="r"/>
            <a:r>
              <a:rPr lang="ar-AE" sz="1650" b="1" dirty="0"/>
              <a:t>التعاون الدولي: تشارك الإمارات في جهود دولية لمكافحة تغير المناخ، وتعزيز التنمية المستدامة.</a:t>
            </a:r>
          </a:p>
          <a:p>
            <a:pPr lvl="1" algn="r"/>
            <a:r>
              <a:rPr lang="ar-AE" sz="1650" b="1" dirty="0"/>
              <a:t>كما تستضيف فعاليات عالمية مثل القمة العالمية للاقتصاد الأخضر، لتشجيع الحوار وتبادل الخبرات.</a:t>
            </a:r>
          </a:p>
          <a:p>
            <a:pPr algn="r"/>
            <a:r>
              <a:rPr lang="ar-AE" sz="1650" b="1" dirty="0"/>
              <a:t>مبادرات </a:t>
            </a:r>
            <a:r>
              <a:rPr lang="ar-AE" sz="1650" b="1" dirty="0" err="1"/>
              <a:t>أخرى:تهدف</a:t>
            </a:r>
            <a:r>
              <a:rPr lang="ar-AE" sz="1650" b="1" dirty="0"/>
              <a:t> مبادرة "الإمارات خالية من البلاستيك" إلى تقليل استهلاك المواد البلاستيكية ذات الاستخدام الواحد، وتشجيع استخدام البدائل الصديقة </a:t>
            </a:r>
            <a:r>
              <a:rPr lang="ar-AE" sz="1650" b="1" dirty="0" err="1"/>
              <a:t>للبيئة.كما</a:t>
            </a:r>
            <a:r>
              <a:rPr lang="ar-AE" sz="1650" b="1" dirty="0"/>
              <a:t> أطلقت الدولة العديد من المبادرات الأخرى، مثل "برنامج الإمارات للاستعداد للمستقبل"، و"رؤية الإمارات 2021"، التي تهدف إلى تحقيق التنمية المستدامة في مختلف القطاعات. تعتبر دولة الإمارات العربية المتحدة نموذجاً يحتذى به في المنطقة، من خلال رؤيتها الطموحة، وجهودها الحثيثة، للاستثمار الأمثل لمواردها المختلفة، وتحقيق التنمية المستدامة، والانتقال إلى الاقتصاد الأخضر، بما يضمن الرخاء والازدهار للأجيال الحالية والقادمة.</a:t>
            </a:r>
          </a:p>
        </p:txBody>
      </p:sp>
    </p:spTree>
    <p:extLst>
      <p:ext uri="{BB962C8B-B14F-4D97-AF65-F5344CB8AC3E}">
        <p14:creationId xmlns:p14="http://schemas.microsoft.com/office/powerpoint/2010/main" val="2166454093"/>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fracture"/>
      </p:transition>
    </mc:Choice>
    <mc:Fallback xmlns="">
      <p:transition spd="slow">
        <p:fade/>
      </p:transition>
    </mc:Fallback>
  </mc:AlternateContent>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06BFF48-5263-3C76-7B03-76BDCAAE7673}"/>
            </a:ext>
          </a:extLst>
        </p:cNvPr>
        <p:cNvGrpSpPr/>
        <p:nvPr/>
      </p:nvGrpSpPr>
      <p:grpSpPr>
        <a:xfrm>
          <a:off x="0" y="0"/>
          <a:ext cx="0" cy="0"/>
          <a:chOff x="0" y="0"/>
          <a:chExt cx="0" cy="0"/>
        </a:xfrm>
      </p:grpSpPr>
      <p:sp>
        <p:nvSpPr>
          <p:cNvPr id="4" name="TextBox 3">
            <a:extLst>
              <a:ext uri="{FF2B5EF4-FFF2-40B4-BE49-F238E27FC236}">
                <a16:creationId xmlns:a16="http://schemas.microsoft.com/office/drawing/2014/main" id="{108E2FBA-A49B-CC6F-822E-6C01A270F8DA}"/>
              </a:ext>
            </a:extLst>
          </p:cNvPr>
          <p:cNvSpPr txBox="1"/>
          <p:nvPr/>
        </p:nvSpPr>
        <p:spPr>
          <a:xfrm>
            <a:off x="170330" y="546349"/>
            <a:ext cx="3451412" cy="4893647"/>
          </a:xfrm>
          <a:prstGeom prst="rect">
            <a:avLst/>
          </a:prstGeom>
          <a:noFill/>
        </p:spPr>
        <p:txBody>
          <a:bodyPr wrap="square" rtlCol="0">
            <a:spAutoFit/>
          </a:bodyPr>
          <a:lstStyle/>
          <a:p>
            <a:pPr algn="ctr"/>
            <a:r>
              <a:rPr lang="ar-AE" sz="2400" b="1" dirty="0"/>
              <a:t>اقرا النص ثم اجب عن الأسئلة </a:t>
            </a:r>
            <a:br>
              <a:rPr lang="ar-AE" sz="2400" b="1" dirty="0">
                <a:solidFill>
                  <a:srgbClr val="FF0000"/>
                </a:solidFill>
              </a:rPr>
            </a:br>
            <a:br>
              <a:rPr lang="ar-AE" sz="2400" b="1" dirty="0">
                <a:solidFill>
                  <a:srgbClr val="FF0000"/>
                </a:solidFill>
              </a:rPr>
            </a:br>
            <a:r>
              <a:rPr lang="ar-AE" sz="2400" b="1" dirty="0">
                <a:solidFill>
                  <a:srgbClr val="FFC000"/>
                </a:solidFill>
                <a:latin typeface="Poppins"/>
              </a:rPr>
              <a:t>2. أي من المدن التالية تعتبر نموذجاً للمدن الذكية والمستدامة في الإمارات؟</a:t>
            </a:r>
          </a:p>
          <a:p>
            <a:pPr algn="ctr"/>
            <a:endParaRPr lang="ar-AE" sz="2400" b="1" dirty="0">
              <a:solidFill>
                <a:schemeClr val="accent2">
                  <a:lumMod val="75000"/>
                </a:schemeClr>
              </a:solidFill>
              <a:latin typeface="Poppins"/>
            </a:endParaRPr>
          </a:p>
          <a:p>
            <a:pPr algn="ctr"/>
            <a:r>
              <a:rPr lang="ar-AE" sz="2400" b="0" i="0" dirty="0">
                <a:solidFill>
                  <a:srgbClr val="364152"/>
                </a:solidFill>
                <a:effectLst/>
                <a:latin typeface="Rubik"/>
              </a:rPr>
              <a:t>أ. مدينة مصدر</a:t>
            </a:r>
            <a:endParaRPr lang="en-US" sz="2400" b="0" i="0" dirty="0">
              <a:solidFill>
                <a:srgbClr val="364152"/>
              </a:solidFill>
              <a:effectLst/>
              <a:latin typeface="Rubik"/>
            </a:endParaRPr>
          </a:p>
          <a:p>
            <a:pPr algn="ctr"/>
            <a:br>
              <a:rPr lang="ar-AE" sz="2400" dirty="0"/>
            </a:br>
            <a:r>
              <a:rPr lang="ar-AE" sz="2400" b="0" i="0" dirty="0">
                <a:solidFill>
                  <a:srgbClr val="364152"/>
                </a:solidFill>
                <a:effectLst/>
                <a:latin typeface="Rubik"/>
              </a:rPr>
              <a:t>ب. مدينة العين</a:t>
            </a:r>
            <a:endParaRPr lang="en-US" sz="2400" b="0" i="0" dirty="0">
              <a:solidFill>
                <a:srgbClr val="364152"/>
              </a:solidFill>
              <a:effectLst/>
              <a:latin typeface="Rubik"/>
            </a:endParaRPr>
          </a:p>
          <a:p>
            <a:pPr algn="ctr"/>
            <a:br>
              <a:rPr lang="ar-AE" sz="2400" dirty="0"/>
            </a:br>
            <a:r>
              <a:rPr lang="ar-AE" sz="2400" b="0" i="0" dirty="0">
                <a:solidFill>
                  <a:srgbClr val="364152"/>
                </a:solidFill>
                <a:effectLst/>
                <a:latin typeface="Rubik"/>
              </a:rPr>
              <a:t>ج. مدينة الشارقة</a:t>
            </a:r>
            <a:endParaRPr lang="en-US" sz="2400" b="0" i="0" dirty="0">
              <a:solidFill>
                <a:srgbClr val="364152"/>
              </a:solidFill>
              <a:effectLst/>
              <a:latin typeface="Rubik"/>
            </a:endParaRPr>
          </a:p>
          <a:p>
            <a:pPr algn="ctr"/>
            <a:br>
              <a:rPr lang="ar-AE" sz="2400" dirty="0"/>
            </a:br>
            <a:r>
              <a:rPr lang="ar-AE" sz="2400" b="0" i="0" dirty="0">
                <a:solidFill>
                  <a:srgbClr val="364152"/>
                </a:solidFill>
                <a:effectLst/>
                <a:latin typeface="Rubik"/>
              </a:rPr>
              <a:t>د. مدينة عجمان</a:t>
            </a:r>
            <a:endParaRPr lang="ar-AE" sz="2400" b="1" dirty="0">
              <a:solidFill>
                <a:srgbClr val="000000"/>
              </a:solidFill>
              <a:latin typeface="Poppins"/>
            </a:endParaRPr>
          </a:p>
        </p:txBody>
      </p:sp>
      <p:sp>
        <p:nvSpPr>
          <p:cNvPr id="5" name="TextBox 2">
            <a:extLst>
              <a:ext uri="{FF2B5EF4-FFF2-40B4-BE49-F238E27FC236}">
                <a16:creationId xmlns:a16="http://schemas.microsoft.com/office/drawing/2014/main" id="{1B9E7002-BEAF-B32C-E974-9ECE9A51325E}"/>
              </a:ext>
            </a:extLst>
          </p:cNvPr>
          <p:cNvSpPr txBox="1"/>
          <p:nvPr/>
        </p:nvSpPr>
        <p:spPr>
          <a:xfrm>
            <a:off x="3822509" y="81930"/>
            <a:ext cx="8369491" cy="6694140"/>
          </a:xfrm>
          <a:prstGeom prst="rect">
            <a:avLst/>
          </a:prstGeom>
          <a:solidFill>
            <a:srgbClr val="FFC000"/>
          </a:solidFill>
        </p:spPr>
        <p:txBody>
          <a:bodyPr wrap="square">
            <a:spAutoFit/>
          </a:bodyPr>
          <a:lstStyle/>
          <a:p>
            <a:pPr algn="r"/>
            <a:r>
              <a:rPr lang="ar-AE" sz="1650" b="1" dirty="0"/>
              <a:t>تتبنى دولة الإمارات العربية المتحدة نهجاً استباقياً في تنويع مصادر الدخل، وتحقيق التنمية المستدامة، والحفاظ على البيئة للأجيال القادمة، ويتمثل هذا التوجه في استراتيجيات وخطط طموحة للاستثمار الأمثل للموارد المختلفة، والانتقال إلى الاقتصاد الأخضر.</a:t>
            </a:r>
          </a:p>
          <a:p>
            <a:pPr algn="r"/>
            <a:r>
              <a:rPr lang="ar-AE" sz="1650" b="1" dirty="0"/>
              <a:t>أبرز ملامح الاقتصاد الأخضر في الإمارات:</a:t>
            </a:r>
          </a:p>
          <a:p>
            <a:pPr algn="r"/>
            <a:r>
              <a:rPr lang="ar-AE" sz="1650" b="1" dirty="0"/>
              <a:t>الاستثمار في الطاقة المتجددة: تعد الإمارات رائدة في مجال الطاقة الشمسية، من خلال مشاريع عملاقة مثل مجمع محمد بن راشد آل مكتوم للطاقة الشمسية، الذي يعد الأكبر من نوعه في العالم.</a:t>
            </a:r>
          </a:p>
          <a:p>
            <a:pPr lvl="1" algn="r"/>
            <a:r>
              <a:rPr lang="ar-AE" sz="1650" b="1" dirty="0"/>
              <a:t>كما تستثمر الدولة في طاقة الرياح والطاقة النووية، بهدف تنويع مصادر الطاقة النظيفة.</a:t>
            </a:r>
          </a:p>
          <a:p>
            <a:pPr algn="r"/>
            <a:r>
              <a:rPr lang="ar-AE" sz="1650" b="1" dirty="0"/>
              <a:t>كفاءة استخدام الطاقة والمياه: تتبنى الإمارات معايير صارمة لكفاءة استخدام الطاقة في المباني والأجهزة، لتخفيض البصمة </a:t>
            </a:r>
            <a:r>
              <a:rPr lang="ar-AE" sz="1650" b="1" dirty="0" err="1"/>
              <a:t>الكربونية.كما</a:t>
            </a:r>
            <a:r>
              <a:rPr lang="ar-AE" sz="1650" b="1" dirty="0"/>
              <a:t> تعمل على ترشيد استهلاك المياه، من خلال تقنيات مبتكرة لإدارة الموارد المائية.</a:t>
            </a:r>
          </a:p>
          <a:p>
            <a:pPr algn="r"/>
            <a:r>
              <a:rPr lang="ar-AE" sz="1650" b="1" dirty="0"/>
              <a:t>المدن المستدامة: تعتبر مدينة مصدر في أبوظبي نموذجاً للمدن الذكية والمستدامة، التي تعتمد على الطاقة المتجددة، وتقلل من النفايات والانبعاثات.</a:t>
            </a:r>
          </a:p>
          <a:p>
            <a:pPr lvl="1" algn="r"/>
            <a:r>
              <a:rPr lang="ar-AE" sz="1650" b="1" dirty="0"/>
              <a:t>كما تسعى الدولة إلى تطوير مدن أخرى مستدامة، مثل مدينة دبي المستدامة.</a:t>
            </a:r>
          </a:p>
          <a:p>
            <a:pPr algn="r"/>
            <a:r>
              <a:rPr lang="ar-AE" sz="1650" b="1" dirty="0"/>
              <a:t>الابتكار التكنولوجي: </a:t>
            </a:r>
          </a:p>
          <a:p>
            <a:pPr lvl="1" algn="r"/>
            <a:r>
              <a:rPr lang="ar-AE" sz="1650" b="1" dirty="0"/>
              <a:t>تشجع الإمارات على البحث والتطوير في مجالات التكنولوجيا الخضراء، مثل الطاقة المتجددة، وإدارة المياه، وإعادة </a:t>
            </a:r>
            <a:r>
              <a:rPr lang="ar-AE" sz="1650" b="1" dirty="0" err="1"/>
              <a:t>التدوير.كما</a:t>
            </a:r>
            <a:r>
              <a:rPr lang="ar-AE" sz="1650" b="1" dirty="0"/>
              <a:t> تستثمر في الشركات الناشئة التي تعمل على تطوير حلول مبتكرة للتحديات البيئية.</a:t>
            </a:r>
          </a:p>
          <a:p>
            <a:pPr algn="r"/>
            <a:r>
              <a:rPr lang="ar-AE" sz="1650" b="1" dirty="0"/>
              <a:t>التمويل الأخضر: أصدرت الإمارات أول سندات خضراء سيادية في المنطقة، لتمويل مشاريع الطاقة المتجددة والنقل المستدام.</a:t>
            </a:r>
          </a:p>
          <a:p>
            <a:pPr lvl="1" algn="r"/>
            <a:r>
              <a:rPr lang="ar-AE" sz="1650" b="1" dirty="0"/>
              <a:t>كما تعمل على تطوير إطار تنظيمي للتمويل الأخضر، لتشجيع الاستثمارات في المشاريع الصديقة للبيئة.</a:t>
            </a:r>
          </a:p>
          <a:p>
            <a:pPr algn="r"/>
            <a:r>
              <a:rPr lang="ar-AE" sz="1650" b="1" dirty="0"/>
              <a:t>التعاون الدولي: تشارك الإمارات في جهود دولية لمكافحة تغير المناخ، وتعزيز التنمية المستدامة.</a:t>
            </a:r>
          </a:p>
          <a:p>
            <a:pPr lvl="1" algn="r"/>
            <a:r>
              <a:rPr lang="ar-AE" sz="1650" b="1" dirty="0"/>
              <a:t>كما تستضيف فعاليات عالمية مثل القمة العالمية للاقتصاد الأخضر، لتشجيع الحوار وتبادل الخبرات.</a:t>
            </a:r>
          </a:p>
          <a:p>
            <a:pPr algn="r"/>
            <a:r>
              <a:rPr lang="ar-AE" sz="1650" b="1" dirty="0"/>
              <a:t>مبادرات </a:t>
            </a:r>
            <a:r>
              <a:rPr lang="ar-AE" sz="1650" b="1" dirty="0" err="1"/>
              <a:t>أخرى:تهدف</a:t>
            </a:r>
            <a:r>
              <a:rPr lang="ar-AE" sz="1650" b="1" dirty="0"/>
              <a:t> مبادرة "الإمارات خالية من البلاستيك" إلى تقليل استهلاك المواد البلاستيكية ذات الاستخدام الواحد، وتشجيع استخدام البدائل الصديقة </a:t>
            </a:r>
            <a:r>
              <a:rPr lang="ar-AE" sz="1650" b="1" dirty="0" err="1"/>
              <a:t>للبيئة.كما</a:t>
            </a:r>
            <a:r>
              <a:rPr lang="ar-AE" sz="1650" b="1" dirty="0"/>
              <a:t> أطلقت الدولة العديد من المبادرات الأخرى، مثل "برنامج الإمارات للاستعداد للمستقبل"، و"رؤية الإمارات 2021"، التي تهدف إلى تحقيق التنمية المستدامة في مختلف القطاعات. تعتبر دولة الإمارات العربية المتحدة نموذجاً يحتذى به في المنطقة، من خلال رؤيتها الطموحة، وجهودها الحثيثة، للاستثمار الأمثل لمواردها المختلفة، وتحقيق التنمية المستدامة، والانتقال إلى الاقتصاد الأخضر، بما يضمن الرخاء والازدهار للأجيال الحالية والقادمة.</a:t>
            </a:r>
          </a:p>
        </p:txBody>
      </p:sp>
    </p:spTree>
    <p:extLst>
      <p:ext uri="{BB962C8B-B14F-4D97-AF65-F5344CB8AC3E}">
        <p14:creationId xmlns:p14="http://schemas.microsoft.com/office/powerpoint/2010/main" val="2105310504"/>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fracture"/>
      </p:transition>
    </mc:Choice>
    <mc:Fallback xmlns="">
      <p:transition spd="slow">
        <p:fade/>
      </p:transition>
    </mc:Fallback>
  </mc:AlternateContent>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1C8D48B-45DA-9F19-204A-8BD97B70F847}"/>
            </a:ext>
          </a:extLst>
        </p:cNvPr>
        <p:cNvGrpSpPr/>
        <p:nvPr/>
      </p:nvGrpSpPr>
      <p:grpSpPr>
        <a:xfrm>
          <a:off x="0" y="0"/>
          <a:ext cx="0" cy="0"/>
          <a:chOff x="0" y="0"/>
          <a:chExt cx="0" cy="0"/>
        </a:xfrm>
      </p:grpSpPr>
      <p:sp>
        <p:nvSpPr>
          <p:cNvPr id="4" name="TextBox 3">
            <a:extLst>
              <a:ext uri="{FF2B5EF4-FFF2-40B4-BE49-F238E27FC236}">
                <a16:creationId xmlns:a16="http://schemas.microsoft.com/office/drawing/2014/main" id="{BC68D6EB-06EC-4A8F-DE4D-6673EA96BED4}"/>
              </a:ext>
            </a:extLst>
          </p:cNvPr>
          <p:cNvSpPr txBox="1"/>
          <p:nvPr/>
        </p:nvSpPr>
        <p:spPr>
          <a:xfrm>
            <a:off x="0" y="546349"/>
            <a:ext cx="3822509" cy="5262979"/>
          </a:xfrm>
          <a:prstGeom prst="rect">
            <a:avLst/>
          </a:prstGeom>
          <a:noFill/>
        </p:spPr>
        <p:txBody>
          <a:bodyPr wrap="square" rtlCol="0">
            <a:spAutoFit/>
          </a:bodyPr>
          <a:lstStyle/>
          <a:p>
            <a:pPr algn="ctr"/>
            <a:r>
              <a:rPr lang="ar-AE" sz="2400" b="1" dirty="0"/>
              <a:t>اقرا النص ثم اجب عن الأسئلة </a:t>
            </a:r>
            <a:br>
              <a:rPr lang="ar-AE" sz="2400" b="1" dirty="0">
                <a:solidFill>
                  <a:srgbClr val="FF0000"/>
                </a:solidFill>
              </a:rPr>
            </a:br>
            <a:br>
              <a:rPr lang="ar-AE" sz="2400" b="1" dirty="0">
                <a:solidFill>
                  <a:srgbClr val="FF0000"/>
                </a:solidFill>
              </a:rPr>
            </a:br>
            <a:r>
              <a:rPr lang="ar-AE" sz="2400" b="1" dirty="0">
                <a:solidFill>
                  <a:srgbClr val="FFC000"/>
                </a:solidFill>
                <a:latin typeface="Poppins"/>
              </a:rPr>
              <a:t>3. ما هي المبادرة البيئية التي أطلقتها الإمارات للحد من استخدام المواد البلاستيكية؟</a:t>
            </a:r>
          </a:p>
          <a:p>
            <a:pPr algn="ctr"/>
            <a:endParaRPr lang="en-US" sz="2400" b="1" dirty="0">
              <a:solidFill>
                <a:schemeClr val="accent2">
                  <a:lumMod val="75000"/>
                </a:schemeClr>
              </a:solidFill>
              <a:latin typeface="Poppins"/>
            </a:endParaRPr>
          </a:p>
          <a:p>
            <a:pPr algn="ctr"/>
            <a:endParaRPr lang="ar-AE" sz="2400" b="1" dirty="0">
              <a:solidFill>
                <a:schemeClr val="accent2">
                  <a:lumMod val="75000"/>
                </a:schemeClr>
              </a:solidFill>
              <a:latin typeface="Poppins"/>
            </a:endParaRPr>
          </a:p>
          <a:p>
            <a:pPr algn="ctr"/>
            <a:r>
              <a:rPr lang="ar-AE" sz="2400" b="0" i="0" dirty="0">
                <a:solidFill>
                  <a:srgbClr val="364152"/>
                </a:solidFill>
                <a:effectLst/>
                <a:latin typeface="Rubik"/>
              </a:rPr>
              <a:t>أ. الإمارات النظيفة</a:t>
            </a:r>
            <a:br>
              <a:rPr lang="en-US" sz="2400" b="0" i="0" dirty="0">
                <a:solidFill>
                  <a:srgbClr val="364152"/>
                </a:solidFill>
                <a:effectLst/>
                <a:latin typeface="Rubik"/>
              </a:rPr>
            </a:br>
            <a:br>
              <a:rPr lang="ar-AE" sz="2400" dirty="0"/>
            </a:br>
            <a:r>
              <a:rPr lang="ar-AE" sz="2400" b="0" i="0" dirty="0">
                <a:solidFill>
                  <a:srgbClr val="364152"/>
                </a:solidFill>
                <a:effectLst/>
                <a:latin typeface="Rubik"/>
              </a:rPr>
              <a:t>ب. صديق البيئة</a:t>
            </a:r>
            <a:endParaRPr lang="en-US" sz="2400" b="0" i="0" dirty="0">
              <a:solidFill>
                <a:srgbClr val="364152"/>
              </a:solidFill>
              <a:effectLst/>
              <a:latin typeface="Rubik"/>
            </a:endParaRPr>
          </a:p>
          <a:p>
            <a:pPr algn="ctr"/>
            <a:br>
              <a:rPr lang="ar-AE" sz="2400" dirty="0"/>
            </a:br>
            <a:r>
              <a:rPr lang="ar-AE" sz="2400" b="0" i="0" dirty="0">
                <a:solidFill>
                  <a:srgbClr val="364152"/>
                </a:solidFill>
                <a:effectLst/>
                <a:latin typeface="Rubik"/>
              </a:rPr>
              <a:t>ج. حماية المستقبل</a:t>
            </a:r>
            <a:endParaRPr lang="en-US" sz="2400" b="0" i="0" dirty="0">
              <a:solidFill>
                <a:srgbClr val="364152"/>
              </a:solidFill>
              <a:effectLst/>
              <a:latin typeface="Rubik"/>
            </a:endParaRPr>
          </a:p>
          <a:p>
            <a:pPr algn="ctr"/>
            <a:br>
              <a:rPr lang="ar-AE" sz="2400" dirty="0"/>
            </a:br>
            <a:r>
              <a:rPr lang="ar-AE" sz="2400" b="0" i="0" dirty="0">
                <a:solidFill>
                  <a:srgbClr val="364152"/>
                </a:solidFill>
                <a:effectLst/>
                <a:latin typeface="Rubik"/>
              </a:rPr>
              <a:t>د. الإمارات خالية من البلاستيك</a:t>
            </a:r>
            <a:endParaRPr lang="ar-AE" sz="2400" b="1" dirty="0">
              <a:solidFill>
                <a:srgbClr val="000000"/>
              </a:solidFill>
              <a:latin typeface="Poppins"/>
            </a:endParaRPr>
          </a:p>
        </p:txBody>
      </p:sp>
      <p:sp>
        <p:nvSpPr>
          <p:cNvPr id="5" name="TextBox 2">
            <a:extLst>
              <a:ext uri="{FF2B5EF4-FFF2-40B4-BE49-F238E27FC236}">
                <a16:creationId xmlns:a16="http://schemas.microsoft.com/office/drawing/2014/main" id="{421305C7-5E22-B9C4-1718-7EDB9D9D8E19}"/>
              </a:ext>
            </a:extLst>
          </p:cNvPr>
          <p:cNvSpPr txBox="1"/>
          <p:nvPr/>
        </p:nvSpPr>
        <p:spPr>
          <a:xfrm>
            <a:off x="3822509" y="81930"/>
            <a:ext cx="8369491" cy="6694140"/>
          </a:xfrm>
          <a:prstGeom prst="rect">
            <a:avLst/>
          </a:prstGeom>
          <a:solidFill>
            <a:srgbClr val="FFC000"/>
          </a:solidFill>
        </p:spPr>
        <p:txBody>
          <a:bodyPr wrap="square">
            <a:spAutoFit/>
          </a:bodyPr>
          <a:lstStyle/>
          <a:p>
            <a:pPr algn="r"/>
            <a:r>
              <a:rPr lang="ar-AE" sz="1650" b="1" dirty="0"/>
              <a:t>تتبنى دولة الإمارات العربية المتحدة نهجاً استباقياً في تنويع مصادر الدخل، وتحقيق التنمية المستدامة، والحفاظ على البيئة للأجيال القادمة، ويتمثل هذا التوجه في استراتيجيات وخطط طموحة للاستثمار الأمثل للموارد المختلفة، والانتقال إلى الاقتصاد الأخضر.</a:t>
            </a:r>
          </a:p>
          <a:p>
            <a:pPr algn="r"/>
            <a:r>
              <a:rPr lang="ar-AE" sz="1650" b="1" dirty="0"/>
              <a:t>أبرز ملامح الاقتصاد الأخضر في الإمارات:</a:t>
            </a:r>
          </a:p>
          <a:p>
            <a:pPr algn="r"/>
            <a:r>
              <a:rPr lang="ar-AE" sz="1650" b="1" dirty="0"/>
              <a:t>الاستثمار في الطاقة المتجددة: تعد الإمارات رائدة في مجال الطاقة الشمسية، من خلال مشاريع عملاقة مثل مجمع محمد بن راشد آل مكتوم للطاقة الشمسية، الذي يعد الأكبر من نوعه في العالم.</a:t>
            </a:r>
          </a:p>
          <a:p>
            <a:pPr lvl="1" algn="r"/>
            <a:r>
              <a:rPr lang="ar-AE" sz="1650" b="1" dirty="0"/>
              <a:t>كما تستثمر الدولة في طاقة الرياح والطاقة النووية، بهدف تنويع مصادر الطاقة النظيفة.</a:t>
            </a:r>
          </a:p>
          <a:p>
            <a:pPr algn="r"/>
            <a:r>
              <a:rPr lang="ar-AE" sz="1650" b="1" dirty="0"/>
              <a:t>كفاءة استخدام الطاقة والمياه: تتبنى الإمارات معايير صارمة لكفاءة استخدام الطاقة في المباني والأجهزة، لتخفيض البصمة </a:t>
            </a:r>
            <a:r>
              <a:rPr lang="ar-AE" sz="1650" b="1" dirty="0" err="1"/>
              <a:t>الكربونية.كما</a:t>
            </a:r>
            <a:r>
              <a:rPr lang="ar-AE" sz="1650" b="1" dirty="0"/>
              <a:t> تعمل على ترشيد استهلاك المياه، من خلال تقنيات مبتكرة لإدارة الموارد المائية.</a:t>
            </a:r>
          </a:p>
          <a:p>
            <a:pPr algn="r"/>
            <a:r>
              <a:rPr lang="ar-AE" sz="1650" b="1" dirty="0"/>
              <a:t>المدن المستدامة: تعتبر مدينة مصدر في أبوظبي نموذجاً للمدن الذكية والمستدامة، التي تعتمد على الطاقة المتجددة، وتقلل من النفايات والانبعاثات.</a:t>
            </a:r>
          </a:p>
          <a:p>
            <a:pPr lvl="1" algn="r"/>
            <a:r>
              <a:rPr lang="ar-AE" sz="1650" b="1" dirty="0"/>
              <a:t>كما تسعى الدولة إلى تطوير مدن أخرى مستدامة، مثل مدينة دبي المستدامة.</a:t>
            </a:r>
          </a:p>
          <a:p>
            <a:pPr algn="r"/>
            <a:r>
              <a:rPr lang="ar-AE" sz="1650" b="1" dirty="0"/>
              <a:t>الابتكار التكنولوجي: </a:t>
            </a:r>
          </a:p>
          <a:p>
            <a:pPr lvl="1" algn="r"/>
            <a:r>
              <a:rPr lang="ar-AE" sz="1650" b="1" dirty="0"/>
              <a:t>تشجع الإمارات على البحث والتطوير في مجالات التكنولوجيا الخضراء، مثل الطاقة المتجددة، وإدارة المياه، وإعادة </a:t>
            </a:r>
            <a:r>
              <a:rPr lang="ar-AE" sz="1650" b="1" dirty="0" err="1"/>
              <a:t>التدوير.كما</a:t>
            </a:r>
            <a:r>
              <a:rPr lang="ar-AE" sz="1650" b="1" dirty="0"/>
              <a:t> تستثمر في الشركات الناشئة التي تعمل على تطوير حلول مبتكرة للتحديات البيئية.</a:t>
            </a:r>
          </a:p>
          <a:p>
            <a:pPr algn="r"/>
            <a:r>
              <a:rPr lang="ar-AE" sz="1650" b="1" dirty="0"/>
              <a:t>التمويل الأخضر: أصدرت الإمارات أول سندات خضراء سيادية في المنطقة، لتمويل مشاريع الطاقة المتجددة والنقل المستدام.</a:t>
            </a:r>
          </a:p>
          <a:p>
            <a:pPr lvl="1" algn="r"/>
            <a:r>
              <a:rPr lang="ar-AE" sz="1650" b="1" dirty="0"/>
              <a:t>كما تعمل على تطوير إطار تنظيمي للتمويل الأخضر، لتشجيع الاستثمارات في المشاريع الصديقة للبيئة.</a:t>
            </a:r>
          </a:p>
          <a:p>
            <a:pPr algn="r"/>
            <a:r>
              <a:rPr lang="ar-AE" sz="1650" b="1" dirty="0"/>
              <a:t>التعاون الدولي: تشارك الإمارات في جهود دولية لمكافحة تغير المناخ، وتعزيز التنمية المستدامة.</a:t>
            </a:r>
          </a:p>
          <a:p>
            <a:pPr lvl="1" algn="r"/>
            <a:r>
              <a:rPr lang="ar-AE" sz="1650" b="1" dirty="0"/>
              <a:t>كما تستضيف فعاليات عالمية مثل القمة العالمية للاقتصاد الأخضر، لتشجيع الحوار وتبادل الخبرات.</a:t>
            </a:r>
          </a:p>
          <a:p>
            <a:pPr algn="r"/>
            <a:r>
              <a:rPr lang="ar-AE" sz="1650" b="1" dirty="0"/>
              <a:t>مبادرات </a:t>
            </a:r>
            <a:r>
              <a:rPr lang="ar-AE" sz="1650" b="1" dirty="0" err="1"/>
              <a:t>أخرى:تهدف</a:t>
            </a:r>
            <a:r>
              <a:rPr lang="ar-AE" sz="1650" b="1" dirty="0"/>
              <a:t> مبادرة "الإمارات خالية من البلاستيك" إلى تقليل استهلاك المواد البلاستيكية ذات الاستخدام الواحد، وتشجيع استخدام البدائل الصديقة </a:t>
            </a:r>
            <a:r>
              <a:rPr lang="ar-AE" sz="1650" b="1" dirty="0" err="1"/>
              <a:t>للبيئة.كما</a:t>
            </a:r>
            <a:r>
              <a:rPr lang="ar-AE" sz="1650" b="1" dirty="0"/>
              <a:t> أطلقت الدولة العديد من المبادرات الأخرى، مثل "برنامج الإمارات للاستعداد للمستقبل"، و"رؤية الإمارات 2021"، التي تهدف إلى تحقيق التنمية المستدامة في مختلف القطاعات. تعتبر دولة الإمارات العربية المتحدة نموذجاً يحتذى به في المنطقة، من خلال رؤيتها الطموحة، وجهودها الحثيثة، للاستثمار الأمثل لمواردها المختلفة، وتحقيق التنمية المستدامة، والانتقال إلى الاقتصاد الأخضر، بما يضمن الرخاء والازدهار للأجيال الحالية والقادمة.</a:t>
            </a:r>
          </a:p>
        </p:txBody>
      </p:sp>
    </p:spTree>
    <p:extLst>
      <p:ext uri="{BB962C8B-B14F-4D97-AF65-F5344CB8AC3E}">
        <p14:creationId xmlns:p14="http://schemas.microsoft.com/office/powerpoint/2010/main" val="3762892358"/>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fracture"/>
      </p:transition>
    </mc:Choice>
    <mc:Fallback xmlns="">
      <p:transition spd="slow">
        <p:fade/>
      </p:transition>
    </mc:Fallback>
  </mc:AlternateContent>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9BACCEC-9585-9DFB-D9A0-3499B991C85D}"/>
            </a:ext>
          </a:extLst>
        </p:cNvPr>
        <p:cNvGrpSpPr/>
        <p:nvPr/>
      </p:nvGrpSpPr>
      <p:grpSpPr>
        <a:xfrm>
          <a:off x="0" y="0"/>
          <a:ext cx="0" cy="0"/>
          <a:chOff x="0" y="0"/>
          <a:chExt cx="0" cy="0"/>
        </a:xfrm>
      </p:grpSpPr>
      <p:sp>
        <p:nvSpPr>
          <p:cNvPr id="4" name="TextBox 3">
            <a:extLst>
              <a:ext uri="{FF2B5EF4-FFF2-40B4-BE49-F238E27FC236}">
                <a16:creationId xmlns:a16="http://schemas.microsoft.com/office/drawing/2014/main" id="{93F89A18-233C-DAD4-6005-F8D1456793C3}"/>
              </a:ext>
            </a:extLst>
          </p:cNvPr>
          <p:cNvSpPr txBox="1"/>
          <p:nvPr/>
        </p:nvSpPr>
        <p:spPr>
          <a:xfrm>
            <a:off x="0" y="546349"/>
            <a:ext cx="3822509" cy="5262979"/>
          </a:xfrm>
          <a:prstGeom prst="rect">
            <a:avLst/>
          </a:prstGeom>
          <a:noFill/>
        </p:spPr>
        <p:txBody>
          <a:bodyPr wrap="square" rtlCol="0">
            <a:spAutoFit/>
          </a:bodyPr>
          <a:lstStyle/>
          <a:p>
            <a:pPr algn="ctr"/>
            <a:r>
              <a:rPr lang="ar-AE" sz="2400" b="1" dirty="0"/>
              <a:t>اقرا النص ثم اجب عن الأسئلة </a:t>
            </a:r>
            <a:br>
              <a:rPr lang="ar-AE" sz="2400" b="1" dirty="0">
                <a:solidFill>
                  <a:srgbClr val="FF0000"/>
                </a:solidFill>
              </a:rPr>
            </a:br>
            <a:br>
              <a:rPr lang="ar-AE" sz="2400" b="1" dirty="0">
                <a:solidFill>
                  <a:srgbClr val="FF0000"/>
                </a:solidFill>
              </a:rPr>
            </a:br>
            <a:r>
              <a:rPr lang="ar-AE" sz="2400" b="1" dirty="0">
                <a:solidFill>
                  <a:srgbClr val="FFC000"/>
                </a:solidFill>
                <a:latin typeface="Poppins"/>
              </a:rPr>
              <a:t>4. ما هي أنواع الطاقة النظيفة التي تستثمر فيها الإمارات؟</a:t>
            </a:r>
          </a:p>
          <a:p>
            <a:pPr algn="ctr"/>
            <a:endParaRPr lang="en-US" sz="2400" b="1" dirty="0">
              <a:solidFill>
                <a:schemeClr val="accent2">
                  <a:lumMod val="75000"/>
                </a:schemeClr>
              </a:solidFill>
              <a:latin typeface="Poppins"/>
            </a:endParaRPr>
          </a:p>
          <a:p>
            <a:pPr algn="ctr"/>
            <a:endParaRPr lang="ar-AE" sz="2400" b="1" dirty="0">
              <a:solidFill>
                <a:schemeClr val="accent2">
                  <a:lumMod val="75000"/>
                </a:schemeClr>
              </a:solidFill>
              <a:latin typeface="Poppins"/>
            </a:endParaRPr>
          </a:p>
          <a:p>
            <a:pPr algn="ctr"/>
            <a:r>
              <a:rPr lang="ar-AE" sz="2400" b="0" i="0" dirty="0">
                <a:solidFill>
                  <a:srgbClr val="364152"/>
                </a:solidFill>
                <a:effectLst/>
                <a:latin typeface="Rubik"/>
              </a:rPr>
              <a:t>أ. الطاقة الشمسية فقط</a:t>
            </a:r>
            <a:endParaRPr lang="en-US" sz="2400" b="0" i="0" dirty="0">
              <a:solidFill>
                <a:srgbClr val="364152"/>
              </a:solidFill>
              <a:effectLst/>
              <a:latin typeface="Rubik"/>
            </a:endParaRPr>
          </a:p>
          <a:p>
            <a:pPr algn="ctr"/>
            <a:br>
              <a:rPr lang="ar-AE" sz="2400" dirty="0"/>
            </a:br>
            <a:r>
              <a:rPr lang="ar-AE" sz="2400" b="0" i="0" dirty="0">
                <a:solidFill>
                  <a:srgbClr val="364152"/>
                </a:solidFill>
                <a:effectLst/>
                <a:latin typeface="Rubik"/>
              </a:rPr>
              <a:t>ب. الطاقة الشمسية والنووية وطاقة الرياح</a:t>
            </a:r>
            <a:endParaRPr lang="en-US" sz="2400" b="0" i="0" dirty="0">
              <a:solidFill>
                <a:srgbClr val="364152"/>
              </a:solidFill>
              <a:effectLst/>
              <a:latin typeface="Rubik"/>
            </a:endParaRPr>
          </a:p>
          <a:p>
            <a:pPr algn="ctr"/>
            <a:br>
              <a:rPr lang="ar-AE" sz="2400" dirty="0"/>
            </a:br>
            <a:r>
              <a:rPr lang="ar-AE" sz="2400" b="0" i="0" dirty="0">
                <a:solidFill>
                  <a:srgbClr val="364152"/>
                </a:solidFill>
                <a:effectLst/>
                <a:latin typeface="Rubik"/>
              </a:rPr>
              <a:t>ج. الطاقة النووية فقط</a:t>
            </a:r>
            <a:endParaRPr lang="en-US" sz="2400" b="0" i="0" dirty="0">
              <a:solidFill>
                <a:srgbClr val="364152"/>
              </a:solidFill>
              <a:effectLst/>
              <a:latin typeface="Rubik"/>
            </a:endParaRPr>
          </a:p>
          <a:p>
            <a:pPr algn="ctr"/>
            <a:br>
              <a:rPr lang="ar-AE" sz="2400" dirty="0"/>
            </a:br>
            <a:r>
              <a:rPr lang="ar-AE" sz="2400" b="0" i="0" dirty="0">
                <a:solidFill>
                  <a:srgbClr val="364152"/>
                </a:solidFill>
                <a:effectLst/>
                <a:latin typeface="Rubik"/>
              </a:rPr>
              <a:t>د. طاقة الرياح فقط</a:t>
            </a:r>
            <a:endParaRPr lang="ar-AE" sz="2400" b="1" dirty="0">
              <a:solidFill>
                <a:srgbClr val="000000"/>
              </a:solidFill>
              <a:latin typeface="Poppins"/>
            </a:endParaRPr>
          </a:p>
        </p:txBody>
      </p:sp>
      <p:sp>
        <p:nvSpPr>
          <p:cNvPr id="5" name="TextBox 2">
            <a:extLst>
              <a:ext uri="{FF2B5EF4-FFF2-40B4-BE49-F238E27FC236}">
                <a16:creationId xmlns:a16="http://schemas.microsoft.com/office/drawing/2014/main" id="{7473BD88-1563-F29D-9057-B172D8256028}"/>
              </a:ext>
            </a:extLst>
          </p:cNvPr>
          <p:cNvSpPr txBox="1"/>
          <p:nvPr/>
        </p:nvSpPr>
        <p:spPr>
          <a:xfrm>
            <a:off x="3822509" y="81930"/>
            <a:ext cx="8369491" cy="6694140"/>
          </a:xfrm>
          <a:prstGeom prst="rect">
            <a:avLst/>
          </a:prstGeom>
          <a:solidFill>
            <a:srgbClr val="FFC000"/>
          </a:solidFill>
        </p:spPr>
        <p:txBody>
          <a:bodyPr wrap="square">
            <a:spAutoFit/>
          </a:bodyPr>
          <a:lstStyle/>
          <a:p>
            <a:pPr algn="r"/>
            <a:r>
              <a:rPr lang="ar-AE" sz="1650" b="1" dirty="0"/>
              <a:t>تتبنى دولة الإمارات العربية المتحدة نهجاً استباقياً في تنويع مصادر الدخل، وتحقيق التنمية المستدامة، والحفاظ على البيئة للأجيال القادمة، ويتمثل هذا التوجه في استراتيجيات وخطط طموحة للاستثمار الأمثل للموارد المختلفة، والانتقال إلى الاقتصاد الأخضر.</a:t>
            </a:r>
          </a:p>
          <a:p>
            <a:pPr algn="r"/>
            <a:r>
              <a:rPr lang="ar-AE" sz="1650" b="1" dirty="0"/>
              <a:t>أبرز ملامح الاقتصاد الأخضر في الإمارات:</a:t>
            </a:r>
          </a:p>
          <a:p>
            <a:pPr algn="r"/>
            <a:r>
              <a:rPr lang="ar-AE" sz="1650" b="1" dirty="0"/>
              <a:t>الاستثمار في الطاقة المتجددة: تعد الإمارات رائدة في مجال الطاقة الشمسية، من خلال مشاريع عملاقة مثل مجمع محمد بن راشد آل مكتوم للطاقة الشمسية، الذي يعد الأكبر من نوعه في العالم.</a:t>
            </a:r>
          </a:p>
          <a:p>
            <a:pPr lvl="1" algn="r"/>
            <a:r>
              <a:rPr lang="ar-AE" sz="1650" b="1" dirty="0"/>
              <a:t>كما تستثمر الدولة في طاقة الرياح والطاقة النووية، بهدف تنويع مصادر الطاقة النظيفة.</a:t>
            </a:r>
          </a:p>
          <a:p>
            <a:pPr algn="r"/>
            <a:r>
              <a:rPr lang="ar-AE" sz="1650" b="1" dirty="0"/>
              <a:t>كفاءة استخدام الطاقة والمياه: تتبنى الإمارات معايير صارمة لكفاءة استخدام الطاقة في المباني والأجهزة، لتخفيض البصمة </a:t>
            </a:r>
            <a:r>
              <a:rPr lang="ar-AE" sz="1650" b="1" dirty="0" err="1"/>
              <a:t>الكربونية.كما</a:t>
            </a:r>
            <a:r>
              <a:rPr lang="ar-AE" sz="1650" b="1" dirty="0"/>
              <a:t> تعمل على ترشيد استهلاك المياه، من خلال تقنيات مبتكرة لإدارة الموارد المائية.</a:t>
            </a:r>
          </a:p>
          <a:p>
            <a:pPr algn="r"/>
            <a:r>
              <a:rPr lang="ar-AE" sz="1650" b="1" dirty="0"/>
              <a:t>المدن المستدامة: تعتبر مدينة مصدر في أبوظبي نموذجاً للمدن الذكية والمستدامة، التي تعتمد على الطاقة المتجددة، وتقلل من النفايات والانبعاثات.</a:t>
            </a:r>
          </a:p>
          <a:p>
            <a:pPr lvl="1" algn="r"/>
            <a:r>
              <a:rPr lang="ar-AE" sz="1650" b="1" dirty="0"/>
              <a:t>كما تسعى الدولة إلى تطوير مدن أخرى مستدامة، مثل مدينة دبي المستدامة.</a:t>
            </a:r>
          </a:p>
          <a:p>
            <a:pPr algn="r"/>
            <a:r>
              <a:rPr lang="ar-AE" sz="1650" b="1" dirty="0"/>
              <a:t>الابتكار التكنولوجي: </a:t>
            </a:r>
          </a:p>
          <a:p>
            <a:pPr lvl="1" algn="r"/>
            <a:r>
              <a:rPr lang="ar-AE" sz="1650" b="1" dirty="0"/>
              <a:t>تشجع الإمارات على البحث والتطوير في مجالات التكنولوجيا الخضراء، مثل الطاقة المتجددة، وإدارة المياه، وإعادة </a:t>
            </a:r>
            <a:r>
              <a:rPr lang="ar-AE" sz="1650" b="1" dirty="0" err="1"/>
              <a:t>التدوير.كما</a:t>
            </a:r>
            <a:r>
              <a:rPr lang="ar-AE" sz="1650" b="1" dirty="0"/>
              <a:t> تستثمر في الشركات الناشئة التي تعمل على تطوير حلول مبتكرة للتحديات البيئية.</a:t>
            </a:r>
          </a:p>
          <a:p>
            <a:pPr algn="r"/>
            <a:r>
              <a:rPr lang="ar-AE" sz="1650" b="1" dirty="0"/>
              <a:t>التمويل الأخضر: أصدرت الإمارات أول سندات خضراء سيادية في المنطقة، لتمويل مشاريع الطاقة المتجددة والنقل المستدام.</a:t>
            </a:r>
          </a:p>
          <a:p>
            <a:pPr lvl="1" algn="r"/>
            <a:r>
              <a:rPr lang="ar-AE" sz="1650" b="1" dirty="0"/>
              <a:t>كما تعمل على تطوير إطار تنظيمي للتمويل الأخضر، لتشجيع الاستثمارات في المشاريع الصديقة للبيئة.</a:t>
            </a:r>
          </a:p>
          <a:p>
            <a:pPr algn="r"/>
            <a:r>
              <a:rPr lang="ar-AE" sz="1650" b="1" dirty="0"/>
              <a:t>التعاون الدولي: تشارك الإمارات في جهود دولية لمكافحة تغير المناخ، وتعزيز التنمية المستدامة.</a:t>
            </a:r>
          </a:p>
          <a:p>
            <a:pPr lvl="1" algn="r"/>
            <a:r>
              <a:rPr lang="ar-AE" sz="1650" b="1" dirty="0"/>
              <a:t>كما تستضيف فعاليات عالمية مثل القمة العالمية للاقتصاد الأخضر، لتشجيع الحوار وتبادل الخبرات.</a:t>
            </a:r>
          </a:p>
          <a:p>
            <a:pPr algn="r"/>
            <a:r>
              <a:rPr lang="ar-AE" sz="1650" b="1" dirty="0"/>
              <a:t>مبادرات </a:t>
            </a:r>
            <a:r>
              <a:rPr lang="ar-AE" sz="1650" b="1" dirty="0" err="1"/>
              <a:t>أخرى:تهدف</a:t>
            </a:r>
            <a:r>
              <a:rPr lang="ar-AE" sz="1650" b="1" dirty="0"/>
              <a:t> مبادرة "الإمارات خالية من البلاستيك" إلى تقليل استهلاك المواد البلاستيكية ذات الاستخدام الواحد، وتشجيع استخدام البدائل الصديقة </a:t>
            </a:r>
            <a:r>
              <a:rPr lang="ar-AE" sz="1650" b="1" dirty="0" err="1"/>
              <a:t>للبيئة.كما</a:t>
            </a:r>
            <a:r>
              <a:rPr lang="ar-AE" sz="1650" b="1" dirty="0"/>
              <a:t> أطلقت الدولة العديد من المبادرات الأخرى، مثل "برنامج الإمارات للاستعداد للمستقبل"، و"رؤية الإمارات 2021"، التي تهدف إلى تحقيق التنمية المستدامة في مختلف القطاعات. تعتبر دولة الإمارات العربية المتحدة نموذجاً يحتذى به في المنطقة، من خلال رؤيتها الطموحة، وجهودها الحثيثة، للاستثمار الأمثل لمواردها المختلفة، وتحقيق التنمية المستدامة، والانتقال إلى الاقتصاد الأخضر، بما يضمن الرخاء والازدهار للأجيال الحالية والقادمة.</a:t>
            </a:r>
          </a:p>
        </p:txBody>
      </p:sp>
    </p:spTree>
    <p:extLst>
      <p:ext uri="{BB962C8B-B14F-4D97-AF65-F5344CB8AC3E}">
        <p14:creationId xmlns:p14="http://schemas.microsoft.com/office/powerpoint/2010/main" val="426855474"/>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fracture"/>
      </p:transition>
    </mc:Choice>
    <mc:Fallback xmlns="">
      <p:transition spd="slow">
        <p:fade/>
      </p:transition>
    </mc:Fallback>
  </mc:AlternateContent>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A41B263-7271-B4E6-1B99-3EE97E0D5C06}"/>
            </a:ext>
          </a:extLst>
        </p:cNvPr>
        <p:cNvGrpSpPr/>
        <p:nvPr/>
      </p:nvGrpSpPr>
      <p:grpSpPr>
        <a:xfrm>
          <a:off x="0" y="0"/>
          <a:ext cx="0" cy="0"/>
          <a:chOff x="0" y="0"/>
          <a:chExt cx="0" cy="0"/>
        </a:xfrm>
      </p:grpSpPr>
      <p:sp>
        <p:nvSpPr>
          <p:cNvPr id="4" name="TextBox 3">
            <a:extLst>
              <a:ext uri="{FF2B5EF4-FFF2-40B4-BE49-F238E27FC236}">
                <a16:creationId xmlns:a16="http://schemas.microsoft.com/office/drawing/2014/main" id="{D891F206-9666-C3AB-79FF-AEA47E27C78E}"/>
              </a:ext>
            </a:extLst>
          </p:cNvPr>
          <p:cNvSpPr txBox="1"/>
          <p:nvPr/>
        </p:nvSpPr>
        <p:spPr>
          <a:xfrm>
            <a:off x="107576" y="609102"/>
            <a:ext cx="3523129" cy="5262979"/>
          </a:xfrm>
          <a:prstGeom prst="rect">
            <a:avLst/>
          </a:prstGeom>
          <a:noFill/>
        </p:spPr>
        <p:txBody>
          <a:bodyPr wrap="square" rtlCol="0">
            <a:spAutoFit/>
          </a:bodyPr>
          <a:lstStyle/>
          <a:p>
            <a:pPr algn="ctr"/>
            <a:r>
              <a:rPr lang="ar-AE" sz="2400" b="1" dirty="0"/>
              <a:t>اقرا النص ثم اجب عن الأسئلة </a:t>
            </a:r>
            <a:br>
              <a:rPr lang="ar-AE" sz="2400" b="1" dirty="0">
                <a:solidFill>
                  <a:srgbClr val="FF0000"/>
                </a:solidFill>
              </a:rPr>
            </a:br>
            <a:br>
              <a:rPr lang="ar-AE" sz="2400" b="1" dirty="0">
                <a:solidFill>
                  <a:srgbClr val="FF0000"/>
                </a:solidFill>
              </a:rPr>
            </a:br>
            <a:r>
              <a:rPr lang="ar-AE" sz="2400" b="1" dirty="0">
                <a:solidFill>
                  <a:srgbClr val="FFC000"/>
                </a:solidFill>
                <a:latin typeface="Poppins"/>
              </a:rPr>
              <a:t>5. ما الهدف من برنامج الإمارات للاستعداد للمستقبل؟</a:t>
            </a:r>
          </a:p>
          <a:p>
            <a:pPr algn="ctr"/>
            <a:endParaRPr lang="en-US" sz="2400" b="1" dirty="0">
              <a:solidFill>
                <a:schemeClr val="accent2">
                  <a:lumMod val="75000"/>
                </a:schemeClr>
              </a:solidFill>
              <a:latin typeface="Poppins"/>
            </a:endParaRPr>
          </a:p>
          <a:p>
            <a:pPr algn="ctr"/>
            <a:endParaRPr lang="ar-AE" sz="2400" b="1" dirty="0">
              <a:solidFill>
                <a:schemeClr val="accent2">
                  <a:lumMod val="75000"/>
                </a:schemeClr>
              </a:solidFill>
              <a:latin typeface="Poppins"/>
            </a:endParaRPr>
          </a:p>
          <a:p>
            <a:pPr algn="ctr"/>
            <a:r>
              <a:rPr lang="ar-AE" sz="2400" b="0" i="0" dirty="0">
                <a:solidFill>
                  <a:srgbClr val="364152"/>
                </a:solidFill>
                <a:effectLst/>
                <a:latin typeface="Rubik"/>
              </a:rPr>
              <a:t>أ. تطوير الصناعات التقليدية</a:t>
            </a:r>
            <a:endParaRPr lang="en-US" sz="2400" b="0" i="0" dirty="0">
              <a:solidFill>
                <a:srgbClr val="364152"/>
              </a:solidFill>
              <a:effectLst/>
              <a:latin typeface="Rubik"/>
            </a:endParaRPr>
          </a:p>
          <a:p>
            <a:pPr algn="ctr"/>
            <a:br>
              <a:rPr lang="ar-AE" sz="2400" dirty="0"/>
            </a:br>
            <a:r>
              <a:rPr lang="ar-AE" sz="2400" b="0" i="0" dirty="0">
                <a:solidFill>
                  <a:srgbClr val="364152"/>
                </a:solidFill>
                <a:effectLst/>
                <a:latin typeface="Rubik"/>
              </a:rPr>
              <a:t>ب. زيادة إنتاج النفط</a:t>
            </a:r>
            <a:endParaRPr lang="en-US" sz="2400" b="0" i="0" dirty="0">
              <a:solidFill>
                <a:srgbClr val="364152"/>
              </a:solidFill>
              <a:effectLst/>
              <a:latin typeface="Rubik"/>
            </a:endParaRPr>
          </a:p>
          <a:p>
            <a:pPr algn="ctr"/>
            <a:br>
              <a:rPr lang="ar-AE" sz="2400" dirty="0"/>
            </a:br>
            <a:r>
              <a:rPr lang="ar-AE" sz="2400" b="0" i="0" dirty="0">
                <a:solidFill>
                  <a:srgbClr val="364152"/>
                </a:solidFill>
                <a:effectLst/>
                <a:latin typeface="Rubik"/>
              </a:rPr>
              <a:t>ج. تحقيق التنمية المستدامة في مختلف القطاعات</a:t>
            </a:r>
            <a:endParaRPr lang="en-US" sz="2400" b="0" i="0" dirty="0">
              <a:solidFill>
                <a:srgbClr val="364152"/>
              </a:solidFill>
              <a:effectLst/>
              <a:latin typeface="Rubik"/>
            </a:endParaRPr>
          </a:p>
          <a:p>
            <a:pPr algn="ctr"/>
            <a:br>
              <a:rPr lang="ar-AE" sz="2400" dirty="0"/>
            </a:br>
            <a:r>
              <a:rPr lang="ar-AE" sz="2400" b="0" i="0" dirty="0">
                <a:solidFill>
                  <a:srgbClr val="364152"/>
                </a:solidFill>
                <a:effectLst/>
                <a:latin typeface="Rubik"/>
              </a:rPr>
              <a:t>د. تطوير القطاع السياحي فقط</a:t>
            </a:r>
            <a:endParaRPr lang="ar-AE" sz="2400" b="1" dirty="0">
              <a:solidFill>
                <a:srgbClr val="000000"/>
              </a:solidFill>
              <a:latin typeface="Poppins"/>
            </a:endParaRPr>
          </a:p>
        </p:txBody>
      </p:sp>
      <p:sp>
        <p:nvSpPr>
          <p:cNvPr id="5" name="TextBox 2">
            <a:extLst>
              <a:ext uri="{FF2B5EF4-FFF2-40B4-BE49-F238E27FC236}">
                <a16:creationId xmlns:a16="http://schemas.microsoft.com/office/drawing/2014/main" id="{93C98BAF-DF14-C28F-9D2E-F9C922991527}"/>
              </a:ext>
            </a:extLst>
          </p:cNvPr>
          <p:cNvSpPr txBox="1"/>
          <p:nvPr/>
        </p:nvSpPr>
        <p:spPr>
          <a:xfrm>
            <a:off x="3822509" y="81930"/>
            <a:ext cx="8369491" cy="6694140"/>
          </a:xfrm>
          <a:prstGeom prst="rect">
            <a:avLst/>
          </a:prstGeom>
          <a:solidFill>
            <a:srgbClr val="FFC000"/>
          </a:solidFill>
        </p:spPr>
        <p:txBody>
          <a:bodyPr wrap="square">
            <a:spAutoFit/>
          </a:bodyPr>
          <a:lstStyle/>
          <a:p>
            <a:pPr algn="r"/>
            <a:r>
              <a:rPr lang="ar-AE" sz="1650" b="1" dirty="0"/>
              <a:t>تتبنى دولة الإمارات العربية المتحدة نهجاً استباقياً في تنويع مصادر الدخل، وتحقيق التنمية المستدامة، والحفاظ على البيئة للأجيال القادمة، ويتمثل هذا التوجه في استراتيجيات وخطط طموحة للاستثمار الأمثل للموارد المختلفة، والانتقال إلى الاقتصاد الأخضر.</a:t>
            </a:r>
          </a:p>
          <a:p>
            <a:pPr algn="r"/>
            <a:r>
              <a:rPr lang="ar-AE" sz="1650" b="1" dirty="0"/>
              <a:t>أبرز ملامح الاقتصاد الأخضر في الإمارات:</a:t>
            </a:r>
          </a:p>
          <a:p>
            <a:pPr algn="r"/>
            <a:r>
              <a:rPr lang="ar-AE" sz="1650" b="1" dirty="0"/>
              <a:t>الاستثمار في الطاقة المتجددة: تعد الإمارات رائدة في مجال الطاقة الشمسية، من خلال مشاريع عملاقة مثل مجمع محمد بن راشد آل مكتوم للطاقة الشمسية، الذي يعد الأكبر من نوعه في العالم.</a:t>
            </a:r>
          </a:p>
          <a:p>
            <a:pPr lvl="1" algn="r"/>
            <a:r>
              <a:rPr lang="ar-AE" sz="1650" b="1" dirty="0"/>
              <a:t>كما تستثمر الدولة في طاقة الرياح والطاقة النووية، بهدف تنويع مصادر الطاقة النظيفة.</a:t>
            </a:r>
          </a:p>
          <a:p>
            <a:pPr algn="r"/>
            <a:r>
              <a:rPr lang="ar-AE" sz="1650" b="1" dirty="0"/>
              <a:t>كفاءة استخدام الطاقة والمياه: تتبنى الإمارات معايير صارمة لكفاءة استخدام الطاقة في المباني والأجهزة، لتخفيض البصمة </a:t>
            </a:r>
            <a:r>
              <a:rPr lang="ar-AE" sz="1650" b="1" dirty="0" err="1"/>
              <a:t>الكربونية.كما</a:t>
            </a:r>
            <a:r>
              <a:rPr lang="ar-AE" sz="1650" b="1" dirty="0"/>
              <a:t> تعمل على ترشيد استهلاك المياه، من خلال تقنيات مبتكرة لإدارة الموارد المائية.</a:t>
            </a:r>
          </a:p>
          <a:p>
            <a:pPr algn="r"/>
            <a:r>
              <a:rPr lang="ar-AE" sz="1650" b="1" dirty="0"/>
              <a:t>المدن المستدامة: تعتبر مدينة مصدر في أبوظبي نموذجاً للمدن الذكية والمستدامة، التي تعتمد على الطاقة المتجددة، وتقلل من النفايات والانبعاثات.</a:t>
            </a:r>
          </a:p>
          <a:p>
            <a:pPr lvl="1" algn="r"/>
            <a:r>
              <a:rPr lang="ar-AE" sz="1650" b="1" dirty="0"/>
              <a:t>كما تسعى الدولة إلى تطوير مدن أخرى مستدامة، مثل مدينة دبي المستدامة.</a:t>
            </a:r>
          </a:p>
          <a:p>
            <a:pPr algn="r"/>
            <a:r>
              <a:rPr lang="ar-AE" sz="1650" b="1" dirty="0"/>
              <a:t>الابتكار التكنولوجي: </a:t>
            </a:r>
          </a:p>
          <a:p>
            <a:pPr lvl="1" algn="r"/>
            <a:r>
              <a:rPr lang="ar-AE" sz="1650" b="1" dirty="0"/>
              <a:t>تشجع الإمارات على البحث والتطوير في مجالات التكنولوجيا الخضراء، مثل الطاقة المتجددة، وإدارة المياه، وإعادة </a:t>
            </a:r>
            <a:r>
              <a:rPr lang="ar-AE" sz="1650" b="1" dirty="0" err="1"/>
              <a:t>التدوير.كما</a:t>
            </a:r>
            <a:r>
              <a:rPr lang="ar-AE" sz="1650" b="1" dirty="0"/>
              <a:t> تستثمر في الشركات الناشئة التي تعمل على تطوير حلول مبتكرة للتحديات البيئية.</a:t>
            </a:r>
          </a:p>
          <a:p>
            <a:pPr algn="r"/>
            <a:r>
              <a:rPr lang="ar-AE" sz="1650" b="1" dirty="0"/>
              <a:t>التمويل الأخضر: أصدرت الإمارات أول سندات خضراء سيادية في المنطقة، لتمويل مشاريع الطاقة المتجددة والنقل المستدام.</a:t>
            </a:r>
          </a:p>
          <a:p>
            <a:pPr lvl="1" algn="r"/>
            <a:r>
              <a:rPr lang="ar-AE" sz="1650" b="1" dirty="0"/>
              <a:t>كما تعمل على تطوير إطار تنظيمي للتمويل الأخضر، لتشجيع الاستثمارات في المشاريع الصديقة للبيئة.</a:t>
            </a:r>
          </a:p>
          <a:p>
            <a:pPr algn="r"/>
            <a:r>
              <a:rPr lang="ar-AE" sz="1650" b="1" dirty="0"/>
              <a:t>التعاون الدولي: تشارك الإمارات في جهود دولية لمكافحة تغير المناخ، وتعزيز التنمية المستدامة.</a:t>
            </a:r>
          </a:p>
          <a:p>
            <a:pPr lvl="1" algn="r"/>
            <a:r>
              <a:rPr lang="ar-AE" sz="1650" b="1" dirty="0"/>
              <a:t>كما تستضيف فعاليات عالمية مثل القمة العالمية للاقتصاد الأخضر، لتشجيع الحوار وتبادل الخبرات.</a:t>
            </a:r>
          </a:p>
          <a:p>
            <a:pPr algn="r"/>
            <a:r>
              <a:rPr lang="ar-AE" sz="1650" b="1" dirty="0"/>
              <a:t>مبادرات </a:t>
            </a:r>
            <a:r>
              <a:rPr lang="ar-AE" sz="1650" b="1" dirty="0" err="1"/>
              <a:t>أخرى:تهدف</a:t>
            </a:r>
            <a:r>
              <a:rPr lang="ar-AE" sz="1650" b="1" dirty="0"/>
              <a:t> مبادرة "الإمارات خالية من البلاستيك" إلى تقليل استهلاك المواد البلاستيكية ذات الاستخدام الواحد، وتشجيع استخدام البدائل الصديقة </a:t>
            </a:r>
            <a:r>
              <a:rPr lang="ar-AE" sz="1650" b="1" dirty="0" err="1"/>
              <a:t>للبيئة.كما</a:t>
            </a:r>
            <a:r>
              <a:rPr lang="ar-AE" sz="1650" b="1" dirty="0"/>
              <a:t> أطلقت الدولة العديد من المبادرات الأخرى، مثل "برنامج الإمارات للاستعداد للمستقبل"، و"رؤية الإمارات 2021"، التي تهدف إلى تحقيق التنمية المستدامة في مختلف القطاعات. تعتبر دولة الإمارات العربية المتحدة نموذجاً يحتذى به في المنطقة، من خلال رؤيتها الطموحة، وجهودها الحثيثة، للاستثمار الأمثل لمواردها المختلفة، وتحقيق التنمية المستدامة، والانتقال إلى الاقتصاد الأخضر، بما يضمن الرخاء والازدهار للأجيال الحالية والقادمة.</a:t>
            </a:r>
          </a:p>
        </p:txBody>
      </p:sp>
    </p:spTree>
    <p:extLst>
      <p:ext uri="{BB962C8B-B14F-4D97-AF65-F5344CB8AC3E}">
        <p14:creationId xmlns:p14="http://schemas.microsoft.com/office/powerpoint/2010/main" val="3932746727"/>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fracture"/>
      </p:transition>
    </mc:Choice>
    <mc:Fallback xmlns="">
      <p:transition spd="slow">
        <p:fade/>
      </p:transition>
    </mc:Fallback>
  </mc:AlternateContent>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D4DA5E08-7F57-5B14-E574-652E688FF9AA}"/>
              </a:ext>
            </a:extLst>
          </p:cNvPr>
          <p:cNvPicPr>
            <a:picLocks noChangeAspect="1"/>
          </p:cNvPicPr>
          <p:nvPr/>
        </p:nvPicPr>
        <p:blipFill>
          <a:blip r:embed="rId2"/>
          <a:srcRect l="29742" t="24585" r="9871" b="13085"/>
          <a:stretch/>
        </p:blipFill>
        <p:spPr>
          <a:xfrm>
            <a:off x="157654" y="536028"/>
            <a:ext cx="12034345" cy="6321972"/>
          </a:xfrm>
          <a:prstGeom prst="rect">
            <a:avLst/>
          </a:prstGeom>
        </p:spPr>
      </p:pic>
    </p:spTree>
    <p:extLst>
      <p:ext uri="{BB962C8B-B14F-4D97-AF65-F5344CB8AC3E}">
        <p14:creationId xmlns:p14="http://schemas.microsoft.com/office/powerpoint/2010/main" val="3708773473"/>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C93DE56A-541E-1ACA-31F4-43F086C024EE}"/>
              </a:ext>
            </a:extLst>
          </p:cNvPr>
          <p:cNvSpPr txBox="1"/>
          <p:nvPr/>
        </p:nvSpPr>
        <p:spPr>
          <a:xfrm>
            <a:off x="3854824" y="181957"/>
            <a:ext cx="8337176" cy="6494085"/>
          </a:xfrm>
          <a:prstGeom prst="rect">
            <a:avLst/>
          </a:prstGeom>
          <a:solidFill>
            <a:schemeClr val="accent2">
              <a:lumMod val="20000"/>
              <a:lumOff val="80000"/>
            </a:schemeClr>
          </a:solidFill>
        </p:spPr>
        <p:txBody>
          <a:bodyPr wrap="square">
            <a:spAutoFit/>
          </a:bodyPr>
          <a:lstStyle/>
          <a:p>
            <a:pPr algn="r"/>
            <a:r>
              <a:rPr lang="ar-AE" sz="1600" b="1" dirty="0"/>
              <a:t>قيام الدولة الأموية:</a:t>
            </a:r>
          </a:p>
          <a:p>
            <a:pPr algn="r"/>
            <a:r>
              <a:rPr lang="ar-AE" sz="1600" b="1" dirty="0"/>
              <a:t>الأسباب:</a:t>
            </a:r>
          </a:p>
          <a:p>
            <a:pPr algn="r"/>
            <a:r>
              <a:rPr lang="ar-AE" sz="1600" b="1" dirty="0"/>
              <a:t>تنازل الحسن بن علي عن الخلافة لمعاوية بن أبي سفيان: بعد فتنة مقتل عثمان وتولي علي بن أبي طالب الخلافة، نشبت صراعات وحروب أهلية. سعياً لتوحيد المسلمين وحقن دمائهم، تنازل الحسن بن علي عن الخلافة لمعاوية، مؤسساً بذلك الدولة الأموية. الفتن والخلافات في عهد عثمان بن عفان: أدت الفتن التي نشبت في أواخر عهد عثمان إلى زعزعة استقرار الدولة، مما ساهم في قيام الدولة الأموية. ظهور الخوارج: تسبب ظهور الخوارج في إثارة الفتن والنزاعات، مما أضعف الدولة ومهد الطريق للأمويين للوصول إلى السلطة.</a:t>
            </a:r>
          </a:p>
          <a:p>
            <a:pPr algn="r"/>
            <a:r>
              <a:rPr lang="ar-AE" sz="1600" b="1" dirty="0"/>
              <a:t>النتائج: توحيد الأمة الإسلامية: بعد فترة من الفتن والنزاعات، تمكن معاوية من توحيد الأمة تحت راية الدولة الأموية.</a:t>
            </a:r>
          </a:p>
          <a:p>
            <a:pPr algn="r"/>
            <a:r>
              <a:rPr lang="ar-AE" sz="1600" b="1" dirty="0"/>
              <a:t>توسع الدولة الإسلامية: شهدت الدولة الأموية توسعاً كبيراً في الفتوحات الإسلامية، حيث وصلت إلى مناطق جديدة في آسيا وأفريقيا وأوروبا. استقرار الدولة: تميزت فترة حكم معاوية بالاستقرار السياسي والإداري، مما ساعد على تقوية الدولة.</a:t>
            </a:r>
          </a:p>
          <a:p>
            <a:pPr algn="r"/>
            <a:r>
              <a:rPr lang="ar-AE" sz="1600" b="1" dirty="0"/>
              <a:t>الفتوحات في العصر الأموي:</a:t>
            </a:r>
          </a:p>
          <a:p>
            <a:pPr algn="r"/>
            <a:r>
              <a:rPr lang="ar-AE" sz="1600" b="1" dirty="0"/>
              <a:t>الأسباب: نشر الإسلام: كان الهدف الرئيسي للفتوحات هو نشر الإسلام في المناطق الجديدة.</a:t>
            </a:r>
          </a:p>
          <a:p>
            <a:pPr algn="r"/>
            <a:r>
              <a:rPr lang="ar-AE" sz="1600" b="1" dirty="0"/>
              <a:t>توسيع الدولة: سعى الأمويون إلى توسيع حدود دولتهم وزيادة قوتها.</a:t>
            </a:r>
          </a:p>
          <a:p>
            <a:pPr algn="r"/>
            <a:r>
              <a:rPr lang="ar-AE" sz="1600" b="1" dirty="0"/>
              <a:t>الحصول على الموارد: كانت الفتوحات تهدف أيضاً إلى الحصول على الموارد الاقتصادية والبشرية من المناطق المفتوحة.</a:t>
            </a:r>
          </a:p>
          <a:p>
            <a:pPr algn="r"/>
            <a:r>
              <a:rPr lang="ar-AE" sz="1600" b="1" dirty="0"/>
              <a:t>النتائج: اتساع رقعة الدولة الإسلامية: وصلت الدولة الأموية إلى أوج اتساعها، حيث امتدت من حدود الصين شرقاً إلى الأندلس غرباً.</a:t>
            </a:r>
          </a:p>
          <a:p>
            <a:pPr algn="r"/>
            <a:r>
              <a:rPr lang="ar-AE" sz="1600" b="1" dirty="0"/>
              <a:t>انتشار الإسلام: انتشر الإسلام في مناطق واسعة من العالم، ودخلت شعوب جديدة في الدين الإسلامي.</a:t>
            </a:r>
          </a:p>
          <a:p>
            <a:pPr algn="r"/>
            <a:r>
              <a:rPr lang="ar-AE" sz="1600" b="1" dirty="0"/>
              <a:t>ازدهار الحضارة الإسلامية: ساهمت الفتوحات في ازدهار الحضارة الإسلامية، حيث تم نقل العلوم والمعارف من المناطق المفتوحة إلى العالم الإسلامي.</a:t>
            </a:r>
          </a:p>
          <a:p>
            <a:pPr algn="r"/>
            <a:r>
              <a:rPr lang="ar-AE" sz="1600" b="1" dirty="0"/>
              <a:t>أمثلة على </a:t>
            </a:r>
            <a:r>
              <a:rPr lang="ar-AE" sz="1600" b="1" dirty="0" err="1"/>
              <a:t>الفتوحات:فتح</a:t>
            </a:r>
            <a:r>
              <a:rPr lang="ar-AE" sz="1600" b="1" dirty="0"/>
              <a:t> الأندلس: تم فتح الأندلس بقيادة طارق بن زياد وموسى بن نصير، وأصبحت جزءاً من الدولة </a:t>
            </a:r>
            <a:r>
              <a:rPr lang="ar-AE" sz="1600" b="1" dirty="0" err="1"/>
              <a:t>الأموية.فتح</a:t>
            </a:r>
            <a:r>
              <a:rPr lang="ar-AE" sz="1600" b="1" dirty="0"/>
              <a:t> بلاد ما وراء النهر: تم فتح بلاد ما وراء النهر في آسيا الوسطى، ووصلت الدولة الأموية إلى حدود الصين.</a:t>
            </a:r>
          </a:p>
          <a:p>
            <a:pPr algn="r"/>
            <a:r>
              <a:rPr lang="ar-AE" sz="1600" b="1" dirty="0"/>
              <a:t>فتح أجزاء من شمال أفريقيا: تم استكمال فتح شمال أفريقيا، ووصلت الدولة الأموية إلى المحيط الأطلسي.</a:t>
            </a:r>
          </a:p>
          <a:p>
            <a:pPr algn="r"/>
            <a:r>
              <a:rPr lang="ar-AE" sz="1600" b="1" dirty="0"/>
              <a:t>شهدت الدولة الأموية أيضاً بعض التحديات والصراعات الداخلية، مثل فتنة عبد الله بن الزبير، وصراعات القبائل العربية، وظهور حركات معارضة للدولة.</a:t>
            </a:r>
          </a:p>
          <a:p>
            <a:pPr algn="r"/>
            <a:r>
              <a:rPr lang="ar-AE" sz="1600" b="1" dirty="0"/>
              <a:t>تعتبر الدولة الأموية من أهم الدول التي حكمت العالم الإسلامي، حيث ساهمت في توسيع الدولة ونشر الإسلام وازدهار الحضارة الإسلامية.</a:t>
            </a:r>
          </a:p>
        </p:txBody>
      </p:sp>
      <p:sp>
        <p:nvSpPr>
          <p:cNvPr id="2" name="TextBox 1">
            <a:extLst>
              <a:ext uri="{FF2B5EF4-FFF2-40B4-BE49-F238E27FC236}">
                <a16:creationId xmlns:a16="http://schemas.microsoft.com/office/drawing/2014/main" id="{DD790BDD-19B9-9C89-B761-FB4E534B6336}"/>
              </a:ext>
            </a:extLst>
          </p:cNvPr>
          <p:cNvSpPr txBox="1"/>
          <p:nvPr/>
        </p:nvSpPr>
        <p:spPr>
          <a:xfrm>
            <a:off x="143435" y="582208"/>
            <a:ext cx="3523129" cy="5262979"/>
          </a:xfrm>
          <a:prstGeom prst="rect">
            <a:avLst/>
          </a:prstGeom>
          <a:noFill/>
        </p:spPr>
        <p:txBody>
          <a:bodyPr wrap="square" rtlCol="0">
            <a:spAutoFit/>
          </a:bodyPr>
          <a:lstStyle/>
          <a:p>
            <a:pPr algn="ctr"/>
            <a:r>
              <a:rPr lang="ar-AE" sz="2400" b="1" dirty="0"/>
              <a:t>اقرا النص ثم اجب عن الأسئلة </a:t>
            </a:r>
            <a:br>
              <a:rPr lang="ar-AE" sz="2400" b="1" dirty="0">
                <a:solidFill>
                  <a:srgbClr val="FF0000"/>
                </a:solidFill>
              </a:rPr>
            </a:br>
            <a:br>
              <a:rPr lang="ar-AE" sz="2400" b="1" dirty="0">
                <a:solidFill>
                  <a:srgbClr val="FF0000"/>
                </a:solidFill>
              </a:rPr>
            </a:br>
            <a:r>
              <a:rPr lang="ar-AE" sz="2400" b="1" dirty="0">
                <a:solidFill>
                  <a:schemeClr val="accent2">
                    <a:lumMod val="60000"/>
                    <a:lumOff val="40000"/>
                  </a:schemeClr>
                </a:solidFill>
                <a:latin typeface="Poppins"/>
              </a:rPr>
              <a:t>1. ما السبب الرئيسي المباشر لقيام الدولة الأموية؟</a:t>
            </a:r>
          </a:p>
          <a:p>
            <a:pPr algn="ctr"/>
            <a:endParaRPr lang="en-US" sz="2400" b="1" dirty="0">
              <a:solidFill>
                <a:schemeClr val="accent2">
                  <a:lumMod val="75000"/>
                </a:schemeClr>
              </a:solidFill>
              <a:latin typeface="Poppins"/>
            </a:endParaRPr>
          </a:p>
          <a:p>
            <a:pPr algn="ctr"/>
            <a:endParaRPr lang="ar-AE" sz="2400" b="1" dirty="0">
              <a:solidFill>
                <a:schemeClr val="accent2">
                  <a:lumMod val="75000"/>
                </a:schemeClr>
              </a:solidFill>
              <a:latin typeface="Poppins"/>
            </a:endParaRPr>
          </a:p>
          <a:p>
            <a:pPr algn="ctr"/>
            <a:r>
              <a:rPr lang="ar-AE" sz="2400" b="0" i="0" dirty="0">
                <a:solidFill>
                  <a:srgbClr val="364152"/>
                </a:solidFill>
                <a:effectLst/>
                <a:latin typeface="Rubik"/>
              </a:rPr>
              <a:t>أ. تنازل الحسن بن علي عن الخلافة لمعاوية</a:t>
            </a:r>
          </a:p>
          <a:p>
            <a:pPr algn="ctr"/>
            <a:br>
              <a:rPr lang="ar-AE" sz="2400" dirty="0"/>
            </a:br>
            <a:r>
              <a:rPr lang="ar-AE" sz="2400" b="0" i="0" dirty="0">
                <a:solidFill>
                  <a:srgbClr val="364152"/>
                </a:solidFill>
                <a:effectLst/>
                <a:latin typeface="Rubik"/>
              </a:rPr>
              <a:t>ب. مقتل عثمان بن عفان</a:t>
            </a:r>
          </a:p>
          <a:p>
            <a:pPr algn="ctr"/>
            <a:br>
              <a:rPr lang="ar-AE" sz="2400" dirty="0"/>
            </a:br>
            <a:r>
              <a:rPr lang="ar-AE" sz="2400" b="0" i="0" dirty="0">
                <a:solidFill>
                  <a:srgbClr val="364152"/>
                </a:solidFill>
                <a:effectLst/>
                <a:latin typeface="Rubik"/>
              </a:rPr>
              <a:t>ج. ظهور الخوارج</a:t>
            </a:r>
          </a:p>
          <a:p>
            <a:pPr algn="ctr"/>
            <a:br>
              <a:rPr lang="ar-AE" sz="2400" dirty="0"/>
            </a:br>
            <a:r>
              <a:rPr lang="ar-AE" sz="2400" b="0" i="0" dirty="0">
                <a:solidFill>
                  <a:srgbClr val="364152"/>
                </a:solidFill>
                <a:effectLst/>
                <a:latin typeface="Rubik"/>
              </a:rPr>
              <a:t>د. الفتوحات الإسلامية</a:t>
            </a:r>
            <a:endParaRPr lang="ar-AE" sz="2400" b="1" dirty="0">
              <a:solidFill>
                <a:srgbClr val="000000"/>
              </a:solidFill>
              <a:latin typeface="Poppins"/>
            </a:endParaRPr>
          </a:p>
        </p:txBody>
      </p:sp>
    </p:spTree>
    <p:extLst>
      <p:ext uri="{BB962C8B-B14F-4D97-AF65-F5344CB8AC3E}">
        <p14:creationId xmlns:p14="http://schemas.microsoft.com/office/powerpoint/2010/main" val="691435121"/>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0AF12C6-07DF-2873-C2F8-4042A6EB872F}"/>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61560F39-955D-15C3-6081-87DDE4A0E9B1}"/>
              </a:ext>
            </a:extLst>
          </p:cNvPr>
          <p:cNvSpPr txBox="1"/>
          <p:nvPr/>
        </p:nvSpPr>
        <p:spPr>
          <a:xfrm>
            <a:off x="3854824" y="181957"/>
            <a:ext cx="8337176" cy="6494085"/>
          </a:xfrm>
          <a:prstGeom prst="rect">
            <a:avLst/>
          </a:prstGeom>
          <a:solidFill>
            <a:schemeClr val="accent2">
              <a:lumMod val="20000"/>
              <a:lumOff val="80000"/>
            </a:schemeClr>
          </a:solidFill>
        </p:spPr>
        <p:txBody>
          <a:bodyPr wrap="square">
            <a:spAutoFit/>
          </a:bodyPr>
          <a:lstStyle/>
          <a:p>
            <a:pPr algn="r"/>
            <a:r>
              <a:rPr lang="ar-AE" sz="1600" b="1" dirty="0"/>
              <a:t>قيام الدولة الأموية:</a:t>
            </a:r>
          </a:p>
          <a:p>
            <a:pPr algn="r"/>
            <a:r>
              <a:rPr lang="ar-AE" sz="1600" b="1" dirty="0"/>
              <a:t>الأسباب:</a:t>
            </a:r>
          </a:p>
          <a:p>
            <a:pPr algn="r"/>
            <a:r>
              <a:rPr lang="ar-AE" sz="1600" b="1" dirty="0"/>
              <a:t>تنازل الحسن بن علي عن الخلافة لمعاوية بن أبي سفيان: بعد فتنة مقتل عثمان وتولي علي بن أبي طالب الخلافة، نشبت صراعات وحروب أهلية. سعياً لتوحيد المسلمين وحقن دمائهم، تنازل الحسن بن علي عن الخلافة لمعاوية، مؤسساً بذلك الدولة الأموية. الفتن والخلافات في عهد عثمان بن عفان: أدت الفتن التي نشبت في أواخر عهد عثمان إلى زعزعة استقرار الدولة، مما ساهم في قيام الدولة الأموية. ظهور الخوارج: تسبب ظهور الخوارج في إثارة الفتن والنزاعات، مما أضعف الدولة ومهد الطريق للأمويين للوصول إلى السلطة.</a:t>
            </a:r>
          </a:p>
          <a:p>
            <a:pPr algn="r"/>
            <a:r>
              <a:rPr lang="ar-AE" sz="1600" b="1" dirty="0"/>
              <a:t>النتائج: توحيد الأمة الإسلامية: بعد فترة من الفتن والنزاعات، تمكن معاوية من توحيد الأمة تحت راية الدولة الأموية.</a:t>
            </a:r>
          </a:p>
          <a:p>
            <a:pPr algn="r"/>
            <a:r>
              <a:rPr lang="ar-AE" sz="1600" b="1" dirty="0"/>
              <a:t>توسع الدولة الإسلامية: شهدت الدولة الأموية توسعاً كبيراً في الفتوحات الإسلامية، حيث وصلت إلى مناطق جديدة في آسيا وأفريقيا وأوروبا. استقرار الدولة: تميزت فترة حكم معاوية بالاستقرار السياسي والإداري، مما ساعد على تقوية الدولة.</a:t>
            </a:r>
          </a:p>
          <a:p>
            <a:pPr algn="r"/>
            <a:r>
              <a:rPr lang="ar-AE" sz="1600" b="1" dirty="0"/>
              <a:t>الفتوحات في العصر الأموي:</a:t>
            </a:r>
          </a:p>
          <a:p>
            <a:pPr algn="r"/>
            <a:r>
              <a:rPr lang="ar-AE" sz="1600" b="1" dirty="0"/>
              <a:t>الأسباب: نشر الإسلام: كان الهدف الرئيسي للفتوحات هو نشر الإسلام في المناطق الجديدة.</a:t>
            </a:r>
          </a:p>
          <a:p>
            <a:pPr algn="r"/>
            <a:r>
              <a:rPr lang="ar-AE" sz="1600" b="1" dirty="0"/>
              <a:t>توسيع الدولة: سعى الأمويون إلى توسيع حدود دولتهم وزيادة قوتها.</a:t>
            </a:r>
          </a:p>
          <a:p>
            <a:pPr algn="r"/>
            <a:r>
              <a:rPr lang="ar-AE" sz="1600" b="1" dirty="0"/>
              <a:t>الحصول على الموارد: كانت الفتوحات تهدف أيضاً إلى الحصول على الموارد الاقتصادية والبشرية من المناطق المفتوحة.</a:t>
            </a:r>
          </a:p>
          <a:p>
            <a:pPr algn="r"/>
            <a:r>
              <a:rPr lang="ar-AE" sz="1600" b="1" dirty="0"/>
              <a:t>النتائج: اتساع رقعة الدولة الإسلامية: وصلت الدولة الأموية إلى أوج اتساعها، حيث امتدت من حدود الصين شرقاً إلى الأندلس غرباً.</a:t>
            </a:r>
          </a:p>
          <a:p>
            <a:pPr algn="r"/>
            <a:r>
              <a:rPr lang="ar-AE" sz="1600" b="1" dirty="0"/>
              <a:t>انتشار الإسلام: انتشر الإسلام في مناطق واسعة من العالم، ودخلت شعوب جديدة في الدين الإسلامي.</a:t>
            </a:r>
          </a:p>
          <a:p>
            <a:pPr algn="r"/>
            <a:r>
              <a:rPr lang="ar-AE" sz="1600" b="1" dirty="0"/>
              <a:t>ازدهار الحضارة الإسلامية: ساهمت الفتوحات في ازدهار الحضارة الإسلامية، حيث تم نقل العلوم والمعارف من المناطق المفتوحة إلى العالم الإسلامي.</a:t>
            </a:r>
          </a:p>
          <a:p>
            <a:pPr algn="r"/>
            <a:r>
              <a:rPr lang="ar-AE" sz="1600" b="1" dirty="0"/>
              <a:t>أمثلة على </a:t>
            </a:r>
            <a:r>
              <a:rPr lang="ar-AE" sz="1600" b="1" dirty="0" err="1"/>
              <a:t>الفتوحات:فتح</a:t>
            </a:r>
            <a:r>
              <a:rPr lang="ar-AE" sz="1600" b="1" dirty="0"/>
              <a:t> الأندلس: تم فتح الأندلس بقيادة طارق بن زياد وموسى بن نصير، وأصبحت جزءاً من الدولة </a:t>
            </a:r>
            <a:r>
              <a:rPr lang="ar-AE" sz="1600" b="1" dirty="0" err="1"/>
              <a:t>الأموية.فتح</a:t>
            </a:r>
            <a:r>
              <a:rPr lang="ar-AE" sz="1600" b="1" dirty="0"/>
              <a:t> بلاد ما وراء النهر: تم فتح بلاد ما وراء النهر في آسيا الوسطى، ووصلت الدولة الأموية إلى حدود الصين.</a:t>
            </a:r>
          </a:p>
          <a:p>
            <a:pPr algn="r"/>
            <a:r>
              <a:rPr lang="ar-AE" sz="1600" b="1" dirty="0"/>
              <a:t>فتح أجزاء من شمال أفريقيا: تم استكمال فتح شمال أفريقيا، ووصلت الدولة الأموية إلى المحيط الأطلسي.</a:t>
            </a:r>
          </a:p>
          <a:p>
            <a:pPr algn="r"/>
            <a:r>
              <a:rPr lang="ar-AE" sz="1600" b="1" dirty="0"/>
              <a:t>شهدت الدولة الأموية أيضاً بعض التحديات والصراعات الداخلية، مثل فتنة عبد الله بن الزبير، وصراعات القبائل العربية، وظهور حركات معارضة للدولة.</a:t>
            </a:r>
          </a:p>
          <a:p>
            <a:pPr algn="r"/>
            <a:r>
              <a:rPr lang="ar-AE" sz="1600" b="1" dirty="0"/>
              <a:t>تعتبر الدولة الأموية من أهم الدول التي حكمت العالم الإسلامي، حيث ساهمت في توسيع الدولة ونشر الإسلام وازدهار الحضارة الإسلامية.</a:t>
            </a:r>
          </a:p>
        </p:txBody>
      </p:sp>
      <p:sp>
        <p:nvSpPr>
          <p:cNvPr id="2" name="TextBox 1">
            <a:extLst>
              <a:ext uri="{FF2B5EF4-FFF2-40B4-BE49-F238E27FC236}">
                <a16:creationId xmlns:a16="http://schemas.microsoft.com/office/drawing/2014/main" id="{764F9D95-F823-2A45-18E8-471E887D7815}"/>
              </a:ext>
            </a:extLst>
          </p:cNvPr>
          <p:cNvSpPr txBox="1"/>
          <p:nvPr/>
        </p:nvSpPr>
        <p:spPr>
          <a:xfrm>
            <a:off x="143435" y="582208"/>
            <a:ext cx="3523129" cy="5262979"/>
          </a:xfrm>
          <a:prstGeom prst="rect">
            <a:avLst/>
          </a:prstGeom>
          <a:noFill/>
        </p:spPr>
        <p:txBody>
          <a:bodyPr wrap="square" rtlCol="0">
            <a:spAutoFit/>
          </a:bodyPr>
          <a:lstStyle/>
          <a:p>
            <a:pPr algn="ctr"/>
            <a:r>
              <a:rPr lang="ar-AE" sz="2400" b="1" dirty="0"/>
              <a:t>اقرا النص ثم اجب عن الأسئلة </a:t>
            </a:r>
            <a:br>
              <a:rPr lang="ar-AE" sz="2400" b="1" dirty="0">
                <a:solidFill>
                  <a:srgbClr val="FF0000"/>
                </a:solidFill>
              </a:rPr>
            </a:br>
            <a:br>
              <a:rPr lang="ar-AE" sz="2400" b="1" dirty="0">
                <a:solidFill>
                  <a:srgbClr val="FF0000"/>
                </a:solidFill>
              </a:rPr>
            </a:br>
            <a:r>
              <a:rPr lang="ar-AE" sz="2400" b="1" dirty="0">
                <a:solidFill>
                  <a:schemeClr val="accent2">
                    <a:lumMod val="60000"/>
                    <a:lumOff val="40000"/>
                  </a:schemeClr>
                </a:solidFill>
                <a:latin typeface="Poppins"/>
              </a:rPr>
              <a:t>2. ما هي إحدى النتائج المهمة لقيام الدولة الأموية؟</a:t>
            </a:r>
          </a:p>
          <a:p>
            <a:pPr algn="ctr"/>
            <a:endParaRPr lang="ar-AE" sz="2400" b="1" dirty="0">
              <a:solidFill>
                <a:schemeClr val="accent2">
                  <a:lumMod val="75000"/>
                </a:schemeClr>
              </a:solidFill>
              <a:latin typeface="Poppins"/>
            </a:endParaRPr>
          </a:p>
          <a:p>
            <a:pPr algn="ctr"/>
            <a:endParaRPr lang="en-US" sz="2400" b="1" dirty="0">
              <a:solidFill>
                <a:schemeClr val="accent2">
                  <a:lumMod val="75000"/>
                </a:schemeClr>
              </a:solidFill>
              <a:latin typeface="Poppins"/>
            </a:endParaRPr>
          </a:p>
          <a:p>
            <a:pPr algn="ctr"/>
            <a:r>
              <a:rPr lang="ar-AE" sz="2400" b="0" i="0" dirty="0">
                <a:solidFill>
                  <a:srgbClr val="364152"/>
                </a:solidFill>
                <a:effectLst/>
                <a:latin typeface="Rubik"/>
              </a:rPr>
              <a:t>أ. تفكك الأمة الإسلامية</a:t>
            </a:r>
          </a:p>
          <a:p>
            <a:pPr algn="ctr"/>
            <a:br>
              <a:rPr lang="ar-AE" sz="2400" dirty="0"/>
            </a:br>
            <a:r>
              <a:rPr lang="ar-AE" sz="2400" b="0" i="0" dirty="0">
                <a:solidFill>
                  <a:srgbClr val="364152"/>
                </a:solidFill>
                <a:effectLst/>
                <a:latin typeface="Rubik"/>
              </a:rPr>
              <a:t>ب. توحيد الأمة الإسلامية تحت راية واحدة</a:t>
            </a:r>
          </a:p>
          <a:p>
            <a:pPr algn="ctr"/>
            <a:br>
              <a:rPr lang="ar-AE" sz="2400" dirty="0"/>
            </a:br>
            <a:r>
              <a:rPr lang="ar-AE" sz="2400" b="0" i="0" dirty="0">
                <a:solidFill>
                  <a:srgbClr val="364152"/>
                </a:solidFill>
                <a:effectLst/>
                <a:latin typeface="Rubik"/>
              </a:rPr>
              <a:t>ج. انتهاء الفتوحات الإسلامية</a:t>
            </a:r>
          </a:p>
          <a:p>
            <a:pPr algn="ctr"/>
            <a:br>
              <a:rPr lang="ar-AE" sz="2400" dirty="0"/>
            </a:br>
            <a:r>
              <a:rPr lang="ar-AE" sz="2400" b="0" i="0" dirty="0">
                <a:solidFill>
                  <a:srgbClr val="364152"/>
                </a:solidFill>
                <a:effectLst/>
                <a:latin typeface="Rubik"/>
              </a:rPr>
              <a:t>د. تراجع الحضارة الإسلامية</a:t>
            </a:r>
            <a:endParaRPr lang="ar-AE" sz="2400" b="1" dirty="0">
              <a:solidFill>
                <a:srgbClr val="000000"/>
              </a:solidFill>
              <a:latin typeface="Poppins"/>
            </a:endParaRPr>
          </a:p>
        </p:txBody>
      </p:sp>
    </p:spTree>
    <p:extLst>
      <p:ext uri="{BB962C8B-B14F-4D97-AF65-F5344CB8AC3E}">
        <p14:creationId xmlns:p14="http://schemas.microsoft.com/office/powerpoint/2010/main" val="1883809475"/>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C8721F8-65B4-B7CF-71AA-EAF2159B1E75}"/>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9EBF15F1-4BC6-736B-17FD-64F5164589BA}"/>
              </a:ext>
            </a:extLst>
          </p:cNvPr>
          <p:cNvSpPr txBox="1"/>
          <p:nvPr/>
        </p:nvSpPr>
        <p:spPr>
          <a:xfrm>
            <a:off x="3854824" y="181957"/>
            <a:ext cx="8337176" cy="6494085"/>
          </a:xfrm>
          <a:prstGeom prst="rect">
            <a:avLst/>
          </a:prstGeom>
          <a:solidFill>
            <a:schemeClr val="accent2">
              <a:lumMod val="20000"/>
              <a:lumOff val="80000"/>
            </a:schemeClr>
          </a:solidFill>
        </p:spPr>
        <p:txBody>
          <a:bodyPr wrap="square">
            <a:spAutoFit/>
          </a:bodyPr>
          <a:lstStyle/>
          <a:p>
            <a:pPr algn="r"/>
            <a:r>
              <a:rPr lang="ar-AE" sz="1600" b="1" dirty="0"/>
              <a:t>قيام الدولة الأموية:</a:t>
            </a:r>
          </a:p>
          <a:p>
            <a:pPr algn="r"/>
            <a:r>
              <a:rPr lang="ar-AE" sz="1600" b="1" dirty="0"/>
              <a:t>الأسباب:</a:t>
            </a:r>
          </a:p>
          <a:p>
            <a:pPr algn="r"/>
            <a:r>
              <a:rPr lang="ar-AE" sz="1600" b="1" dirty="0"/>
              <a:t>تنازل الحسن بن علي عن الخلافة لمعاوية بن أبي سفيان: بعد فتنة مقتل عثمان وتولي علي بن أبي طالب الخلافة، نشبت صراعات وحروب أهلية. سعياً لتوحيد المسلمين وحقن دمائهم، تنازل الحسن بن علي عن الخلافة لمعاوية، مؤسساً بذلك الدولة الأموية. الفتن والخلافات في عهد عثمان بن عفان: أدت الفتن التي نشبت في أواخر عهد عثمان إلى زعزعة استقرار الدولة، مما ساهم في قيام الدولة الأموية. ظهور الخوارج: تسبب ظهور الخوارج في إثارة الفتن والنزاعات، مما أضعف الدولة ومهد الطريق للأمويين للوصول إلى السلطة.</a:t>
            </a:r>
          </a:p>
          <a:p>
            <a:pPr algn="r"/>
            <a:r>
              <a:rPr lang="ar-AE" sz="1600" b="1" dirty="0"/>
              <a:t>النتائج: توحيد الأمة الإسلامية: بعد فترة من الفتن والنزاعات، تمكن معاوية من توحيد الأمة تحت راية الدولة الأموية.</a:t>
            </a:r>
          </a:p>
          <a:p>
            <a:pPr algn="r"/>
            <a:r>
              <a:rPr lang="ar-AE" sz="1600" b="1" dirty="0"/>
              <a:t>توسع الدولة الإسلامية: شهدت الدولة الأموية توسعاً كبيراً في الفتوحات الإسلامية، حيث وصلت إلى مناطق جديدة في آسيا وأفريقيا وأوروبا. استقرار الدولة: تميزت فترة حكم معاوية بالاستقرار السياسي والإداري، مما ساعد على تقوية الدولة.</a:t>
            </a:r>
          </a:p>
          <a:p>
            <a:pPr algn="r"/>
            <a:r>
              <a:rPr lang="ar-AE" sz="1600" b="1" dirty="0"/>
              <a:t>الفتوحات في العصر الأموي:</a:t>
            </a:r>
          </a:p>
          <a:p>
            <a:pPr algn="r"/>
            <a:r>
              <a:rPr lang="ar-AE" sz="1600" b="1" dirty="0"/>
              <a:t>الأسباب: نشر الإسلام: كان الهدف الرئيسي للفتوحات هو نشر الإسلام في المناطق الجديدة.</a:t>
            </a:r>
          </a:p>
          <a:p>
            <a:pPr algn="r"/>
            <a:r>
              <a:rPr lang="ar-AE" sz="1600" b="1" dirty="0"/>
              <a:t>توسيع الدولة: سعى الأمويون إلى توسيع حدود دولتهم وزيادة قوتها.</a:t>
            </a:r>
          </a:p>
          <a:p>
            <a:pPr algn="r"/>
            <a:r>
              <a:rPr lang="ar-AE" sz="1600" b="1" dirty="0"/>
              <a:t>الحصول على الموارد: كانت الفتوحات تهدف أيضاً إلى الحصول على الموارد الاقتصادية والبشرية من المناطق المفتوحة.</a:t>
            </a:r>
          </a:p>
          <a:p>
            <a:pPr algn="r"/>
            <a:r>
              <a:rPr lang="ar-AE" sz="1600" b="1" dirty="0"/>
              <a:t>النتائج: اتساع رقعة الدولة الإسلامية: وصلت الدولة الأموية إلى أوج اتساعها، حيث امتدت من حدود الصين شرقاً إلى الأندلس غرباً.</a:t>
            </a:r>
          </a:p>
          <a:p>
            <a:pPr algn="r"/>
            <a:r>
              <a:rPr lang="ar-AE" sz="1600" b="1" dirty="0"/>
              <a:t>انتشار الإسلام: انتشر الإسلام في مناطق واسعة من العالم، ودخلت شعوب جديدة في الدين الإسلامي.</a:t>
            </a:r>
          </a:p>
          <a:p>
            <a:pPr algn="r"/>
            <a:r>
              <a:rPr lang="ar-AE" sz="1600" b="1" dirty="0"/>
              <a:t>ازدهار الحضارة الإسلامية: ساهمت الفتوحات في ازدهار الحضارة الإسلامية، حيث تم نقل العلوم والمعارف من المناطق المفتوحة إلى العالم الإسلامي.</a:t>
            </a:r>
          </a:p>
          <a:p>
            <a:pPr algn="r"/>
            <a:r>
              <a:rPr lang="ar-AE" sz="1600" b="1" dirty="0"/>
              <a:t>أمثلة على </a:t>
            </a:r>
            <a:r>
              <a:rPr lang="ar-AE" sz="1600" b="1" dirty="0" err="1"/>
              <a:t>الفتوحات:فتح</a:t>
            </a:r>
            <a:r>
              <a:rPr lang="ar-AE" sz="1600" b="1" dirty="0"/>
              <a:t> الأندلس: تم فتح الأندلس بقيادة طارق بن زياد وموسى بن نصير، وأصبحت جزءاً من الدولة </a:t>
            </a:r>
            <a:r>
              <a:rPr lang="ar-AE" sz="1600" b="1" dirty="0" err="1"/>
              <a:t>الأموية.فتح</a:t>
            </a:r>
            <a:r>
              <a:rPr lang="ar-AE" sz="1600" b="1" dirty="0"/>
              <a:t> بلاد ما وراء النهر: تم فتح بلاد ما وراء النهر في آسيا الوسطى، ووصلت الدولة الأموية إلى حدود الصين.</a:t>
            </a:r>
          </a:p>
          <a:p>
            <a:pPr algn="r"/>
            <a:r>
              <a:rPr lang="ar-AE" sz="1600" b="1" dirty="0"/>
              <a:t>فتح أجزاء من شمال أفريقيا: تم استكمال فتح شمال أفريقيا، ووصلت الدولة الأموية إلى المحيط الأطلسي.</a:t>
            </a:r>
          </a:p>
          <a:p>
            <a:pPr algn="r"/>
            <a:r>
              <a:rPr lang="ar-AE" sz="1600" b="1" dirty="0"/>
              <a:t>شهدت الدولة الأموية أيضاً بعض التحديات والصراعات الداخلية، مثل فتنة عبد الله بن الزبير، وصراعات القبائل العربية، وظهور حركات معارضة للدولة.</a:t>
            </a:r>
          </a:p>
          <a:p>
            <a:pPr algn="r"/>
            <a:r>
              <a:rPr lang="ar-AE" sz="1600" b="1" dirty="0"/>
              <a:t>تعتبر الدولة الأموية من أهم الدول التي حكمت العالم الإسلامي، حيث ساهمت في توسيع الدولة ونشر الإسلام وازدهار الحضارة الإسلامية.</a:t>
            </a:r>
          </a:p>
        </p:txBody>
      </p:sp>
      <p:sp>
        <p:nvSpPr>
          <p:cNvPr id="2" name="TextBox 1">
            <a:extLst>
              <a:ext uri="{FF2B5EF4-FFF2-40B4-BE49-F238E27FC236}">
                <a16:creationId xmlns:a16="http://schemas.microsoft.com/office/drawing/2014/main" id="{C459BE27-296D-EB57-1023-75D9001B757C}"/>
              </a:ext>
            </a:extLst>
          </p:cNvPr>
          <p:cNvSpPr txBox="1"/>
          <p:nvPr/>
        </p:nvSpPr>
        <p:spPr>
          <a:xfrm>
            <a:off x="143435" y="582208"/>
            <a:ext cx="3523129" cy="5262979"/>
          </a:xfrm>
          <a:prstGeom prst="rect">
            <a:avLst/>
          </a:prstGeom>
          <a:noFill/>
        </p:spPr>
        <p:txBody>
          <a:bodyPr wrap="square" rtlCol="0">
            <a:spAutoFit/>
          </a:bodyPr>
          <a:lstStyle/>
          <a:p>
            <a:pPr algn="ctr"/>
            <a:r>
              <a:rPr lang="ar-AE" sz="2400" b="1" dirty="0"/>
              <a:t>اقرا النص ثم اجب عن الأسئلة </a:t>
            </a:r>
            <a:br>
              <a:rPr lang="ar-AE" sz="2400" b="1" dirty="0">
                <a:solidFill>
                  <a:srgbClr val="FF0000"/>
                </a:solidFill>
              </a:rPr>
            </a:br>
            <a:br>
              <a:rPr lang="ar-AE" sz="2400" b="1" dirty="0">
                <a:solidFill>
                  <a:srgbClr val="FF0000"/>
                </a:solidFill>
              </a:rPr>
            </a:br>
            <a:r>
              <a:rPr lang="ar-AE" sz="2400" b="1" dirty="0">
                <a:solidFill>
                  <a:schemeClr val="accent2">
                    <a:lumMod val="60000"/>
                    <a:lumOff val="40000"/>
                  </a:schemeClr>
                </a:solidFill>
                <a:latin typeface="Poppins"/>
              </a:rPr>
              <a:t>3. من القائد الذي قاد فتح الأندلس؟</a:t>
            </a:r>
          </a:p>
          <a:p>
            <a:pPr algn="ctr"/>
            <a:endParaRPr lang="ar-AE" sz="2400" b="1" dirty="0">
              <a:solidFill>
                <a:schemeClr val="accent2">
                  <a:lumMod val="75000"/>
                </a:schemeClr>
              </a:solidFill>
              <a:latin typeface="Poppins"/>
            </a:endParaRPr>
          </a:p>
          <a:p>
            <a:pPr algn="ctr"/>
            <a:endParaRPr lang="en-US" sz="2400" b="1" dirty="0">
              <a:solidFill>
                <a:schemeClr val="accent2">
                  <a:lumMod val="75000"/>
                </a:schemeClr>
              </a:solidFill>
              <a:latin typeface="Poppins"/>
            </a:endParaRPr>
          </a:p>
          <a:p>
            <a:pPr algn="ctr"/>
            <a:r>
              <a:rPr lang="ar-AE" sz="2400" b="0" i="0" dirty="0">
                <a:solidFill>
                  <a:srgbClr val="364152"/>
                </a:solidFill>
                <a:effectLst/>
                <a:latin typeface="Rubik"/>
              </a:rPr>
              <a:t>أ. موسى بن نصير فقط</a:t>
            </a:r>
          </a:p>
          <a:p>
            <a:pPr algn="ctr"/>
            <a:br>
              <a:rPr lang="ar-AE" sz="2400" dirty="0"/>
            </a:br>
            <a:r>
              <a:rPr lang="ar-AE" sz="2400" b="0" i="0" dirty="0">
                <a:solidFill>
                  <a:srgbClr val="364152"/>
                </a:solidFill>
                <a:effectLst/>
                <a:latin typeface="Rubik"/>
              </a:rPr>
              <a:t>ب. عبد الله بن الزبير</a:t>
            </a:r>
          </a:p>
          <a:p>
            <a:pPr algn="ctr"/>
            <a:br>
              <a:rPr lang="ar-AE" sz="2400" dirty="0"/>
            </a:br>
            <a:r>
              <a:rPr lang="ar-AE" sz="2400" b="0" i="0" dirty="0">
                <a:solidFill>
                  <a:srgbClr val="364152"/>
                </a:solidFill>
                <a:effectLst/>
                <a:latin typeface="Rubik"/>
              </a:rPr>
              <a:t>ج. طارق بن زياد فقط</a:t>
            </a:r>
          </a:p>
          <a:p>
            <a:pPr algn="ctr"/>
            <a:br>
              <a:rPr lang="ar-AE" sz="2400" dirty="0"/>
            </a:br>
            <a:r>
              <a:rPr lang="ar-AE" sz="2400" b="0" i="0" dirty="0">
                <a:solidFill>
                  <a:srgbClr val="364152"/>
                </a:solidFill>
                <a:effectLst/>
                <a:latin typeface="Rubik"/>
              </a:rPr>
              <a:t>د. طارق بن زياد وموسى بن نصير</a:t>
            </a:r>
            <a:endParaRPr lang="ar-AE" sz="2400" b="1" dirty="0">
              <a:solidFill>
                <a:srgbClr val="000000"/>
              </a:solidFill>
              <a:latin typeface="Poppins"/>
            </a:endParaRPr>
          </a:p>
        </p:txBody>
      </p:sp>
    </p:spTree>
    <p:extLst>
      <p:ext uri="{BB962C8B-B14F-4D97-AF65-F5344CB8AC3E}">
        <p14:creationId xmlns:p14="http://schemas.microsoft.com/office/powerpoint/2010/main" val="2097919748"/>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55508FB-08B6-4DDA-A0E8-E2276ECB3131}"/>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DD2102C3-41DE-5EDB-CAE8-4D07C2E57D18}"/>
              </a:ext>
            </a:extLst>
          </p:cNvPr>
          <p:cNvSpPr txBox="1"/>
          <p:nvPr/>
        </p:nvSpPr>
        <p:spPr>
          <a:xfrm>
            <a:off x="3854824" y="181957"/>
            <a:ext cx="8337176" cy="6494085"/>
          </a:xfrm>
          <a:prstGeom prst="rect">
            <a:avLst/>
          </a:prstGeom>
          <a:solidFill>
            <a:schemeClr val="accent2">
              <a:lumMod val="20000"/>
              <a:lumOff val="80000"/>
            </a:schemeClr>
          </a:solidFill>
        </p:spPr>
        <p:txBody>
          <a:bodyPr wrap="square">
            <a:spAutoFit/>
          </a:bodyPr>
          <a:lstStyle/>
          <a:p>
            <a:pPr algn="r"/>
            <a:r>
              <a:rPr lang="ar-AE" sz="1600" b="1" dirty="0"/>
              <a:t>قيام الدولة الأموية:</a:t>
            </a:r>
          </a:p>
          <a:p>
            <a:pPr algn="r"/>
            <a:r>
              <a:rPr lang="ar-AE" sz="1600" b="1" dirty="0"/>
              <a:t>الأسباب:</a:t>
            </a:r>
          </a:p>
          <a:p>
            <a:pPr algn="r"/>
            <a:r>
              <a:rPr lang="ar-AE" sz="1600" b="1" dirty="0"/>
              <a:t>تنازل الحسن بن علي عن الخلافة لمعاوية بن أبي سفيان: بعد فتنة مقتل عثمان وتولي علي بن أبي طالب الخلافة، نشبت صراعات وحروب أهلية. سعياً لتوحيد المسلمين وحقن دمائهم، تنازل الحسن بن علي عن الخلافة لمعاوية، مؤسساً بذلك الدولة الأموية. الفتن والخلافات في عهد عثمان بن عفان: أدت الفتن التي نشبت في أواخر عهد عثمان إلى زعزعة استقرار الدولة، مما ساهم في قيام الدولة الأموية. ظهور الخوارج: تسبب ظهور الخوارج في إثارة الفتن والنزاعات، مما أضعف الدولة ومهد الطريق للأمويين للوصول إلى السلطة.</a:t>
            </a:r>
          </a:p>
          <a:p>
            <a:pPr algn="r"/>
            <a:r>
              <a:rPr lang="ar-AE" sz="1600" b="1" dirty="0"/>
              <a:t>النتائج: توحيد الأمة الإسلامية: بعد فترة من الفتن والنزاعات، تمكن معاوية من توحيد الأمة تحت راية الدولة الأموية.</a:t>
            </a:r>
          </a:p>
          <a:p>
            <a:pPr algn="r"/>
            <a:r>
              <a:rPr lang="ar-AE" sz="1600" b="1" dirty="0"/>
              <a:t>توسع الدولة الإسلامية: شهدت الدولة الأموية توسعاً كبيراً في الفتوحات الإسلامية، حيث وصلت إلى مناطق جديدة في آسيا وأفريقيا وأوروبا. استقرار الدولة: تميزت فترة حكم معاوية بالاستقرار السياسي والإداري، مما ساعد على تقوية الدولة.</a:t>
            </a:r>
          </a:p>
          <a:p>
            <a:pPr algn="r"/>
            <a:r>
              <a:rPr lang="ar-AE" sz="1600" b="1" dirty="0"/>
              <a:t>الفتوحات في العصر الأموي:</a:t>
            </a:r>
          </a:p>
          <a:p>
            <a:pPr algn="r"/>
            <a:r>
              <a:rPr lang="ar-AE" sz="1600" b="1" dirty="0"/>
              <a:t>الأسباب: نشر الإسلام: كان الهدف الرئيسي للفتوحات هو نشر الإسلام في المناطق الجديدة.</a:t>
            </a:r>
          </a:p>
          <a:p>
            <a:pPr algn="r"/>
            <a:r>
              <a:rPr lang="ar-AE" sz="1600" b="1" dirty="0"/>
              <a:t>توسيع الدولة: سعى الأمويون إلى توسيع حدود دولتهم وزيادة قوتها.</a:t>
            </a:r>
          </a:p>
          <a:p>
            <a:pPr algn="r"/>
            <a:r>
              <a:rPr lang="ar-AE" sz="1600" b="1" dirty="0"/>
              <a:t>الحصول على الموارد: كانت الفتوحات تهدف أيضاً إلى الحصول على الموارد الاقتصادية والبشرية من المناطق المفتوحة.</a:t>
            </a:r>
          </a:p>
          <a:p>
            <a:pPr algn="r"/>
            <a:r>
              <a:rPr lang="ar-AE" sz="1600" b="1" dirty="0"/>
              <a:t>النتائج: اتساع رقعة الدولة الإسلامية: وصلت الدولة الأموية إلى أوج اتساعها، حيث امتدت من حدود الصين شرقاً إلى الأندلس غرباً.</a:t>
            </a:r>
          </a:p>
          <a:p>
            <a:pPr algn="r"/>
            <a:r>
              <a:rPr lang="ar-AE" sz="1600" b="1" dirty="0"/>
              <a:t>انتشار الإسلام: انتشر الإسلام في مناطق واسعة من العالم، ودخلت شعوب جديدة في الدين الإسلامي.</a:t>
            </a:r>
          </a:p>
          <a:p>
            <a:pPr algn="r"/>
            <a:r>
              <a:rPr lang="ar-AE" sz="1600" b="1" dirty="0"/>
              <a:t>ازدهار الحضارة الإسلامية: ساهمت الفتوحات في ازدهار الحضارة الإسلامية، حيث تم نقل العلوم والمعارف من المناطق المفتوحة إلى العالم الإسلامي.</a:t>
            </a:r>
          </a:p>
          <a:p>
            <a:pPr algn="r"/>
            <a:r>
              <a:rPr lang="ar-AE" sz="1600" b="1" dirty="0"/>
              <a:t>أمثلة على </a:t>
            </a:r>
            <a:r>
              <a:rPr lang="ar-AE" sz="1600" b="1" dirty="0" err="1"/>
              <a:t>الفتوحات:فتح</a:t>
            </a:r>
            <a:r>
              <a:rPr lang="ar-AE" sz="1600" b="1" dirty="0"/>
              <a:t> الأندلس: تم فتح الأندلس بقيادة طارق بن زياد وموسى بن نصير، وأصبحت جزءاً من الدولة </a:t>
            </a:r>
            <a:r>
              <a:rPr lang="ar-AE" sz="1600" b="1" dirty="0" err="1"/>
              <a:t>الأموية.فتح</a:t>
            </a:r>
            <a:r>
              <a:rPr lang="ar-AE" sz="1600" b="1" dirty="0"/>
              <a:t> بلاد ما وراء النهر: تم فتح بلاد ما وراء النهر في آسيا الوسطى، ووصلت الدولة الأموية إلى حدود الصين.</a:t>
            </a:r>
          </a:p>
          <a:p>
            <a:pPr algn="r"/>
            <a:r>
              <a:rPr lang="ar-AE" sz="1600" b="1" dirty="0"/>
              <a:t>فتح أجزاء من شمال أفريقيا: تم استكمال فتح شمال أفريقيا، ووصلت الدولة الأموية إلى المحيط الأطلسي.</a:t>
            </a:r>
          </a:p>
          <a:p>
            <a:pPr algn="r"/>
            <a:r>
              <a:rPr lang="ar-AE" sz="1600" b="1" dirty="0"/>
              <a:t>شهدت الدولة الأموية أيضاً بعض التحديات والصراعات الداخلية، مثل فتنة عبد الله بن الزبير، وصراعات القبائل العربية، وظهور حركات معارضة للدولة.</a:t>
            </a:r>
          </a:p>
          <a:p>
            <a:pPr algn="r"/>
            <a:r>
              <a:rPr lang="ar-AE" sz="1600" b="1" dirty="0"/>
              <a:t>تعتبر الدولة الأموية من أهم الدول التي حكمت العالم الإسلامي، حيث ساهمت في توسيع الدولة ونشر الإسلام وازدهار الحضارة الإسلامية.</a:t>
            </a:r>
          </a:p>
        </p:txBody>
      </p:sp>
      <p:sp>
        <p:nvSpPr>
          <p:cNvPr id="2" name="TextBox 1">
            <a:extLst>
              <a:ext uri="{FF2B5EF4-FFF2-40B4-BE49-F238E27FC236}">
                <a16:creationId xmlns:a16="http://schemas.microsoft.com/office/drawing/2014/main" id="{7AD96810-C760-C700-AD06-2B371E6BEEF8}"/>
              </a:ext>
            </a:extLst>
          </p:cNvPr>
          <p:cNvSpPr txBox="1"/>
          <p:nvPr/>
        </p:nvSpPr>
        <p:spPr>
          <a:xfrm>
            <a:off x="143435" y="582208"/>
            <a:ext cx="3523129" cy="5262979"/>
          </a:xfrm>
          <a:prstGeom prst="rect">
            <a:avLst/>
          </a:prstGeom>
          <a:noFill/>
        </p:spPr>
        <p:txBody>
          <a:bodyPr wrap="square" rtlCol="0">
            <a:spAutoFit/>
          </a:bodyPr>
          <a:lstStyle/>
          <a:p>
            <a:pPr algn="ctr"/>
            <a:r>
              <a:rPr lang="ar-AE" sz="2400" b="1" dirty="0"/>
              <a:t>اقرا النص ثم اجب عن الأسئلة </a:t>
            </a:r>
            <a:br>
              <a:rPr lang="ar-AE" sz="2400" b="1" dirty="0">
                <a:solidFill>
                  <a:srgbClr val="FF0000"/>
                </a:solidFill>
              </a:rPr>
            </a:br>
            <a:br>
              <a:rPr lang="ar-AE" sz="2400" b="1" dirty="0">
                <a:solidFill>
                  <a:srgbClr val="FF0000"/>
                </a:solidFill>
              </a:rPr>
            </a:br>
            <a:r>
              <a:rPr lang="ar-AE" sz="2400" b="1" dirty="0">
                <a:solidFill>
                  <a:schemeClr val="accent2">
                    <a:lumMod val="60000"/>
                    <a:lumOff val="40000"/>
                  </a:schemeClr>
                </a:solidFill>
                <a:latin typeface="Poppins"/>
              </a:rPr>
              <a:t>4. إلى أي مدى وصلت الدولة الأموية في أقصى اتساعها؟</a:t>
            </a:r>
          </a:p>
          <a:p>
            <a:pPr algn="ctr"/>
            <a:endParaRPr lang="ar-AE" sz="2400" b="1" dirty="0">
              <a:solidFill>
                <a:schemeClr val="accent2">
                  <a:lumMod val="75000"/>
                </a:schemeClr>
              </a:solidFill>
              <a:latin typeface="Poppins"/>
            </a:endParaRPr>
          </a:p>
          <a:p>
            <a:pPr algn="ctr"/>
            <a:endParaRPr lang="en-US" sz="2400" b="1" dirty="0">
              <a:solidFill>
                <a:schemeClr val="accent2">
                  <a:lumMod val="75000"/>
                </a:schemeClr>
              </a:solidFill>
              <a:latin typeface="Poppins"/>
            </a:endParaRPr>
          </a:p>
          <a:p>
            <a:pPr algn="ctr"/>
            <a:r>
              <a:rPr lang="ar-AE" sz="2400" b="0" i="0" dirty="0">
                <a:solidFill>
                  <a:srgbClr val="364152"/>
                </a:solidFill>
                <a:effectLst/>
                <a:latin typeface="Rubik"/>
              </a:rPr>
              <a:t>أ. من الهند إلى مصر</a:t>
            </a:r>
          </a:p>
          <a:p>
            <a:pPr algn="ctr"/>
            <a:br>
              <a:rPr lang="ar-AE" sz="2400" dirty="0"/>
            </a:br>
            <a:r>
              <a:rPr lang="ar-AE" sz="2400" b="0" i="0" dirty="0">
                <a:solidFill>
                  <a:srgbClr val="364152"/>
                </a:solidFill>
                <a:effectLst/>
                <a:latin typeface="Rubik"/>
              </a:rPr>
              <a:t>ب. من اليمن إلى الشام</a:t>
            </a:r>
          </a:p>
          <a:p>
            <a:pPr algn="ctr"/>
            <a:br>
              <a:rPr lang="ar-AE" sz="2400" dirty="0"/>
            </a:br>
            <a:r>
              <a:rPr lang="ar-AE" sz="2400" b="0" i="0" dirty="0">
                <a:solidFill>
                  <a:srgbClr val="364152"/>
                </a:solidFill>
                <a:effectLst/>
                <a:latin typeface="Rubik"/>
              </a:rPr>
              <a:t>ج. من حدود الصين شرقاً إلى الأندلس غرباً</a:t>
            </a:r>
          </a:p>
          <a:p>
            <a:pPr algn="ctr"/>
            <a:br>
              <a:rPr lang="ar-AE" sz="2400" dirty="0"/>
            </a:br>
            <a:r>
              <a:rPr lang="ar-AE" sz="2400" b="0" i="0" dirty="0">
                <a:solidFill>
                  <a:srgbClr val="364152"/>
                </a:solidFill>
                <a:effectLst/>
                <a:latin typeface="Rubik"/>
              </a:rPr>
              <a:t>د. من بلاد فارس إلى شمال أفريقيا</a:t>
            </a:r>
            <a:endParaRPr lang="ar-AE" sz="2400" b="1" dirty="0">
              <a:solidFill>
                <a:srgbClr val="000000"/>
              </a:solidFill>
              <a:latin typeface="Poppins"/>
            </a:endParaRPr>
          </a:p>
        </p:txBody>
      </p:sp>
    </p:spTree>
    <p:extLst>
      <p:ext uri="{BB962C8B-B14F-4D97-AF65-F5344CB8AC3E}">
        <p14:creationId xmlns:p14="http://schemas.microsoft.com/office/powerpoint/2010/main" val="3551516444"/>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619FE90-97C8-E96A-1ED9-A465B5F2CCD4}"/>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F6D9DB7F-0F7C-D81E-B9FE-AD5DCB4EDE70}"/>
              </a:ext>
            </a:extLst>
          </p:cNvPr>
          <p:cNvSpPr txBox="1"/>
          <p:nvPr/>
        </p:nvSpPr>
        <p:spPr>
          <a:xfrm>
            <a:off x="3854824" y="181957"/>
            <a:ext cx="8337176" cy="6494085"/>
          </a:xfrm>
          <a:prstGeom prst="rect">
            <a:avLst/>
          </a:prstGeom>
          <a:solidFill>
            <a:schemeClr val="accent2">
              <a:lumMod val="20000"/>
              <a:lumOff val="80000"/>
            </a:schemeClr>
          </a:solidFill>
        </p:spPr>
        <p:txBody>
          <a:bodyPr wrap="square">
            <a:spAutoFit/>
          </a:bodyPr>
          <a:lstStyle/>
          <a:p>
            <a:pPr algn="r"/>
            <a:r>
              <a:rPr lang="ar-AE" sz="1600" b="1" dirty="0"/>
              <a:t>قيام الدولة الأموية:</a:t>
            </a:r>
          </a:p>
          <a:p>
            <a:pPr algn="r"/>
            <a:r>
              <a:rPr lang="ar-AE" sz="1600" b="1" dirty="0"/>
              <a:t>الأسباب:</a:t>
            </a:r>
          </a:p>
          <a:p>
            <a:pPr algn="r"/>
            <a:r>
              <a:rPr lang="ar-AE" sz="1600" b="1" dirty="0"/>
              <a:t>تنازل الحسن بن علي عن الخلافة لمعاوية بن أبي سفيان: بعد فتنة مقتل عثمان وتولي علي بن أبي طالب الخلافة، نشبت صراعات وحروب أهلية. سعياً لتوحيد المسلمين وحقن دمائهم، تنازل الحسن بن علي عن الخلافة لمعاوية، مؤسساً بذلك الدولة الأموية. الفتن والخلافات في عهد عثمان بن عفان: أدت الفتن التي نشبت في أواخر عهد عثمان إلى زعزعة استقرار الدولة، مما ساهم في قيام الدولة الأموية. ظهور الخوارج: تسبب ظهور الخوارج في إثارة الفتن والنزاعات، مما أضعف الدولة ومهد الطريق للأمويين للوصول إلى السلطة.</a:t>
            </a:r>
          </a:p>
          <a:p>
            <a:pPr algn="r"/>
            <a:r>
              <a:rPr lang="ar-AE" sz="1600" b="1" dirty="0"/>
              <a:t>النتائج: توحيد الأمة الإسلامية: بعد فترة من الفتن والنزاعات، تمكن معاوية من توحيد الأمة تحت راية الدولة الأموية.</a:t>
            </a:r>
          </a:p>
          <a:p>
            <a:pPr algn="r"/>
            <a:r>
              <a:rPr lang="ar-AE" sz="1600" b="1" dirty="0"/>
              <a:t>توسع الدولة الإسلامية: شهدت الدولة الأموية توسعاً كبيراً في الفتوحات الإسلامية، حيث وصلت إلى مناطق جديدة في آسيا وأفريقيا وأوروبا. استقرار الدولة: تميزت فترة حكم معاوية بالاستقرار السياسي والإداري، مما ساعد على تقوية الدولة.</a:t>
            </a:r>
          </a:p>
          <a:p>
            <a:pPr algn="r"/>
            <a:r>
              <a:rPr lang="ar-AE" sz="1600" b="1" dirty="0"/>
              <a:t>الفتوحات في العصر الأموي:</a:t>
            </a:r>
          </a:p>
          <a:p>
            <a:pPr algn="r"/>
            <a:r>
              <a:rPr lang="ar-AE" sz="1600" b="1" dirty="0"/>
              <a:t>الأسباب: نشر الإسلام: كان الهدف الرئيسي للفتوحات هو نشر الإسلام في المناطق الجديدة.</a:t>
            </a:r>
          </a:p>
          <a:p>
            <a:pPr algn="r"/>
            <a:r>
              <a:rPr lang="ar-AE" sz="1600" b="1" dirty="0"/>
              <a:t>توسيع الدولة: سعى الأمويون إلى توسيع حدود دولتهم وزيادة قوتها.</a:t>
            </a:r>
          </a:p>
          <a:p>
            <a:pPr algn="r"/>
            <a:r>
              <a:rPr lang="ar-AE" sz="1600" b="1" dirty="0"/>
              <a:t>الحصول على الموارد: كانت الفتوحات تهدف أيضاً إلى الحصول على الموارد الاقتصادية والبشرية من المناطق المفتوحة.</a:t>
            </a:r>
          </a:p>
          <a:p>
            <a:pPr algn="r"/>
            <a:r>
              <a:rPr lang="ar-AE" sz="1600" b="1" dirty="0"/>
              <a:t>النتائج: اتساع رقعة الدولة الإسلامية: وصلت الدولة الأموية إلى أوج اتساعها، حيث امتدت من حدود الصين شرقاً إلى الأندلس غرباً.</a:t>
            </a:r>
          </a:p>
          <a:p>
            <a:pPr algn="r"/>
            <a:r>
              <a:rPr lang="ar-AE" sz="1600" b="1" dirty="0"/>
              <a:t>انتشار الإسلام: انتشر الإسلام في مناطق واسعة من العالم، ودخلت شعوب جديدة في الدين الإسلامي.</a:t>
            </a:r>
          </a:p>
          <a:p>
            <a:pPr algn="r"/>
            <a:r>
              <a:rPr lang="ar-AE" sz="1600" b="1" dirty="0"/>
              <a:t>ازدهار الحضارة الإسلامية: ساهمت الفتوحات في ازدهار الحضارة الإسلامية، حيث تم نقل العلوم والمعارف من المناطق المفتوحة إلى العالم الإسلامي.</a:t>
            </a:r>
          </a:p>
          <a:p>
            <a:pPr algn="r"/>
            <a:r>
              <a:rPr lang="ar-AE" sz="1600" b="1" dirty="0"/>
              <a:t>أمثلة على </a:t>
            </a:r>
            <a:r>
              <a:rPr lang="ar-AE" sz="1600" b="1" dirty="0" err="1"/>
              <a:t>الفتوحات:فتح</a:t>
            </a:r>
            <a:r>
              <a:rPr lang="ar-AE" sz="1600" b="1" dirty="0"/>
              <a:t> الأندلس: تم فتح الأندلس بقيادة طارق بن زياد وموسى بن نصير، وأصبحت جزءاً من الدولة </a:t>
            </a:r>
            <a:r>
              <a:rPr lang="ar-AE" sz="1600" b="1" dirty="0" err="1"/>
              <a:t>الأموية.فتح</a:t>
            </a:r>
            <a:r>
              <a:rPr lang="ar-AE" sz="1600" b="1" dirty="0"/>
              <a:t> بلاد ما وراء النهر: تم فتح بلاد ما وراء النهر في آسيا الوسطى، ووصلت الدولة الأموية إلى حدود الصين.</a:t>
            </a:r>
          </a:p>
          <a:p>
            <a:pPr algn="r"/>
            <a:r>
              <a:rPr lang="ar-AE" sz="1600" b="1" dirty="0"/>
              <a:t>فتح أجزاء من شمال أفريقيا: تم استكمال فتح شمال أفريقيا، ووصلت الدولة الأموية إلى المحيط الأطلسي.</a:t>
            </a:r>
          </a:p>
          <a:p>
            <a:pPr algn="r"/>
            <a:r>
              <a:rPr lang="ar-AE" sz="1600" b="1" dirty="0"/>
              <a:t>شهدت الدولة الأموية أيضاً بعض التحديات والصراعات الداخلية، مثل فتنة عبد الله بن الزبير، وصراعات القبائل العربية، وظهور حركات معارضة للدولة.</a:t>
            </a:r>
          </a:p>
          <a:p>
            <a:pPr algn="r"/>
            <a:r>
              <a:rPr lang="ar-AE" sz="1600" b="1" dirty="0"/>
              <a:t>تعتبر الدولة الأموية من أهم الدول التي حكمت العالم الإسلامي، حيث ساهمت في توسيع الدولة ونشر الإسلام وازدهار الحضارة الإسلامية.</a:t>
            </a:r>
          </a:p>
        </p:txBody>
      </p:sp>
      <p:sp>
        <p:nvSpPr>
          <p:cNvPr id="2" name="TextBox 1">
            <a:extLst>
              <a:ext uri="{FF2B5EF4-FFF2-40B4-BE49-F238E27FC236}">
                <a16:creationId xmlns:a16="http://schemas.microsoft.com/office/drawing/2014/main" id="{E2B7EEAE-4B0E-411D-E6D5-65A46E25865B}"/>
              </a:ext>
            </a:extLst>
          </p:cNvPr>
          <p:cNvSpPr txBox="1"/>
          <p:nvPr/>
        </p:nvSpPr>
        <p:spPr>
          <a:xfrm>
            <a:off x="143435" y="582208"/>
            <a:ext cx="3523129" cy="5262979"/>
          </a:xfrm>
          <a:prstGeom prst="rect">
            <a:avLst/>
          </a:prstGeom>
          <a:noFill/>
        </p:spPr>
        <p:txBody>
          <a:bodyPr wrap="square" rtlCol="0">
            <a:spAutoFit/>
          </a:bodyPr>
          <a:lstStyle/>
          <a:p>
            <a:pPr algn="ctr"/>
            <a:r>
              <a:rPr lang="ar-AE" sz="2400" b="1" dirty="0"/>
              <a:t>اقرا النص ثم اجب عن الأسئلة </a:t>
            </a:r>
            <a:br>
              <a:rPr lang="ar-AE" sz="2400" b="1" dirty="0">
                <a:solidFill>
                  <a:srgbClr val="FF0000"/>
                </a:solidFill>
              </a:rPr>
            </a:br>
            <a:br>
              <a:rPr lang="ar-AE" sz="2400" b="1" dirty="0">
                <a:solidFill>
                  <a:srgbClr val="FF0000"/>
                </a:solidFill>
              </a:rPr>
            </a:br>
            <a:r>
              <a:rPr lang="ar-AE" sz="2400" b="1" dirty="0">
                <a:solidFill>
                  <a:schemeClr val="accent2">
                    <a:lumMod val="60000"/>
                    <a:lumOff val="40000"/>
                  </a:schemeClr>
                </a:solidFill>
                <a:latin typeface="Poppins"/>
              </a:rPr>
              <a:t>5. ما هو أحد الأهداف الرئيسية للفتوحات الأموية؟</a:t>
            </a:r>
          </a:p>
          <a:p>
            <a:pPr algn="ctr"/>
            <a:endParaRPr lang="ar-AE" sz="2400" b="1" dirty="0">
              <a:solidFill>
                <a:schemeClr val="accent2">
                  <a:lumMod val="75000"/>
                </a:schemeClr>
              </a:solidFill>
              <a:latin typeface="Poppins"/>
            </a:endParaRPr>
          </a:p>
          <a:p>
            <a:pPr algn="ctr"/>
            <a:endParaRPr lang="en-US" sz="2400" b="1" dirty="0">
              <a:solidFill>
                <a:schemeClr val="accent2">
                  <a:lumMod val="75000"/>
                </a:schemeClr>
              </a:solidFill>
              <a:latin typeface="Poppins"/>
            </a:endParaRPr>
          </a:p>
          <a:p>
            <a:pPr algn="ctr"/>
            <a:r>
              <a:rPr lang="ar-AE" sz="2400" b="0" i="0" dirty="0">
                <a:solidFill>
                  <a:srgbClr val="364152"/>
                </a:solidFill>
                <a:effectLst/>
                <a:latin typeface="Rubik"/>
              </a:rPr>
              <a:t>أ. جمع الضرائب فقط</a:t>
            </a:r>
          </a:p>
          <a:p>
            <a:pPr algn="ctr"/>
            <a:br>
              <a:rPr lang="ar-AE" sz="2400" dirty="0"/>
            </a:br>
            <a:r>
              <a:rPr lang="ar-AE" sz="2400" b="0" i="0" dirty="0">
                <a:solidFill>
                  <a:srgbClr val="364152"/>
                </a:solidFill>
                <a:effectLst/>
                <a:latin typeface="Rubik"/>
              </a:rPr>
              <a:t>ب. نشر اللغة العربية فقط</a:t>
            </a:r>
          </a:p>
          <a:p>
            <a:pPr algn="ctr"/>
            <a:br>
              <a:rPr lang="ar-AE" sz="2400" dirty="0"/>
            </a:br>
            <a:r>
              <a:rPr lang="ar-AE" sz="2400" b="0" i="0" dirty="0">
                <a:solidFill>
                  <a:srgbClr val="364152"/>
                </a:solidFill>
                <a:effectLst/>
                <a:latin typeface="Rubik"/>
              </a:rPr>
              <a:t>ج. نشر الإسلام في المناطق الجديدة</a:t>
            </a:r>
          </a:p>
          <a:p>
            <a:pPr algn="ctr"/>
            <a:br>
              <a:rPr lang="ar-AE" sz="2400" dirty="0"/>
            </a:br>
            <a:r>
              <a:rPr lang="ar-AE" sz="2400" b="0" i="0" dirty="0">
                <a:solidFill>
                  <a:srgbClr val="364152"/>
                </a:solidFill>
                <a:effectLst/>
                <a:latin typeface="Rubik"/>
              </a:rPr>
              <a:t>د. بناء القصور والمساجد</a:t>
            </a:r>
            <a:endParaRPr lang="ar-AE" sz="2400" b="1" dirty="0">
              <a:solidFill>
                <a:srgbClr val="000000"/>
              </a:solidFill>
              <a:latin typeface="Poppins"/>
            </a:endParaRPr>
          </a:p>
        </p:txBody>
      </p:sp>
    </p:spTree>
    <p:extLst>
      <p:ext uri="{BB962C8B-B14F-4D97-AF65-F5344CB8AC3E}">
        <p14:creationId xmlns:p14="http://schemas.microsoft.com/office/powerpoint/2010/main" val="2565478555"/>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1026" name="Picture 2" descr="خارطة الدولة الأموية">
            <a:extLst>
              <a:ext uri="{FF2B5EF4-FFF2-40B4-BE49-F238E27FC236}">
                <a16:creationId xmlns:a16="http://schemas.microsoft.com/office/drawing/2014/main" id="{A4D3326F-4D93-6985-6AEE-F182E49FA530}"/>
              </a:ext>
            </a:extLst>
          </p:cNvPr>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0" y="0"/>
            <a:ext cx="8390965" cy="6858000"/>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sp>
        <p:nvSpPr>
          <p:cNvPr id="2" name="TextBox 1">
            <a:extLst>
              <a:ext uri="{FF2B5EF4-FFF2-40B4-BE49-F238E27FC236}">
                <a16:creationId xmlns:a16="http://schemas.microsoft.com/office/drawing/2014/main" id="{45A256EB-11A9-073C-900B-12E3D8E6E6E8}"/>
              </a:ext>
            </a:extLst>
          </p:cNvPr>
          <p:cNvSpPr txBox="1"/>
          <p:nvPr/>
        </p:nvSpPr>
        <p:spPr>
          <a:xfrm>
            <a:off x="8570258" y="797510"/>
            <a:ext cx="3523129" cy="4893647"/>
          </a:xfrm>
          <a:prstGeom prst="rect">
            <a:avLst/>
          </a:prstGeom>
          <a:noFill/>
        </p:spPr>
        <p:txBody>
          <a:bodyPr wrap="square" rtlCol="0">
            <a:spAutoFit/>
          </a:bodyPr>
          <a:lstStyle/>
          <a:p>
            <a:pPr algn="ctr"/>
            <a:r>
              <a:rPr lang="ar-AE" sz="2400" b="1" dirty="0"/>
              <a:t>اقرا النص ثم اجب عن الأسئلة </a:t>
            </a:r>
            <a:br>
              <a:rPr lang="ar-AE" sz="2400" b="1" dirty="0">
                <a:solidFill>
                  <a:srgbClr val="FF0000"/>
                </a:solidFill>
              </a:rPr>
            </a:br>
            <a:br>
              <a:rPr lang="ar-AE" sz="2400" b="1" dirty="0">
                <a:solidFill>
                  <a:srgbClr val="FF0000"/>
                </a:solidFill>
              </a:rPr>
            </a:br>
            <a:r>
              <a:rPr lang="ar-AE" sz="2400" b="1" dirty="0">
                <a:solidFill>
                  <a:srgbClr val="00B050"/>
                </a:solidFill>
                <a:highlight>
                  <a:srgbClr val="FFFF00"/>
                </a:highlight>
                <a:latin typeface="Poppins"/>
              </a:rPr>
              <a:t>1. ما هي الدولة التي كانت تشكل الحدود الشمالية للدولة الأموية؟</a:t>
            </a:r>
            <a:endParaRPr lang="ar-AE" sz="2400" b="1" dirty="0">
              <a:solidFill>
                <a:schemeClr val="accent2">
                  <a:lumMod val="75000"/>
                </a:schemeClr>
              </a:solidFill>
              <a:latin typeface="Poppins"/>
            </a:endParaRPr>
          </a:p>
          <a:p>
            <a:pPr algn="ctr"/>
            <a:endParaRPr lang="ar-AE" sz="2400" b="1" dirty="0">
              <a:solidFill>
                <a:schemeClr val="accent2">
                  <a:lumMod val="75000"/>
                </a:schemeClr>
              </a:solidFill>
              <a:latin typeface="Poppins"/>
            </a:endParaRPr>
          </a:p>
          <a:p>
            <a:pPr algn="ctr"/>
            <a:endParaRPr lang="ar-AE" sz="2400" b="1" dirty="0">
              <a:latin typeface="Poppins"/>
            </a:endParaRPr>
          </a:p>
          <a:p>
            <a:pPr algn="ctr"/>
            <a:r>
              <a:rPr lang="ar-AE" sz="2400" b="1" dirty="0">
                <a:latin typeface="Poppins"/>
              </a:rPr>
              <a:t>أ. الهند</a:t>
            </a:r>
          </a:p>
          <a:p>
            <a:pPr algn="ctr"/>
            <a:endParaRPr lang="ar-AE" sz="2400" b="1" dirty="0">
              <a:latin typeface="Poppins"/>
            </a:endParaRPr>
          </a:p>
          <a:p>
            <a:pPr algn="ctr"/>
            <a:r>
              <a:rPr lang="ar-AE" sz="2400" b="1" dirty="0">
                <a:latin typeface="Poppins"/>
              </a:rPr>
              <a:t>ب. دولة الروم</a:t>
            </a:r>
          </a:p>
          <a:p>
            <a:pPr algn="ctr"/>
            <a:endParaRPr lang="ar-AE" sz="2400" b="1" dirty="0">
              <a:latin typeface="Poppins"/>
            </a:endParaRPr>
          </a:p>
          <a:p>
            <a:pPr algn="ctr"/>
            <a:r>
              <a:rPr lang="ar-AE" sz="2400" b="1" dirty="0">
                <a:latin typeface="Poppins"/>
              </a:rPr>
              <a:t>ج. الحبشة</a:t>
            </a:r>
          </a:p>
          <a:p>
            <a:pPr algn="ctr"/>
            <a:endParaRPr lang="ar-AE" sz="2400" b="1" dirty="0">
              <a:latin typeface="Poppins"/>
            </a:endParaRPr>
          </a:p>
          <a:p>
            <a:pPr algn="ctr"/>
            <a:r>
              <a:rPr lang="ar-AE" sz="2400" b="1" dirty="0">
                <a:latin typeface="Poppins"/>
              </a:rPr>
              <a:t>د. الصين</a:t>
            </a:r>
          </a:p>
        </p:txBody>
      </p:sp>
    </p:spTree>
    <p:extLst>
      <p:ext uri="{BB962C8B-B14F-4D97-AF65-F5344CB8AC3E}">
        <p14:creationId xmlns:p14="http://schemas.microsoft.com/office/powerpoint/2010/main" val="45619896"/>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061B0D7-2F3C-5C89-ABD0-AC0DC51EB0BF}"/>
            </a:ext>
          </a:extLst>
        </p:cNvPr>
        <p:cNvGrpSpPr/>
        <p:nvPr/>
      </p:nvGrpSpPr>
      <p:grpSpPr>
        <a:xfrm>
          <a:off x="0" y="0"/>
          <a:ext cx="0" cy="0"/>
          <a:chOff x="0" y="0"/>
          <a:chExt cx="0" cy="0"/>
        </a:xfrm>
      </p:grpSpPr>
      <p:pic>
        <p:nvPicPr>
          <p:cNvPr id="1026" name="Picture 2" descr="خارطة الدولة الأموية">
            <a:extLst>
              <a:ext uri="{FF2B5EF4-FFF2-40B4-BE49-F238E27FC236}">
                <a16:creationId xmlns:a16="http://schemas.microsoft.com/office/drawing/2014/main" id="{892EE13C-869E-2395-5EE4-9405E3F6B23F}"/>
              </a:ext>
            </a:extLst>
          </p:cNvPr>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0" y="0"/>
            <a:ext cx="8390965" cy="6858000"/>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sp>
        <p:nvSpPr>
          <p:cNvPr id="2" name="TextBox 1">
            <a:extLst>
              <a:ext uri="{FF2B5EF4-FFF2-40B4-BE49-F238E27FC236}">
                <a16:creationId xmlns:a16="http://schemas.microsoft.com/office/drawing/2014/main" id="{82F4921E-7408-AB58-CB7D-9D9E4AECED2C}"/>
              </a:ext>
            </a:extLst>
          </p:cNvPr>
          <p:cNvSpPr txBox="1"/>
          <p:nvPr/>
        </p:nvSpPr>
        <p:spPr>
          <a:xfrm>
            <a:off x="8570258" y="797510"/>
            <a:ext cx="3523129" cy="4893647"/>
          </a:xfrm>
          <a:prstGeom prst="rect">
            <a:avLst/>
          </a:prstGeom>
          <a:noFill/>
        </p:spPr>
        <p:txBody>
          <a:bodyPr wrap="square" rtlCol="0">
            <a:spAutoFit/>
          </a:bodyPr>
          <a:lstStyle/>
          <a:p>
            <a:pPr algn="ctr"/>
            <a:r>
              <a:rPr lang="ar-AE" sz="2400" b="1" dirty="0"/>
              <a:t>اقرا النص ثم اجب عن الأسئلة </a:t>
            </a:r>
            <a:br>
              <a:rPr lang="ar-AE" sz="2400" b="1" dirty="0">
                <a:solidFill>
                  <a:srgbClr val="FF0000"/>
                </a:solidFill>
              </a:rPr>
            </a:br>
            <a:br>
              <a:rPr lang="ar-AE" sz="2400" b="1" dirty="0">
                <a:solidFill>
                  <a:srgbClr val="FF0000"/>
                </a:solidFill>
              </a:rPr>
            </a:br>
            <a:r>
              <a:rPr lang="ar-AE" sz="2400" b="1" dirty="0">
                <a:solidFill>
                  <a:srgbClr val="00B050"/>
                </a:solidFill>
                <a:highlight>
                  <a:srgbClr val="FFFF00"/>
                </a:highlight>
                <a:latin typeface="Poppins"/>
              </a:rPr>
              <a:t>2. أي من المدن التالية كانت عاصمة الدولة الأموية؟</a:t>
            </a:r>
            <a:endParaRPr lang="ar-AE" sz="2400" b="1" dirty="0">
              <a:solidFill>
                <a:schemeClr val="accent2">
                  <a:lumMod val="75000"/>
                </a:schemeClr>
              </a:solidFill>
              <a:latin typeface="Poppins"/>
            </a:endParaRPr>
          </a:p>
          <a:p>
            <a:pPr algn="ctr"/>
            <a:endParaRPr lang="ar-AE" sz="2400" b="1" dirty="0">
              <a:solidFill>
                <a:schemeClr val="accent2">
                  <a:lumMod val="75000"/>
                </a:schemeClr>
              </a:solidFill>
              <a:latin typeface="Poppins"/>
            </a:endParaRPr>
          </a:p>
          <a:p>
            <a:pPr algn="ctr"/>
            <a:endParaRPr lang="ar-AE" sz="2400" b="1" dirty="0">
              <a:latin typeface="Poppins"/>
            </a:endParaRPr>
          </a:p>
          <a:p>
            <a:pPr algn="ctr"/>
            <a:r>
              <a:rPr lang="ar-AE" sz="2400" b="1" dirty="0">
                <a:latin typeface="Poppins"/>
              </a:rPr>
              <a:t>أ. القاهرة</a:t>
            </a:r>
          </a:p>
          <a:p>
            <a:pPr algn="ctr"/>
            <a:endParaRPr lang="ar-AE" sz="2400" b="1" dirty="0">
              <a:latin typeface="Poppins"/>
            </a:endParaRPr>
          </a:p>
          <a:p>
            <a:pPr algn="ctr"/>
            <a:r>
              <a:rPr lang="ar-AE" sz="2400" b="1" dirty="0">
                <a:latin typeface="Poppins"/>
              </a:rPr>
              <a:t>ب. بغداد</a:t>
            </a:r>
          </a:p>
          <a:p>
            <a:pPr algn="ctr"/>
            <a:endParaRPr lang="ar-AE" sz="2400" b="1" dirty="0">
              <a:latin typeface="Poppins"/>
            </a:endParaRPr>
          </a:p>
          <a:p>
            <a:pPr algn="ctr"/>
            <a:r>
              <a:rPr lang="ar-AE" sz="2400" b="1" dirty="0">
                <a:latin typeface="Poppins"/>
              </a:rPr>
              <a:t>ج. دمشق</a:t>
            </a:r>
          </a:p>
          <a:p>
            <a:pPr algn="ctr"/>
            <a:endParaRPr lang="ar-AE" sz="2400" b="1" dirty="0">
              <a:latin typeface="Poppins"/>
            </a:endParaRPr>
          </a:p>
          <a:p>
            <a:pPr algn="ctr"/>
            <a:r>
              <a:rPr lang="ar-AE" sz="2400" b="1" dirty="0">
                <a:latin typeface="Poppins"/>
              </a:rPr>
              <a:t>د. المدينة</a:t>
            </a:r>
          </a:p>
        </p:txBody>
      </p:sp>
    </p:spTree>
    <p:extLst>
      <p:ext uri="{BB962C8B-B14F-4D97-AF65-F5344CB8AC3E}">
        <p14:creationId xmlns:p14="http://schemas.microsoft.com/office/powerpoint/2010/main" val="1834264305"/>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743BEAF-A7B3-F792-80E4-38B2F4119D3A}"/>
            </a:ext>
          </a:extLst>
        </p:cNvPr>
        <p:cNvGrpSpPr/>
        <p:nvPr/>
      </p:nvGrpSpPr>
      <p:grpSpPr>
        <a:xfrm>
          <a:off x="0" y="0"/>
          <a:ext cx="0" cy="0"/>
          <a:chOff x="0" y="0"/>
          <a:chExt cx="0" cy="0"/>
        </a:xfrm>
      </p:grpSpPr>
      <p:pic>
        <p:nvPicPr>
          <p:cNvPr id="1026" name="Picture 2" descr="خارطة الدولة الأموية">
            <a:extLst>
              <a:ext uri="{FF2B5EF4-FFF2-40B4-BE49-F238E27FC236}">
                <a16:creationId xmlns:a16="http://schemas.microsoft.com/office/drawing/2014/main" id="{7D4B741C-FBF2-217A-4181-E371CA593D64}"/>
              </a:ext>
            </a:extLst>
          </p:cNvPr>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0" y="0"/>
            <a:ext cx="8390965" cy="6858000"/>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sp>
        <p:nvSpPr>
          <p:cNvPr id="2" name="TextBox 1">
            <a:extLst>
              <a:ext uri="{FF2B5EF4-FFF2-40B4-BE49-F238E27FC236}">
                <a16:creationId xmlns:a16="http://schemas.microsoft.com/office/drawing/2014/main" id="{D054C829-FDC5-4889-3EC2-BA694A60853E}"/>
              </a:ext>
            </a:extLst>
          </p:cNvPr>
          <p:cNvSpPr txBox="1"/>
          <p:nvPr/>
        </p:nvSpPr>
        <p:spPr>
          <a:xfrm>
            <a:off x="8498541" y="456851"/>
            <a:ext cx="3523129" cy="5632311"/>
          </a:xfrm>
          <a:prstGeom prst="rect">
            <a:avLst/>
          </a:prstGeom>
          <a:noFill/>
        </p:spPr>
        <p:txBody>
          <a:bodyPr wrap="square" rtlCol="0">
            <a:spAutoFit/>
          </a:bodyPr>
          <a:lstStyle/>
          <a:p>
            <a:pPr algn="ctr"/>
            <a:r>
              <a:rPr lang="ar-AE" sz="2400" b="1" dirty="0"/>
              <a:t>اقرا النص ثم اجب عن الأسئلة </a:t>
            </a:r>
            <a:br>
              <a:rPr lang="ar-AE" sz="2400" b="1" dirty="0">
                <a:solidFill>
                  <a:srgbClr val="FF0000"/>
                </a:solidFill>
              </a:rPr>
            </a:br>
            <a:br>
              <a:rPr lang="ar-AE" sz="2400" b="1" dirty="0">
                <a:solidFill>
                  <a:srgbClr val="FF0000"/>
                </a:solidFill>
              </a:rPr>
            </a:br>
            <a:r>
              <a:rPr lang="ar-AE" sz="2400" b="1" dirty="0">
                <a:solidFill>
                  <a:srgbClr val="00B050"/>
                </a:solidFill>
                <a:highlight>
                  <a:srgbClr val="FFFF00"/>
                </a:highlight>
                <a:latin typeface="Poppins"/>
              </a:rPr>
              <a:t>3. امتدت الدولة الأموية في أقصى اتساع لها إلى الأندلس، ما هو اسم البحر الذي عبره المسلمون للوصول إليها؟</a:t>
            </a:r>
            <a:endParaRPr lang="ar-AE" sz="2400" b="1" dirty="0">
              <a:solidFill>
                <a:schemeClr val="accent2">
                  <a:lumMod val="75000"/>
                </a:schemeClr>
              </a:solidFill>
              <a:latin typeface="Poppins"/>
            </a:endParaRPr>
          </a:p>
          <a:p>
            <a:pPr algn="ctr"/>
            <a:endParaRPr lang="ar-AE" sz="2400" b="1" dirty="0">
              <a:solidFill>
                <a:schemeClr val="accent2">
                  <a:lumMod val="75000"/>
                </a:schemeClr>
              </a:solidFill>
              <a:latin typeface="Poppins"/>
            </a:endParaRPr>
          </a:p>
          <a:p>
            <a:pPr algn="ctr"/>
            <a:endParaRPr lang="ar-AE" sz="2400" b="1" dirty="0">
              <a:latin typeface="Poppins"/>
            </a:endParaRPr>
          </a:p>
          <a:p>
            <a:pPr algn="ctr"/>
            <a:r>
              <a:rPr lang="ar-AE" sz="2400" b="1" dirty="0">
                <a:latin typeface="Poppins"/>
              </a:rPr>
              <a:t>أ. بحر الظلمات</a:t>
            </a:r>
          </a:p>
          <a:p>
            <a:pPr algn="ctr"/>
            <a:endParaRPr lang="ar-AE" sz="2400" b="1" dirty="0">
              <a:latin typeface="Poppins"/>
            </a:endParaRPr>
          </a:p>
          <a:p>
            <a:pPr algn="ctr"/>
            <a:r>
              <a:rPr lang="ar-AE" sz="2400" b="1" dirty="0">
                <a:latin typeface="Poppins"/>
              </a:rPr>
              <a:t>ب. بحر العرب</a:t>
            </a:r>
          </a:p>
          <a:p>
            <a:pPr algn="ctr"/>
            <a:endParaRPr lang="ar-AE" sz="2400" b="1" dirty="0">
              <a:latin typeface="Poppins"/>
            </a:endParaRPr>
          </a:p>
          <a:p>
            <a:pPr algn="ctr"/>
            <a:r>
              <a:rPr lang="ar-AE" sz="2400" b="1" dirty="0">
                <a:latin typeface="Poppins"/>
              </a:rPr>
              <a:t>ج. بحر قزوين</a:t>
            </a:r>
          </a:p>
          <a:p>
            <a:pPr algn="ctr"/>
            <a:endParaRPr lang="ar-AE" sz="2400" b="1" dirty="0">
              <a:latin typeface="Poppins"/>
            </a:endParaRPr>
          </a:p>
          <a:p>
            <a:pPr algn="ctr"/>
            <a:r>
              <a:rPr lang="ar-AE" sz="2400" b="1" dirty="0">
                <a:latin typeface="Poppins"/>
              </a:rPr>
              <a:t>د. بحر الروم </a:t>
            </a:r>
          </a:p>
        </p:txBody>
      </p:sp>
    </p:spTree>
    <p:extLst>
      <p:ext uri="{BB962C8B-B14F-4D97-AF65-F5344CB8AC3E}">
        <p14:creationId xmlns:p14="http://schemas.microsoft.com/office/powerpoint/2010/main" val="944750635"/>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442F6AD-B6A5-547A-1F73-E391A88B6420}"/>
            </a:ext>
          </a:extLst>
        </p:cNvPr>
        <p:cNvGrpSpPr/>
        <p:nvPr/>
      </p:nvGrpSpPr>
      <p:grpSpPr>
        <a:xfrm>
          <a:off x="0" y="0"/>
          <a:ext cx="0" cy="0"/>
          <a:chOff x="0" y="0"/>
          <a:chExt cx="0" cy="0"/>
        </a:xfrm>
      </p:grpSpPr>
      <p:pic>
        <p:nvPicPr>
          <p:cNvPr id="1026" name="Picture 2" descr="خارطة الدولة الأموية">
            <a:extLst>
              <a:ext uri="{FF2B5EF4-FFF2-40B4-BE49-F238E27FC236}">
                <a16:creationId xmlns:a16="http://schemas.microsoft.com/office/drawing/2014/main" id="{0A854989-DD3E-ABB9-EC69-14458921587C}"/>
              </a:ext>
            </a:extLst>
          </p:cNvPr>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0" y="0"/>
            <a:ext cx="8390965" cy="6858000"/>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sp>
        <p:nvSpPr>
          <p:cNvPr id="2" name="TextBox 1">
            <a:extLst>
              <a:ext uri="{FF2B5EF4-FFF2-40B4-BE49-F238E27FC236}">
                <a16:creationId xmlns:a16="http://schemas.microsoft.com/office/drawing/2014/main" id="{73868F03-8BED-AA5E-A932-CE6124B76100}"/>
              </a:ext>
            </a:extLst>
          </p:cNvPr>
          <p:cNvSpPr txBox="1"/>
          <p:nvPr/>
        </p:nvSpPr>
        <p:spPr>
          <a:xfrm>
            <a:off x="8570258" y="797510"/>
            <a:ext cx="3523129" cy="4893647"/>
          </a:xfrm>
          <a:prstGeom prst="rect">
            <a:avLst/>
          </a:prstGeom>
          <a:noFill/>
        </p:spPr>
        <p:txBody>
          <a:bodyPr wrap="square" rtlCol="0">
            <a:spAutoFit/>
          </a:bodyPr>
          <a:lstStyle/>
          <a:p>
            <a:pPr algn="ctr"/>
            <a:r>
              <a:rPr lang="ar-AE" sz="2400" b="1" dirty="0"/>
              <a:t>اقرا النص ثم اجب عن الأسئلة </a:t>
            </a:r>
            <a:br>
              <a:rPr lang="ar-AE" sz="2400" b="1" dirty="0">
                <a:solidFill>
                  <a:srgbClr val="FF0000"/>
                </a:solidFill>
              </a:rPr>
            </a:br>
            <a:br>
              <a:rPr lang="ar-AE" sz="2400" b="1" dirty="0">
                <a:solidFill>
                  <a:srgbClr val="FF0000"/>
                </a:solidFill>
              </a:rPr>
            </a:br>
            <a:r>
              <a:rPr lang="ar-AE" sz="2400" b="1" dirty="0">
                <a:solidFill>
                  <a:srgbClr val="00B050"/>
                </a:solidFill>
                <a:highlight>
                  <a:srgbClr val="FFFF00"/>
                </a:highlight>
                <a:latin typeface="Poppins"/>
              </a:rPr>
              <a:t>4. أي من المدن التالية تقع في أقصى غرب الدولة الأموية؟</a:t>
            </a:r>
            <a:endParaRPr lang="ar-AE" sz="2400" b="1" dirty="0">
              <a:solidFill>
                <a:schemeClr val="accent2">
                  <a:lumMod val="75000"/>
                </a:schemeClr>
              </a:solidFill>
              <a:latin typeface="Poppins"/>
            </a:endParaRPr>
          </a:p>
          <a:p>
            <a:pPr algn="ctr"/>
            <a:endParaRPr lang="ar-AE" sz="2400" b="1" dirty="0">
              <a:solidFill>
                <a:schemeClr val="accent2">
                  <a:lumMod val="75000"/>
                </a:schemeClr>
              </a:solidFill>
              <a:latin typeface="Poppins"/>
            </a:endParaRPr>
          </a:p>
          <a:p>
            <a:pPr algn="ctr"/>
            <a:endParaRPr lang="ar-AE" sz="2400" b="1" dirty="0">
              <a:latin typeface="Poppins"/>
            </a:endParaRPr>
          </a:p>
          <a:p>
            <a:pPr algn="ctr"/>
            <a:r>
              <a:rPr lang="ar-AE" sz="2400" b="1" dirty="0">
                <a:latin typeface="Poppins"/>
              </a:rPr>
              <a:t>أ. بغداد</a:t>
            </a:r>
          </a:p>
          <a:p>
            <a:pPr algn="ctr"/>
            <a:endParaRPr lang="ar-AE" sz="2400" b="1" dirty="0">
              <a:latin typeface="Poppins"/>
            </a:endParaRPr>
          </a:p>
          <a:p>
            <a:pPr algn="ctr"/>
            <a:r>
              <a:rPr lang="ar-AE" sz="2400" b="1" dirty="0">
                <a:latin typeface="Poppins"/>
              </a:rPr>
              <a:t>ب. القاهرة</a:t>
            </a:r>
          </a:p>
          <a:p>
            <a:pPr algn="ctr"/>
            <a:endParaRPr lang="ar-AE" sz="2400" b="1" dirty="0">
              <a:latin typeface="Poppins"/>
            </a:endParaRPr>
          </a:p>
          <a:p>
            <a:pPr algn="ctr"/>
            <a:r>
              <a:rPr lang="ar-AE" sz="2400" b="1" dirty="0">
                <a:latin typeface="Poppins"/>
              </a:rPr>
              <a:t>ج. الرباط</a:t>
            </a:r>
          </a:p>
          <a:p>
            <a:pPr algn="ctr"/>
            <a:endParaRPr lang="ar-AE" sz="2400" b="1" dirty="0">
              <a:latin typeface="Poppins"/>
            </a:endParaRPr>
          </a:p>
          <a:p>
            <a:pPr algn="ctr"/>
            <a:r>
              <a:rPr lang="ar-AE" sz="2400" b="1" dirty="0">
                <a:latin typeface="Poppins"/>
              </a:rPr>
              <a:t>د. الكوفة</a:t>
            </a:r>
          </a:p>
        </p:txBody>
      </p:sp>
    </p:spTree>
    <p:extLst>
      <p:ext uri="{BB962C8B-B14F-4D97-AF65-F5344CB8AC3E}">
        <p14:creationId xmlns:p14="http://schemas.microsoft.com/office/powerpoint/2010/main" val="3338419515"/>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04A52A1-E930-67A4-53A9-73C28BAC95CB}"/>
            </a:ext>
          </a:extLst>
        </p:cNvPr>
        <p:cNvGrpSpPr/>
        <p:nvPr/>
      </p:nvGrpSpPr>
      <p:grpSpPr>
        <a:xfrm>
          <a:off x="0" y="0"/>
          <a:ext cx="0" cy="0"/>
          <a:chOff x="0" y="0"/>
          <a:chExt cx="0" cy="0"/>
        </a:xfrm>
      </p:grpSpPr>
      <p:pic>
        <p:nvPicPr>
          <p:cNvPr id="1026" name="Picture 2" descr="خارطة الدولة الأموية">
            <a:extLst>
              <a:ext uri="{FF2B5EF4-FFF2-40B4-BE49-F238E27FC236}">
                <a16:creationId xmlns:a16="http://schemas.microsoft.com/office/drawing/2014/main" id="{8D8BF84D-E27C-837A-9353-86555DBEED9B}"/>
              </a:ext>
            </a:extLst>
          </p:cNvPr>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0" y="0"/>
            <a:ext cx="8390965" cy="6858000"/>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sp>
        <p:nvSpPr>
          <p:cNvPr id="2" name="TextBox 1">
            <a:extLst>
              <a:ext uri="{FF2B5EF4-FFF2-40B4-BE49-F238E27FC236}">
                <a16:creationId xmlns:a16="http://schemas.microsoft.com/office/drawing/2014/main" id="{8B143819-FE81-4512-E8EA-4D1D891368A8}"/>
              </a:ext>
            </a:extLst>
          </p:cNvPr>
          <p:cNvSpPr txBox="1"/>
          <p:nvPr/>
        </p:nvSpPr>
        <p:spPr>
          <a:xfrm>
            <a:off x="8570258" y="797510"/>
            <a:ext cx="3523129" cy="4893647"/>
          </a:xfrm>
          <a:prstGeom prst="rect">
            <a:avLst/>
          </a:prstGeom>
          <a:noFill/>
        </p:spPr>
        <p:txBody>
          <a:bodyPr wrap="square" rtlCol="0">
            <a:spAutoFit/>
          </a:bodyPr>
          <a:lstStyle/>
          <a:p>
            <a:pPr algn="ctr"/>
            <a:r>
              <a:rPr lang="ar-AE" sz="2400" b="1" dirty="0"/>
              <a:t>اقرا النص ثم اجب عن الأسئلة </a:t>
            </a:r>
            <a:br>
              <a:rPr lang="ar-AE" sz="2400" b="1" dirty="0">
                <a:solidFill>
                  <a:srgbClr val="FF0000"/>
                </a:solidFill>
              </a:rPr>
            </a:br>
            <a:br>
              <a:rPr lang="ar-AE" sz="2400" b="1" dirty="0">
                <a:solidFill>
                  <a:srgbClr val="FF0000"/>
                </a:solidFill>
              </a:rPr>
            </a:br>
            <a:r>
              <a:rPr lang="ar-AE" sz="2400" b="1" dirty="0">
                <a:solidFill>
                  <a:srgbClr val="00B050"/>
                </a:solidFill>
                <a:highlight>
                  <a:srgbClr val="FFFF00"/>
                </a:highlight>
                <a:latin typeface="Poppins"/>
              </a:rPr>
              <a:t>5. أي من المناطق التالية لم تكن ضمن حدود الدولة الأموية؟</a:t>
            </a:r>
            <a:endParaRPr lang="ar-AE" sz="2400" b="1" dirty="0">
              <a:solidFill>
                <a:schemeClr val="accent2">
                  <a:lumMod val="75000"/>
                </a:schemeClr>
              </a:solidFill>
              <a:latin typeface="Poppins"/>
            </a:endParaRPr>
          </a:p>
          <a:p>
            <a:pPr algn="ctr"/>
            <a:endParaRPr lang="ar-AE" sz="2400" b="1" dirty="0">
              <a:solidFill>
                <a:schemeClr val="accent2">
                  <a:lumMod val="75000"/>
                </a:schemeClr>
              </a:solidFill>
              <a:latin typeface="Poppins"/>
            </a:endParaRPr>
          </a:p>
          <a:p>
            <a:pPr algn="ctr"/>
            <a:endParaRPr lang="ar-AE" sz="2400" b="1" dirty="0">
              <a:latin typeface="Poppins"/>
            </a:endParaRPr>
          </a:p>
          <a:p>
            <a:pPr algn="ctr"/>
            <a:r>
              <a:rPr lang="ar-AE" sz="2400" b="1" dirty="0">
                <a:latin typeface="Poppins"/>
              </a:rPr>
              <a:t>أ. الأندلس</a:t>
            </a:r>
          </a:p>
          <a:p>
            <a:pPr algn="ctr"/>
            <a:endParaRPr lang="ar-AE" sz="2400" b="1" dirty="0">
              <a:latin typeface="Poppins"/>
            </a:endParaRPr>
          </a:p>
          <a:p>
            <a:pPr algn="ctr"/>
            <a:r>
              <a:rPr lang="ar-AE" sz="2400" b="1" dirty="0">
                <a:latin typeface="Poppins"/>
              </a:rPr>
              <a:t>ب. بلاد الروم</a:t>
            </a:r>
          </a:p>
          <a:p>
            <a:pPr algn="ctr"/>
            <a:endParaRPr lang="ar-AE" sz="2400" b="1" dirty="0">
              <a:latin typeface="Poppins"/>
            </a:endParaRPr>
          </a:p>
          <a:p>
            <a:pPr algn="ctr"/>
            <a:r>
              <a:rPr lang="ar-AE" sz="2400" b="1" dirty="0">
                <a:latin typeface="Poppins"/>
              </a:rPr>
              <a:t>ج. العراق</a:t>
            </a:r>
          </a:p>
          <a:p>
            <a:pPr algn="ctr"/>
            <a:endParaRPr lang="ar-AE" sz="2400" b="1" dirty="0">
              <a:latin typeface="Poppins"/>
            </a:endParaRPr>
          </a:p>
          <a:p>
            <a:pPr algn="ctr"/>
            <a:r>
              <a:rPr lang="ar-AE" sz="2400" b="1" dirty="0">
                <a:latin typeface="Poppins"/>
              </a:rPr>
              <a:t>د. مصر</a:t>
            </a:r>
          </a:p>
        </p:txBody>
      </p:sp>
    </p:spTree>
    <p:extLst>
      <p:ext uri="{BB962C8B-B14F-4D97-AF65-F5344CB8AC3E}">
        <p14:creationId xmlns:p14="http://schemas.microsoft.com/office/powerpoint/2010/main" val="2400417300"/>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صورة 3">
            <a:extLst>
              <a:ext uri="{FF2B5EF4-FFF2-40B4-BE49-F238E27FC236}">
                <a16:creationId xmlns:a16="http://schemas.microsoft.com/office/drawing/2014/main" id="{31591A0C-0BB4-42E2-B945-524AFD7DF0CA}"/>
              </a:ext>
            </a:extLst>
          </p:cNvPr>
          <p:cNvPicPr>
            <a:picLocks noChangeAspect="1"/>
          </p:cNvPicPr>
          <p:nvPr/>
        </p:nvPicPr>
        <p:blipFill>
          <a:blip r:embed="rId2"/>
          <a:stretch>
            <a:fillRect/>
          </a:stretch>
        </p:blipFill>
        <p:spPr>
          <a:xfrm>
            <a:off x="701961" y="98612"/>
            <a:ext cx="10522608" cy="736612"/>
          </a:xfrm>
          <a:prstGeom prst="rect">
            <a:avLst/>
          </a:prstGeom>
        </p:spPr>
      </p:pic>
      <p:sp>
        <p:nvSpPr>
          <p:cNvPr id="2" name="مربع نص 1">
            <a:extLst>
              <a:ext uri="{FF2B5EF4-FFF2-40B4-BE49-F238E27FC236}">
                <a16:creationId xmlns:a16="http://schemas.microsoft.com/office/drawing/2014/main" id="{2AD0BCD4-A658-48B4-BDB3-4E7C82953DA6}"/>
              </a:ext>
            </a:extLst>
          </p:cNvPr>
          <p:cNvSpPr txBox="1"/>
          <p:nvPr/>
        </p:nvSpPr>
        <p:spPr>
          <a:xfrm>
            <a:off x="4742330" y="1074621"/>
            <a:ext cx="7377953" cy="5509200"/>
          </a:xfrm>
          <a:prstGeom prst="rect">
            <a:avLst/>
          </a:prstGeom>
          <a:noFill/>
          <a:ln w="3175">
            <a:solidFill>
              <a:schemeClr val="accent1"/>
            </a:solidFill>
          </a:ln>
        </p:spPr>
        <p:txBody>
          <a:bodyPr wrap="square" rtlCol="0">
            <a:spAutoFit/>
          </a:bodyPr>
          <a:lstStyle/>
          <a:p>
            <a:pPr algn="r"/>
            <a:r>
              <a:rPr lang="ar-BH" sz="2200" b="1" dirty="0"/>
              <a:t>الدولة الأموية هي الدولة اتي أسسها والي الشام معاوية بن أبي سفيان في عام </a:t>
            </a:r>
            <a:r>
              <a:rPr lang="en-US" sz="2200" b="1" dirty="0"/>
              <a:t>41</a:t>
            </a:r>
            <a:r>
              <a:rPr lang="ar-AE" sz="2200" b="1" dirty="0"/>
              <a:t> للهجرة ، والتي أصبحت بعد ذلك دولة الخلافة الإسلامية بعد تنازل الحسن بن علي بن أبي طالب –رضي الله عنهما – عن الخلافة ،لتصبح دمشق عاصمة الخلافة الإسلامية الجديدة وصار حكام بني أمية وفروعها يتوارثون حكم الدولة الأموية بينهم ، واستمر حكم الأمويين ما يقارب </a:t>
            </a:r>
            <a:r>
              <a:rPr lang="en-US" sz="2200" b="1" dirty="0"/>
              <a:t>91  </a:t>
            </a:r>
            <a:r>
              <a:rPr lang="ar-AE" sz="2200" b="1" dirty="0"/>
              <a:t>عاما ، وقد شهدت توسعا جغرافيا كبيرا وصل إلى أوروبا ، وأطراف كبيرة من قارة آسيا.</a:t>
            </a:r>
          </a:p>
          <a:p>
            <a:pPr algn="r"/>
            <a:r>
              <a:rPr lang="ar-AE" sz="2200" b="1" dirty="0"/>
              <a:t>ازدهر العالم الإسلامي في عهد الدولة الأموية وهذا ما ظهر في العديد من المجالات الأدبية والثقافية والعلمية، ومن أبرز العلوم التي ظهرت في عهد الدولة الأموية العلوم اللغوية وعلم النحو العربي والعلوم الأخرى مثل الطب والكيمياء والفيزياء وألفوا مجموعة من المؤلفات المشهورة حول هذه العلوم.</a:t>
            </a:r>
          </a:p>
          <a:p>
            <a:pPr algn="r"/>
            <a:r>
              <a:rPr lang="ar-AE" sz="2200" b="1" dirty="0"/>
              <a:t>بعد الخليفة الأموي هشام بن عبدالملك جاء العديد من الخلفاء الذين عانت في عهودهم الدولة الأموية ، فتركو الحكم الإسلامي ، واهتموا بالترف ، وصرف الأموال فانتشر الفساد الإداري ، وعمت المشكلات في المجتمع الإسلامي ، وهكذا ظلت الدولة الأموية تعاني التراجع والتأخر لينتهي عهد الدولة الأموية في عام </a:t>
            </a:r>
            <a:r>
              <a:rPr lang="en-US" sz="2200" b="1" dirty="0"/>
              <a:t>132</a:t>
            </a:r>
            <a:r>
              <a:rPr lang="ar-AE" sz="2200" b="1" dirty="0"/>
              <a:t> للهجرة في معركة الزاب التي قتل فيها مروان بن محمد آخر خلفاء بني أمية.</a:t>
            </a:r>
            <a:endParaRPr lang="en-US" sz="2200" b="1" dirty="0"/>
          </a:p>
        </p:txBody>
      </p:sp>
      <p:pic>
        <p:nvPicPr>
          <p:cNvPr id="7" name="صورة 6" descr="صورة تحتوي على خريطة&#10;&#10;تم إنشاء الوصف تلقائياً">
            <a:extLst>
              <a:ext uri="{FF2B5EF4-FFF2-40B4-BE49-F238E27FC236}">
                <a16:creationId xmlns:a16="http://schemas.microsoft.com/office/drawing/2014/main" id="{2C9DB5F2-CE15-4E99-B808-1E3B90780FB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 y="940150"/>
            <a:ext cx="4643719" cy="5917850"/>
          </a:xfrm>
          <a:prstGeom prst="rect">
            <a:avLst/>
          </a:prstGeom>
        </p:spPr>
      </p:pic>
    </p:spTree>
    <p:extLst>
      <p:ext uri="{BB962C8B-B14F-4D97-AF65-F5344CB8AC3E}">
        <p14:creationId xmlns:p14="http://schemas.microsoft.com/office/powerpoint/2010/main" val="2289975362"/>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a:extLst>
              <a:ext uri="{FF2B5EF4-FFF2-40B4-BE49-F238E27FC236}">
                <a16:creationId xmlns:a16="http://schemas.microsoft.com/office/drawing/2014/main" id="{34E8ED4F-D895-469D-9CE3-ACA1496A27EA}"/>
              </a:ext>
            </a:extLst>
          </p:cNvPr>
          <p:cNvSpPr>
            <a:spLocks noGrp="1"/>
          </p:cNvSpPr>
          <p:nvPr>
            <p:ph type="title"/>
          </p:nvPr>
        </p:nvSpPr>
        <p:spPr>
          <a:xfrm>
            <a:off x="838200" y="103239"/>
            <a:ext cx="10515600" cy="2020529"/>
          </a:xfrm>
          <a:ln w="3175">
            <a:solidFill>
              <a:schemeClr val="tx1"/>
            </a:solidFill>
          </a:ln>
        </p:spPr>
        <p:txBody>
          <a:bodyPr>
            <a:normAutofit fontScale="90000"/>
          </a:bodyPr>
          <a:lstStyle/>
          <a:p>
            <a:pPr algn="r"/>
            <a:r>
              <a:rPr lang="ar-AE" sz="2400" b="1" dirty="0">
                <a:solidFill>
                  <a:srgbClr val="FF0000"/>
                </a:solidFill>
              </a:rPr>
              <a:t>السؤال الأول: لماذا سميت الدولة الأموية بهذا الاسم ؟</a:t>
            </a:r>
            <a:br>
              <a:rPr lang="ar-AE" sz="2400" b="1" dirty="0"/>
            </a:br>
            <a:r>
              <a:rPr lang="ar-AE" sz="2400" b="1" dirty="0"/>
              <a:t>أ- لأن جميع خلفاءها من بني أمية </a:t>
            </a:r>
            <a:br>
              <a:rPr lang="ar-AE" sz="2400" b="1" dirty="0"/>
            </a:br>
            <a:r>
              <a:rPr lang="ar-AE" sz="2400" b="1" dirty="0"/>
              <a:t>ب- لأن اجتماع المسلمين كان في دار عبدالمطلب</a:t>
            </a:r>
            <a:br>
              <a:rPr lang="ar-AE" sz="2400" b="1" dirty="0"/>
            </a:br>
            <a:r>
              <a:rPr lang="ar-AE" sz="2400" b="1" dirty="0"/>
              <a:t>ج- لأن قصر معاوية أسمه أمية</a:t>
            </a:r>
            <a:br>
              <a:rPr lang="ar-AE" sz="2400" b="1" dirty="0"/>
            </a:br>
            <a:r>
              <a:rPr lang="ar-AE" sz="2400" b="1" dirty="0"/>
              <a:t>د- لأن آخر خليفة قتل في دمشق</a:t>
            </a:r>
            <a:br>
              <a:rPr lang="ar-AE" sz="2400" b="1" dirty="0"/>
            </a:br>
            <a:endParaRPr lang="en-US" sz="2400" b="1" dirty="0"/>
          </a:p>
        </p:txBody>
      </p:sp>
      <p:sp>
        <p:nvSpPr>
          <p:cNvPr id="4" name="عنوان 1">
            <a:extLst>
              <a:ext uri="{FF2B5EF4-FFF2-40B4-BE49-F238E27FC236}">
                <a16:creationId xmlns:a16="http://schemas.microsoft.com/office/drawing/2014/main" id="{C5089835-8565-4B11-BFF2-9971401DD6CF}"/>
              </a:ext>
            </a:extLst>
          </p:cNvPr>
          <p:cNvSpPr txBox="1">
            <a:spLocks/>
          </p:cNvSpPr>
          <p:nvPr/>
        </p:nvSpPr>
        <p:spPr>
          <a:xfrm>
            <a:off x="838200" y="2418735"/>
            <a:ext cx="10515600" cy="2020529"/>
          </a:xfrm>
          <a:prstGeom prst="rect">
            <a:avLst/>
          </a:prstGeom>
          <a:ln w="3175">
            <a:solidFill>
              <a:schemeClr val="tx1"/>
            </a:solidFill>
          </a:ln>
        </p:spPr>
        <p:txBody>
          <a:bodyPr vert="horz" lIns="91440" tIns="45720" rIns="91440" bIns="45720" rtlCol="1" anchor="ctr">
            <a:normAutofit fontScale="97500"/>
          </a:bodyPr>
          <a:lstStyle>
            <a:lvl1pPr algn="r" defTabSz="914400" rtl="1" eaLnBrk="1" latinLnBrk="0" hangingPunct="1">
              <a:lnSpc>
                <a:spcPct val="90000"/>
              </a:lnSpc>
              <a:spcBef>
                <a:spcPct val="0"/>
              </a:spcBef>
              <a:buNone/>
              <a:defRPr sz="4400" kern="1200">
                <a:solidFill>
                  <a:schemeClr val="tx1"/>
                </a:solidFill>
                <a:latin typeface="+mj-lt"/>
                <a:ea typeface="+mj-ea"/>
                <a:cs typeface="+mj-cs"/>
              </a:defRPr>
            </a:lvl1pPr>
          </a:lstStyle>
          <a:p>
            <a:r>
              <a:rPr lang="ar-AE" sz="2400" b="1" dirty="0">
                <a:solidFill>
                  <a:srgbClr val="FF0000"/>
                </a:solidFill>
              </a:rPr>
              <a:t>السؤال الثاني : علل سبب ضعف وسقوط الدولة الأموية؟</a:t>
            </a:r>
            <a:br>
              <a:rPr lang="ar-AE" sz="2400" b="1" dirty="0"/>
            </a:br>
            <a:r>
              <a:rPr lang="ar-AE" sz="2400" b="1" dirty="0"/>
              <a:t>أ- تركوا الحكم الإسلامي</a:t>
            </a:r>
            <a:br>
              <a:rPr lang="ar-AE" sz="2400" b="1" dirty="0"/>
            </a:br>
            <a:r>
              <a:rPr lang="ar-AE" sz="2400" b="1" dirty="0"/>
              <a:t>ب- انتشار الفساد الإداري</a:t>
            </a:r>
            <a:br>
              <a:rPr lang="ar-AE" sz="2400" b="1" dirty="0"/>
            </a:br>
            <a:r>
              <a:rPr lang="ar-AE" sz="2400" b="1" dirty="0"/>
              <a:t>ج- اهتموا بالترف وصرف المال</a:t>
            </a:r>
            <a:br>
              <a:rPr lang="ar-AE" sz="2400" b="1" dirty="0"/>
            </a:br>
            <a:r>
              <a:rPr lang="ar-AE" sz="2400" b="1" dirty="0"/>
              <a:t>د- جميع الإجابات صحيحة</a:t>
            </a:r>
            <a:br>
              <a:rPr lang="ar-AE" sz="2400" b="1" dirty="0"/>
            </a:br>
            <a:endParaRPr lang="en-US" sz="2400" b="1" dirty="0"/>
          </a:p>
        </p:txBody>
      </p:sp>
      <p:sp>
        <p:nvSpPr>
          <p:cNvPr id="5" name="عنوان 1">
            <a:extLst>
              <a:ext uri="{FF2B5EF4-FFF2-40B4-BE49-F238E27FC236}">
                <a16:creationId xmlns:a16="http://schemas.microsoft.com/office/drawing/2014/main" id="{B85AF055-774C-455A-A27F-77D13328EC9C}"/>
              </a:ext>
            </a:extLst>
          </p:cNvPr>
          <p:cNvSpPr txBox="1">
            <a:spLocks/>
          </p:cNvSpPr>
          <p:nvPr/>
        </p:nvSpPr>
        <p:spPr>
          <a:xfrm>
            <a:off x="838200" y="4734231"/>
            <a:ext cx="10515600" cy="2020529"/>
          </a:xfrm>
          <a:prstGeom prst="rect">
            <a:avLst/>
          </a:prstGeom>
          <a:ln w="3175">
            <a:solidFill>
              <a:schemeClr val="tx1"/>
            </a:solidFill>
          </a:ln>
        </p:spPr>
        <p:txBody>
          <a:bodyPr vert="horz" lIns="91440" tIns="45720" rIns="91440" bIns="45720" rtlCol="1" anchor="ctr">
            <a:normAutofit fontScale="97500"/>
          </a:bodyPr>
          <a:lstStyle>
            <a:lvl1pPr algn="r" defTabSz="914400" rtl="1" eaLnBrk="1" latinLnBrk="0" hangingPunct="1">
              <a:lnSpc>
                <a:spcPct val="90000"/>
              </a:lnSpc>
              <a:spcBef>
                <a:spcPct val="0"/>
              </a:spcBef>
              <a:buNone/>
              <a:defRPr sz="4400" kern="1200">
                <a:solidFill>
                  <a:schemeClr val="tx1"/>
                </a:solidFill>
                <a:latin typeface="+mj-lt"/>
                <a:ea typeface="+mj-ea"/>
                <a:cs typeface="+mj-cs"/>
              </a:defRPr>
            </a:lvl1pPr>
          </a:lstStyle>
          <a:p>
            <a:r>
              <a:rPr lang="ar-AE" sz="2400" b="1" dirty="0">
                <a:solidFill>
                  <a:srgbClr val="FF0000"/>
                </a:solidFill>
              </a:rPr>
              <a:t>السؤال الثالث : من أبرز العلوم التي ازدهرت في الدولة الأموية؟</a:t>
            </a:r>
            <a:br>
              <a:rPr lang="ar-AE" sz="2400" b="1" dirty="0"/>
            </a:br>
            <a:r>
              <a:rPr lang="ar-AE" sz="2400" b="1" dirty="0"/>
              <a:t>أ- علم الفضاء</a:t>
            </a:r>
            <a:br>
              <a:rPr lang="ar-AE" sz="2400" b="1" dirty="0"/>
            </a:br>
            <a:r>
              <a:rPr lang="ar-AE" sz="2400" b="1" dirty="0"/>
              <a:t>ب- علم الروبوتات</a:t>
            </a:r>
            <a:br>
              <a:rPr lang="ar-AE" sz="2400" b="1" dirty="0"/>
            </a:br>
            <a:r>
              <a:rPr lang="ar-AE" sz="2400" b="1" dirty="0"/>
              <a:t>ج- علم الجينات والأمراض الجينية</a:t>
            </a:r>
            <a:br>
              <a:rPr lang="ar-AE" sz="2400" b="1" dirty="0"/>
            </a:br>
            <a:r>
              <a:rPr lang="ar-AE" sz="2400" b="1" dirty="0"/>
              <a:t>د- العلوم اللغوية وعلم النحو العربي</a:t>
            </a:r>
            <a:br>
              <a:rPr lang="ar-AE" sz="2400" b="1" dirty="0"/>
            </a:br>
            <a:endParaRPr lang="en-US" sz="2400" b="1" dirty="0"/>
          </a:p>
        </p:txBody>
      </p:sp>
    </p:spTree>
    <p:extLst>
      <p:ext uri="{BB962C8B-B14F-4D97-AF65-F5344CB8AC3E}">
        <p14:creationId xmlns:p14="http://schemas.microsoft.com/office/powerpoint/2010/main" val="3563065808"/>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a:extLst>
              <a:ext uri="{FF2B5EF4-FFF2-40B4-BE49-F238E27FC236}">
                <a16:creationId xmlns:a16="http://schemas.microsoft.com/office/drawing/2014/main" id="{34E8ED4F-D895-469D-9CE3-ACA1496A27EA}"/>
              </a:ext>
            </a:extLst>
          </p:cNvPr>
          <p:cNvSpPr>
            <a:spLocks noGrp="1"/>
          </p:cNvSpPr>
          <p:nvPr>
            <p:ph type="title"/>
          </p:nvPr>
        </p:nvSpPr>
        <p:spPr>
          <a:xfrm>
            <a:off x="927847" y="580278"/>
            <a:ext cx="10515600" cy="2112604"/>
          </a:xfrm>
          <a:ln w="3175">
            <a:solidFill>
              <a:schemeClr val="tx1"/>
            </a:solidFill>
          </a:ln>
        </p:spPr>
        <p:txBody>
          <a:bodyPr>
            <a:normAutofit/>
          </a:bodyPr>
          <a:lstStyle/>
          <a:p>
            <a:pPr algn="r"/>
            <a:r>
              <a:rPr lang="ar-AE" sz="2400" dirty="0">
                <a:solidFill>
                  <a:srgbClr val="FF0000"/>
                </a:solidFill>
              </a:rPr>
              <a:t>السؤال الرابع : من خلال الخريطة ما العبارة الصحيحة لاتساع الدولة الأموية؟</a:t>
            </a:r>
            <a:br>
              <a:rPr lang="ar-AE" sz="2400" dirty="0"/>
            </a:br>
            <a:r>
              <a:rPr lang="ar-AE" sz="2400" dirty="0"/>
              <a:t>أ- امتداد الدولة الأموية في شبه الجزيرة العربية فقط</a:t>
            </a:r>
            <a:br>
              <a:rPr lang="ar-AE" sz="2400" dirty="0"/>
            </a:br>
            <a:r>
              <a:rPr lang="ar-AE" sz="2400" dirty="0"/>
              <a:t>ب- امتداد الدولة الأموية إلى أوروبا واطراف من قارة آسيا</a:t>
            </a:r>
            <a:br>
              <a:rPr lang="ar-AE" sz="2400" dirty="0"/>
            </a:br>
            <a:r>
              <a:rPr lang="ar-AE" sz="2400" dirty="0"/>
              <a:t>ج- امتداد الدولة الأموية في بلاد الشام فقط</a:t>
            </a:r>
            <a:br>
              <a:rPr lang="ar-AE" sz="2400" dirty="0"/>
            </a:br>
            <a:r>
              <a:rPr lang="ar-AE" sz="2400" dirty="0"/>
              <a:t>د- امتداد الدولة الأموية في دول المغرب العربي فقط</a:t>
            </a:r>
            <a:endParaRPr lang="en-US" sz="2400" dirty="0"/>
          </a:p>
        </p:txBody>
      </p:sp>
      <p:sp>
        <p:nvSpPr>
          <p:cNvPr id="4" name="عنوان 1">
            <a:extLst>
              <a:ext uri="{FF2B5EF4-FFF2-40B4-BE49-F238E27FC236}">
                <a16:creationId xmlns:a16="http://schemas.microsoft.com/office/drawing/2014/main" id="{ACF3F34A-D89E-49D4-BDE1-36751027470F}"/>
              </a:ext>
            </a:extLst>
          </p:cNvPr>
          <p:cNvSpPr txBox="1">
            <a:spLocks/>
          </p:cNvSpPr>
          <p:nvPr/>
        </p:nvSpPr>
        <p:spPr>
          <a:xfrm>
            <a:off x="927847" y="3665582"/>
            <a:ext cx="10515600" cy="2112604"/>
          </a:xfrm>
          <a:prstGeom prst="rect">
            <a:avLst/>
          </a:prstGeom>
          <a:ln w="3175">
            <a:solidFill>
              <a:schemeClr val="tx1"/>
            </a:solidFill>
          </a:ln>
        </p:spPr>
        <p:txBody>
          <a:bodyPr vert="horz" lIns="91440" tIns="45720" rIns="91440" bIns="45720" rtlCol="1" anchor="ctr">
            <a:normAutofit/>
          </a:bodyPr>
          <a:lstStyle>
            <a:lvl1pPr algn="r" defTabSz="914400" rtl="1" eaLnBrk="1" latinLnBrk="0" hangingPunct="1">
              <a:lnSpc>
                <a:spcPct val="90000"/>
              </a:lnSpc>
              <a:spcBef>
                <a:spcPct val="0"/>
              </a:spcBef>
              <a:buNone/>
              <a:defRPr sz="4400" kern="1200">
                <a:solidFill>
                  <a:schemeClr val="tx1"/>
                </a:solidFill>
                <a:latin typeface="+mj-lt"/>
                <a:ea typeface="+mj-ea"/>
                <a:cs typeface="+mj-cs"/>
              </a:defRPr>
            </a:lvl1pPr>
          </a:lstStyle>
          <a:p>
            <a:r>
              <a:rPr lang="ar-AE" sz="2400" dirty="0">
                <a:solidFill>
                  <a:srgbClr val="FF0000"/>
                </a:solidFill>
              </a:rPr>
              <a:t>السؤال الخامس : كم استمر حكم الدولة الأموية للخلافة الإسلامية ؟</a:t>
            </a:r>
            <a:br>
              <a:rPr lang="ar-AE" sz="2400" dirty="0"/>
            </a:br>
            <a:r>
              <a:rPr lang="ar-AE" sz="2400" dirty="0"/>
              <a:t>أ-  </a:t>
            </a:r>
            <a:r>
              <a:rPr lang="en-US" sz="2400" b="1" dirty="0"/>
              <a:t>30</a:t>
            </a:r>
            <a:r>
              <a:rPr lang="ar-AE" sz="2400" b="1" dirty="0"/>
              <a:t>عاما</a:t>
            </a:r>
            <a:br>
              <a:rPr lang="ar-AE" sz="2400" dirty="0"/>
            </a:br>
            <a:r>
              <a:rPr lang="ar-AE" sz="2400" dirty="0"/>
              <a:t>ب- </a:t>
            </a:r>
            <a:r>
              <a:rPr lang="en-US" sz="2400" b="1" dirty="0"/>
              <a:t>20</a:t>
            </a:r>
            <a:r>
              <a:rPr lang="ar-AE" sz="2400" b="1" dirty="0"/>
              <a:t> عاما</a:t>
            </a:r>
            <a:br>
              <a:rPr lang="ar-AE" sz="2400" dirty="0"/>
            </a:br>
            <a:r>
              <a:rPr lang="ar-AE" sz="2400" dirty="0"/>
              <a:t>ج- </a:t>
            </a:r>
            <a:r>
              <a:rPr lang="en-US" sz="2400" b="1" dirty="0"/>
              <a:t>91</a:t>
            </a:r>
            <a:r>
              <a:rPr lang="ar-AE" sz="2400" b="1" dirty="0"/>
              <a:t> عاما</a:t>
            </a:r>
            <a:br>
              <a:rPr lang="ar-AE" sz="2400" dirty="0"/>
            </a:br>
            <a:r>
              <a:rPr lang="ar-AE" sz="2400" dirty="0"/>
              <a:t>د- </a:t>
            </a:r>
            <a:r>
              <a:rPr lang="en-US" sz="2400" b="1" dirty="0"/>
              <a:t>88</a:t>
            </a:r>
            <a:r>
              <a:rPr lang="ar-AE" sz="2400" b="1" dirty="0"/>
              <a:t> عاما</a:t>
            </a:r>
            <a:endParaRPr lang="en-US" sz="2400" b="1" dirty="0"/>
          </a:p>
        </p:txBody>
      </p:sp>
    </p:spTree>
    <p:extLst>
      <p:ext uri="{BB962C8B-B14F-4D97-AF65-F5344CB8AC3E}">
        <p14:creationId xmlns:p14="http://schemas.microsoft.com/office/powerpoint/2010/main" val="941228036"/>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0B809438-91A3-534E-843C-4D76F6AA1990}"/>
              </a:ext>
            </a:extLst>
          </p:cNvPr>
          <p:cNvPicPr>
            <a:picLocks noChangeAspect="1"/>
          </p:cNvPicPr>
          <p:nvPr/>
        </p:nvPicPr>
        <p:blipFill>
          <a:blip r:embed="rId2"/>
          <a:srcRect l="11637" t="23435" r="33276" b="14005"/>
          <a:stretch/>
        </p:blipFill>
        <p:spPr>
          <a:xfrm>
            <a:off x="346841" y="0"/>
            <a:ext cx="11571890" cy="6580808"/>
          </a:xfrm>
          <a:prstGeom prst="rect">
            <a:avLst/>
          </a:prstGeom>
        </p:spPr>
      </p:pic>
    </p:spTree>
    <p:extLst>
      <p:ext uri="{BB962C8B-B14F-4D97-AF65-F5344CB8AC3E}">
        <p14:creationId xmlns:p14="http://schemas.microsoft.com/office/powerpoint/2010/main" val="2909211155"/>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a:extLst>
              <a:ext uri="{FF2B5EF4-FFF2-40B4-BE49-F238E27FC236}">
                <a16:creationId xmlns:a16="http://schemas.microsoft.com/office/drawing/2014/main" id="{9F67B1F8-7985-28FA-157A-47DEF1FFFAB7}"/>
              </a:ext>
            </a:extLst>
          </p:cNvPr>
          <p:cNvPicPr>
            <a:picLocks noChangeAspect="1" noChangeArrowheads="1"/>
          </p:cNvPicPr>
          <p:nvPr/>
        </p:nvPicPr>
        <p:blipFill>
          <a:blip r:embed="rId2">
            <a:extLst>
              <a:ext uri="{28A0092B-C50C-407E-A947-70E740481C1C}">
                <a14:useLocalDpi xmlns:a14="http://schemas.microsoft.com/office/drawing/2010/main" val="0"/>
              </a:ext>
            </a:extLst>
          </a:blip>
          <a:stretch>
            <a:fillRect/>
          </a:stretch>
        </p:blipFill>
        <p:spPr bwMode="auto">
          <a:xfrm>
            <a:off x="-1" y="0"/>
            <a:ext cx="6811413" cy="6829120"/>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sp>
        <p:nvSpPr>
          <p:cNvPr id="5" name="مستطيل 4"/>
          <p:cNvSpPr/>
          <p:nvPr/>
        </p:nvSpPr>
        <p:spPr>
          <a:xfrm>
            <a:off x="6857898" y="0"/>
            <a:ext cx="5283200" cy="1282274"/>
          </a:xfrm>
          <a:prstGeom prst="rect">
            <a:avLst/>
          </a:prstGeom>
        </p:spPr>
        <p:txBody>
          <a:bodyPr wrap="square">
            <a:spAutoFit/>
          </a:bodyPr>
          <a:lstStyle/>
          <a:p>
            <a:pPr algn="r" rtl="1">
              <a:lnSpc>
                <a:spcPct val="115000"/>
              </a:lnSpc>
              <a:spcAft>
                <a:spcPts val="1000"/>
              </a:spcAft>
            </a:pPr>
            <a:r>
              <a:rPr lang="en-US" b="1" dirty="0">
                <a:solidFill>
                  <a:srgbClr val="E36C0A"/>
                </a:solidFill>
                <a:latin typeface="Calibri" panose="020F0502020204030204" pitchFamily="34" charset="0"/>
                <a:ea typeface="Times New Roman" panose="02020603050405020304" pitchFamily="18" charset="0"/>
                <a:cs typeface="Segoe UI" panose="020B0502040204020203" pitchFamily="34" charset="0"/>
              </a:rPr>
              <a:t>1</a:t>
            </a:r>
            <a:r>
              <a:rPr lang="ar-SA" b="1" dirty="0">
                <a:solidFill>
                  <a:srgbClr val="E36C0A"/>
                </a:solidFill>
                <a:latin typeface="Calibri" panose="020F0502020204030204" pitchFamily="34" charset="0"/>
                <a:ea typeface="Times New Roman" panose="02020603050405020304" pitchFamily="18" charset="0"/>
                <a:cs typeface="Segoe UI" panose="020B0502040204020203" pitchFamily="34" charset="0"/>
              </a:rPr>
              <a:t>_</a:t>
            </a:r>
            <a:r>
              <a:rPr lang="ar-SA" b="1" dirty="0">
                <a:solidFill>
                  <a:srgbClr val="E36C0A"/>
                </a:solidFill>
                <a:latin typeface="Calibri" panose="020F0502020204030204" pitchFamily="34" charset="0"/>
                <a:ea typeface="Calibri" panose="020F0502020204030204" pitchFamily="34" charset="0"/>
              </a:rPr>
              <a:t> </a:t>
            </a:r>
            <a:r>
              <a:rPr lang="ar-AE" b="1" dirty="0">
                <a:solidFill>
                  <a:srgbClr val="E36C0A"/>
                </a:solidFill>
                <a:latin typeface="Calibri" panose="020F0502020204030204" pitchFamily="34" charset="0"/>
                <a:ea typeface="Calibri" panose="020F0502020204030204" pitchFamily="34" charset="0"/>
              </a:rPr>
              <a:t>تم انطلاق مسبار الأمل في مهمة إلي كوكب . </a:t>
            </a:r>
          </a:p>
          <a:p>
            <a:pPr algn="r" rtl="1">
              <a:lnSpc>
                <a:spcPct val="115000"/>
              </a:lnSpc>
              <a:spcAft>
                <a:spcPts val="1000"/>
              </a:spcAft>
            </a:pPr>
            <a:r>
              <a:rPr lang="ar-SA" b="1" kern="100" dirty="0">
                <a:solidFill>
                  <a:srgbClr val="000000"/>
                </a:solidFill>
                <a:latin typeface="Calibri" panose="020F0502020204030204" pitchFamily="34" charset="0"/>
                <a:ea typeface="Arial" panose="020B0604020202020204" pitchFamily="34" charset="0"/>
              </a:rPr>
              <a:t>-</a:t>
            </a:r>
            <a:r>
              <a:rPr lang="ar-AE" b="1" kern="100" dirty="0">
                <a:solidFill>
                  <a:srgbClr val="000000"/>
                </a:solidFill>
                <a:latin typeface="Calibri" panose="020F0502020204030204" pitchFamily="34" charset="0"/>
                <a:ea typeface="Arial" panose="020B0604020202020204" pitchFamily="34" charset="0"/>
              </a:rPr>
              <a:t> المشتري</a:t>
            </a:r>
            <a:r>
              <a:rPr lang="ar-SA" b="1" kern="100" dirty="0">
                <a:solidFill>
                  <a:srgbClr val="000000"/>
                </a:solidFill>
                <a:latin typeface="Calibri" panose="020F0502020204030204" pitchFamily="34" charset="0"/>
                <a:ea typeface="Arial" panose="020B0604020202020204" pitchFamily="34" charset="0"/>
              </a:rPr>
              <a:t>   </a:t>
            </a:r>
            <a:r>
              <a:rPr lang="ar-AE" b="1" kern="100" dirty="0">
                <a:solidFill>
                  <a:srgbClr val="000000"/>
                </a:solidFill>
                <a:latin typeface="Calibri" panose="020F0502020204030204" pitchFamily="34" charset="0"/>
                <a:ea typeface="Arial" panose="020B0604020202020204" pitchFamily="34" charset="0"/>
              </a:rPr>
              <a:t>                            </a:t>
            </a:r>
            <a:r>
              <a:rPr lang="ar-SA" b="1" kern="100" dirty="0">
                <a:solidFill>
                  <a:srgbClr val="000000"/>
                </a:solidFill>
                <a:latin typeface="Calibri" panose="020F0502020204030204" pitchFamily="34" charset="0"/>
                <a:ea typeface="Arial" panose="020B0604020202020204" pitchFamily="34" charset="0"/>
              </a:rPr>
              <a:t> -</a:t>
            </a:r>
            <a:r>
              <a:rPr lang="ar-AE" b="1" kern="100" dirty="0">
                <a:solidFill>
                  <a:srgbClr val="000000"/>
                </a:solidFill>
                <a:latin typeface="Calibri" panose="020F0502020204030204" pitchFamily="34" charset="0"/>
                <a:ea typeface="Arial" panose="020B0604020202020204" pitchFamily="34" charset="0"/>
              </a:rPr>
              <a:t> المريخ  </a:t>
            </a:r>
            <a:r>
              <a:rPr lang="ar-SA" b="1" kern="100" dirty="0">
                <a:solidFill>
                  <a:srgbClr val="000000"/>
                </a:solidFill>
                <a:latin typeface="Calibri" panose="020F0502020204030204" pitchFamily="34" charset="0"/>
                <a:ea typeface="Arial" panose="020B0604020202020204" pitchFamily="34" charset="0"/>
              </a:rPr>
              <a:t>                     </a:t>
            </a:r>
            <a:endParaRPr lang="ar-AE" b="1" kern="100" dirty="0">
              <a:solidFill>
                <a:srgbClr val="000000"/>
              </a:solidFill>
              <a:latin typeface="Calibri" panose="020F0502020204030204" pitchFamily="34" charset="0"/>
              <a:ea typeface="Arial" panose="020B0604020202020204" pitchFamily="34" charset="0"/>
            </a:endParaRPr>
          </a:p>
          <a:p>
            <a:pPr marL="6350" marR="364490" indent="-6350" algn="r" rtl="1">
              <a:lnSpc>
                <a:spcPct val="107000"/>
              </a:lnSpc>
              <a:spcAft>
                <a:spcPts val="0"/>
              </a:spcAft>
            </a:pPr>
            <a:r>
              <a:rPr lang="ar-SA" b="1" kern="100" dirty="0">
                <a:solidFill>
                  <a:srgbClr val="000000"/>
                </a:solidFill>
                <a:latin typeface="Calibri" panose="020F0502020204030204" pitchFamily="34" charset="0"/>
                <a:ea typeface="Arial" panose="020B0604020202020204" pitchFamily="34" charset="0"/>
              </a:rPr>
              <a:t>-</a:t>
            </a:r>
            <a:r>
              <a:rPr lang="ar-AE" b="1" kern="100" dirty="0">
                <a:solidFill>
                  <a:srgbClr val="000000"/>
                </a:solidFill>
                <a:latin typeface="Calibri" panose="020F0502020204030204" pitchFamily="34" charset="0"/>
                <a:ea typeface="Arial" panose="020B0604020202020204" pitchFamily="34" charset="0"/>
              </a:rPr>
              <a:t> أورانوس </a:t>
            </a:r>
            <a:r>
              <a:rPr lang="ar-SA" b="1" kern="100" dirty="0">
                <a:solidFill>
                  <a:srgbClr val="000000"/>
                </a:solidFill>
                <a:latin typeface="Calibri" panose="020F0502020204030204" pitchFamily="34" charset="0"/>
                <a:ea typeface="Arial" panose="020B0604020202020204" pitchFamily="34" charset="0"/>
              </a:rPr>
              <a:t>   </a:t>
            </a:r>
            <a:r>
              <a:rPr lang="ar-AE" b="1" kern="100" dirty="0">
                <a:solidFill>
                  <a:srgbClr val="000000"/>
                </a:solidFill>
                <a:latin typeface="Calibri" panose="020F0502020204030204" pitchFamily="34" charset="0"/>
                <a:ea typeface="Arial" panose="020B0604020202020204" pitchFamily="34" charset="0"/>
              </a:rPr>
              <a:t>                         </a:t>
            </a:r>
            <a:r>
              <a:rPr lang="ar-SA" b="1" kern="100" dirty="0">
                <a:solidFill>
                  <a:srgbClr val="000000"/>
                </a:solidFill>
                <a:latin typeface="Calibri" panose="020F0502020204030204" pitchFamily="34" charset="0"/>
                <a:ea typeface="Arial" panose="020B0604020202020204" pitchFamily="34" charset="0"/>
              </a:rPr>
              <a:t>  - </a:t>
            </a:r>
            <a:r>
              <a:rPr lang="ar-AE" b="1" kern="100" dirty="0">
                <a:solidFill>
                  <a:srgbClr val="000000"/>
                </a:solidFill>
                <a:latin typeface="Calibri" panose="020F0502020204030204" pitchFamily="34" charset="0"/>
                <a:ea typeface="Arial" panose="020B0604020202020204" pitchFamily="34" charset="0"/>
              </a:rPr>
              <a:t>الزهرة </a:t>
            </a:r>
            <a:endParaRPr lang="ar-SA" b="1" kern="100" dirty="0">
              <a:solidFill>
                <a:srgbClr val="000000"/>
              </a:solidFill>
              <a:latin typeface="Calibri" panose="020F0502020204030204" pitchFamily="34" charset="0"/>
              <a:ea typeface="Arial" panose="020B0604020202020204" pitchFamily="34" charset="0"/>
            </a:endParaRPr>
          </a:p>
        </p:txBody>
      </p:sp>
      <p:sp>
        <p:nvSpPr>
          <p:cNvPr id="6" name="مستطيل 5"/>
          <p:cNvSpPr/>
          <p:nvPr/>
        </p:nvSpPr>
        <p:spPr>
          <a:xfrm>
            <a:off x="6925765" y="1418318"/>
            <a:ext cx="5198364" cy="1450397"/>
          </a:xfrm>
          <a:prstGeom prst="rect">
            <a:avLst/>
          </a:prstGeom>
        </p:spPr>
        <p:txBody>
          <a:bodyPr wrap="square">
            <a:spAutoFit/>
          </a:bodyPr>
          <a:lstStyle/>
          <a:p>
            <a:pPr algn="r" rtl="1">
              <a:lnSpc>
                <a:spcPct val="115000"/>
              </a:lnSpc>
              <a:spcAft>
                <a:spcPts val="1000"/>
              </a:spcAft>
            </a:pPr>
            <a:r>
              <a:rPr lang="en-US" b="1" dirty="0">
                <a:solidFill>
                  <a:srgbClr val="E36C0A"/>
                </a:solidFill>
                <a:latin typeface="+mj-lt"/>
                <a:ea typeface="Times New Roman" panose="02020603050405020304" pitchFamily="18" charset="0"/>
                <a:cs typeface="Segoe UI" panose="020B0502040204020203" pitchFamily="34" charset="0"/>
              </a:rPr>
              <a:t>2</a:t>
            </a:r>
            <a:r>
              <a:rPr lang="ar-SA" b="1" dirty="0">
                <a:solidFill>
                  <a:srgbClr val="E36C0A"/>
                </a:solidFill>
                <a:latin typeface="+mj-lt"/>
                <a:ea typeface="Times New Roman" panose="02020603050405020304" pitchFamily="18" charset="0"/>
                <a:cs typeface="Segoe UI" panose="020B0502040204020203" pitchFamily="34" charset="0"/>
              </a:rPr>
              <a:t>_</a:t>
            </a:r>
            <a:r>
              <a:rPr lang="ar-SA" b="1" dirty="0">
                <a:solidFill>
                  <a:srgbClr val="E36C0A"/>
                </a:solidFill>
                <a:latin typeface="+mj-lt"/>
                <a:ea typeface="Calibri" panose="020F0502020204030204" pitchFamily="34" charset="0"/>
              </a:rPr>
              <a:t> </a:t>
            </a:r>
            <a:r>
              <a:rPr lang="ar-AE" b="1" dirty="0">
                <a:solidFill>
                  <a:srgbClr val="E36C0A"/>
                </a:solidFill>
                <a:latin typeface="+mj-lt"/>
                <a:ea typeface="Calibri" panose="020F0502020204030204" pitchFamily="34" charset="0"/>
                <a:cs typeface="Segoe UI" panose="020B0502040204020203" pitchFamily="34" charset="0"/>
              </a:rPr>
              <a:t>تعد دولة الإمارات العربية المتحدة الدولة ................ التي تصل لمدار المريخ من أول مرة </a:t>
            </a:r>
            <a:endParaRPr lang="en-US" b="1" dirty="0">
              <a:latin typeface="+mj-lt"/>
              <a:ea typeface="Calibri" panose="020F0502020204030204" pitchFamily="34" charset="0"/>
              <a:cs typeface="Arial" panose="020B0604020202020204" pitchFamily="34" charset="0"/>
            </a:endParaRPr>
          </a:p>
          <a:p>
            <a:pPr marL="6350" marR="364490" indent="-6350" algn="r" rtl="1">
              <a:lnSpc>
                <a:spcPct val="107000"/>
              </a:lnSpc>
              <a:spcAft>
                <a:spcPts val="0"/>
              </a:spcAft>
            </a:pPr>
            <a:r>
              <a:rPr lang="ar-SA" b="1" kern="100" dirty="0">
                <a:solidFill>
                  <a:srgbClr val="000000"/>
                </a:solidFill>
                <a:latin typeface="Calibri" panose="020F0502020204030204" pitchFamily="34" charset="0"/>
                <a:ea typeface="Arial" panose="020B0604020202020204" pitchFamily="34" charset="0"/>
              </a:rPr>
              <a:t>-</a:t>
            </a:r>
            <a:r>
              <a:rPr lang="en-US" b="1" kern="100" dirty="0">
                <a:solidFill>
                  <a:srgbClr val="000000"/>
                </a:solidFill>
                <a:latin typeface="Calibri" panose="020F0502020204030204" pitchFamily="34" charset="0"/>
                <a:ea typeface="Arial" panose="020B0604020202020204" pitchFamily="34" charset="0"/>
              </a:rPr>
              <a:t> </a:t>
            </a:r>
            <a:r>
              <a:rPr lang="ar-SA" b="1" kern="100" dirty="0">
                <a:solidFill>
                  <a:srgbClr val="000000"/>
                </a:solidFill>
                <a:latin typeface="Calibri" panose="020F0502020204030204" pitchFamily="34" charset="0"/>
                <a:ea typeface="Arial" panose="020B0604020202020204" pitchFamily="34" charset="0"/>
              </a:rPr>
              <a:t> </a:t>
            </a:r>
            <a:r>
              <a:rPr lang="ar-AE" b="1" kern="100" dirty="0">
                <a:solidFill>
                  <a:srgbClr val="000000"/>
                </a:solidFill>
                <a:latin typeface="Calibri" panose="020F0502020204030204" pitchFamily="34" charset="0"/>
                <a:ea typeface="Arial" panose="020B0604020202020204" pitchFamily="34" charset="0"/>
              </a:rPr>
              <a:t>الثالثة</a:t>
            </a:r>
            <a:r>
              <a:rPr lang="ar-SA" b="1" kern="100" dirty="0">
                <a:solidFill>
                  <a:srgbClr val="000000"/>
                </a:solidFill>
                <a:latin typeface="Calibri" panose="020F0502020204030204" pitchFamily="34" charset="0"/>
                <a:ea typeface="Arial" panose="020B0604020202020204" pitchFamily="34" charset="0"/>
              </a:rPr>
              <a:t>             </a:t>
            </a:r>
            <a:r>
              <a:rPr lang="ar-AE" b="1" kern="100" dirty="0">
                <a:solidFill>
                  <a:srgbClr val="000000"/>
                </a:solidFill>
                <a:latin typeface="Calibri" panose="020F0502020204030204" pitchFamily="34" charset="0"/>
                <a:ea typeface="Arial" panose="020B0604020202020204" pitchFamily="34" charset="0"/>
              </a:rPr>
              <a:t>                 </a:t>
            </a:r>
            <a:r>
              <a:rPr lang="ar-SA" b="1" kern="100" dirty="0">
                <a:solidFill>
                  <a:srgbClr val="000000"/>
                </a:solidFill>
                <a:latin typeface="Calibri" panose="020F0502020204030204" pitchFamily="34" charset="0"/>
                <a:ea typeface="Arial" panose="020B0604020202020204" pitchFamily="34" charset="0"/>
              </a:rPr>
              <a:t>   -</a:t>
            </a:r>
            <a:r>
              <a:rPr lang="en-US" b="1" kern="100" dirty="0">
                <a:solidFill>
                  <a:srgbClr val="000000"/>
                </a:solidFill>
                <a:latin typeface="Calibri" panose="020F0502020204030204" pitchFamily="34" charset="0"/>
                <a:ea typeface="Arial" panose="020B0604020202020204" pitchFamily="34" charset="0"/>
              </a:rPr>
              <a:t> </a:t>
            </a:r>
            <a:r>
              <a:rPr lang="ar-AE" b="1" kern="100" dirty="0">
                <a:solidFill>
                  <a:srgbClr val="000000"/>
                </a:solidFill>
                <a:latin typeface="Calibri" panose="020F0502020204030204" pitchFamily="34" charset="0"/>
                <a:ea typeface="Arial" panose="020B0604020202020204" pitchFamily="34" charset="0"/>
              </a:rPr>
              <a:t>الخامسة</a:t>
            </a:r>
            <a:r>
              <a:rPr lang="ar-SA" b="1" kern="100" dirty="0">
                <a:solidFill>
                  <a:srgbClr val="000000"/>
                </a:solidFill>
                <a:latin typeface="Calibri" panose="020F0502020204030204" pitchFamily="34" charset="0"/>
                <a:ea typeface="Arial" panose="020B0604020202020204" pitchFamily="34" charset="0"/>
              </a:rPr>
              <a:t>                     </a:t>
            </a:r>
            <a:endParaRPr lang="ar-AE" b="1" kern="100" dirty="0">
              <a:solidFill>
                <a:srgbClr val="000000"/>
              </a:solidFill>
              <a:latin typeface="Calibri" panose="020F0502020204030204" pitchFamily="34" charset="0"/>
              <a:ea typeface="Arial" panose="020B0604020202020204" pitchFamily="34" charset="0"/>
            </a:endParaRPr>
          </a:p>
          <a:p>
            <a:pPr marL="6350" marR="364490" indent="-6350" algn="r" rtl="1">
              <a:lnSpc>
                <a:spcPct val="107000"/>
              </a:lnSpc>
              <a:spcAft>
                <a:spcPts val="0"/>
              </a:spcAft>
            </a:pPr>
            <a:r>
              <a:rPr lang="ar-SA" b="1" kern="100" dirty="0">
                <a:solidFill>
                  <a:srgbClr val="000000"/>
                </a:solidFill>
                <a:latin typeface="Calibri" panose="020F0502020204030204" pitchFamily="34" charset="0"/>
                <a:ea typeface="Arial" panose="020B0604020202020204" pitchFamily="34" charset="0"/>
              </a:rPr>
              <a:t>-</a:t>
            </a:r>
            <a:r>
              <a:rPr lang="en-US" b="1" kern="100" dirty="0">
                <a:solidFill>
                  <a:srgbClr val="000000"/>
                </a:solidFill>
                <a:latin typeface="Calibri" panose="020F0502020204030204" pitchFamily="34" charset="0"/>
                <a:ea typeface="Arial" panose="020B0604020202020204" pitchFamily="34" charset="0"/>
              </a:rPr>
              <a:t> </a:t>
            </a:r>
            <a:r>
              <a:rPr lang="ar-AE" b="1" kern="100" dirty="0">
                <a:solidFill>
                  <a:srgbClr val="000000"/>
                </a:solidFill>
                <a:latin typeface="Calibri" panose="020F0502020204030204" pitchFamily="34" charset="0"/>
                <a:ea typeface="Arial" panose="020B0604020202020204" pitchFamily="34" charset="0"/>
              </a:rPr>
              <a:t> الرابعة</a:t>
            </a:r>
            <a:r>
              <a:rPr lang="ar-SA" b="1" kern="100" dirty="0">
                <a:solidFill>
                  <a:srgbClr val="000000"/>
                </a:solidFill>
                <a:latin typeface="Calibri" panose="020F0502020204030204" pitchFamily="34" charset="0"/>
                <a:ea typeface="Arial" panose="020B0604020202020204" pitchFamily="34" charset="0"/>
              </a:rPr>
              <a:t>                 </a:t>
            </a:r>
            <a:r>
              <a:rPr lang="en-US" b="1" kern="100" dirty="0">
                <a:solidFill>
                  <a:srgbClr val="000000"/>
                </a:solidFill>
                <a:latin typeface="Calibri" panose="020F0502020204030204" pitchFamily="34" charset="0"/>
                <a:ea typeface="Arial" panose="020B0604020202020204" pitchFamily="34" charset="0"/>
              </a:rPr>
              <a:t>                 </a:t>
            </a:r>
            <a:r>
              <a:rPr lang="ar-SA" b="1" kern="100" dirty="0">
                <a:solidFill>
                  <a:srgbClr val="000000"/>
                </a:solidFill>
                <a:latin typeface="Calibri" panose="020F0502020204030204" pitchFamily="34" charset="0"/>
                <a:ea typeface="Arial" panose="020B0604020202020204" pitchFamily="34" charset="0"/>
              </a:rPr>
              <a:t> -</a:t>
            </a:r>
            <a:r>
              <a:rPr lang="en-US" b="1" kern="100" dirty="0">
                <a:solidFill>
                  <a:srgbClr val="000000"/>
                </a:solidFill>
                <a:latin typeface="Calibri" panose="020F0502020204030204" pitchFamily="34" charset="0"/>
                <a:ea typeface="Arial" panose="020B0604020202020204" pitchFamily="34" charset="0"/>
              </a:rPr>
              <a:t> </a:t>
            </a:r>
            <a:r>
              <a:rPr lang="ar-AE" b="1" kern="100" dirty="0">
                <a:solidFill>
                  <a:srgbClr val="000000"/>
                </a:solidFill>
                <a:latin typeface="Calibri" panose="020F0502020204030204" pitchFamily="34" charset="0"/>
                <a:ea typeface="Arial" panose="020B0604020202020204" pitchFamily="34" charset="0"/>
              </a:rPr>
              <a:t>السادسة</a:t>
            </a:r>
            <a:endParaRPr lang="ar-SA" b="1" kern="100" dirty="0">
              <a:solidFill>
                <a:srgbClr val="000000"/>
              </a:solidFill>
              <a:latin typeface="Calibri" panose="020F0502020204030204" pitchFamily="34" charset="0"/>
              <a:ea typeface="Arial" panose="020B0604020202020204" pitchFamily="34" charset="0"/>
            </a:endParaRPr>
          </a:p>
        </p:txBody>
      </p:sp>
      <p:sp>
        <p:nvSpPr>
          <p:cNvPr id="7" name="مستطيل 6"/>
          <p:cNvSpPr/>
          <p:nvPr/>
        </p:nvSpPr>
        <p:spPr>
          <a:xfrm>
            <a:off x="6917281" y="2989374"/>
            <a:ext cx="5215333" cy="1131848"/>
          </a:xfrm>
          <a:prstGeom prst="rect">
            <a:avLst/>
          </a:prstGeom>
        </p:spPr>
        <p:txBody>
          <a:bodyPr wrap="square">
            <a:spAutoFit/>
          </a:bodyPr>
          <a:lstStyle/>
          <a:p>
            <a:pPr algn="r" rtl="1">
              <a:lnSpc>
                <a:spcPct val="115000"/>
              </a:lnSpc>
              <a:spcAft>
                <a:spcPts val="1000"/>
              </a:spcAft>
            </a:pPr>
            <a:r>
              <a:rPr lang="en-US" b="1" dirty="0">
                <a:solidFill>
                  <a:srgbClr val="E36C0A"/>
                </a:solidFill>
                <a:latin typeface="Calibri" panose="020F0502020204030204" pitchFamily="34" charset="0"/>
                <a:ea typeface="Times New Roman" panose="02020603050405020304" pitchFamily="18" charset="0"/>
                <a:cs typeface="Segoe UI" panose="020B0502040204020203" pitchFamily="34" charset="0"/>
              </a:rPr>
              <a:t>3</a:t>
            </a:r>
            <a:r>
              <a:rPr lang="ar-SA" b="1" dirty="0">
                <a:solidFill>
                  <a:srgbClr val="E36C0A"/>
                </a:solidFill>
                <a:latin typeface="Calibri" panose="020F0502020204030204" pitchFamily="34" charset="0"/>
                <a:ea typeface="Times New Roman" panose="02020603050405020304" pitchFamily="18" charset="0"/>
                <a:cs typeface="Segoe UI" panose="020B0502040204020203" pitchFamily="34" charset="0"/>
              </a:rPr>
              <a:t>_</a:t>
            </a:r>
            <a:r>
              <a:rPr lang="ar-AE" b="1" dirty="0">
                <a:solidFill>
                  <a:srgbClr val="E36C0A"/>
                </a:solidFill>
                <a:latin typeface="Calibri" panose="020F0502020204030204" pitchFamily="34" charset="0"/>
                <a:ea typeface="Times New Roman" panose="02020603050405020304" pitchFamily="18" charset="0"/>
                <a:cs typeface="Segoe UI" panose="020B0502040204020203" pitchFamily="34" charset="0"/>
              </a:rPr>
              <a:t> تعبر عن نسبة مشاركة النساء  في المشروع </a:t>
            </a:r>
          </a:p>
          <a:p>
            <a:pPr marL="6350" marR="364490" lvl="0" indent="-6350" algn="r" rtl="1">
              <a:lnSpc>
                <a:spcPct val="107000"/>
              </a:lnSpc>
            </a:pPr>
            <a:r>
              <a:rPr lang="ar-SA" b="1" kern="100" dirty="0">
                <a:solidFill>
                  <a:srgbClr val="000000"/>
                </a:solidFill>
                <a:latin typeface="Calibri" panose="020F0502020204030204" pitchFamily="34" charset="0"/>
                <a:ea typeface="Arial" panose="020B0604020202020204" pitchFamily="34" charset="0"/>
              </a:rPr>
              <a:t>-</a:t>
            </a:r>
            <a:r>
              <a:rPr lang="en-US" b="1" kern="100" dirty="0">
                <a:solidFill>
                  <a:srgbClr val="000000"/>
                </a:solidFill>
                <a:latin typeface="Calibri" panose="020F0502020204030204" pitchFamily="34" charset="0"/>
                <a:ea typeface="Arial" panose="020B0604020202020204" pitchFamily="34" charset="0"/>
              </a:rPr>
              <a:t> % 66 </a:t>
            </a:r>
            <a:r>
              <a:rPr lang="ar-SA" b="1" kern="100" dirty="0">
                <a:solidFill>
                  <a:srgbClr val="000000"/>
                </a:solidFill>
                <a:latin typeface="Calibri" panose="020F0502020204030204" pitchFamily="34" charset="0"/>
                <a:ea typeface="Arial" panose="020B0604020202020204" pitchFamily="34" charset="0"/>
              </a:rPr>
              <a:t>             </a:t>
            </a:r>
            <a:r>
              <a:rPr lang="ar-AE" b="1" kern="100" dirty="0">
                <a:solidFill>
                  <a:srgbClr val="000000"/>
                </a:solidFill>
                <a:latin typeface="Calibri" panose="020F0502020204030204" pitchFamily="34" charset="0"/>
                <a:ea typeface="Arial" panose="020B0604020202020204" pitchFamily="34" charset="0"/>
              </a:rPr>
              <a:t>       </a:t>
            </a:r>
            <a:r>
              <a:rPr lang="ar-SA" b="1" kern="100" dirty="0">
                <a:solidFill>
                  <a:srgbClr val="000000"/>
                </a:solidFill>
                <a:latin typeface="Calibri" panose="020F0502020204030204" pitchFamily="34" charset="0"/>
                <a:ea typeface="Arial" panose="020B0604020202020204" pitchFamily="34" charset="0"/>
              </a:rPr>
              <a:t> </a:t>
            </a:r>
            <a:r>
              <a:rPr lang="en-US" b="1" kern="100" dirty="0">
                <a:solidFill>
                  <a:srgbClr val="000000"/>
                </a:solidFill>
                <a:latin typeface="Calibri" panose="020F0502020204030204" pitchFamily="34" charset="0"/>
                <a:ea typeface="Arial" panose="020B0604020202020204" pitchFamily="34" charset="0"/>
              </a:rPr>
              <a:t>             </a:t>
            </a:r>
            <a:r>
              <a:rPr lang="ar-SA" b="1" kern="100" dirty="0">
                <a:solidFill>
                  <a:srgbClr val="000000"/>
                </a:solidFill>
                <a:latin typeface="Calibri" panose="020F0502020204030204" pitchFamily="34" charset="0"/>
                <a:ea typeface="Arial" panose="020B0604020202020204" pitchFamily="34" charset="0"/>
              </a:rPr>
              <a:t>  -</a:t>
            </a:r>
            <a:r>
              <a:rPr lang="en-US" b="1" kern="100" dirty="0">
                <a:solidFill>
                  <a:srgbClr val="000000"/>
                </a:solidFill>
                <a:latin typeface="Calibri" panose="020F0502020204030204" pitchFamily="34" charset="0"/>
                <a:ea typeface="Arial" panose="020B0604020202020204" pitchFamily="34" charset="0"/>
              </a:rPr>
              <a:t> % 45 </a:t>
            </a:r>
            <a:r>
              <a:rPr lang="ar-SA" b="1" kern="100" dirty="0">
                <a:solidFill>
                  <a:srgbClr val="000000"/>
                </a:solidFill>
                <a:latin typeface="Calibri" panose="020F0502020204030204" pitchFamily="34" charset="0"/>
                <a:ea typeface="Arial" panose="020B0604020202020204" pitchFamily="34" charset="0"/>
              </a:rPr>
              <a:t>                     </a:t>
            </a:r>
            <a:endParaRPr lang="ar-AE" b="1" kern="100" dirty="0">
              <a:solidFill>
                <a:srgbClr val="000000"/>
              </a:solidFill>
              <a:latin typeface="Calibri" panose="020F0502020204030204" pitchFamily="34" charset="0"/>
              <a:ea typeface="Arial" panose="020B0604020202020204" pitchFamily="34" charset="0"/>
            </a:endParaRPr>
          </a:p>
          <a:p>
            <a:pPr marL="6350" marR="364490" lvl="0" indent="-6350" algn="r" rtl="1">
              <a:lnSpc>
                <a:spcPct val="107000"/>
              </a:lnSpc>
            </a:pPr>
            <a:r>
              <a:rPr lang="ar-SA" b="1" kern="100" dirty="0">
                <a:solidFill>
                  <a:srgbClr val="000000"/>
                </a:solidFill>
                <a:latin typeface="Calibri" panose="020F0502020204030204" pitchFamily="34" charset="0"/>
                <a:ea typeface="Arial" panose="020B0604020202020204" pitchFamily="34" charset="0"/>
              </a:rPr>
              <a:t>-</a:t>
            </a:r>
            <a:r>
              <a:rPr lang="en-US" b="1" kern="100" dirty="0">
                <a:solidFill>
                  <a:srgbClr val="000000"/>
                </a:solidFill>
                <a:latin typeface="Calibri" panose="020F0502020204030204" pitchFamily="34" charset="0"/>
                <a:ea typeface="Arial" panose="020B0604020202020204" pitchFamily="34" charset="0"/>
              </a:rPr>
              <a:t> % 22 </a:t>
            </a:r>
            <a:r>
              <a:rPr lang="ar-AE" b="1" kern="100" dirty="0">
                <a:solidFill>
                  <a:srgbClr val="000000"/>
                </a:solidFill>
                <a:latin typeface="Calibri" panose="020F0502020204030204" pitchFamily="34" charset="0"/>
                <a:ea typeface="Arial" panose="020B0604020202020204" pitchFamily="34" charset="0"/>
              </a:rPr>
              <a:t> </a:t>
            </a:r>
            <a:r>
              <a:rPr lang="ar-SA" b="1" kern="100" dirty="0">
                <a:solidFill>
                  <a:srgbClr val="000000"/>
                </a:solidFill>
                <a:latin typeface="Calibri" panose="020F0502020204030204" pitchFamily="34" charset="0"/>
                <a:ea typeface="Arial" panose="020B0604020202020204" pitchFamily="34" charset="0"/>
              </a:rPr>
              <a:t>              </a:t>
            </a:r>
            <a:r>
              <a:rPr lang="en-US" b="1" kern="100" dirty="0">
                <a:solidFill>
                  <a:srgbClr val="000000"/>
                </a:solidFill>
                <a:latin typeface="Calibri" panose="020F0502020204030204" pitchFamily="34" charset="0"/>
                <a:ea typeface="Arial" panose="020B0604020202020204" pitchFamily="34" charset="0"/>
              </a:rPr>
              <a:t>                     </a:t>
            </a:r>
            <a:r>
              <a:rPr lang="ar-SA" b="1" kern="100" dirty="0">
                <a:solidFill>
                  <a:srgbClr val="000000"/>
                </a:solidFill>
                <a:latin typeface="Calibri" panose="020F0502020204030204" pitchFamily="34" charset="0"/>
                <a:ea typeface="Arial" panose="020B0604020202020204" pitchFamily="34" charset="0"/>
              </a:rPr>
              <a:t> -</a:t>
            </a:r>
            <a:r>
              <a:rPr lang="en-US" b="1" kern="100" dirty="0">
                <a:solidFill>
                  <a:srgbClr val="000000"/>
                </a:solidFill>
                <a:latin typeface="Calibri" panose="020F0502020204030204" pitchFamily="34" charset="0"/>
                <a:ea typeface="Arial" panose="020B0604020202020204" pitchFamily="34" charset="0"/>
              </a:rPr>
              <a:t> % 34 </a:t>
            </a:r>
            <a:endParaRPr lang="ar-SA" b="1" kern="100" dirty="0">
              <a:solidFill>
                <a:srgbClr val="000000"/>
              </a:solidFill>
              <a:latin typeface="Calibri" panose="020F0502020204030204" pitchFamily="34" charset="0"/>
              <a:ea typeface="Arial" panose="020B0604020202020204" pitchFamily="34" charset="0"/>
            </a:endParaRPr>
          </a:p>
        </p:txBody>
      </p:sp>
      <p:sp>
        <p:nvSpPr>
          <p:cNvPr id="8" name="مستطيل 7"/>
          <p:cNvSpPr/>
          <p:nvPr/>
        </p:nvSpPr>
        <p:spPr>
          <a:xfrm>
            <a:off x="6891831" y="4280496"/>
            <a:ext cx="5215333" cy="1131848"/>
          </a:xfrm>
          <a:prstGeom prst="rect">
            <a:avLst/>
          </a:prstGeom>
        </p:spPr>
        <p:txBody>
          <a:bodyPr wrap="square">
            <a:spAutoFit/>
          </a:bodyPr>
          <a:lstStyle/>
          <a:p>
            <a:pPr algn="r" rtl="1">
              <a:lnSpc>
                <a:spcPct val="115000"/>
              </a:lnSpc>
              <a:spcAft>
                <a:spcPts val="1000"/>
              </a:spcAft>
            </a:pPr>
            <a:r>
              <a:rPr lang="en-US" b="1" dirty="0">
                <a:solidFill>
                  <a:srgbClr val="E36C0A"/>
                </a:solidFill>
                <a:latin typeface="Calibri" panose="020F0502020204030204" pitchFamily="34" charset="0"/>
                <a:ea typeface="Times New Roman" panose="02020603050405020304" pitchFamily="18" charset="0"/>
                <a:cs typeface="Segoe UI" panose="020B0502040204020203" pitchFamily="34" charset="0"/>
              </a:rPr>
              <a:t>4</a:t>
            </a:r>
            <a:r>
              <a:rPr lang="ar-SA" b="1" dirty="0">
                <a:solidFill>
                  <a:srgbClr val="E36C0A"/>
                </a:solidFill>
                <a:latin typeface="Calibri" panose="020F0502020204030204" pitchFamily="34" charset="0"/>
                <a:ea typeface="Times New Roman" panose="02020603050405020304" pitchFamily="18" charset="0"/>
                <a:cs typeface="Segoe UI" panose="020B0502040204020203" pitchFamily="34" charset="0"/>
              </a:rPr>
              <a:t>_</a:t>
            </a:r>
            <a:r>
              <a:rPr lang="ar-AE" b="1" dirty="0">
                <a:solidFill>
                  <a:srgbClr val="E36C0A"/>
                </a:solidFill>
                <a:latin typeface="Calibri" panose="020F0502020204030204" pitchFamily="34" charset="0"/>
                <a:ea typeface="Times New Roman" panose="02020603050405020304" pitchFamily="18" charset="0"/>
                <a:cs typeface="Segoe UI" panose="020B0502040204020203" pitchFamily="34" charset="0"/>
              </a:rPr>
              <a:t> تعد تكلفة مسبار الأمل </a:t>
            </a:r>
            <a:r>
              <a:rPr lang="en-US" b="1" dirty="0">
                <a:solidFill>
                  <a:srgbClr val="E36C0A"/>
                </a:solidFill>
                <a:latin typeface="Calibri" panose="020F0502020204030204" pitchFamily="34" charset="0"/>
                <a:ea typeface="Times New Roman" panose="02020603050405020304" pitchFamily="18" charset="0"/>
                <a:cs typeface="Segoe UI" panose="020B0502040204020203" pitchFamily="34" charset="0"/>
              </a:rPr>
              <a:t>200</a:t>
            </a:r>
            <a:r>
              <a:rPr lang="ar-AE" b="1" dirty="0">
                <a:solidFill>
                  <a:srgbClr val="E36C0A"/>
                </a:solidFill>
                <a:latin typeface="Calibri" panose="020F0502020204030204" pitchFamily="34" charset="0"/>
                <a:ea typeface="Times New Roman" panose="02020603050405020304" pitchFamily="18" charset="0"/>
                <a:cs typeface="Segoe UI" panose="020B0502040204020203" pitchFamily="34" charset="0"/>
              </a:rPr>
              <a:t> مليون  </a:t>
            </a:r>
            <a:endParaRPr lang="en-US" sz="1600" dirty="0">
              <a:latin typeface="Calibri" panose="020F0502020204030204" pitchFamily="34" charset="0"/>
              <a:ea typeface="Calibri" panose="020F0502020204030204" pitchFamily="34" charset="0"/>
              <a:cs typeface="Arial" panose="020B0604020202020204" pitchFamily="34" charset="0"/>
            </a:endParaRPr>
          </a:p>
          <a:p>
            <a:pPr marL="6350" marR="364490" indent="-6350" algn="r" rtl="1">
              <a:lnSpc>
                <a:spcPct val="107000"/>
              </a:lnSpc>
              <a:spcAft>
                <a:spcPts val="0"/>
              </a:spcAft>
            </a:pPr>
            <a:r>
              <a:rPr lang="ar-SA" b="1" kern="100" dirty="0">
                <a:solidFill>
                  <a:srgbClr val="000000"/>
                </a:solidFill>
                <a:latin typeface="Calibri" panose="020F0502020204030204" pitchFamily="34" charset="0"/>
                <a:ea typeface="Arial" panose="020B0604020202020204" pitchFamily="34" charset="0"/>
              </a:rPr>
              <a:t>-</a:t>
            </a:r>
            <a:r>
              <a:rPr lang="ar-AE" b="1" kern="100" dirty="0">
                <a:solidFill>
                  <a:srgbClr val="000000"/>
                </a:solidFill>
                <a:latin typeface="Calibri" panose="020F0502020204030204" pitchFamily="34" charset="0"/>
                <a:ea typeface="Arial" panose="020B0604020202020204" pitchFamily="34" charset="0"/>
              </a:rPr>
              <a:t> درهم</a:t>
            </a:r>
            <a:r>
              <a:rPr lang="ar-SA" b="1" kern="100" dirty="0">
                <a:solidFill>
                  <a:srgbClr val="000000"/>
                </a:solidFill>
                <a:latin typeface="Calibri" panose="020F0502020204030204" pitchFamily="34" charset="0"/>
                <a:ea typeface="Arial" panose="020B0604020202020204" pitchFamily="34" charset="0"/>
              </a:rPr>
              <a:t>          </a:t>
            </a:r>
            <a:r>
              <a:rPr lang="ar-AE" b="1" kern="100" dirty="0">
                <a:solidFill>
                  <a:srgbClr val="000000"/>
                </a:solidFill>
                <a:latin typeface="Calibri" panose="020F0502020204030204" pitchFamily="34" charset="0"/>
                <a:ea typeface="Arial" panose="020B0604020202020204" pitchFamily="34" charset="0"/>
              </a:rPr>
              <a:t>                 </a:t>
            </a:r>
            <a:r>
              <a:rPr lang="ar-SA" b="1" kern="100" dirty="0">
                <a:solidFill>
                  <a:srgbClr val="000000"/>
                </a:solidFill>
                <a:latin typeface="Calibri" panose="020F0502020204030204" pitchFamily="34" charset="0"/>
                <a:ea typeface="Arial" panose="020B0604020202020204" pitchFamily="34" charset="0"/>
              </a:rPr>
              <a:t>       -</a:t>
            </a:r>
            <a:r>
              <a:rPr lang="en-US" b="1" kern="100" dirty="0">
                <a:solidFill>
                  <a:srgbClr val="000000"/>
                </a:solidFill>
                <a:latin typeface="Calibri" panose="020F0502020204030204" pitchFamily="34" charset="0"/>
                <a:ea typeface="Arial" panose="020B0604020202020204" pitchFamily="34" charset="0"/>
              </a:rPr>
              <a:t> </a:t>
            </a:r>
            <a:r>
              <a:rPr lang="ar-AE" b="1" kern="100" dirty="0">
                <a:solidFill>
                  <a:srgbClr val="000000"/>
                </a:solidFill>
                <a:latin typeface="Calibri" panose="020F0502020204030204" pitchFamily="34" charset="0"/>
                <a:ea typeface="Arial" panose="020B0604020202020204" pitchFamily="34" charset="0"/>
              </a:rPr>
              <a:t>دينار</a:t>
            </a:r>
            <a:r>
              <a:rPr lang="en-US" b="1" kern="100" dirty="0">
                <a:solidFill>
                  <a:srgbClr val="000000"/>
                </a:solidFill>
                <a:latin typeface="Calibri" panose="020F0502020204030204" pitchFamily="34" charset="0"/>
                <a:ea typeface="Arial" panose="020B0604020202020204" pitchFamily="34" charset="0"/>
              </a:rPr>
              <a:t>  </a:t>
            </a:r>
            <a:r>
              <a:rPr lang="ar-SA" b="1" kern="100" dirty="0">
                <a:solidFill>
                  <a:srgbClr val="000000"/>
                </a:solidFill>
                <a:latin typeface="Calibri" panose="020F0502020204030204" pitchFamily="34" charset="0"/>
                <a:ea typeface="Arial" panose="020B0604020202020204" pitchFamily="34" charset="0"/>
              </a:rPr>
              <a:t>                     </a:t>
            </a:r>
            <a:endParaRPr lang="ar-AE" b="1" kern="100" dirty="0">
              <a:solidFill>
                <a:srgbClr val="000000"/>
              </a:solidFill>
              <a:latin typeface="Calibri" panose="020F0502020204030204" pitchFamily="34" charset="0"/>
              <a:ea typeface="Arial" panose="020B0604020202020204" pitchFamily="34" charset="0"/>
            </a:endParaRPr>
          </a:p>
          <a:p>
            <a:pPr marL="6350" marR="364490" indent="-6350" algn="r" rtl="1">
              <a:lnSpc>
                <a:spcPct val="107000"/>
              </a:lnSpc>
              <a:spcAft>
                <a:spcPts val="0"/>
              </a:spcAft>
            </a:pPr>
            <a:r>
              <a:rPr lang="ar-SA" b="1" kern="100" dirty="0">
                <a:solidFill>
                  <a:srgbClr val="000000"/>
                </a:solidFill>
                <a:latin typeface="Calibri" panose="020F0502020204030204" pitchFamily="34" charset="0"/>
                <a:ea typeface="Arial" panose="020B0604020202020204" pitchFamily="34" charset="0"/>
              </a:rPr>
              <a:t>-</a:t>
            </a:r>
            <a:r>
              <a:rPr lang="en-US" b="1" kern="100" dirty="0">
                <a:solidFill>
                  <a:srgbClr val="000000"/>
                </a:solidFill>
                <a:latin typeface="Calibri" panose="020F0502020204030204" pitchFamily="34" charset="0"/>
                <a:ea typeface="Arial" panose="020B0604020202020204" pitchFamily="34" charset="0"/>
              </a:rPr>
              <a:t> </a:t>
            </a:r>
            <a:r>
              <a:rPr lang="ar-AE" b="1" kern="100" dirty="0">
                <a:solidFill>
                  <a:srgbClr val="000000"/>
                </a:solidFill>
                <a:latin typeface="Calibri" panose="020F0502020204030204" pitchFamily="34" charset="0"/>
                <a:ea typeface="Arial" panose="020B0604020202020204" pitchFamily="34" charset="0"/>
              </a:rPr>
              <a:t>دولار</a:t>
            </a:r>
            <a:r>
              <a:rPr lang="en-US" b="1" kern="100" dirty="0">
                <a:solidFill>
                  <a:srgbClr val="000000"/>
                </a:solidFill>
                <a:latin typeface="Calibri" panose="020F0502020204030204" pitchFamily="34" charset="0"/>
                <a:ea typeface="Arial" panose="020B0604020202020204" pitchFamily="34" charset="0"/>
              </a:rPr>
              <a:t> </a:t>
            </a:r>
            <a:r>
              <a:rPr lang="ar-SA" b="1" kern="100" dirty="0">
                <a:solidFill>
                  <a:srgbClr val="000000"/>
                </a:solidFill>
                <a:latin typeface="Calibri" panose="020F0502020204030204" pitchFamily="34" charset="0"/>
                <a:ea typeface="Arial" panose="020B0604020202020204" pitchFamily="34" charset="0"/>
              </a:rPr>
              <a:t>          </a:t>
            </a:r>
            <a:r>
              <a:rPr lang="ar-AE" b="1" kern="100" dirty="0">
                <a:solidFill>
                  <a:srgbClr val="000000"/>
                </a:solidFill>
                <a:latin typeface="Calibri" panose="020F0502020204030204" pitchFamily="34" charset="0"/>
                <a:ea typeface="Arial" panose="020B0604020202020204" pitchFamily="34" charset="0"/>
              </a:rPr>
              <a:t>               </a:t>
            </a:r>
            <a:r>
              <a:rPr lang="ar-SA" b="1" kern="100" dirty="0">
                <a:solidFill>
                  <a:srgbClr val="000000"/>
                </a:solidFill>
                <a:latin typeface="Calibri" panose="020F0502020204030204" pitchFamily="34" charset="0"/>
                <a:ea typeface="Arial" panose="020B0604020202020204" pitchFamily="34" charset="0"/>
              </a:rPr>
              <a:t>        -</a:t>
            </a:r>
            <a:r>
              <a:rPr lang="en-US" b="1" kern="100" dirty="0">
                <a:solidFill>
                  <a:srgbClr val="000000"/>
                </a:solidFill>
                <a:latin typeface="Calibri" panose="020F0502020204030204" pitchFamily="34" charset="0"/>
                <a:ea typeface="Arial" panose="020B0604020202020204" pitchFamily="34" charset="0"/>
              </a:rPr>
              <a:t>  </a:t>
            </a:r>
            <a:r>
              <a:rPr lang="ar-AE" b="1" kern="100" dirty="0">
                <a:solidFill>
                  <a:srgbClr val="000000"/>
                </a:solidFill>
                <a:latin typeface="Calibri" panose="020F0502020204030204" pitchFamily="34" charset="0"/>
                <a:ea typeface="Arial" panose="020B0604020202020204" pitchFamily="34" charset="0"/>
              </a:rPr>
              <a:t>يورو</a:t>
            </a:r>
            <a:r>
              <a:rPr lang="en-US" b="1" kern="100" dirty="0">
                <a:solidFill>
                  <a:srgbClr val="000000"/>
                </a:solidFill>
                <a:latin typeface="Calibri" panose="020F0502020204030204" pitchFamily="34" charset="0"/>
                <a:ea typeface="Arial" panose="020B0604020202020204" pitchFamily="34" charset="0"/>
              </a:rPr>
              <a:t> </a:t>
            </a:r>
            <a:endParaRPr lang="ar-SA" b="1" kern="100" dirty="0">
              <a:solidFill>
                <a:srgbClr val="000000"/>
              </a:solidFill>
              <a:latin typeface="Calibri" panose="020F0502020204030204" pitchFamily="34" charset="0"/>
              <a:ea typeface="Arial" panose="020B0604020202020204" pitchFamily="34" charset="0"/>
            </a:endParaRPr>
          </a:p>
        </p:txBody>
      </p:sp>
      <p:sp>
        <p:nvSpPr>
          <p:cNvPr id="11" name="مستطيل 10"/>
          <p:cNvSpPr/>
          <p:nvPr/>
        </p:nvSpPr>
        <p:spPr>
          <a:xfrm>
            <a:off x="6908796" y="5571618"/>
            <a:ext cx="5215333" cy="1131848"/>
          </a:xfrm>
          <a:prstGeom prst="rect">
            <a:avLst/>
          </a:prstGeom>
        </p:spPr>
        <p:txBody>
          <a:bodyPr wrap="square">
            <a:spAutoFit/>
          </a:bodyPr>
          <a:lstStyle/>
          <a:p>
            <a:pPr algn="r" rtl="1">
              <a:lnSpc>
                <a:spcPct val="115000"/>
              </a:lnSpc>
              <a:spcAft>
                <a:spcPts val="1000"/>
              </a:spcAft>
            </a:pPr>
            <a:r>
              <a:rPr lang="en-US" b="1" dirty="0">
                <a:solidFill>
                  <a:srgbClr val="E36C0A"/>
                </a:solidFill>
                <a:latin typeface="Calibri" panose="020F0502020204030204" pitchFamily="34" charset="0"/>
                <a:ea typeface="Times New Roman" panose="02020603050405020304" pitchFamily="18" charset="0"/>
                <a:cs typeface="Segoe UI" panose="020B0502040204020203" pitchFamily="34" charset="0"/>
              </a:rPr>
              <a:t>5</a:t>
            </a:r>
            <a:r>
              <a:rPr lang="ar-SA" b="1" dirty="0">
                <a:solidFill>
                  <a:srgbClr val="E36C0A"/>
                </a:solidFill>
                <a:latin typeface="Calibri" panose="020F0502020204030204" pitchFamily="34" charset="0"/>
                <a:ea typeface="Times New Roman" panose="02020603050405020304" pitchFamily="18" charset="0"/>
                <a:cs typeface="Segoe UI" panose="020B0502040204020203" pitchFamily="34" charset="0"/>
              </a:rPr>
              <a:t>_</a:t>
            </a:r>
            <a:r>
              <a:rPr lang="ar-SA" b="1" dirty="0">
                <a:solidFill>
                  <a:srgbClr val="E36C0A"/>
                </a:solidFill>
                <a:latin typeface="Calibri" panose="020F0502020204030204" pitchFamily="34" charset="0"/>
                <a:ea typeface="Calibri" panose="020F0502020204030204" pitchFamily="34" charset="0"/>
              </a:rPr>
              <a:t> </a:t>
            </a:r>
            <a:r>
              <a:rPr lang="ar-AE" b="1" dirty="0">
                <a:solidFill>
                  <a:srgbClr val="E36C0A"/>
                </a:solidFill>
                <a:latin typeface="Calibri" panose="020F0502020204030204" pitchFamily="34" charset="0"/>
                <a:ea typeface="Calibri" panose="020F0502020204030204" pitchFamily="34" charset="0"/>
                <a:cs typeface="Segoe UI" panose="020B0502040204020203" pitchFamily="34" charset="0"/>
              </a:rPr>
              <a:t>كم من الوقت استغرق للإعداد لهذه المهمة </a:t>
            </a:r>
            <a:endParaRPr lang="en-US" b="1" dirty="0">
              <a:latin typeface="Calibri" panose="020F0502020204030204" pitchFamily="34" charset="0"/>
              <a:ea typeface="Calibri" panose="020F0502020204030204" pitchFamily="34" charset="0"/>
              <a:cs typeface="Arial" panose="020B0604020202020204" pitchFamily="34" charset="0"/>
            </a:endParaRPr>
          </a:p>
          <a:p>
            <a:pPr marL="6350" marR="364490" indent="-6350" algn="r" rtl="1">
              <a:lnSpc>
                <a:spcPct val="107000"/>
              </a:lnSpc>
              <a:spcAft>
                <a:spcPts val="0"/>
              </a:spcAft>
            </a:pPr>
            <a:r>
              <a:rPr lang="ar-SA" b="1" kern="100" dirty="0">
                <a:solidFill>
                  <a:srgbClr val="000000"/>
                </a:solidFill>
                <a:latin typeface="Calibri" panose="020F0502020204030204" pitchFamily="34" charset="0"/>
                <a:ea typeface="Arial" panose="020B0604020202020204" pitchFamily="34" charset="0"/>
              </a:rPr>
              <a:t>-</a:t>
            </a:r>
            <a:r>
              <a:rPr lang="en-US" b="1" kern="100" dirty="0">
                <a:solidFill>
                  <a:srgbClr val="000000"/>
                </a:solidFill>
                <a:latin typeface="Calibri" panose="020F0502020204030204" pitchFamily="34" charset="0"/>
                <a:ea typeface="Arial" panose="020B0604020202020204" pitchFamily="34" charset="0"/>
              </a:rPr>
              <a:t> </a:t>
            </a:r>
            <a:r>
              <a:rPr lang="ar-SA" b="1" kern="100" dirty="0">
                <a:solidFill>
                  <a:srgbClr val="000000"/>
                </a:solidFill>
                <a:latin typeface="Calibri" panose="020F0502020204030204" pitchFamily="34" charset="0"/>
                <a:ea typeface="Arial" panose="020B0604020202020204" pitchFamily="34" charset="0"/>
              </a:rPr>
              <a:t> </a:t>
            </a:r>
            <a:r>
              <a:rPr lang="en-US" b="1" kern="100" dirty="0">
                <a:solidFill>
                  <a:srgbClr val="000000"/>
                </a:solidFill>
                <a:latin typeface="Calibri" panose="020F0502020204030204" pitchFamily="34" charset="0"/>
                <a:ea typeface="Arial" panose="020B0604020202020204" pitchFamily="34" charset="0"/>
              </a:rPr>
              <a:t>5</a:t>
            </a:r>
            <a:r>
              <a:rPr lang="ar-AE" b="1" kern="100" dirty="0">
                <a:solidFill>
                  <a:srgbClr val="000000"/>
                </a:solidFill>
                <a:latin typeface="Calibri" panose="020F0502020204030204" pitchFamily="34" charset="0"/>
                <a:ea typeface="Arial" panose="020B0604020202020204" pitchFamily="34" charset="0"/>
              </a:rPr>
              <a:t> سنوات </a:t>
            </a:r>
            <a:r>
              <a:rPr lang="ar-SA" b="1" kern="100" dirty="0">
                <a:solidFill>
                  <a:srgbClr val="000000"/>
                </a:solidFill>
                <a:latin typeface="Calibri" panose="020F0502020204030204" pitchFamily="34" charset="0"/>
                <a:ea typeface="Arial" panose="020B0604020202020204" pitchFamily="34" charset="0"/>
              </a:rPr>
              <a:t>             </a:t>
            </a:r>
            <a:r>
              <a:rPr lang="ar-AE" b="1" kern="100" dirty="0">
                <a:solidFill>
                  <a:srgbClr val="000000"/>
                </a:solidFill>
                <a:latin typeface="Calibri" panose="020F0502020204030204" pitchFamily="34" charset="0"/>
                <a:ea typeface="Arial" panose="020B0604020202020204" pitchFamily="34" charset="0"/>
              </a:rPr>
              <a:t>           </a:t>
            </a:r>
            <a:r>
              <a:rPr lang="ar-SA" b="1" kern="100" dirty="0">
                <a:solidFill>
                  <a:srgbClr val="000000"/>
                </a:solidFill>
                <a:latin typeface="Calibri" panose="020F0502020204030204" pitchFamily="34" charset="0"/>
                <a:ea typeface="Arial" panose="020B0604020202020204" pitchFamily="34" charset="0"/>
              </a:rPr>
              <a:t>   -</a:t>
            </a:r>
            <a:r>
              <a:rPr lang="ar-AE" b="1" kern="100" dirty="0">
                <a:solidFill>
                  <a:srgbClr val="000000"/>
                </a:solidFill>
                <a:latin typeface="Calibri" panose="020F0502020204030204" pitchFamily="34" charset="0"/>
                <a:ea typeface="Arial" panose="020B0604020202020204" pitchFamily="34" charset="0"/>
              </a:rPr>
              <a:t> </a:t>
            </a:r>
            <a:r>
              <a:rPr lang="en-US" b="1" kern="100" dirty="0">
                <a:solidFill>
                  <a:srgbClr val="000000"/>
                </a:solidFill>
                <a:latin typeface="Calibri" panose="020F0502020204030204" pitchFamily="34" charset="0"/>
                <a:ea typeface="Arial" panose="020B0604020202020204" pitchFamily="34" charset="0"/>
              </a:rPr>
              <a:t> 3</a:t>
            </a:r>
            <a:r>
              <a:rPr lang="ar-AE" b="1" kern="100" dirty="0">
                <a:solidFill>
                  <a:srgbClr val="000000"/>
                </a:solidFill>
                <a:latin typeface="Calibri" panose="020F0502020204030204" pitchFamily="34" charset="0"/>
                <a:ea typeface="Arial" panose="020B0604020202020204" pitchFamily="34" charset="0"/>
              </a:rPr>
              <a:t> سنوات </a:t>
            </a:r>
            <a:r>
              <a:rPr lang="en-US" b="1" kern="100" dirty="0">
                <a:solidFill>
                  <a:srgbClr val="000000"/>
                </a:solidFill>
                <a:latin typeface="Calibri" panose="020F0502020204030204" pitchFamily="34" charset="0"/>
                <a:ea typeface="Arial" panose="020B0604020202020204" pitchFamily="34" charset="0"/>
              </a:rPr>
              <a:t> </a:t>
            </a:r>
            <a:r>
              <a:rPr lang="ar-SA" b="1" kern="100" dirty="0">
                <a:solidFill>
                  <a:srgbClr val="000000"/>
                </a:solidFill>
                <a:latin typeface="Calibri" panose="020F0502020204030204" pitchFamily="34" charset="0"/>
                <a:ea typeface="Arial" panose="020B0604020202020204" pitchFamily="34" charset="0"/>
              </a:rPr>
              <a:t>                     </a:t>
            </a:r>
            <a:endParaRPr lang="ar-AE" b="1" kern="100" dirty="0">
              <a:solidFill>
                <a:srgbClr val="000000"/>
              </a:solidFill>
              <a:latin typeface="Calibri" panose="020F0502020204030204" pitchFamily="34" charset="0"/>
              <a:ea typeface="Arial" panose="020B0604020202020204" pitchFamily="34" charset="0"/>
            </a:endParaRPr>
          </a:p>
          <a:p>
            <a:pPr marL="6350" marR="364490" indent="-6350" algn="r" rtl="1">
              <a:lnSpc>
                <a:spcPct val="107000"/>
              </a:lnSpc>
              <a:spcAft>
                <a:spcPts val="0"/>
              </a:spcAft>
            </a:pPr>
            <a:r>
              <a:rPr lang="ar-SA" b="1" kern="100" dirty="0">
                <a:solidFill>
                  <a:srgbClr val="000000"/>
                </a:solidFill>
                <a:latin typeface="Calibri" panose="020F0502020204030204" pitchFamily="34" charset="0"/>
                <a:ea typeface="Arial" panose="020B0604020202020204" pitchFamily="34" charset="0"/>
              </a:rPr>
              <a:t>-</a:t>
            </a:r>
            <a:r>
              <a:rPr lang="en-US" b="1" kern="100" dirty="0">
                <a:solidFill>
                  <a:srgbClr val="000000"/>
                </a:solidFill>
                <a:latin typeface="Calibri" panose="020F0502020204030204" pitchFamily="34" charset="0"/>
                <a:ea typeface="Arial" panose="020B0604020202020204" pitchFamily="34" charset="0"/>
              </a:rPr>
              <a:t>  </a:t>
            </a:r>
            <a:r>
              <a:rPr lang="ar-AE" b="1" kern="100" dirty="0">
                <a:solidFill>
                  <a:srgbClr val="000000"/>
                </a:solidFill>
                <a:latin typeface="Calibri" panose="020F0502020204030204" pitchFamily="34" charset="0"/>
                <a:ea typeface="Arial" panose="020B0604020202020204" pitchFamily="34" charset="0"/>
              </a:rPr>
              <a:t> </a:t>
            </a:r>
            <a:r>
              <a:rPr lang="en-US" b="1" kern="100" dirty="0">
                <a:solidFill>
                  <a:srgbClr val="000000"/>
                </a:solidFill>
                <a:latin typeface="Calibri" panose="020F0502020204030204" pitchFamily="34" charset="0"/>
                <a:ea typeface="Arial" panose="020B0604020202020204" pitchFamily="34" charset="0"/>
              </a:rPr>
              <a:t>4</a:t>
            </a:r>
            <a:r>
              <a:rPr lang="ar-AE" b="1" kern="100" dirty="0">
                <a:solidFill>
                  <a:srgbClr val="000000"/>
                </a:solidFill>
                <a:latin typeface="Calibri" panose="020F0502020204030204" pitchFamily="34" charset="0"/>
                <a:ea typeface="Arial" panose="020B0604020202020204" pitchFamily="34" charset="0"/>
              </a:rPr>
              <a:t> سنوات </a:t>
            </a:r>
            <a:r>
              <a:rPr lang="ar-SA" b="1" kern="100" dirty="0">
                <a:solidFill>
                  <a:srgbClr val="000000"/>
                </a:solidFill>
                <a:latin typeface="Calibri" panose="020F0502020204030204" pitchFamily="34" charset="0"/>
                <a:ea typeface="Arial" panose="020B0604020202020204" pitchFamily="34" charset="0"/>
              </a:rPr>
              <a:t>                 </a:t>
            </a:r>
            <a:r>
              <a:rPr lang="en-US" b="1" kern="100" dirty="0">
                <a:solidFill>
                  <a:srgbClr val="000000"/>
                </a:solidFill>
                <a:latin typeface="Calibri" panose="020F0502020204030204" pitchFamily="34" charset="0"/>
                <a:ea typeface="Arial" panose="020B0604020202020204" pitchFamily="34" charset="0"/>
              </a:rPr>
              <a:t>          </a:t>
            </a:r>
            <a:r>
              <a:rPr lang="ar-SA" b="1" kern="100" dirty="0">
                <a:solidFill>
                  <a:srgbClr val="000000"/>
                </a:solidFill>
                <a:latin typeface="Calibri" panose="020F0502020204030204" pitchFamily="34" charset="0"/>
                <a:ea typeface="Arial" panose="020B0604020202020204" pitchFamily="34" charset="0"/>
              </a:rPr>
              <a:t> -</a:t>
            </a:r>
            <a:r>
              <a:rPr lang="en-US" b="1" kern="100" dirty="0">
                <a:solidFill>
                  <a:srgbClr val="000000"/>
                </a:solidFill>
                <a:latin typeface="Calibri" panose="020F0502020204030204" pitchFamily="34" charset="0"/>
                <a:ea typeface="Arial" panose="020B0604020202020204" pitchFamily="34" charset="0"/>
              </a:rPr>
              <a:t> 6 </a:t>
            </a:r>
            <a:r>
              <a:rPr lang="ar-AE" b="1" kern="100" dirty="0">
                <a:solidFill>
                  <a:srgbClr val="000000"/>
                </a:solidFill>
                <a:latin typeface="Calibri" panose="020F0502020204030204" pitchFamily="34" charset="0"/>
                <a:ea typeface="Arial" panose="020B0604020202020204" pitchFamily="34" charset="0"/>
              </a:rPr>
              <a:t> سنوات </a:t>
            </a:r>
            <a:r>
              <a:rPr lang="en-US" b="1" kern="100" dirty="0">
                <a:solidFill>
                  <a:srgbClr val="000000"/>
                </a:solidFill>
                <a:latin typeface="Calibri" panose="020F0502020204030204" pitchFamily="34" charset="0"/>
                <a:ea typeface="Arial" panose="020B0604020202020204" pitchFamily="34" charset="0"/>
              </a:rPr>
              <a:t> </a:t>
            </a:r>
            <a:endParaRPr lang="ar-SA" b="1" kern="100" dirty="0">
              <a:solidFill>
                <a:srgbClr val="000000"/>
              </a:solidFill>
              <a:latin typeface="Calibri" panose="020F0502020204030204" pitchFamily="34" charset="0"/>
              <a:ea typeface="Arial" panose="020B0604020202020204" pitchFamily="34" charset="0"/>
            </a:endParaRPr>
          </a:p>
        </p:txBody>
      </p:sp>
    </p:spTree>
    <p:extLst>
      <p:ext uri="{BB962C8B-B14F-4D97-AF65-F5344CB8AC3E}">
        <p14:creationId xmlns:p14="http://schemas.microsoft.com/office/powerpoint/2010/main" val="2279919561"/>
      </p:ext>
    </p:extLst>
  </p:cSld>
  <p:clrMapOvr>
    <a:masterClrMapping/>
  </p:clrMapOvr>
  <mc:AlternateContent xmlns:mc="http://schemas.openxmlformats.org/markup-compatibility/2006" xmlns:p14="http://schemas.microsoft.com/office/powerpoint/2010/main">
    <mc:Choice Requires="p14">
      <p:transition spd="slow" p14:dur="1200">
        <p:dissolve/>
      </p:transition>
    </mc:Choice>
    <mc:Fallback xmlns="">
      <p:transition spd="slow">
        <p:dissolve/>
      </p:transition>
    </mc:Fallback>
  </mc:AlternateContent>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2D4F007E-077A-03D6-137F-BBCEE879385A}"/>
              </a:ext>
            </a:extLst>
          </p:cNvPr>
          <p:cNvSpPr txBox="1"/>
          <p:nvPr/>
        </p:nvSpPr>
        <p:spPr>
          <a:xfrm>
            <a:off x="3845859" y="81930"/>
            <a:ext cx="8346141" cy="6694140"/>
          </a:xfrm>
          <a:prstGeom prst="rect">
            <a:avLst/>
          </a:prstGeom>
          <a:solidFill>
            <a:schemeClr val="tx2">
              <a:lumMod val="25000"/>
              <a:lumOff val="75000"/>
            </a:schemeClr>
          </a:solidFill>
        </p:spPr>
        <p:txBody>
          <a:bodyPr wrap="square">
            <a:spAutoFit/>
          </a:bodyPr>
          <a:lstStyle/>
          <a:p>
            <a:pPr algn="r"/>
            <a:r>
              <a:rPr lang="ar-AE" sz="1650" b="1" dirty="0"/>
              <a:t>تتبنى دولة الإمارات العربية المتحدة العديد من الاستراتيجيات الحكومية الطموحة التي تهدف إلى تحقيق التنمية المستدامة والازدهار في مختلف القطاعات. تشمل هذه الاستراتيجيات:</a:t>
            </a:r>
          </a:p>
          <a:p>
            <a:pPr algn="r"/>
            <a:r>
              <a:rPr lang="ar-AE" sz="1650" b="1" dirty="0"/>
              <a:t>1. رؤية الإمارات 2021:</a:t>
            </a:r>
          </a:p>
          <a:p>
            <a:pPr algn="r"/>
            <a:r>
              <a:rPr lang="ar-AE" sz="1650" b="1" dirty="0"/>
              <a:t>تهدف إلى جعل الإمارات من أفضل دول العالم بحلول عام 2021، من خلال التركيز على عدة محاور مثل: مجتمع متلاحم: يتميز بالانتماء والهوية الوطنية </a:t>
            </a:r>
            <a:r>
              <a:rPr lang="ar-AE" sz="1650" b="1" dirty="0" err="1"/>
              <a:t>القوية.اقتصاد</a:t>
            </a:r>
            <a:r>
              <a:rPr lang="ar-AE" sz="1650" b="1" dirty="0"/>
              <a:t> تنافسي: متنوع ومستدام، قائم على المعرفة </a:t>
            </a:r>
            <a:r>
              <a:rPr lang="ar-AE" sz="1650" b="1" dirty="0" err="1"/>
              <a:t>والابتكار.حكومة</a:t>
            </a:r>
            <a:r>
              <a:rPr lang="ar-AE" sz="1650" b="1" dirty="0"/>
              <a:t> فعالة: تقدم خدمات متميزة للمواطنين </a:t>
            </a:r>
            <a:r>
              <a:rPr lang="ar-AE" sz="1650" b="1" dirty="0" err="1"/>
              <a:t>والمقيمين.بيئة</a:t>
            </a:r>
            <a:r>
              <a:rPr lang="ar-AE" sz="1650" b="1" dirty="0"/>
              <a:t> مستدامة: تحافظ على الموارد الطبيعية للأجيال القادمة.</a:t>
            </a:r>
          </a:p>
          <a:p>
            <a:pPr algn="r"/>
            <a:r>
              <a:rPr lang="ar-AE" sz="1650" b="1" dirty="0"/>
              <a:t>2. استراتيجية دبي 2021:تركز على جعل دبي مدينة ذكية ومستدامة، من خلال تطوير البنية التحتية الرقمية وتحسين جودة الحياة في مختلف المجالات.</a:t>
            </a:r>
          </a:p>
          <a:p>
            <a:pPr algn="r"/>
            <a:r>
              <a:rPr lang="ar-AE" sz="1650" b="1" dirty="0"/>
              <a:t>3. مئوية الإمارات 2071:تهدف إلى بناء جيل المستقبل الذي يقود الإمارات نحو تحقيق رؤيتها الطموحة في الميادين كافة، من خلال الاستثمار في التعليم والتكنولوجيا والابتكار.</a:t>
            </a:r>
          </a:p>
          <a:p>
            <a:pPr algn="r"/>
            <a:r>
              <a:rPr lang="ar-AE" sz="1650" b="1" dirty="0"/>
              <a:t>4. استراتيجيات </a:t>
            </a:r>
            <a:r>
              <a:rPr lang="ar-AE" sz="1650" b="1" dirty="0" err="1"/>
              <a:t>القطاعات:بالإضافة</a:t>
            </a:r>
            <a:r>
              <a:rPr lang="ar-AE" sz="1650" b="1" dirty="0"/>
              <a:t> إلى هذه الاستراتيجيات الشاملة، تعمل حكومة الإمارات على تطوير استراتيجيات قطاعية في مجالات متنوعة مثل: الطاقة المتجددة: تسعى الإمارات إلى تنويع مصادر الطاقة والتحول نحو الطاقة النظيفة.</a:t>
            </a:r>
          </a:p>
          <a:p>
            <a:pPr lvl="1" algn="r"/>
            <a:r>
              <a:rPr lang="ar-AE" sz="1650" b="1" dirty="0"/>
              <a:t>الفضاء: تستثمر الإمارات في استكشاف الفضاء وتطوير تكنولوجيا الفضاء.</a:t>
            </a:r>
          </a:p>
          <a:p>
            <a:pPr lvl="1" algn="r"/>
            <a:r>
              <a:rPr lang="ar-AE" sz="1650" b="1" dirty="0"/>
              <a:t>الذكاء الاصطناعي: تتبنى الإمارات تقنيات الذكاء الاصطناعي في مختلف القطاعات لتحسين الأداء والكفاءة.</a:t>
            </a:r>
          </a:p>
          <a:p>
            <a:pPr algn="r"/>
            <a:r>
              <a:rPr lang="ar-AE" sz="1650" b="1" dirty="0"/>
              <a:t>5. مبادرات أخرى:</a:t>
            </a:r>
          </a:p>
          <a:p>
            <a:pPr algn="r"/>
            <a:r>
              <a:rPr lang="ar-AE" sz="1650" b="1" dirty="0"/>
              <a:t>بالإضافة إلى هذه الاستراتيجيات، تطلق حكومة الإمارات العديد من المبادرات والمشاريع التي تهدف إلى تحقيق أهداف التنمية المستدامة، مثل: </a:t>
            </a:r>
          </a:p>
          <a:p>
            <a:pPr lvl="1" algn="r"/>
            <a:r>
              <a:rPr lang="ar-AE" sz="1650" b="1" dirty="0"/>
              <a:t>مبادرة دبي للمدينة الذكية: تهدف إلى تحويل دبي إلى مدينة ذكية من خلال استخدام التكنولوجيا في مختلف المجالات.</a:t>
            </a:r>
          </a:p>
          <a:p>
            <a:pPr lvl="1" algn="r"/>
            <a:r>
              <a:rPr lang="ar-AE" sz="1650" b="1" dirty="0"/>
              <a:t>مبادرة الإمارات للطاقة النظيفة: تهدف إلى زيادة الاعتماد على مصادر الطاقة المتجددة.</a:t>
            </a:r>
          </a:p>
          <a:p>
            <a:pPr algn="r"/>
            <a:r>
              <a:rPr lang="ar-AE" sz="1650" b="1" dirty="0"/>
              <a:t>6. رؤية "نحن الإمارات 2031"</a:t>
            </a:r>
          </a:p>
          <a:p>
            <a:pPr algn="r"/>
            <a:r>
              <a:rPr lang="ar-AE" sz="1650" b="1" dirty="0"/>
              <a:t>تهدف إلى ترسيخ مكانة دولة الإمارات ضمن أفضل 10 دول في العالم بحلول عام 2031، وذلك من خلال التركيز على 4 مسارات رئيسية:</a:t>
            </a:r>
          </a:p>
          <a:p>
            <a:pPr algn="r"/>
            <a:r>
              <a:rPr lang="ar-AE" sz="1650" b="1" dirty="0"/>
              <a:t>مجتمع متلاحم اقتصاد مزدهر دولة رائدة مستقبل مستدام</a:t>
            </a:r>
          </a:p>
          <a:p>
            <a:pPr algn="r"/>
            <a:r>
              <a:rPr lang="ar-AE" sz="1650" b="1" dirty="0"/>
              <a:t>تعتبر هذه الاستراتيجيات والمبادرات جزءاً من رؤية شاملة لحكومة الإمارات تسعى إلى تحقيق التنمية المستدامة والازدهار في مختلف القطاعات، وبناء مستقبل مشرق للأجيال القادمة.</a:t>
            </a:r>
          </a:p>
        </p:txBody>
      </p:sp>
      <p:sp>
        <p:nvSpPr>
          <p:cNvPr id="2" name="TextBox 1">
            <a:extLst>
              <a:ext uri="{FF2B5EF4-FFF2-40B4-BE49-F238E27FC236}">
                <a16:creationId xmlns:a16="http://schemas.microsoft.com/office/drawing/2014/main" id="{68B69D8E-A926-041F-A5FE-B6955CF9430D}"/>
              </a:ext>
            </a:extLst>
          </p:cNvPr>
          <p:cNvSpPr txBox="1"/>
          <p:nvPr/>
        </p:nvSpPr>
        <p:spPr>
          <a:xfrm>
            <a:off x="161364" y="295337"/>
            <a:ext cx="3523129" cy="5632311"/>
          </a:xfrm>
          <a:prstGeom prst="rect">
            <a:avLst/>
          </a:prstGeom>
          <a:noFill/>
        </p:spPr>
        <p:txBody>
          <a:bodyPr wrap="square" rtlCol="0">
            <a:spAutoFit/>
          </a:bodyPr>
          <a:lstStyle/>
          <a:p>
            <a:pPr algn="ctr"/>
            <a:r>
              <a:rPr lang="ar-AE" sz="2400" b="1" dirty="0"/>
              <a:t>اقرا النص ثم اجب عن الأسئلة </a:t>
            </a:r>
            <a:br>
              <a:rPr lang="ar-AE" sz="2400" b="1" dirty="0">
                <a:solidFill>
                  <a:srgbClr val="FF0000"/>
                </a:solidFill>
              </a:rPr>
            </a:br>
            <a:br>
              <a:rPr lang="ar-AE" sz="2400" b="1" dirty="0">
                <a:solidFill>
                  <a:srgbClr val="FF0000"/>
                </a:solidFill>
              </a:rPr>
            </a:br>
            <a:r>
              <a:rPr lang="ar-AE" sz="2400" b="1" dirty="0">
                <a:solidFill>
                  <a:schemeClr val="tx2">
                    <a:lumMod val="50000"/>
                    <a:lumOff val="50000"/>
                  </a:schemeClr>
                </a:solidFill>
                <a:latin typeface="Poppins"/>
              </a:rPr>
              <a:t>1. ما هي المحاور الرئيسية التي تركز عليها رؤية "نحن الإمارات 2031"؟</a:t>
            </a:r>
          </a:p>
          <a:p>
            <a:pPr algn="ctr"/>
            <a:endParaRPr lang="ar-AE" sz="2400" b="1" dirty="0">
              <a:solidFill>
                <a:schemeClr val="accent2">
                  <a:lumMod val="75000"/>
                </a:schemeClr>
              </a:solidFill>
              <a:latin typeface="Poppins"/>
            </a:endParaRPr>
          </a:p>
          <a:p>
            <a:pPr algn="ctr"/>
            <a:endParaRPr lang="ar-AE" sz="2400" b="1" dirty="0">
              <a:solidFill>
                <a:schemeClr val="accent2">
                  <a:lumMod val="75000"/>
                </a:schemeClr>
              </a:solidFill>
              <a:latin typeface="Poppins"/>
            </a:endParaRPr>
          </a:p>
          <a:p>
            <a:pPr algn="ctr"/>
            <a:r>
              <a:rPr lang="ar-AE" sz="2400" b="0" i="0" dirty="0">
                <a:solidFill>
                  <a:srgbClr val="364152"/>
                </a:solidFill>
                <a:effectLst/>
                <a:latin typeface="Rubik"/>
              </a:rPr>
              <a:t>أ. التعليم والصحة والسياحة</a:t>
            </a:r>
          </a:p>
          <a:p>
            <a:pPr algn="ctr"/>
            <a:br>
              <a:rPr lang="ar-AE" sz="2400" dirty="0"/>
            </a:br>
            <a:r>
              <a:rPr lang="ar-AE" sz="2400" b="0" i="0" dirty="0">
                <a:solidFill>
                  <a:srgbClr val="364152"/>
                </a:solidFill>
                <a:effectLst/>
                <a:latin typeface="Rubik"/>
              </a:rPr>
              <a:t>ب. التكنولوجيا والابتكار والتجارة</a:t>
            </a:r>
          </a:p>
          <a:p>
            <a:pPr algn="ctr"/>
            <a:br>
              <a:rPr lang="ar-AE" sz="2400" dirty="0"/>
            </a:br>
            <a:r>
              <a:rPr lang="ar-AE" sz="2400" b="0" i="0" dirty="0">
                <a:solidFill>
                  <a:srgbClr val="364152"/>
                </a:solidFill>
                <a:effectLst/>
                <a:latin typeface="Rubik"/>
              </a:rPr>
              <a:t>ج. مجتمع متلاحم واقتصاد مزدهر ودولة رائدة ومستقبل مستدام</a:t>
            </a:r>
          </a:p>
          <a:p>
            <a:pPr algn="ctr"/>
            <a:br>
              <a:rPr lang="ar-AE" sz="2400" dirty="0"/>
            </a:br>
            <a:r>
              <a:rPr lang="ar-AE" sz="2400" b="0" i="0" dirty="0">
                <a:solidFill>
                  <a:srgbClr val="364152"/>
                </a:solidFill>
                <a:effectLst/>
                <a:latin typeface="Rubik"/>
              </a:rPr>
              <a:t>د. الطاقة والنقل والإسكان</a:t>
            </a:r>
            <a:endParaRPr lang="ar-AE" sz="2400" b="1" dirty="0">
              <a:solidFill>
                <a:srgbClr val="000000"/>
              </a:solidFill>
              <a:latin typeface="Poppins"/>
            </a:endParaRPr>
          </a:p>
        </p:txBody>
      </p:sp>
    </p:spTree>
    <p:extLst>
      <p:ext uri="{BB962C8B-B14F-4D97-AF65-F5344CB8AC3E}">
        <p14:creationId xmlns:p14="http://schemas.microsoft.com/office/powerpoint/2010/main" val="1714953120"/>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6E5A589-AD84-CA3F-06B2-EFDDBF94570B}"/>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B8CECCAE-C325-9E80-AF2C-1BD25F71C471}"/>
              </a:ext>
            </a:extLst>
          </p:cNvPr>
          <p:cNvSpPr txBox="1"/>
          <p:nvPr/>
        </p:nvSpPr>
        <p:spPr>
          <a:xfrm>
            <a:off x="3845859" y="81930"/>
            <a:ext cx="8346141" cy="6694140"/>
          </a:xfrm>
          <a:prstGeom prst="rect">
            <a:avLst/>
          </a:prstGeom>
          <a:solidFill>
            <a:schemeClr val="tx2">
              <a:lumMod val="25000"/>
              <a:lumOff val="75000"/>
            </a:schemeClr>
          </a:solidFill>
        </p:spPr>
        <p:txBody>
          <a:bodyPr wrap="square">
            <a:spAutoFit/>
          </a:bodyPr>
          <a:lstStyle/>
          <a:p>
            <a:pPr algn="r"/>
            <a:r>
              <a:rPr lang="ar-AE" sz="1650" b="1" dirty="0"/>
              <a:t>تتبنى دولة الإمارات العربية المتحدة العديد من الاستراتيجيات الحكومية الطموحة التي تهدف إلى تحقيق التنمية المستدامة والازدهار في مختلف القطاعات. تشمل هذه الاستراتيجيات:</a:t>
            </a:r>
          </a:p>
          <a:p>
            <a:pPr algn="r"/>
            <a:r>
              <a:rPr lang="ar-AE" sz="1650" b="1" dirty="0"/>
              <a:t>1. رؤية الإمارات 2021:</a:t>
            </a:r>
          </a:p>
          <a:p>
            <a:pPr algn="r"/>
            <a:r>
              <a:rPr lang="ar-AE" sz="1650" b="1" dirty="0"/>
              <a:t>تهدف إلى جعل الإمارات من أفضل دول العالم بحلول عام 2021، من خلال التركيز على عدة محاور مثل: مجتمع متلاحم: يتميز بالانتماء والهوية الوطنية </a:t>
            </a:r>
            <a:r>
              <a:rPr lang="ar-AE" sz="1650" b="1" dirty="0" err="1"/>
              <a:t>القوية.اقتصاد</a:t>
            </a:r>
            <a:r>
              <a:rPr lang="ar-AE" sz="1650" b="1" dirty="0"/>
              <a:t> تنافسي: متنوع ومستدام، قائم على المعرفة </a:t>
            </a:r>
            <a:r>
              <a:rPr lang="ar-AE" sz="1650" b="1" dirty="0" err="1"/>
              <a:t>والابتكار.حكومة</a:t>
            </a:r>
            <a:r>
              <a:rPr lang="ar-AE" sz="1650" b="1" dirty="0"/>
              <a:t> فعالة: تقدم خدمات متميزة للمواطنين </a:t>
            </a:r>
            <a:r>
              <a:rPr lang="ar-AE" sz="1650" b="1" dirty="0" err="1"/>
              <a:t>والمقيمين.بيئة</a:t>
            </a:r>
            <a:r>
              <a:rPr lang="ar-AE" sz="1650" b="1" dirty="0"/>
              <a:t> مستدامة: تحافظ على الموارد الطبيعية للأجيال القادمة.</a:t>
            </a:r>
          </a:p>
          <a:p>
            <a:pPr algn="r"/>
            <a:r>
              <a:rPr lang="ar-AE" sz="1650" b="1" dirty="0"/>
              <a:t>2. استراتيجية دبي 2021:تركز على جعل دبي مدينة ذكية ومستدامة، من خلال تطوير البنية التحتية الرقمية وتحسين جودة الحياة في مختلف المجالات.</a:t>
            </a:r>
          </a:p>
          <a:p>
            <a:pPr algn="r"/>
            <a:r>
              <a:rPr lang="ar-AE" sz="1650" b="1" dirty="0"/>
              <a:t>3. مئوية الإمارات 2071:تهدف إلى بناء جيل المستقبل الذي يقود الإمارات نحو تحقيق رؤيتها الطموحة في الميادين كافة، من خلال الاستثمار في التعليم والتكنولوجيا والابتكار.</a:t>
            </a:r>
          </a:p>
          <a:p>
            <a:pPr algn="r"/>
            <a:r>
              <a:rPr lang="ar-AE" sz="1650" b="1" dirty="0"/>
              <a:t>4. استراتيجيات </a:t>
            </a:r>
            <a:r>
              <a:rPr lang="ar-AE" sz="1650" b="1" dirty="0" err="1"/>
              <a:t>القطاعات:بالإضافة</a:t>
            </a:r>
            <a:r>
              <a:rPr lang="ar-AE" sz="1650" b="1" dirty="0"/>
              <a:t> إلى هذه الاستراتيجيات الشاملة، تعمل حكومة الإمارات على تطوير استراتيجيات قطاعية في مجالات متنوعة مثل: الطاقة المتجددة: تسعى الإمارات إلى تنويع مصادر الطاقة والتحول نحو الطاقة النظيفة.</a:t>
            </a:r>
          </a:p>
          <a:p>
            <a:pPr lvl="1" algn="r"/>
            <a:r>
              <a:rPr lang="ar-AE" sz="1650" b="1" dirty="0"/>
              <a:t>الفضاء: تستثمر الإمارات في استكشاف الفضاء وتطوير تكنولوجيا الفضاء.</a:t>
            </a:r>
          </a:p>
          <a:p>
            <a:pPr lvl="1" algn="r"/>
            <a:r>
              <a:rPr lang="ar-AE" sz="1650" b="1" dirty="0"/>
              <a:t>الذكاء الاصطناعي: تتبنى الإمارات تقنيات الذكاء الاصطناعي في مختلف القطاعات لتحسين الأداء والكفاءة.</a:t>
            </a:r>
          </a:p>
          <a:p>
            <a:pPr algn="r"/>
            <a:r>
              <a:rPr lang="ar-AE" sz="1650" b="1" dirty="0"/>
              <a:t>5. مبادرات أخرى:</a:t>
            </a:r>
          </a:p>
          <a:p>
            <a:pPr algn="r"/>
            <a:r>
              <a:rPr lang="ar-AE" sz="1650" b="1" dirty="0"/>
              <a:t>بالإضافة إلى هذه الاستراتيجيات، تطلق حكومة الإمارات العديد من المبادرات والمشاريع التي تهدف إلى تحقيق أهداف التنمية المستدامة، مثل: </a:t>
            </a:r>
          </a:p>
          <a:p>
            <a:pPr lvl="1" algn="r"/>
            <a:r>
              <a:rPr lang="ar-AE" sz="1650" b="1" dirty="0"/>
              <a:t>مبادرة دبي للمدينة الذكية: تهدف إلى تحويل دبي إلى مدينة ذكية من خلال استخدام التكنولوجيا في مختلف المجالات.</a:t>
            </a:r>
          </a:p>
          <a:p>
            <a:pPr lvl="1" algn="r"/>
            <a:r>
              <a:rPr lang="ar-AE" sz="1650" b="1" dirty="0"/>
              <a:t>مبادرة الإمارات للطاقة النظيفة: تهدف إلى زيادة الاعتماد على مصادر الطاقة المتجددة.</a:t>
            </a:r>
          </a:p>
          <a:p>
            <a:pPr algn="r"/>
            <a:r>
              <a:rPr lang="ar-AE" sz="1650" b="1" dirty="0"/>
              <a:t>6. رؤية "نحن الإمارات 2031"</a:t>
            </a:r>
          </a:p>
          <a:p>
            <a:pPr algn="r"/>
            <a:r>
              <a:rPr lang="ar-AE" sz="1650" b="1" dirty="0"/>
              <a:t>تهدف إلى ترسيخ مكانة دولة الإمارات ضمن أفضل 10 دول في العالم بحلول عام 2031، وذلك من خلال التركيز على 4 مسارات رئيسية:</a:t>
            </a:r>
          </a:p>
          <a:p>
            <a:pPr algn="r"/>
            <a:r>
              <a:rPr lang="ar-AE" sz="1650" b="1" dirty="0"/>
              <a:t>مجتمع متلاحم اقتصاد مزدهر دولة رائدة مستقبل مستدام</a:t>
            </a:r>
          </a:p>
          <a:p>
            <a:pPr algn="r"/>
            <a:r>
              <a:rPr lang="ar-AE" sz="1650" b="1" dirty="0"/>
              <a:t>تعتبر هذه الاستراتيجيات والمبادرات جزءاً من رؤية شاملة لحكومة الإمارات تسعى إلى تحقيق التنمية المستدامة والازدهار في مختلف القطاعات، وبناء مستقبل مشرق للأجيال القادمة.</a:t>
            </a:r>
          </a:p>
        </p:txBody>
      </p:sp>
      <p:sp>
        <p:nvSpPr>
          <p:cNvPr id="2" name="TextBox 1">
            <a:extLst>
              <a:ext uri="{FF2B5EF4-FFF2-40B4-BE49-F238E27FC236}">
                <a16:creationId xmlns:a16="http://schemas.microsoft.com/office/drawing/2014/main" id="{B13E6015-E19F-9449-3D46-035FF2461E6B}"/>
              </a:ext>
            </a:extLst>
          </p:cNvPr>
          <p:cNvSpPr txBox="1"/>
          <p:nvPr/>
        </p:nvSpPr>
        <p:spPr>
          <a:xfrm>
            <a:off x="143435" y="582208"/>
            <a:ext cx="3523129" cy="5262979"/>
          </a:xfrm>
          <a:prstGeom prst="rect">
            <a:avLst/>
          </a:prstGeom>
          <a:noFill/>
        </p:spPr>
        <p:txBody>
          <a:bodyPr wrap="square" rtlCol="0">
            <a:spAutoFit/>
          </a:bodyPr>
          <a:lstStyle/>
          <a:p>
            <a:pPr algn="ctr"/>
            <a:r>
              <a:rPr lang="ar-AE" sz="2400" b="1" dirty="0"/>
              <a:t>اقرا النص ثم اجب عن الأسئلة </a:t>
            </a:r>
            <a:br>
              <a:rPr lang="ar-AE" sz="2400" b="1" dirty="0">
                <a:solidFill>
                  <a:srgbClr val="FF0000"/>
                </a:solidFill>
              </a:rPr>
            </a:br>
            <a:br>
              <a:rPr lang="ar-AE" sz="2400" b="1" dirty="0">
                <a:solidFill>
                  <a:srgbClr val="FF0000"/>
                </a:solidFill>
              </a:rPr>
            </a:br>
            <a:r>
              <a:rPr lang="ar-AE" sz="2400" b="1" dirty="0">
                <a:solidFill>
                  <a:schemeClr val="tx2">
                    <a:lumMod val="50000"/>
                    <a:lumOff val="50000"/>
                  </a:schemeClr>
                </a:solidFill>
                <a:latin typeface="Poppins"/>
              </a:rPr>
              <a:t>2. في أي مجالات تستثمر دولة الإمارات بشكل استراتيجي؟</a:t>
            </a:r>
          </a:p>
          <a:p>
            <a:pPr algn="ctr"/>
            <a:endParaRPr lang="ar-AE" sz="2400" b="1" dirty="0">
              <a:solidFill>
                <a:schemeClr val="accent2">
                  <a:lumMod val="75000"/>
                </a:schemeClr>
              </a:solidFill>
              <a:latin typeface="Poppins"/>
            </a:endParaRPr>
          </a:p>
          <a:p>
            <a:pPr algn="ctr"/>
            <a:endParaRPr lang="ar-AE" sz="2400" b="1" dirty="0">
              <a:solidFill>
                <a:schemeClr val="accent2">
                  <a:lumMod val="75000"/>
                </a:schemeClr>
              </a:solidFill>
              <a:latin typeface="Poppins"/>
            </a:endParaRPr>
          </a:p>
          <a:p>
            <a:pPr algn="ctr"/>
            <a:r>
              <a:rPr lang="ar-AE" sz="2400" b="0" i="0" dirty="0">
                <a:solidFill>
                  <a:srgbClr val="364152"/>
                </a:solidFill>
                <a:effectLst/>
                <a:latin typeface="Rubik"/>
              </a:rPr>
              <a:t>أ. الطاقة المتجددة والفضاء والذكاء الاصطناعي</a:t>
            </a:r>
          </a:p>
          <a:p>
            <a:pPr algn="ctr"/>
            <a:br>
              <a:rPr lang="ar-AE" sz="2400" dirty="0"/>
            </a:br>
            <a:r>
              <a:rPr lang="ar-AE" sz="2400" b="0" i="0" dirty="0">
                <a:solidFill>
                  <a:srgbClr val="364152"/>
                </a:solidFill>
                <a:effectLst/>
                <a:latin typeface="Rubik"/>
              </a:rPr>
              <a:t>ب. الزراعة والصناعة فقط</a:t>
            </a:r>
          </a:p>
          <a:p>
            <a:pPr algn="ctr"/>
            <a:br>
              <a:rPr lang="ar-AE" sz="2400" dirty="0"/>
            </a:br>
            <a:r>
              <a:rPr lang="ar-AE" sz="2400" b="0" i="0" dirty="0">
                <a:solidFill>
                  <a:srgbClr val="364152"/>
                </a:solidFill>
                <a:effectLst/>
                <a:latin typeface="Rubik"/>
              </a:rPr>
              <a:t>ج. السياحة والترفيه فقط</a:t>
            </a:r>
          </a:p>
          <a:p>
            <a:pPr algn="ctr"/>
            <a:br>
              <a:rPr lang="ar-AE" sz="2400" dirty="0"/>
            </a:br>
            <a:r>
              <a:rPr lang="ar-AE" sz="2400" b="0" i="0" dirty="0">
                <a:solidFill>
                  <a:srgbClr val="364152"/>
                </a:solidFill>
                <a:effectLst/>
                <a:latin typeface="Rubik"/>
              </a:rPr>
              <a:t>د. النقل البري فقط</a:t>
            </a:r>
            <a:endParaRPr lang="ar-AE" sz="2400" b="1" dirty="0">
              <a:solidFill>
                <a:srgbClr val="000000"/>
              </a:solidFill>
              <a:latin typeface="Poppins"/>
            </a:endParaRPr>
          </a:p>
        </p:txBody>
      </p:sp>
    </p:spTree>
    <p:extLst>
      <p:ext uri="{BB962C8B-B14F-4D97-AF65-F5344CB8AC3E}">
        <p14:creationId xmlns:p14="http://schemas.microsoft.com/office/powerpoint/2010/main" val="3659900266"/>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7427480-DF2F-333B-4F08-854089C95A4F}"/>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52D015A2-58CE-1153-D479-7B344B6BD45A}"/>
              </a:ext>
            </a:extLst>
          </p:cNvPr>
          <p:cNvSpPr txBox="1"/>
          <p:nvPr/>
        </p:nvSpPr>
        <p:spPr>
          <a:xfrm>
            <a:off x="3845859" y="81930"/>
            <a:ext cx="8346141" cy="6694140"/>
          </a:xfrm>
          <a:prstGeom prst="rect">
            <a:avLst/>
          </a:prstGeom>
          <a:solidFill>
            <a:schemeClr val="tx2">
              <a:lumMod val="25000"/>
              <a:lumOff val="75000"/>
            </a:schemeClr>
          </a:solidFill>
        </p:spPr>
        <p:txBody>
          <a:bodyPr wrap="square">
            <a:spAutoFit/>
          </a:bodyPr>
          <a:lstStyle/>
          <a:p>
            <a:pPr algn="r"/>
            <a:r>
              <a:rPr lang="ar-AE" sz="1650" b="1" dirty="0"/>
              <a:t>تتبنى دولة الإمارات العربية المتحدة العديد من الاستراتيجيات الحكومية الطموحة التي تهدف إلى تحقيق التنمية المستدامة والازدهار في مختلف القطاعات. تشمل هذه الاستراتيجيات:</a:t>
            </a:r>
          </a:p>
          <a:p>
            <a:pPr algn="r"/>
            <a:r>
              <a:rPr lang="ar-AE" sz="1650" b="1" dirty="0"/>
              <a:t>1. رؤية الإمارات 2021:</a:t>
            </a:r>
          </a:p>
          <a:p>
            <a:pPr algn="r"/>
            <a:r>
              <a:rPr lang="ar-AE" sz="1650" b="1" dirty="0"/>
              <a:t>تهدف إلى جعل الإمارات من أفضل دول العالم بحلول عام 2021، من خلال التركيز على عدة محاور مثل: مجتمع متلاحم: يتميز بالانتماء والهوية الوطنية </a:t>
            </a:r>
            <a:r>
              <a:rPr lang="ar-AE" sz="1650" b="1" dirty="0" err="1"/>
              <a:t>القوية.اقتصاد</a:t>
            </a:r>
            <a:r>
              <a:rPr lang="ar-AE" sz="1650" b="1" dirty="0"/>
              <a:t> تنافسي: متنوع ومستدام، قائم على المعرفة </a:t>
            </a:r>
            <a:r>
              <a:rPr lang="ar-AE" sz="1650" b="1" dirty="0" err="1"/>
              <a:t>والابتكار.حكومة</a:t>
            </a:r>
            <a:r>
              <a:rPr lang="ar-AE" sz="1650" b="1" dirty="0"/>
              <a:t> فعالة: تقدم خدمات متميزة للمواطنين </a:t>
            </a:r>
            <a:r>
              <a:rPr lang="ar-AE" sz="1650" b="1" dirty="0" err="1"/>
              <a:t>والمقيمين.بيئة</a:t>
            </a:r>
            <a:r>
              <a:rPr lang="ar-AE" sz="1650" b="1" dirty="0"/>
              <a:t> مستدامة: تحافظ على الموارد الطبيعية للأجيال القادمة.</a:t>
            </a:r>
          </a:p>
          <a:p>
            <a:pPr algn="r"/>
            <a:r>
              <a:rPr lang="ar-AE" sz="1650" b="1" dirty="0"/>
              <a:t>2. استراتيجية دبي 2021:تركز على جعل دبي مدينة ذكية ومستدامة، من خلال تطوير البنية التحتية الرقمية وتحسين جودة الحياة في مختلف المجالات.</a:t>
            </a:r>
          </a:p>
          <a:p>
            <a:pPr algn="r"/>
            <a:r>
              <a:rPr lang="ar-AE" sz="1650" b="1" dirty="0"/>
              <a:t>3. مئوية الإمارات 2071:تهدف إلى بناء جيل المستقبل الذي يقود الإمارات نحو تحقيق رؤيتها الطموحة في الميادين كافة، من خلال الاستثمار في التعليم والتكنولوجيا والابتكار.</a:t>
            </a:r>
          </a:p>
          <a:p>
            <a:pPr algn="r"/>
            <a:r>
              <a:rPr lang="ar-AE" sz="1650" b="1" dirty="0"/>
              <a:t>4. استراتيجيات </a:t>
            </a:r>
            <a:r>
              <a:rPr lang="ar-AE" sz="1650" b="1" dirty="0" err="1"/>
              <a:t>القطاعات:بالإضافة</a:t>
            </a:r>
            <a:r>
              <a:rPr lang="ar-AE" sz="1650" b="1" dirty="0"/>
              <a:t> إلى هذه الاستراتيجيات الشاملة، تعمل حكومة الإمارات على تطوير استراتيجيات قطاعية في مجالات متنوعة مثل: الطاقة المتجددة: تسعى الإمارات إلى تنويع مصادر الطاقة والتحول نحو الطاقة النظيفة.</a:t>
            </a:r>
          </a:p>
          <a:p>
            <a:pPr lvl="1" algn="r"/>
            <a:r>
              <a:rPr lang="ar-AE" sz="1650" b="1" dirty="0"/>
              <a:t>الفضاء: تستثمر الإمارات في استكشاف الفضاء وتطوير تكنولوجيا الفضاء.</a:t>
            </a:r>
          </a:p>
          <a:p>
            <a:pPr lvl="1" algn="r"/>
            <a:r>
              <a:rPr lang="ar-AE" sz="1650" b="1" dirty="0"/>
              <a:t>الذكاء الاصطناعي: تتبنى الإمارات تقنيات الذكاء الاصطناعي في مختلف القطاعات لتحسين الأداء والكفاءة.</a:t>
            </a:r>
          </a:p>
          <a:p>
            <a:pPr algn="r"/>
            <a:r>
              <a:rPr lang="ar-AE" sz="1650" b="1" dirty="0"/>
              <a:t>5. مبادرات أخرى:</a:t>
            </a:r>
          </a:p>
          <a:p>
            <a:pPr algn="r"/>
            <a:r>
              <a:rPr lang="ar-AE" sz="1650" b="1" dirty="0"/>
              <a:t>بالإضافة إلى هذه الاستراتيجيات، تطلق حكومة الإمارات العديد من المبادرات والمشاريع التي تهدف إلى تحقيق أهداف التنمية المستدامة، مثل: </a:t>
            </a:r>
          </a:p>
          <a:p>
            <a:pPr lvl="1" algn="r"/>
            <a:r>
              <a:rPr lang="ar-AE" sz="1650" b="1" dirty="0"/>
              <a:t>مبادرة دبي للمدينة الذكية: تهدف إلى تحويل دبي إلى مدينة ذكية من خلال استخدام التكنولوجيا في مختلف المجالات.</a:t>
            </a:r>
          </a:p>
          <a:p>
            <a:pPr lvl="1" algn="r"/>
            <a:r>
              <a:rPr lang="ar-AE" sz="1650" b="1" dirty="0"/>
              <a:t>مبادرة الإمارات للطاقة النظيفة: تهدف إلى زيادة الاعتماد على مصادر الطاقة المتجددة.</a:t>
            </a:r>
          </a:p>
          <a:p>
            <a:pPr algn="r"/>
            <a:r>
              <a:rPr lang="ar-AE" sz="1650" b="1" dirty="0"/>
              <a:t>6. رؤية "نحن الإمارات 2031"</a:t>
            </a:r>
          </a:p>
          <a:p>
            <a:pPr algn="r"/>
            <a:r>
              <a:rPr lang="ar-AE" sz="1650" b="1" dirty="0"/>
              <a:t>تهدف إلى ترسيخ مكانة دولة الإمارات ضمن أفضل 10 دول في العالم بحلول عام 2031، وذلك من خلال التركيز على 4 مسارات رئيسية:</a:t>
            </a:r>
          </a:p>
          <a:p>
            <a:pPr algn="r"/>
            <a:r>
              <a:rPr lang="ar-AE" sz="1650" b="1" dirty="0"/>
              <a:t>مجتمع متلاحم اقتصاد مزدهر دولة رائدة مستقبل مستدام</a:t>
            </a:r>
          </a:p>
          <a:p>
            <a:pPr algn="r"/>
            <a:r>
              <a:rPr lang="ar-AE" sz="1650" b="1" dirty="0"/>
              <a:t>تعتبر هذه الاستراتيجيات والمبادرات جزءاً من رؤية شاملة لحكومة الإمارات تسعى إلى تحقيق التنمية المستدامة والازدهار في مختلف القطاعات، وبناء مستقبل مشرق للأجيال القادمة.</a:t>
            </a:r>
          </a:p>
        </p:txBody>
      </p:sp>
      <p:sp>
        <p:nvSpPr>
          <p:cNvPr id="2" name="TextBox 1">
            <a:extLst>
              <a:ext uri="{FF2B5EF4-FFF2-40B4-BE49-F238E27FC236}">
                <a16:creationId xmlns:a16="http://schemas.microsoft.com/office/drawing/2014/main" id="{CC370B9B-0C06-80E1-A4E8-638E0F15F7D6}"/>
              </a:ext>
            </a:extLst>
          </p:cNvPr>
          <p:cNvSpPr txBox="1"/>
          <p:nvPr/>
        </p:nvSpPr>
        <p:spPr>
          <a:xfrm>
            <a:off x="143435" y="582208"/>
            <a:ext cx="3523129" cy="5632311"/>
          </a:xfrm>
          <a:prstGeom prst="rect">
            <a:avLst/>
          </a:prstGeom>
          <a:noFill/>
        </p:spPr>
        <p:txBody>
          <a:bodyPr wrap="square" rtlCol="0">
            <a:spAutoFit/>
          </a:bodyPr>
          <a:lstStyle/>
          <a:p>
            <a:pPr algn="ctr"/>
            <a:r>
              <a:rPr lang="ar-AE" sz="2400" b="1" dirty="0"/>
              <a:t>اقرا النص ثم اجب عن الأسئلة </a:t>
            </a:r>
            <a:br>
              <a:rPr lang="ar-AE" sz="2400" b="1" dirty="0">
                <a:solidFill>
                  <a:srgbClr val="FF0000"/>
                </a:solidFill>
              </a:rPr>
            </a:br>
            <a:br>
              <a:rPr lang="ar-AE" sz="2400" b="1" dirty="0">
                <a:solidFill>
                  <a:srgbClr val="FF0000"/>
                </a:solidFill>
              </a:rPr>
            </a:br>
            <a:r>
              <a:rPr lang="ar-AE" sz="2400" b="1" dirty="0">
                <a:solidFill>
                  <a:schemeClr val="tx2">
                    <a:lumMod val="50000"/>
                    <a:lumOff val="50000"/>
                  </a:schemeClr>
                </a:solidFill>
                <a:latin typeface="Poppins"/>
              </a:rPr>
              <a:t>3. كيف تسعى الإمارات لتحقيق التنمية المستدامة في قطاع الطاقة؟</a:t>
            </a:r>
          </a:p>
          <a:p>
            <a:pPr algn="ctr"/>
            <a:endParaRPr lang="ar-AE" sz="2400" b="1" dirty="0">
              <a:solidFill>
                <a:schemeClr val="accent2">
                  <a:lumMod val="75000"/>
                </a:schemeClr>
              </a:solidFill>
              <a:latin typeface="Poppins"/>
            </a:endParaRPr>
          </a:p>
          <a:p>
            <a:pPr algn="ctr"/>
            <a:endParaRPr lang="ar-AE" sz="2400" b="1" dirty="0">
              <a:solidFill>
                <a:schemeClr val="accent2">
                  <a:lumMod val="75000"/>
                </a:schemeClr>
              </a:solidFill>
              <a:latin typeface="Poppins"/>
            </a:endParaRPr>
          </a:p>
          <a:p>
            <a:pPr algn="ctr"/>
            <a:r>
              <a:rPr lang="ar-AE" sz="2400" b="0" i="0" dirty="0">
                <a:solidFill>
                  <a:srgbClr val="364152"/>
                </a:solidFill>
                <a:effectLst/>
                <a:latin typeface="Rubik"/>
              </a:rPr>
              <a:t>أ. الاعتماد على النفط فقط</a:t>
            </a:r>
          </a:p>
          <a:p>
            <a:pPr algn="ctr"/>
            <a:br>
              <a:rPr lang="ar-AE" sz="2400" dirty="0"/>
            </a:br>
            <a:r>
              <a:rPr lang="ar-AE" sz="2400" b="0" i="0" dirty="0">
                <a:solidFill>
                  <a:srgbClr val="364152"/>
                </a:solidFill>
                <a:effectLst/>
                <a:latin typeface="Rubik"/>
              </a:rPr>
              <a:t>ب. تنويع مصادر الطاقة والتحول نحو الطاقة النظيفة</a:t>
            </a:r>
          </a:p>
          <a:p>
            <a:pPr algn="ctr"/>
            <a:br>
              <a:rPr lang="ar-AE" sz="2400" dirty="0"/>
            </a:br>
            <a:r>
              <a:rPr lang="ar-AE" sz="2400" b="0" i="0" dirty="0">
                <a:solidFill>
                  <a:srgbClr val="364152"/>
                </a:solidFill>
                <a:effectLst/>
                <a:latin typeface="Rubik"/>
              </a:rPr>
              <a:t>ج. استيراد الطاقة من الخارج</a:t>
            </a:r>
          </a:p>
          <a:p>
            <a:pPr algn="ctr"/>
            <a:br>
              <a:rPr lang="ar-AE" sz="2400" dirty="0"/>
            </a:br>
            <a:r>
              <a:rPr lang="ar-AE" sz="2400" b="0" i="0" dirty="0">
                <a:solidFill>
                  <a:srgbClr val="364152"/>
                </a:solidFill>
                <a:effectLst/>
                <a:latin typeface="Rubik"/>
              </a:rPr>
              <a:t>د. تقليل استهلاك الطاقة فقط</a:t>
            </a:r>
            <a:endParaRPr lang="ar-AE" sz="2400" b="1" dirty="0">
              <a:solidFill>
                <a:srgbClr val="000000"/>
              </a:solidFill>
              <a:latin typeface="Poppins"/>
            </a:endParaRPr>
          </a:p>
        </p:txBody>
      </p:sp>
    </p:spTree>
    <p:extLst>
      <p:ext uri="{BB962C8B-B14F-4D97-AF65-F5344CB8AC3E}">
        <p14:creationId xmlns:p14="http://schemas.microsoft.com/office/powerpoint/2010/main" val="2642879942"/>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8EFF842-BC17-BF2C-5FCD-5F5C16322161}"/>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8DA51BE5-420D-33FD-E80B-AE6E35BE1594}"/>
              </a:ext>
            </a:extLst>
          </p:cNvPr>
          <p:cNvSpPr txBox="1"/>
          <p:nvPr/>
        </p:nvSpPr>
        <p:spPr>
          <a:xfrm>
            <a:off x="3845859" y="81930"/>
            <a:ext cx="8346141" cy="6694140"/>
          </a:xfrm>
          <a:prstGeom prst="rect">
            <a:avLst/>
          </a:prstGeom>
          <a:solidFill>
            <a:schemeClr val="tx2">
              <a:lumMod val="25000"/>
              <a:lumOff val="75000"/>
            </a:schemeClr>
          </a:solidFill>
        </p:spPr>
        <p:txBody>
          <a:bodyPr wrap="square">
            <a:spAutoFit/>
          </a:bodyPr>
          <a:lstStyle/>
          <a:p>
            <a:pPr algn="r"/>
            <a:r>
              <a:rPr lang="ar-AE" sz="1650" b="1" dirty="0"/>
              <a:t>تتبنى دولة الإمارات العربية المتحدة العديد من الاستراتيجيات الحكومية الطموحة التي تهدف إلى تحقيق التنمية المستدامة والازدهار في مختلف القطاعات. تشمل هذه الاستراتيجيات:</a:t>
            </a:r>
          </a:p>
          <a:p>
            <a:pPr algn="r"/>
            <a:r>
              <a:rPr lang="ar-AE" sz="1650" b="1" dirty="0"/>
              <a:t>1. رؤية الإمارات 2021:</a:t>
            </a:r>
          </a:p>
          <a:p>
            <a:pPr algn="r"/>
            <a:r>
              <a:rPr lang="ar-AE" sz="1650" b="1" dirty="0"/>
              <a:t>تهدف إلى جعل الإمارات من أفضل دول العالم بحلول عام 2021، من خلال التركيز على عدة محاور مثل: مجتمع متلاحم: يتميز بالانتماء والهوية الوطنية </a:t>
            </a:r>
            <a:r>
              <a:rPr lang="ar-AE" sz="1650" b="1" dirty="0" err="1"/>
              <a:t>القوية.اقتصاد</a:t>
            </a:r>
            <a:r>
              <a:rPr lang="ar-AE" sz="1650" b="1" dirty="0"/>
              <a:t> تنافسي: متنوع ومستدام، قائم على المعرفة </a:t>
            </a:r>
            <a:r>
              <a:rPr lang="ar-AE" sz="1650" b="1" dirty="0" err="1"/>
              <a:t>والابتكار.حكومة</a:t>
            </a:r>
            <a:r>
              <a:rPr lang="ar-AE" sz="1650" b="1" dirty="0"/>
              <a:t> فعالة: تقدم خدمات متميزة للمواطنين </a:t>
            </a:r>
            <a:r>
              <a:rPr lang="ar-AE" sz="1650" b="1" dirty="0" err="1"/>
              <a:t>والمقيمين.بيئة</a:t>
            </a:r>
            <a:r>
              <a:rPr lang="ar-AE" sz="1650" b="1" dirty="0"/>
              <a:t> مستدامة: تحافظ على الموارد الطبيعية للأجيال القادمة.</a:t>
            </a:r>
          </a:p>
          <a:p>
            <a:pPr algn="r"/>
            <a:r>
              <a:rPr lang="ar-AE" sz="1650" b="1" dirty="0"/>
              <a:t>2. استراتيجية دبي 2021:تركز على جعل دبي مدينة ذكية ومستدامة، من خلال تطوير البنية التحتية الرقمية وتحسين جودة الحياة في مختلف المجالات.</a:t>
            </a:r>
          </a:p>
          <a:p>
            <a:pPr algn="r"/>
            <a:r>
              <a:rPr lang="ar-AE" sz="1650" b="1" dirty="0"/>
              <a:t>3. مئوية الإمارات 2071:تهدف إلى بناء جيل المستقبل الذي يقود الإمارات نحو تحقيق رؤيتها الطموحة في الميادين كافة، من خلال الاستثمار في التعليم والتكنولوجيا والابتكار.</a:t>
            </a:r>
          </a:p>
          <a:p>
            <a:pPr algn="r"/>
            <a:r>
              <a:rPr lang="ar-AE" sz="1650" b="1" dirty="0"/>
              <a:t>4. استراتيجيات </a:t>
            </a:r>
            <a:r>
              <a:rPr lang="ar-AE" sz="1650" b="1" dirty="0" err="1"/>
              <a:t>القطاعات:بالإضافة</a:t>
            </a:r>
            <a:r>
              <a:rPr lang="ar-AE" sz="1650" b="1" dirty="0"/>
              <a:t> إلى هذه الاستراتيجيات الشاملة، تعمل حكومة الإمارات على تطوير استراتيجيات قطاعية في مجالات متنوعة مثل: الطاقة المتجددة: تسعى الإمارات إلى تنويع مصادر الطاقة والتحول نحو الطاقة النظيفة.</a:t>
            </a:r>
          </a:p>
          <a:p>
            <a:pPr lvl="1" algn="r"/>
            <a:r>
              <a:rPr lang="ar-AE" sz="1650" b="1" dirty="0"/>
              <a:t>الفضاء: تستثمر الإمارات في استكشاف الفضاء وتطوير تكنولوجيا الفضاء.</a:t>
            </a:r>
          </a:p>
          <a:p>
            <a:pPr lvl="1" algn="r"/>
            <a:r>
              <a:rPr lang="ar-AE" sz="1650" b="1" dirty="0"/>
              <a:t>الذكاء الاصطناعي: تتبنى الإمارات تقنيات الذكاء الاصطناعي في مختلف القطاعات لتحسين الأداء والكفاءة.</a:t>
            </a:r>
          </a:p>
          <a:p>
            <a:pPr algn="r"/>
            <a:r>
              <a:rPr lang="ar-AE" sz="1650" b="1" dirty="0"/>
              <a:t>5. مبادرات أخرى:</a:t>
            </a:r>
          </a:p>
          <a:p>
            <a:pPr algn="r"/>
            <a:r>
              <a:rPr lang="ar-AE" sz="1650" b="1" dirty="0"/>
              <a:t>بالإضافة إلى هذه الاستراتيجيات، تطلق حكومة الإمارات العديد من المبادرات والمشاريع التي تهدف إلى تحقيق أهداف التنمية المستدامة، مثل: </a:t>
            </a:r>
          </a:p>
          <a:p>
            <a:pPr lvl="1" algn="r"/>
            <a:r>
              <a:rPr lang="ar-AE" sz="1650" b="1" dirty="0"/>
              <a:t>مبادرة دبي للمدينة الذكية: تهدف إلى تحويل دبي إلى مدينة ذكية من خلال استخدام التكنولوجيا في مختلف المجالات.</a:t>
            </a:r>
          </a:p>
          <a:p>
            <a:pPr lvl="1" algn="r"/>
            <a:r>
              <a:rPr lang="ar-AE" sz="1650" b="1" dirty="0"/>
              <a:t>مبادرة الإمارات للطاقة النظيفة: تهدف إلى زيادة الاعتماد على مصادر الطاقة المتجددة.</a:t>
            </a:r>
          </a:p>
          <a:p>
            <a:pPr algn="r"/>
            <a:r>
              <a:rPr lang="ar-AE" sz="1650" b="1" dirty="0"/>
              <a:t>6. رؤية "نحن الإمارات 2031"</a:t>
            </a:r>
          </a:p>
          <a:p>
            <a:pPr algn="r"/>
            <a:r>
              <a:rPr lang="ar-AE" sz="1650" b="1" dirty="0"/>
              <a:t>تهدف إلى ترسيخ مكانة دولة الإمارات ضمن أفضل 10 دول في العالم بحلول عام 2031، وذلك من خلال التركيز على 4 مسارات رئيسية:</a:t>
            </a:r>
          </a:p>
          <a:p>
            <a:pPr algn="r"/>
            <a:r>
              <a:rPr lang="ar-AE" sz="1650" b="1" dirty="0"/>
              <a:t>مجتمع متلاحم اقتصاد مزدهر دولة رائدة مستقبل مستدام</a:t>
            </a:r>
          </a:p>
          <a:p>
            <a:pPr algn="r"/>
            <a:r>
              <a:rPr lang="ar-AE" sz="1650" b="1" dirty="0"/>
              <a:t>تعتبر هذه الاستراتيجيات والمبادرات جزءاً من رؤية شاملة لحكومة الإمارات تسعى إلى تحقيق التنمية المستدامة والازدهار في مختلف القطاعات، وبناء مستقبل مشرق للأجيال القادمة.</a:t>
            </a:r>
          </a:p>
        </p:txBody>
      </p:sp>
      <p:sp>
        <p:nvSpPr>
          <p:cNvPr id="2" name="TextBox 1">
            <a:extLst>
              <a:ext uri="{FF2B5EF4-FFF2-40B4-BE49-F238E27FC236}">
                <a16:creationId xmlns:a16="http://schemas.microsoft.com/office/drawing/2014/main" id="{50DD368C-DAD2-6412-D5CA-7D0F05228312}"/>
              </a:ext>
            </a:extLst>
          </p:cNvPr>
          <p:cNvSpPr txBox="1"/>
          <p:nvPr/>
        </p:nvSpPr>
        <p:spPr>
          <a:xfrm>
            <a:off x="143435" y="582208"/>
            <a:ext cx="3523129" cy="5262979"/>
          </a:xfrm>
          <a:prstGeom prst="rect">
            <a:avLst/>
          </a:prstGeom>
          <a:noFill/>
        </p:spPr>
        <p:txBody>
          <a:bodyPr wrap="square" rtlCol="0">
            <a:spAutoFit/>
          </a:bodyPr>
          <a:lstStyle/>
          <a:p>
            <a:pPr algn="ctr"/>
            <a:r>
              <a:rPr lang="ar-AE" sz="2400" b="1" dirty="0"/>
              <a:t>اقرا النص ثم اجب عن الأسئلة </a:t>
            </a:r>
            <a:br>
              <a:rPr lang="ar-AE" sz="2400" b="1" dirty="0">
                <a:solidFill>
                  <a:srgbClr val="FF0000"/>
                </a:solidFill>
              </a:rPr>
            </a:br>
            <a:br>
              <a:rPr lang="ar-AE" sz="2400" b="1" dirty="0">
                <a:solidFill>
                  <a:srgbClr val="FF0000"/>
                </a:solidFill>
              </a:rPr>
            </a:br>
            <a:r>
              <a:rPr lang="ar-AE" sz="2400" b="1" dirty="0">
                <a:solidFill>
                  <a:schemeClr val="tx2">
                    <a:lumMod val="50000"/>
                    <a:lumOff val="50000"/>
                  </a:schemeClr>
                </a:solidFill>
                <a:latin typeface="Poppins"/>
              </a:rPr>
              <a:t>4. ما هي إحدى سمات المجتمع المتلاحم في رؤية الإمارات 2021؟</a:t>
            </a:r>
          </a:p>
          <a:p>
            <a:pPr algn="ctr"/>
            <a:endParaRPr lang="ar-AE" sz="2400" b="1" dirty="0">
              <a:solidFill>
                <a:schemeClr val="accent2">
                  <a:lumMod val="75000"/>
                </a:schemeClr>
              </a:solidFill>
              <a:latin typeface="Poppins"/>
            </a:endParaRPr>
          </a:p>
          <a:p>
            <a:pPr algn="ctr"/>
            <a:endParaRPr lang="ar-AE" sz="2400" b="1" dirty="0">
              <a:solidFill>
                <a:schemeClr val="accent2">
                  <a:lumMod val="75000"/>
                </a:schemeClr>
              </a:solidFill>
              <a:latin typeface="Poppins"/>
            </a:endParaRPr>
          </a:p>
          <a:p>
            <a:pPr algn="ctr"/>
            <a:r>
              <a:rPr lang="ar-AE" sz="2400" b="0" i="0" dirty="0">
                <a:solidFill>
                  <a:srgbClr val="364152"/>
                </a:solidFill>
                <a:effectLst/>
                <a:latin typeface="Rubik"/>
              </a:rPr>
              <a:t>أ. التركيز على السياحة فقط</a:t>
            </a:r>
          </a:p>
          <a:p>
            <a:pPr algn="ctr"/>
            <a:br>
              <a:rPr lang="ar-AE" sz="2400" dirty="0"/>
            </a:br>
            <a:r>
              <a:rPr lang="ar-AE" sz="2400" b="0" i="0" dirty="0">
                <a:solidFill>
                  <a:srgbClr val="364152"/>
                </a:solidFill>
                <a:effectLst/>
                <a:latin typeface="Rubik"/>
              </a:rPr>
              <a:t>ب. الاهتمام بالتجارة فقط</a:t>
            </a:r>
          </a:p>
          <a:p>
            <a:pPr algn="ctr"/>
            <a:br>
              <a:rPr lang="ar-AE" sz="2400" dirty="0"/>
            </a:br>
            <a:r>
              <a:rPr lang="ar-AE" sz="2400" b="0" i="0" dirty="0">
                <a:solidFill>
                  <a:srgbClr val="364152"/>
                </a:solidFill>
                <a:effectLst/>
                <a:latin typeface="Rubik"/>
              </a:rPr>
              <a:t>ج. الانتماء والهوية الوطنية القوية</a:t>
            </a:r>
          </a:p>
          <a:p>
            <a:pPr algn="ctr"/>
            <a:br>
              <a:rPr lang="ar-AE" sz="2400" dirty="0"/>
            </a:br>
            <a:r>
              <a:rPr lang="ar-AE" sz="2400" b="0" i="0" dirty="0">
                <a:solidFill>
                  <a:srgbClr val="364152"/>
                </a:solidFill>
                <a:effectLst/>
                <a:latin typeface="Rubik"/>
              </a:rPr>
              <a:t>د. تطوير البنية التحتية فقط</a:t>
            </a:r>
            <a:endParaRPr lang="ar-AE" sz="2400" b="1" dirty="0">
              <a:solidFill>
                <a:srgbClr val="000000"/>
              </a:solidFill>
              <a:latin typeface="Poppins"/>
            </a:endParaRPr>
          </a:p>
        </p:txBody>
      </p:sp>
    </p:spTree>
    <p:extLst>
      <p:ext uri="{BB962C8B-B14F-4D97-AF65-F5344CB8AC3E}">
        <p14:creationId xmlns:p14="http://schemas.microsoft.com/office/powerpoint/2010/main" val="3358335623"/>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61D013A-E144-F27C-CCE6-0045E6551E85}"/>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E253AB4C-9648-BFAE-1E97-F33C31BCD635}"/>
              </a:ext>
            </a:extLst>
          </p:cNvPr>
          <p:cNvSpPr txBox="1"/>
          <p:nvPr/>
        </p:nvSpPr>
        <p:spPr>
          <a:xfrm>
            <a:off x="3845859" y="81930"/>
            <a:ext cx="8346141" cy="6694140"/>
          </a:xfrm>
          <a:prstGeom prst="rect">
            <a:avLst/>
          </a:prstGeom>
          <a:solidFill>
            <a:schemeClr val="tx2">
              <a:lumMod val="25000"/>
              <a:lumOff val="75000"/>
            </a:schemeClr>
          </a:solidFill>
        </p:spPr>
        <p:txBody>
          <a:bodyPr wrap="square">
            <a:spAutoFit/>
          </a:bodyPr>
          <a:lstStyle/>
          <a:p>
            <a:pPr algn="r"/>
            <a:r>
              <a:rPr lang="ar-AE" sz="1650" b="1" dirty="0"/>
              <a:t>تتبنى دولة الإمارات العربية المتحدة العديد من الاستراتيجيات الحكومية الطموحة التي تهدف إلى تحقيق التنمية المستدامة والازدهار في مختلف القطاعات. تشمل هذه الاستراتيجيات:</a:t>
            </a:r>
          </a:p>
          <a:p>
            <a:pPr algn="r"/>
            <a:r>
              <a:rPr lang="ar-AE" sz="1650" b="1" dirty="0"/>
              <a:t>1. رؤية الإمارات 2021:</a:t>
            </a:r>
          </a:p>
          <a:p>
            <a:pPr algn="r"/>
            <a:r>
              <a:rPr lang="ar-AE" sz="1650" b="1" dirty="0"/>
              <a:t>تهدف إلى جعل الإمارات من أفضل دول العالم بحلول عام 2021، من خلال التركيز على عدة محاور مثل: مجتمع متلاحم: يتميز بالانتماء والهوية الوطنية </a:t>
            </a:r>
            <a:r>
              <a:rPr lang="ar-AE" sz="1650" b="1" dirty="0" err="1"/>
              <a:t>القوية.اقتصاد</a:t>
            </a:r>
            <a:r>
              <a:rPr lang="ar-AE" sz="1650" b="1" dirty="0"/>
              <a:t> تنافسي: متنوع ومستدام، قائم على المعرفة </a:t>
            </a:r>
            <a:r>
              <a:rPr lang="ar-AE" sz="1650" b="1" dirty="0" err="1"/>
              <a:t>والابتكار.حكومة</a:t>
            </a:r>
            <a:r>
              <a:rPr lang="ar-AE" sz="1650" b="1" dirty="0"/>
              <a:t> فعالة: تقدم خدمات متميزة للمواطنين </a:t>
            </a:r>
            <a:r>
              <a:rPr lang="ar-AE" sz="1650" b="1" dirty="0" err="1"/>
              <a:t>والمقيمين.بيئة</a:t>
            </a:r>
            <a:r>
              <a:rPr lang="ar-AE" sz="1650" b="1" dirty="0"/>
              <a:t> مستدامة: تحافظ على الموارد الطبيعية للأجيال القادمة.</a:t>
            </a:r>
          </a:p>
          <a:p>
            <a:pPr algn="r"/>
            <a:r>
              <a:rPr lang="ar-AE" sz="1650" b="1" dirty="0"/>
              <a:t>2. استراتيجية دبي 2021:تركز على جعل دبي مدينة ذكية ومستدامة، من خلال تطوير البنية التحتية الرقمية وتحسين جودة الحياة في مختلف المجالات.</a:t>
            </a:r>
          </a:p>
          <a:p>
            <a:pPr algn="r"/>
            <a:r>
              <a:rPr lang="ar-AE" sz="1650" b="1" dirty="0"/>
              <a:t>3. مئوية الإمارات 2071:تهدف إلى بناء جيل المستقبل الذي يقود الإمارات نحو تحقيق رؤيتها الطموحة في الميادين كافة، من خلال الاستثمار في التعليم والتكنولوجيا والابتكار.</a:t>
            </a:r>
          </a:p>
          <a:p>
            <a:pPr algn="r"/>
            <a:r>
              <a:rPr lang="ar-AE" sz="1650" b="1" dirty="0"/>
              <a:t>4. استراتيجيات </a:t>
            </a:r>
            <a:r>
              <a:rPr lang="ar-AE" sz="1650" b="1" dirty="0" err="1"/>
              <a:t>القطاعات:بالإضافة</a:t>
            </a:r>
            <a:r>
              <a:rPr lang="ar-AE" sz="1650" b="1" dirty="0"/>
              <a:t> إلى هذه الاستراتيجيات الشاملة، تعمل حكومة الإمارات على تطوير استراتيجيات قطاعية في مجالات متنوعة مثل: الطاقة المتجددة: تسعى الإمارات إلى تنويع مصادر الطاقة والتحول نحو الطاقة النظيفة.</a:t>
            </a:r>
          </a:p>
          <a:p>
            <a:pPr lvl="1" algn="r"/>
            <a:r>
              <a:rPr lang="ar-AE" sz="1650" b="1" dirty="0"/>
              <a:t>الفضاء: تستثمر الإمارات في استكشاف الفضاء وتطوير تكنولوجيا الفضاء.</a:t>
            </a:r>
          </a:p>
          <a:p>
            <a:pPr lvl="1" algn="r"/>
            <a:r>
              <a:rPr lang="ar-AE" sz="1650" b="1" dirty="0"/>
              <a:t>الذكاء الاصطناعي: تتبنى الإمارات تقنيات الذكاء الاصطناعي في مختلف القطاعات لتحسين الأداء والكفاءة.</a:t>
            </a:r>
          </a:p>
          <a:p>
            <a:pPr algn="r"/>
            <a:r>
              <a:rPr lang="ar-AE" sz="1650" b="1" dirty="0"/>
              <a:t>5. مبادرات أخرى:</a:t>
            </a:r>
          </a:p>
          <a:p>
            <a:pPr algn="r"/>
            <a:r>
              <a:rPr lang="ar-AE" sz="1650" b="1" dirty="0"/>
              <a:t>بالإضافة إلى هذه الاستراتيجيات، تطلق حكومة الإمارات العديد من المبادرات والمشاريع التي تهدف إلى تحقيق أهداف التنمية المستدامة، مثل: </a:t>
            </a:r>
          </a:p>
          <a:p>
            <a:pPr lvl="1" algn="r"/>
            <a:r>
              <a:rPr lang="ar-AE" sz="1650" b="1" dirty="0"/>
              <a:t>مبادرة دبي للمدينة الذكية: تهدف إلى تحويل دبي إلى مدينة ذكية من خلال استخدام التكنولوجيا في مختلف المجالات.</a:t>
            </a:r>
          </a:p>
          <a:p>
            <a:pPr lvl="1" algn="r"/>
            <a:r>
              <a:rPr lang="ar-AE" sz="1650" b="1" dirty="0"/>
              <a:t>مبادرة الإمارات للطاقة النظيفة: تهدف إلى زيادة الاعتماد على مصادر الطاقة المتجددة.</a:t>
            </a:r>
          </a:p>
          <a:p>
            <a:pPr algn="r"/>
            <a:r>
              <a:rPr lang="ar-AE" sz="1650" b="1" dirty="0"/>
              <a:t>6. رؤية "نحن الإمارات 2031"</a:t>
            </a:r>
          </a:p>
          <a:p>
            <a:pPr algn="r"/>
            <a:r>
              <a:rPr lang="ar-AE" sz="1650" b="1" dirty="0"/>
              <a:t>تهدف إلى ترسيخ مكانة دولة الإمارات ضمن أفضل 10 دول في العالم بحلول عام 2031، وذلك من خلال التركيز على 4 مسارات رئيسية:</a:t>
            </a:r>
          </a:p>
          <a:p>
            <a:pPr algn="r"/>
            <a:r>
              <a:rPr lang="ar-AE" sz="1650" b="1" dirty="0"/>
              <a:t>مجتمع متلاحم اقتصاد مزدهر دولة رائدة مستقبل مستدام</a:t>
            </a:r>
          </a:p>
          <a:p>
            <a:pPr algn="r"/>
            <a:r>
              <a:rPr lang="ar-AE" sz="1650" b="1" dirty="0"/>
              <a:t>تعتبر هذه الاستراتيجيات والمبادرات جزءاً من رؤية شاملة لحكومة الإمارات تسعى إلى تحقيق التنمية المستدامة والازدهار في مختلف القطاعات، وبناء مستقبل مشرق للأجيال القادمة.</a:t>
            </a:r>
          </a:p>
        </p:txBody>
      </p:sp>
      <p:sp>
        <p:nvSpPr>
          <p:cNvPr id="2" name="TextBox 1">
            <a:extLst>
              <a:ext uri="{FF2B5EF4-FFF2-40B4-BE49-F238E27FC236}">
                <a16:creationId xmlns:a16="http://schemas.microsoft.com/office/drawing/2014/main" id="{FC3DCF0D-939E-0B72-A02E-4F4B5B41FF1D}"/>
              </a:ext>
            </a:extLst>
          </p:cNvPr>
          <p:cNvSpPr txBox="1"/>
          <p:nvPr/>
        </p:nvSpPr>
        <p:spPr>
          <a:xfrm>
            <a:off x="143435" y="582208"/>
            <a:ext cx="3523129" cy="5262979"/>
          </a:xfrm>
          <a:prstGeom prst="rect">
            <a:avLst/>
          </a:prstGeom>
          <a:noFill/>
        </p:spPr>
        <p:txBody>
          <a:bodyPr wrap="square" rtlCol="0">
            <a:spAutoFit/>
          </a:bodyPr>
          <a:lstStyle/>
          <a:p>
            <a:pPr algn="ctr"/>
            <a:r>
              <a:rPr lang="ar-AE" sz="2400" b="1" dirty="0"/>
              <a:t>اقرا النص ثم اجب عن الأسئلة </a:t>
            </a:r>
            <a:br>
              <a:rPr lang="ar-AE" sz="2400" b="1" dirty="0">
                <a:solidFill>
                  <a:srgbClr val="FF0000"/>
                </a:solidFill>
              </a:rPr>
            </a:br>
            <a:br>
              <a:rPr lang="ar-AE" sz="2400" b="1" dirty="0">
                <a:solidFill>
                  <a:srgbClr val="FF0000"/>
                </a:solidFill>
              </a:rPr>
            </a:br>
            <a:r>
              <a:rPr lang="ar-AE" sz="2400" b="1" dirty="0">
                <a:solidFill>
                  <a:schemeClr val="tx2">
                    <a:lumMod val="50000"/>
                    <a:lumOff val="50000"/>
                  </a:schemeClr>
                </a:solidFill>
                <a:latin typeface="Poppins"/>
              </a:rPr>
              <a:t>5. ما هو الهدف الرئيسي لرؤية الإمارات 2021؟</a:t>
            </a:r>
          </a:p>
          <a:p>
            <a:pPr algn="ctr"/>
            <a:endParaRPr lang="ar-AE" sz="2400" b="1" dirty="0">
              <a:solidFill>
                <a:schemeClr val="accent2">
                  <a:lumMod val="75000"/>
                </a:schemeClr>
              </a:solidFill>
              <a:latin typeface="Poppins"/>
            </a:endParaRPr>
          </a:p>
          <a:p>
            <a:pPr algn="ctr"/>
            <a:endParaRPr lang="ar-AE" sz="2400" b="1" dirty="0">
              <a:solidFill>
                <a:schemeClr val="accent2">
                  <a:lumMod val="75000"/>
                </a:schemeClr>
              </a:solidFill>
              <a:latin typeface="Poppins"/>
            </a:endParaRPr>
          </a:p>
          <a:p>
            <a:pPr algn="ctr"/>
            <a:r>
              <a:rPr lang="ar-AE" sz="2400" b="0" i="0" dirty="0">
                <a:solidFill>
                  <a:srgbClr val="364152"/>
                </a:solidFill>
                <a:effectLst/>
                <a:latin typeface="Rubik"/>
              </a:rPr>
              <a:t>أ. تحويل دبي إلى مدينة ذكية</a:t>
            </a:r>
          </a:p>
          <a:p>
            <a:pPr algn="ctr"/>
            <a:br>
              <a:rPr lang="ar-AE" sz="2400" dirty="0"/>
            </a:br>
            <a:r>
              <a:rPr lang="ar-AE" sz="2400" b="0" i="0" dirty="0">
                <a:solidFill>
                  <a:srgbClr val="364152"/>
                </a:solidFill>
                <a:effectLst/>
                <a:latin typeface="Rubik"/>
              </a:rPr>
              <a:t>ب. جعل الإمارات من أفضل دول العالم</a:t>
            </a:r>
          </a:p>
          <a:p>
            <a:pPr algn="ctr"/>
            <a:br>
              <a:rPr lang="ar-AE" sz="2400" dirty="0"/>
            </a:br>
            <a:r>
              <a:rPr lang="ar-AE" sz="2400" b="0" i="0" dirty="0">
                <a:solidFill>
                  <a:srgbClr val="364152"/>
                </a:solidFill>
                <a:effectLst/>
                <a:latin typeface="Rubik"/>
              </a:rPr>
              <a:t>ج. استكشاف الفضاء</a:t>
            </a:r>
          </a:p>
          <a:p>
            <a:pPr algn="ctr"/>
            <a:br>
              <a:rPr lang="ar-AE" sz="2400" dirty="0"/>
            </a:br>
            <a:r>
              <a:rPr lang="ar-AE" sz="2400" b="0" i="0" dirty="0">
                <a:solidFill>
                  <a:srgbClr val="364152"/>
                </a:solidFill>
                <a:effectLst/>
                <a:latin typeface="Rubik"/>
              </a:rPr>
              <a:t>د. تطوير الذكاء الاصطناعي</a:t>
            </a:r>
            <a:endParaRPr lang="ar-AE" sz="2400" b="1" dirty="0">
              <a:solidFill>
                <a:srgbClr val="000000"/>
              </a:solidFill>
              <a:latin typeface="Poppins"/>
            </a:endParaRPr>
          </a:p>
        </p:txBody>
      </p:sp>
    </p:spTree>
    <p:extLst>
      <p:ext uri="{BB962C8B-B14F-4D97-AF65-F5344CB8AC3E}">
        <p14:creationId xmlns:p14="http://schemas.microsoft.com/office/powerpoint/2010/main" val="65678700"/>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a:extLst>
              <a:ext uri="{FF2B5EF4-FFF2-40B4-BE49-F238E27FC236}">
                <a16:creationId xmlns:a16="http://schemas.microsoft.com/office/drawing/2014/main" id="{9F67B1F8-7985-28FA-157A-47DEF1FFFAB7}"/>
              </a:ext>
            </a:extLst>
          </p:cNvPr>
          <p:cNvPicPr>
            <a:picLocks noChangeAspect="1" noChangeArrowheads="1"/>
          </p:cNvPicPr>
          <p:nvPr/>
        </p:nvPicPr>
        <p:blipFill>
          <a:blip r:embed="rId2">
            <a:extLst>
              <a:ext uri="{28A0092B-C50C-407E-A947-70E740481C1C}">
                <a14:useLocalDpi xmlns:a14="http://schemas.microsoft.com/office/drawing/2010/main" val="0"/>
              </a:ext>
            </a:extLst>
          </a:blip>
          <a:stretch>
            <a:fillRect/>
          </a:stretch>
        </p:blipFill>
        <p:spPr bwMode="auto">
          <a:xfrm>
            <a:off x="0" y="0"/>
            <a:ext cx="6718098" cy="6858000"/>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sp>
        <p:nvSpPr>
          <p:cNvPr id="5" name="مستطيل 4"/>
          <p:cNvSpPr/>
          <p:nvPr/>
        </p:nvSpPr>
        <p:spPr>
          <a:xfrm>
            <a:off x="6830414" y="5246290"/>
            <a:ext cx="5283200" cy="1600823"/>
          </a:xfrm>
          <a:prstGeom prst="rect">
            <a:avLst/>
          </a:prstGeom>
        </p:spPr>
        <p:txBody>
          <a:bodyPr wrap="square">
            <a:spAutoFit/>
          </a:bodyPr>
          <a:lstStyle/>
          <a:p>
            <a:pPr algn="r" rtl="1">
              <a:lnSpc>
                <a:spcPct val="115000"/>
              </a:lnSpc>
              <a:spcAft>
                <a:spcPts val="1000"/>
              </a:spcAft>
            </a:pPr>
            <a:r>
              <a:rPr lang="en-US" b="1" dirty="0">
                <a:solidFill>
                  <a:srgbClr val="E36C0A"/>
                </a:solidFill>
                <a:latin typeface="Calibri" panose="020F0502020204030204" pitchFamily="34" charset="0"/>
                <a:ea typeface="Times New Roman" panose="02020603050405020304" pitchFamily="18" charset="0"/>
                <a:cs typeface="Segoe UI" panose="020B0502040204020203" pitchFamily="34" charset="0"/>
              </a:rPr>
              <a:t>5</a:t>
            </a:r>
            <a:r>
              <a:rPr lang="ar-SA" b="1" dirty="0">
                <a:solidFill>
                  <a:srgbClr val="E36C0A"/>
                </a:solidFill>
                <a:latin typeface="Calibri" panose="020F0502020204030204" pitchFamily="34" charset="0"/>
                <a:ea typeface="Times New Roman" panose="02020603050405020304" pitchFamily="18" charset="0"/>
                <a:cs typeface="Segoe UI" panose="020B0502040204020203" pitchFamily="34" charset="0"/>
              </a:rPr>
              <a:t>_</a:t>
            </a:r>
            <a:r>
              <a:rPr lang="ar-SA" b="1" dirty="0">
                <a:solidFill>
                  <a:srgbClr val="E36C0A"/>
                </a:solidFill>
                <a:latin typeface="Calibri" panose="020F0502020204030204" pitchFamily="34" charset="0"/>
                <a:ea typeface="Calibri" panose="020F0502020204030204" pitchFamily="34" charset="0"/>
              </a:rPr>
              <a:t> </a:t>
            </a:r>
            <a:r>
              <a:rPr lang="ar-AE" b="1" dirty="0">
                <a:solidFill>
                  <a:srgbClr val="E36C0A"/>
                </a:solidFill>
                <a:latin typeface="Calibri" panose="020F0502020204030204" pitchFamily="34" charset="0"/>
                <a:ea typeface="Calibri" panose="020F0502020204030204" pitchFamily="34" charset="0"/>
              </a:rPr>
              <a:t>في أي عام حط أول </a:t>
            </a:r>
            <a:r>
              <a:rPr lang="ar-AE" b="1" dirty="0" err="1">
                <a:solidFill>
                  <a:srgbClr val="E36C0A"/>
                </a:solidFill>
                <a:latin typeface="Calibri" panose="020F0502020204030204" pitchFamily="34" charset="0"/>
                <a:ea typeface="Calibri" panose="020F0502020204030204" pitchFamily="34" charset="0"/>
              </a:rPr>
              <a:t>إماراتى</a:t>
            </a:r>
            <a:r>
              <a:rPr lang="ar-AE" b="1" dirty="0">
                <a:solidFill>
                  <a:srgbClr val="E36C0A"/>
                </a:solidFill>
                <a:latin typeface="Calibri" panose="020F0502020204030204" pitchFamily="34" charset="0"/>
                <a:ea typeface="Calibri" panose="020F0502020204030204" pitchFamily="34" charset="0"/>
              </a:rPr>
              <a:t> عربي قدماه علي محطة الفضاء الدولية منذ إنشائها ( هزاع </a:t>
            </a:r>
            <a:r>
              <a:rPr lang="ar-AE" b="1" dirty="0" err="1">
                <a:solidFill>
                  <a:srgbClr val="E36C0A"/>
                </a:solidFill>
                <a:latin typeface="Calibri" panose="020F0502020204030204" pitchFamily="34" charset="0"/>
                <a:ea typeface="Calibri" panose="020F0502020204030204" pitchFamily="34" charset="0"/>
              </a:rPr>
              <a:t>المنصورى</a:t>
            </a:r>
            <a:r>
              <a:rPr lang="ar-AE" b="1" dirty="0">
                <a:solidFill>
                  <a:srgbClr val="E36C0A"/>
                </a:solidFill>
                <a:latin typeface="Calibri" panose="020F0502020204030204" pitchFamily="34" charset="0"/>
                <a:ea typeface="Calibri" panose="020F0502020204030204" pitchFamily="34" charset="0"/>
              </a:rPr>
              <a:t> ) . </a:t>
            </a:r>
          </a:p>
          <a:p>
            <a:pPr algn="r" rtl="1">
              <a:lnSpc>
                <a:spcPct val="115000"/>
              </a:lnSpc>
              <a:spcAft>
                <a:spcPts val="1000"/>
              </a:spcAft>
            </a:pPr>
            <a:r>
              <a:rPr lang="ar-SA" b="1" kern="100" dirty="0">
                <a:solidFill>
                  <a:srgbClr val="000000"/>
                </a:solidFill>
                <a:latin typeface="Calibri" panose="020F0502020204030204" pitchFamily="34" charset="0"/>
                <a:ea typeface="Arial" panose="020B0604020202020204" pitchFamily="34" charset="0"/>
              </a:rPr>
              <a:t>-</a:t>
            </a:r>
            <a:r>
              <a:rPr lang="ar-AE" b="1" kern="100" dirty="0">
                <a:solidFill>
                  <a:srgbClr val="000000"/>
                </a:solidFill>
                <a:latin typeface="Calibri" panose="020F0502020204030204" pitchFamily="34" charset="0"/>
                <a:ea typeface="Arial" panose="020B0604020202020204" pitchFamily="34" charset="0"/>
              </a:rPr>
              <a:t> </a:t>
            </a:r>
            <a:r>
              <a:rPr lang="en-US" b="1" kern="100" dirty="0">
                <a:solidFill>
                  <a:srgbClr val="000000"/>
                </a:solidFill>
                <a:latin typeface="Calibri" panose="020F0502020204030204" pitchFamily="34" charset="0"/>
                <a:ea typeface="Arial" panose="020B0604020202020204" pitchFamily="34" charset="0"/>
              </a:rPr>
              <a:t>2017</a:t>
            </a:r>
            <a:r>
              <a:rPr lang="ar-SA" b="1" kern="100" dirty="0">
                <a:solidFill>
                  <a:srgbClr val="000000"/>
                </a:solidFill>
                <a:latin typeface="Calibri" panose="020F0502020204030204" pitchFamily="34" charset="0"/>
                <a:ea typeface="Arial" panose="020B0604020202020204" pitchFamily="34" charset="0"/>
              </a:rPr>
              <a:t>   </a:t>
            </a:r>
            <a:r>
              <a:rPr lang="ar-AE" b="1" kern="100" dirty="0">
                <a:solidFill>
                  <a:srgbClr val="000000"/>
                </a:solidFill>
                <a:latin typeface="Calibri" panose="020F0502020204030204" pitchFamily="34" charset="0"/>
                <a:ea typeface="Arial" panose="020B0604020202020204" pitchFamily="34" charset="0"/>
              </a:rPr>
              <a:t>                                </a:t>
            </a:r>
            <a:r>
              <a:rPr lang="ar-SA" b="1" kern="100" dirty="0">
                <a:solidFill>
                  <a:srgbClr val="000000"/>
                </a:solidFill>
                <a:latin typeface="Calibri" panose="020F0502020204030204" pitchFamily="34" charset="0"/>
                <a:ea typeface="Arial" panose="020B0604020202020204" pitchFamily="34" charset="0"/>
              </a:rPr>
              <a:t> -</a:t>
            </a:r>
            <a:r>
              <a:rPr lang="ar-AE" b="1" kern="100" dirty="0">
                <a:solidFill>
                  <a:srgbClr val="000000"/>
                </a:solidFill>
                <a:latin typeface="Calibri" panose="020F0502020204030204" pitchFamily="34" charset="0"/>
                <a:ea typeface="Arial" panose="020B0604020202020204" pitchFamily="34" charset="0"/>
              </a:rPr>
              <a:t> </a:t>
            </a:r>
            <a:r>
              <a:rPr lang="en-US" b="1" kern="100" dirty="0">
                <a:solidFill>
                  <a:srgbClr val="000000"/>
                </a:solidFill>
                <a:latin typeface="Calibri" panose="020F0502020204030204" pitchFamily="34" charset="0"/>
                <a:ea typeface="Arial" panose="020B0604020202020204" pitchFamily="34" charset="0"/>
              </a:rPr>
              <a:t>2018</a:t>
            </a:r>
            <a:r>
              <a:rPr lang="ar-AE" b="1" kern="100" dirty="0">
                <a:solidFill>
                  <a:srgbClr val="000000"/>
                </a:solidFill>
                <a:latin typeface="Calibri" panose="020F0502020204030204" pitchFamily="34" charset="0"/>
                <a:ea typeface="Arial" panose="020B0604020202020204" pitchFamily="34" charset="0"/>
              </a:rPr>
              <a:t> </a:t>
            </a:r>
            <a:r>
              <a:rPr lang="ar-SA" b="1" kern="100" dirty="0">
                <a:solidFill>
                  <a:srgbClr val="000000"/>
                </a:solidFill>
                <a:latin typeface="Calibri" panose="020F0502020204030204" pitchFamily="34" charset="0"/>
                <a:ea typeface="Arial" panose="020B0604020202020204" pitchFamily="34" charset="0"/>
              </a:rPr>
              <a:t>                     </a:t>
            </a:r>
            <a:endParaRPr lang="ar-AE" b="1" kern="100" dirty="0">
              <a:solidFill>
                <a:srgbClr val="000000"/>
              </a:solidFill>
              <a:latin typeface="Calibri" panose="020F0502020204030204" pitchFamily="34" charset="0"/>
              <a:ea typeface="Arial" panose="020B0604020202020204" pitchFamily="34" charset="0"/>
            </a:endParaRPr>
          </a:p>
          <a:p>
            <a:pPr marL="6350" marR="364490" indent="-6350" algn="r" rtl="1">
              <a:lnSpc>
                <a:spcPct val="107000"/>
              </a:lnSpc>
              <a:spcAft>
                <a:spcPts val="0"/>
              </a:spcAft>
            </a:pPr>
            <a:r>
              <a:rPr lang="ar-SA" b="1" kern="100" dirty="0">
                <a:solidFill>
                  <a:srgbClr val="000000"/>
                </a:solidFill>
                <a:latin typeface="Calibri" panose="020F0502020204030204" pitchFamily="34" charset="0"/>
                <a:ea typeface="Arial" panose="020B0604020202020204" pitchFamily="34" charset="0"/>
              </a:rPr>
              <a:t>-</a:t>
            </a:r>
            <a:r>
              <a:rPr lang="ar-AE" b="1" kern="100" dirty="0">
                <a:solidFill>
                  <a:srgbClr val="000000"/>
                </a:solidFill>
                <a:latin typeface="Calibri" panose="020F0502020204030204" pitchFamily="34" charset="0"/>
                <a:ea typeface="Arial" panose="020B0604020202020204" pitchFamily="34" charset="0"/>
              </a:rPr>
              <a:t> </a:t>
            </a:r>
            <a:r>
              <a:rPr lang="en-US" b="1" kern="100" dirty="0">
                <a:solidFill>
                  <a:srgbClr val="000000"/>
                </a:solidFill>
                <a:latin typeface="Calibri" panose="020F0502020204030204" pitchFamily="34" charset="0"/>
                <a:ea typeface="Arial" panose="020B0604020202020204" pitchFamily="34" charset="0"/>
              </a:rPr>
              <a:t>2019</a:t>
            </a:r>
            <a:r>
              <a:rPr lang="ar-SA" b="1" kern="100" dirty="0">
                <a:solidFill>
                  <a:srgbClr val="000000"/>
                </a:solidFill>
                <a:latin typeface="Calibri" panose="020F0502020204030204" pitchFamily="34" charset="0"/>
                <a:ea typeface="Arial" panose="020B0604020202020204" pitchFamily="34" charset="0"/>
              </a:rPr>
              <a:t>   </a:t>
            </a:r>
            <a:r>
              <a:rPr lang="ar-AE" b="1" kern="100" dirty="0">
                <a:solidFill>
                  <a:srgbClr val="000000"/>
                </a:solidFill>
                <a:latin typeface="Calibri" panose="020F0502020204030204" pitchFamily="34" charset="0"/>
                <a:ea typeface="Arial" panose="020B0604020202020204" pitchFamily="34" charset="0"/>
              </a:rPr>
              <a:t>                              </a:t>
            </a:r>
            <a:r>
              <a:rPr lang="ar-SA" b="1" kern="100" dirty="0">
                <a:solidFill>
                  <a:srgbClr val="000000"/>
                </a:solidFill>
                <a:latin typeface="Calibri" panose="020F0502020204030204" pitchFamily="34" charset="0"/>
                <a:ea typeface="Arial" panose="020B0604020202020204" pitchFamily="34" charset="0"/>
              </a:rPr>
              <a:t>  - </a:t>
            </a:r>
            <a:r>
              <a:rPr lang="en-US" b="1" kern="100" dirty="0">
                <a:solidFill>
                  <a:srgbClr val="000000"/>
                </a:solidFill>
                <a:latin typeface="Calibri" panose="020F0502020204030204" pitchFamily="34" charset="0"/>
                <a:ea typeface="Arial" panose="020B0604020202020204" pitchFamily="34" charset="0"/>
              </a:rPr>
              <a:t>2020</a:t>
            </a:r>
            <a:endParaRPr lang="ar-SA" b="1" kern="100" dirty="0">
              <a:solidFill>
                <a:srgbClr val="000000"/>
              </a:solidFill>
              <a:latin typeface="Calibri" panose="020F0502020204030204" pitchFamily="34" charset="0"/>
              <a:ea typeface="Arial" panose="020B0604020202020204" pitchFamily="34" charset="0"/>
            </a:endParaRPr>
          </a:p>
        </p:txBody>
      </p:sp>
      <p:sp>
        <p:nvSpPr>
          <p:cNvPr id="6" name="مستطيل 5"/>
          <p:cNvSpPr/>
          <p:nvPr/>
        </p:nvSpPr>
        <p:spPr>
          <a:xfrm>
            <a:off x="6785964" y="1475170"/>
            <a:ext cx="5406033" cy="1600823"/>
          </a:xfrm>
          <a:prstGeom prst="rect">
            <a:avLst/>
          </a:prstGeom>
        </p:spPr>
        <p:txBody>
          <a:bodyPr wrap="square">
            <a:spAutoFit/>
          </a:bodyPr>
          <a:lstStyle/>
          <a:p>
            <a:pPr algn="r" rtl="1">
              <a:lnSpc>
                <a:spcPct val="115000"/>
              </a:lnSpc>
              <a:spcAft>
                <a:spcPts val="1000"/>
              </a:spcAft>
            </a:pPr>
            <a:r>
              <a:rPr lang="en-US" b="1" dirty="0">
                <a:solidFill>
                  <a:srgbClr val="E36C0A"/>
                </a:solidFill>
                <a:latin typeface="+mj-lt"/>
                <a:ea typeface="Times New Roman" panose="02020603050405020304" pitchFamily="18" charset="0"/>
                <a:cs typeface="Segoe UI" panose="020B0502040204020203" pitchFamily="34" charset="0"/>
              </a:rPr>
              <a:t>2</a:t>
            </a:r>
            <a:r>
              <a:rPr lang="ar-SA" b="1" dirty="0">
                <a:solidFill>
                  <a:srgbClr val="E36C0A"/>
                </a:solidFill>
                <a:latin typeface="+mj-lt"/>
                <a:ea typeface="Times New Roman" panose="02020603050405020304" pitchFamily="18" charset="0"/>
                <a:cs typeface="Segoe UI" panose="020B0502040204020203" pitchFamily="34" charset="0"/>
              </a:rPr>
              <a:t>_</a:t>
            </a:r>
            <a:r>
              <a:rPr lang="ar-SA" b="1" dirty="0">
                <a:solidFill>
                  <a:srgbClr val="E36C0A"/>
                </a:solidFill>
                <a:latin typeface="+mj-lt"/>
                <a:ea typeface="Calibri" panose="020F0502020204030204" pitchFamily="34" charset="0"/>
              </a:rPr>
              <a:t> </a:t>
            </a:r>
            <a:r>
              <a:rPr lang="ar-AE" b="1" dirty="0">
                <a:solidFill>
                  <a:srgbClr val="E36C0A"/>
                </a:solidFill>
                <a:latin typeface="+mj-lt"/>
                <a:ea typeface="Calibri" panose="020F0502020204030204" pitchFamily="34" charset="0"/>
                <a:cs typeface="Segoe UI" panose="020B0502040204020203" pitchFamily="34" charset="0"/>
              </a:rPr>
              <a:t>متي تم تصنيع و إطلاق القمر الصناعي خليفة سات </a:t>
            </a:r>
            <a:r>
              <a:rPr lang="ar-AE" b="1" dirty="0" err="1">
                <a:solidFill>
                  <a:srgbClr val="E36C0A"/>
                </a:solidFill>
                <a:latin typeface="+mj-lt"/>
                <a:ea typeface="Calibri" panose="020F0502020204030204" pitchFamily="34" charset="0"/>
                <a:cs typeface="Segoe UI" panose="020B0502040204020203" pitchFamily="34" charset="0"/>
              </a:rPr>
              <a:t>بأيادى</a:t>
            </a:r>
            <a:r>
              <a:rPr lang="ar-AE" b="1" dirty="0">
                <a:solidFill>
                  <a:srgbClr val="E36C0A"/>
                </a:solidFill>
                <a:latin typeface="+mj-lt"/>
                <a:ea typeface="Calibri" panose="020F0502020204030204" pitchFamily="34" charset="0"/>
                <a:cs typeface="Segoe UI" panose="020B0502040204020203" pitchFamily="34" charset="0"/>
              </a:rPr>
              <a:t> وخبرات إماراتية</a:t>
            </a:r>
            <a:endParaRPr lang="en-US" b="1" dirty="0">
              <a:latin typeface="+mj-lt"/>
              <a:ea typeface="Calibri" panose="020F0502020204030204" pitchFamily="34" charset="0"/>
              <a:cs typeface="Arial" panose="020B0604020202020204" pitchFamily="34" charset="0"/>
            </a:endParaRPr>
          </a:p>
          <a:p>
            <a:pPr lvl="0" algn="r" rtl="1">
              <a:lnSpc>
                <a:spcPct val="115000"/>
              </a:lnSpc>
              <a:spcAft>
                <a:spcPts val="1000"/>
              </a:spcAft>
            </a:pPr>
            <a:r>
              <a:rPr lang="ar-SA" b="1" kern="100" dirty="0">
                <a:solidFill>
                  <a:srgbClr val="000000"/>
                </a:solidFill>
                <a:latin typeface="Calibri" panose="020F0502020204030204" pitchFamily="34" charset="0"/>
                <a:ea typeface="Arial" panose="020B0604020202020204" pitchFamily="34" charset="0"/>
              </a:rPr>
              <a:t>-</a:t>
            </a:r>
            <a:r>
              <a:rPr lang="ar-AE" b="1" kern="100" dirty="0">
                <a:solidFill>
                  <a:srgbClr val="000000"/>
                </a:solidFill>
                <a:latin typeface="Calibri" panose="020F0502020204030204" pitchFamily="34" charset="0"/>
                <a:ea typeface="Arial" panose="020B0604020202020204" pitchFamily="34" charset="0"/>
              </a:rPr>
              <a:t> </a:t>
            </a:r>
            <a:r>
              <a:rPr lang="en-US" b="1" kern="100" dirty="0">
                <a:solidFill>
                  <a:srgbClr val="000000"/>
                </a:solidFill>
                <a:latin typeface="Calibri" panose="020F0502020204030204" pitchFamily="34" charset="0"/>
                <a:ea typeface="Arial" panose="020B0604020202020204" pitchFamily="34" charset="0"/>
              </a:rPr>
              <a:t>2017</a:t>
            </a:r>
            <a:r>
              <a:rPr lang="ar-SA" b="1" kern="100" dirty="0">
                <a:solidFill>
                  <a:srgbClr val="000000"/>
                </a:solidFill>
                <a:latin typeface="Calibri" panose="020F0502020204030204" pitchFamily="34" charset="0"/>
                <a:ea typeface="Arial" panose="020B0604020202020204" pitchFamily="34" charset="0"/>
              </a:rPr>
              <a:t>   </a:t>
            </a:r>
            <a:r>
              <a:rPr lang="ar-AE" b="1" kern="100" dirty="0">
                <a:solidFill>
                  <a:srgbClr val="000000"/>
                </a:solidFill>
                <a:latin typeface="Calibri" panose="020F0502020204030204" pitchFamily="34" charset="0"/>
                <a:ea typeface="Arial" panose="020B0604020202020204" pitchFamily="34" charset="0"/>
              </a:rPr>
              <a:t>                                  </a:t>
            </a:r>
            <a:r>
              <a:rPr lang="ar-SA" b="1" kern="100" dirty="0">
                <a:solidFill>
                  <a:srgbClr val="000000"/>
                </a:solidFill>
                <a:latin typeface="Calibri" panose="020F0502020204030204" pitchFamily="34" charset="0"/>
                <a:ea typeface="Arial" panose="020B0604020202020204" pitchFamily="34" charset="0"/>
              </a:rPr>
              <a:t> -</a:t>
            </a:r>
            <a:r>
              <a:rPr lang="ar-AE" b="1" kern="100" dirty="0">
                <a:solidFill>
                  <a:srgbClr val="000000"/>
                </a:solidFill>
                <a:latin typeface="Calibri" panose="020F0502020204030204" pitchFamily="34" charset="0"/>
                <a:ea typeface="Arial" panose="020B0604020202020204" pitchFamily="34" charset="0"/>
              </a:rPr>
              <a:t> </a:t>
            </a:r>
            <a:r>
              <a:rPr lang="en-US" b="1" kern="100" dirty="0">
                <a:solidFill>
                  <a:srgbClr val="000000"/>
                </a:solidFill>
                <a:latin typeface="Calibri" panose="020F0502020204030204" pitchFamily="34" charset="0"/>
                <a:ea typeface="Arial" panose="020B0604020202020204" pitchFamily="34" charset="0"/>
              </a:rPr>
              <a:t>2018</a:t>
            </a:r>
            <a:r>
              <a:rPr lang="ar-AE" b="1" kern="100" dirty="0">
                <a:solidFill>
                  <a:srgbClr val="000000"/>
                </a:solidFill>
                <a:latin typeface="Calibri" panose="020F0502020204030204" pitchFamily="34" charset="0"/>
                <a:ea typeface="Arial" panose="020B0604020202020204" pitchFamily="34" charset="0"/>
              </a:rPr>
              <a:t> </a:t>
            </a:r>
            <a:r>
              <a:rPr lang="ar-SA" b="1" kern="100" dirty="0">
                <a:solidFill>
                  <a:srgbClr val="000000"/>
                </a:solidFill>
                <a:latin typeface="Calibri" panose="020F0502020204030204" pitchFamily="34" charset="0"/>
                <a:ea typeface="Arial" panose="020B0604020202020204" pitchFamily="34" charset="0"/>
              </a:rPr>
              <a:t>                     </a:t>
            </a:r>
            <a:endParaRPr lang="ar-AE" b="1" kern="100" dirty="0">
              <a:solidFill>
                <a:srgbClr val="000000"/>
              </a:solidFill>
              <a:latin typeface="Calibri" panose="020F0502020204030204" pitchFamily="34" charset="0"/>
              <a:ea typeface="Arial" panose="020B0604020202020204" pitchFamily="34" charset="0"/>
            </a:endParaRPr>
          </a:p>
          <a:p>
            <a:pPr marL="6350" marR="364490" lvl="0" indent="-6350" algn="r" rtl="1">
              <a:lnSpc>
                <a:spcPct val="107000"/>
              </a:lnSpc>
            </a:pPr>
            <a:r>
              <a:rPr lang="ar-SA" b="1" kern="100" dirty="0">
                <a:solidFill>
                  <a:srgbClr val="000000"/>
                </a:solidFill>
                <a:latin typeface="Calibri" panose="020F0502020204030204" pitchFamily="34" charset="0"/>
                <a:ea typeface="Arial" panose="020B0604020202020204" pitchFamily="34" charset="0"/>
              </a:rPr>
              <a:t>-</a:t>
            </a:r>
            <a:r>
              <a:rPr lang="ar-AE" b="1" kern="100" dirty="0">
                <a:solidFill>
                  <a:srgbClr val="000000"/>
                </a:solidFill>
                <a:latin typeface="Calibri" panose="020F0502020204030204" pitchFamily="34" charset="0"/>
                <a:ea typeface="Arial" panose="020B0604020202020204" pitchFamily="34" charset="0"/>
              </a:rPr>
              <a:t> </a:t>
            </a:r>
            <a:r>
              <a:rPr lang="en-US" b="1" kern="100" dirty="0">
                <a:solidFill>
                  <a:srgbClr val="000000"/>
                </a:solidFill>
                <a:latin typeface="Calibri" panose="020F0502020204030204" pitchFamily="34" charset="0"/>
                <a:ea typeface="Arial" panose="020B0604020202020204" pitchFamily="34" charset="0"/>
              </a:rPr>
              <a:t>2019</a:t>
            </a:r>
            <a:r>
              <a:rPr lang="ar-SA" b="1" kern="100" dirty="0">
                <a:solidFill>
                  <a:srgbClr val="000000"/>
                </a:solidFill>
                <a:latin typeface="Calibri" panose="020F0502020204030204" pitchFamily="34" charset="0"/>
                <a:ea typeface="Arial" panose="020B0604020202020204" pitchFamily="34" charset="0"/>
              </a:rPr>
              <a:t>   </a:t>
            </a:r>
            <a:r>
              <a:rPr lang="ar-AE" b="1" kern="100" dirty="0">
                <a:solidFill>
                  <a:srgbClr val="000000"/>
                </a:solidFill>
                <a:latin typeface="Calibri" panose="020F0502020204030204" pitchFamily="34" charset="0"/>
                <a:ea typeface="Arial" panose="020B0604020202020204" pitchFamily="34" charset="0"/>
              </a:rPr>
              <a:t>                                 </a:t>
            </a:r>
            <a:r>
              <a:rPr lang="ar-SA" b="1" kern="100" dirty="0">
                <a:solidFill>
                  <a:srgbClr val="000000"/>
                </a:solidFill>
                <a:latin typeface="Calibri" panose="020F0502020204030204" pitchFamily="34" charset="0"/>
                <a:ea typeface="Arial" panose="020B0604020202020204" pitchFamily="34" charset="0"/>
              </a:rPr>
              <a:t>  - </a:t>
            </a:r>
            <a:r>
              <a:rPr lang="en-US" b="1" kern="100" dirty="0">
                <a:solidFill>
                  <a:srgbClr val="000000"/>
                </a:solidFill>
                <a:latin typeface="Calibri" panose="020F0502020204030204" pitchFamily="34" charset="0"/>
                <a:ea typeface="Arial" panose="020B0604020202020204" pitchFamily="34" charset="0"/>
              </a:rPr>
              <a:t>2020</a:t>
            </a:r>
            <a:endParaRPr lang="ar-SA" b="1" kern="100" dirty="0">
              <a:solidFill>
                <a:srgbClr val="000000"/>
              </a:solidFill>
              <a:latin typeface="Calibri" panose="020F0502020204030204" pitchFamily="34" charset="0"/>
              <a:ea typeface="Arial" panose="020B0604020202020204" pitchFamily="34" charset="0"/>
            </a:endParaRPr>
          </a:p>
        </p:txBody>
      </p:sp>
      <p:sp>
        <p:nvSpPr>
          <p:cNvPr id="7" name="مستطيل 6"/>
          <p:cNvSpPr/>
          <p:nvPr/>
        </p:nvSpPr>
        <p:spPr>
          <a:xfrm>
            <a:off x="6908798" y="2963032"/>
            <a:ext cx="5215333" cy="1131848"/>
          </a:xfrm>
          <a:prstGeom prst="rect">
            <a:avLst/>
          </a:prstGeom>
        </p:spPr>
        <p:txBody>
          <a:bodyPr wrap="square">
            <a:spAutoFit/>
          </a:bodyPr>
          <a:lstStyle/>
          <a:p>
            <a:pPr algn="r" rtl="1">
              <a:lnSpc>
                <a:spcPct val="115000"/>
              </a:lnSpc>
              <a:spcAft>
                <a:spcPts val="1000"/>
              </a:spcAft>
            </a:pPr>
            <a:r>
              <a:rPr lang="en-US" b="1" dirty="0">
                <a:solidFill>
                  <a:srgbClr val="E36C0A"/>
                </a:solidFill>
                <a:latin typeface="Calibri" panose="020F0502020204030204" pitchFamily="34" charset="0"/>
                <a:ea typeface="Times New Roman" panose="02020603050405020304" pitchFamily="18" charset="0"/>
                <a:cs typeface="Segoe UI" panose="020B0502040204020203" pitchFamily="34" charset="0"/>
              </a:rPr>
              <a:t>3</a:t>
            </a:r>
            <a:r>
              <a:rPr lang="ar-SA" b="1" dirty="0">
                <a:solidFill>
                  <a:srgbClr val="E36C0A"/>
                </a:solidFill>
                <a:latin typeface="Calibri" panose="020F0502020204030204" pitchFamily="34" charset="0"/>
                <a:ea typeface="Times New Roman" panose="02020603050405020304" pitchFamily="18" charset="0"/>
                <a:cs typeface="Segoe UI" panose="020B0502040204020203" pitchFamily="34" charset="0"/>
              </a:rPr>
              <a:t>_</a:t>
            </a:r>
            <a:r>
              <a:rPr lang="ar-AE" b="1" dirty="0">
                <a:solidFill>
                  <a:srgbClr val="E36C0A"/>
                </a:solidFill>
                <a:latin typeface="Calibri" panose="020F0502020204030204" pitchFamily="34" charset="0"/>
                <a:ea typeface="Times New Roman" panose="02020603050405020304" pitchFamily="18" charset="0"/>
                <a:cs typeface="Segoe UI" panose="020B0502040204020203" pitchFamily="34" charset="0"/>
              </a:rPr>
              <a:t> تم إطلاق البرنامج الوطني للفضاء </a:t>
            </a:r>
          </a:p>
          <a:p>
            <a:pPr marL="6350" marR="364490" lvl="0" indent="-6350" algn="r" rtl="1">
              <a:lnSpc>
                <a:spcPct val="107000"/>
              </a:lnSpc>
            </a:pPr>
            <a:r>
              <a:rPr lang="ar-SA" b="1" kern="100" dirty="0">
                <a:solidFill>
                  <a:srgbClr val="000000"/>
                </a:solidFill>
                <a:latin typeface="Calibri" panose="020F0502020204030204" pitchFamily="34" charset="0"/>
                <a:ea typeface="Arial" panose="020B0604020202020204" pitchFamily="34" charset="0"/>
              </a:rPr>
              <a:t>-</a:t>
            </a:r>
            <a:r>
              <a:rPr lang="en-US" b="1" kern="100" dirty="0">
                <a:solidFill>
                  <a:srgbClr val="000000"/>
                </a:solidFill>
                <a:latin typeface="Calibri" panose="020F0502020204030204" pitchFamily="34" charset="0"/>
                <a:ea typeface="Arial" panose="020B0604020202020204" pitchFamily="34" charset="0"/>
              </a:rPr>
              <a:t> 2014 </a:t>
            </a:r>
            <a:r>
              <a:rPr lang="ar-SA" b="1" kern="100" dirty="0">
                <a:solidFill>
                  <a:srgbClr val="000000"/>
                </a:solidFill>
                <a:latin typeface="Calibri" panose="020F0502020204030204" pitchFamily="34" charset="0"/>
                <a:ea typeface="Arial" panose="020B0604020202020204" pitchFamily="34" charset="0"/>
              </a:rPr>
              <a:t>             </a:t>
            </a:r>
            <a:r>
              <a:rPr lang="ar-AE" b="1" kern="100" dirty="0">
                <a:solidFill>
                  <a:srgbClr val="000000"/>
                </a:solidFill>
                <a:latin typeface="Calibri" panose="020F0502020204030204" pitchFamily="34" charset="0"/>
                <a:ea typeface="Arial" panose="020B0604020202020204" pitchFamily="34" charset="0"/>
              </a:rPr>
              <a:t>       </a:t>
            </a:r>
            <a:r>
              <a:rPr lang="ar-SA" b="1" kern="100" dirty="0">
                <a:solidFill>
                  <a:srgbClr val="000000"/>
                </a:solidFill>
                <a:latin typeface="Calibri" panose="020F0502020204030204" pitchFamily="34" charset="0"/>
                <a:ea typeface="Arial" panose="020B0604020202020204" pitchFamily="34" charset="0"/>
              </a:rPr>
              <a:t>  </a:t>
            </a:r>
            <a:r>
              <a:rPr lang="en-US" b="1" kern="100" dirty="0">
                <a:solidFill>
                  <a:srgbClr val="000000"/>
                </a:solidFill>
                <a:latin typeface="Calibri" panose="020F0502020204030204" pitchFamily="34" charset="0"/>
                <a:ea typeface="Arial" panose="020B0604020202020204" pitchFamily="34" charset="0"/>
              </a:rPr>
              <a:t>                </a:t>
            </a:r>
            <a:r>
              <a:rPr lang="ar-SA" b="1" kern="100" dirty="0">
                <a:solidFill>
                  <a:srgbClr val="000000"/>
                </a:solidFill>
                <a:latin typeface="Calibri" panose="020F0502020204030204" pitchFamily="34" charset="0"/>
                <a:ea typeface="Arial" panose="020B0604020202020204" pitchFamily="34" charset="0"/>
              </a:rPr>
              <a:t> -</a:t>
            </a:r>
            <a:r>
              <a:rPr lang="en-US" b="1" kern="100" dirty="0">
                <a:solidFill>
                  <a:srgbClr val="000000"/>
                </a:solidFill>
                <a:latin typeface="Calibri" panose="020F0502020204030204" pitchFamily="34" charset="0"/>
                <a:ea typeface="Arial" panose="020B0604020202020204" pitchFamily="34" charset="0"/>
              </a:rPr>
              <a:t> 2015 </a:t>
            </a:r>
            <a:r>
              <a:rPr lang="ar-SA" b="1" kern="100" dirty="0">
                <a:solidFill>
                  <a:srgbClr val="000000"/>
                </a:solidFill>
                <a:latin typeface="Calibri" panose="020F0502020204030204" pitchFamily="34" charset="0"/>
                <a:ea typeface="Arial" panose="020B0604020202020204" pitchFamily="34" charset="0"/>
              </a:rPr>
              <a:t>                     </a:t>
            </a:r>
            <a:endParaRPr lang="ar-AE" b="1" kern="100" dirty="0">
              <a:solidFill>
                <a:srgbClr val="000000"/>
              </a:solidFill>
              <a:latin typeface="Calibri" panose="020F0502020204030204" pitchFamily="34" charset="0"/>
              <a:ea typeface="Arial" panose="020B0604020202020204" pitchFamily="34" charset="0"/>
            </a:endParaRPr>
          </a:p>
          <a:p>
            <a:pPr marL="6350" marR="364490" lvl="0" indent="-6350" algn="r" rtl="1">
              <a:lnSpc>
                <a:spcPct val="107000"/>
              </a:lnSpc>
            </a:pPr>
            <a:r>
              <a:rPr lang="ar-SA" b="1" kern="100" dirty="0">
                <a:solidFill>
                  <a:srgbClr val="000000"/>
                </a:solidFill>
                <a:latin typeface="Calibri" panose="020F0502020204030204" pitchFamily="34" charset="0"/>
                <a:ea typeface="Arial" panose="020B0604020202020204" pitchFamily="34" charset="0"/>
              </a:rPr>
              <a:t>-</a:t>
            </a:r>
            <a:r>
              <a:rPr lang="en-US" b="1" kern="100" dirty="0">
                <a:solidFill>
                  <a:srgbClr val="000000"/>
                </a:solidFill>
                <a:latin typeface="Calibri" panose="020F0502020204030204" pitchFamily="34" charset="0"/>
                <a:ea typeface="Arial" panose="020B0604020202020204" pitchFamily="34" charset="0"/>
              </a:rPr>
              <a:t> 2016 </a:t>
            </a:r>
            <a:r>
              <a:rPr lang="ar-AE" b="1" kern="100" dirty="0">
                <a:solidFill>
                  <a:srgbClr val="000000"/>
                </a:solidFill>
                <a:latin typeface="Calibri" panose="020F0502020204030204" pitchFamily="34" charset="0"/>
                <a:ea typeface="Arial" panose="020B0604020202020204" pitchFamily="34" charset="0"/>
              </a:rPr>
              <a:t> </a:t>
            </a:r>
            <a:r>
              <a:rPr lang="ar-SA" b="1" kern="100" dirty="0">
                <a:solidFill>
                  <a:srgbClr val="000000"/>
                </a:solidFill>
                <a:latin typeface="Calibri" panose="020F0502020204030204" pitchFamily="34" charset="0"/>
                <a:ea typeface="Arial" panose="020B0604020202020204" pitchFamily="34" charset="0"/>
              </a:rPr>
              <a:t>             </a:t>
            </a:r>
            <a:r>
              <a:rPr lang="en-US" b="1" kern="100" dirty="0">
                <a:solidFill>
                  <a:srgbClr val="000000"/>
                </a:solidFill>
                <a:latin typeface="Calibri" panose="020F0502020204030204" pitchFamily="34" charset="0"/>
                <a:ea typeface="Arial" panose="020B0604020202020204" pitchFamily="34" charset="0"/>
              </a:rPr>
              <a:t>                </a:t>
            </a:r>
            <a:r>
              <a:rPr lang="ar-SA" b="1" kern="100" dirty="0">
                <a:solidFill>
                  <a:srgbClr val="000000"/>
                </a:solidFill>
                <a:latin typeface="Calibri" panose="020F0502020204030204" pitchFamily="34" charset="0"/>
                <a:ea typeface="Arial" panose="020B0604020202020204" pitchFamily="34" charset="0"/>
              </a:rPr>
              <a:t> </a:t>
            </a:r>
            <a:r>
              <a:rPr lang="en-US" b="1" kern="100" dirty="0">
                <a:solidFill>
                  <a:srgbClr val="000000"/>
                </a:solidFill>
                <a:latin typeface="Calibri" panose="020F0502020204030204" pitchFamily="34" charset="0"/>
                <a:ea typeface="Arial" panose="020B0604020202020204" pitchFamily="34" charset="0"/>
              </a:rPr>
              <a:t>        </a:t>
            </a:r>
            <a:r>
              <a:rPr lang="ar-SA" b="1" kern="100" dirty="0">
                <a:solidFill>
                  <a:srgbClr val="000000"/>
                </a:solidFill>
                <a:latin typeface="Calibri" panose="020F0502020204030204" pitchFamily="34" charset="0"/>
                <a:ea typeface="Arial" panose="020B0604020202020204" pitchFamily="34" charset="0"/>
              </a:rPr>
              <a:t> -</a:t>
            </a:r>
            <a:r>
              <a:rPr lang="en-US" b="1" kern="100" dirty="0">
                <a:solidFill>
                  <a:srgbClr val="000000"/>
                </a:solidFill>
                <a:latin typeface="Calibri" panose="020F0502020204030204" pitchFamily="34" charset="0"/>
                <a:ea typeface="Arial" panose="020B0604020202020204" pitchFamily="34" charset="0"/>
              </a:rPr>
              <a:t> 2017 </a:t>
            </a:r>
            <a:endParaRPr lang="ar-SA" b="1" kern="100" dirty="0">
              <a:solidFill>
                <a:srgbClr val="000000"/>
              </a:solidFill>
              <a:latin typeface="Calibri" panose="020F0502020204030204" pitchFamily="34" charset="0"/>
              <a:ea typeface="Arial" panose="020B0604020202020204" pitchFamily="34" charset="0"/>
            </a:endParaRPr>
          </a:p>
        </p:txBody>
      </p:sp>
      <p:sp>
        <p:nvSpPr>
          <p:cNvPr id="8" name="مستطيل 7"/>
          <p:cNvSpPr/>
          <p:nvPr/>
        </p:nvSpPr>
        <p:spPr>
          <a:xfrm>
            <a:off x="6819897" y="4120197"/>
            <a:ext cx="5304234" cy="1131848"/>
          </a:xfrm>
          <a:prstGeom prst="rect">
            <a:avLst/>
          </a:prstGeom>
        </p:spPr>
        <p:txBody>
          <a:bodyPr wrap="square">
            <a:spAutoFit/>
          </a:bodyPr>
          <a:lstStyle/>
          <a:p>
            <a:pPr algn="r" rtl="1">
              <a:lnSpc>
                <a:spcPct val="115000"/>
              </a:lnSpc>
              <a:spcAft>
                <a:spcPts val="1000"/>
              </a:spcAft>
            </a:pPr>
            <a:r>
              <a:rPr lang="en-US" b="1" dirty="0">
                <a:solidFill>
                  <a:srgbClr val="E36C0A"/>
                </a:solidFill>
                <a:latin typeface="Calibri" panose="020F0502020204030204" pitchFamily="34" charset="0"/>
                <a:ea typeface="Times New Roman" panose="02020603050405020304" pitchFamily="18" charset="0"/>
                <a:cs typeface="Segoe UI" panose="020B0502040204020203" pitchFamily="34" charset="0"/>
              </a:rPr>
              <a:t>4</a:t>
            </a:r>
            <a:r>
              <a:rPr lang="ar-SA" b="1" dirty="0">
                <a:solidFill>
                  <a:srgbClr val="E36C0A"/>
                </a:solidFill>
                <a:latin typeface="Calibri" panose="020F0502020204030204" pitchFamily="34" charset="0"/>
                <a:ea typeface="Times New Roman" panose="02020603050405020304" pitchFamily="18" charset="0"/>
                <a:cs typeface="Segoe UI" panose="020B0502040204020203" pitchFamily="34" charset="0"/>
              </a:rPr>
              <a:t>_</a:t>
            </a:r>
            <a:r>
              <a:rPr lang="ar-AE" b="1" dirty="0">
                <a:solidFill>
                  <a:srgbClr val="E36C0A"/>
                </a:solidFill>
                <a:latin typeface="Calibri" panose="020F0502020204030204" pitchFamily="34" charset="0"/>
                <a:ea typeface="Times New Roman" panose="02020603050405020304" pitchFamily="18" charset="0"/>
                <a:cs typeface="Segoe UI" panose="020B0502040204020203" pitchFamily="34" charset="0"/>
              </a:rPr>
              <a:t> تم إنشاء أول وكالة فضاء إماراتية عربية </a:t>
            </a:r>
            <a:endParaRPr lang="en-US" sz="1600" dirty="0">
              <a:latin typeface="Calibri" panose="020F0502020204030204" pitchFamily="34" charset="0"/>
              <a:ea typeface="Calibri" panose="020F0502020204030204" pitchFamily="34" charset="0"/>
              <a:cs typeface="Arial" panose="020B0604020202020204" pitchFamily="34" charset="0"/>
            </a:endParaRPr>
          </a:p>
          <a:p>
            <a:pPr marL="6350" marR="364490" indent="-6350" algn="r" rtl="1">
              <a:lnSpc>
                <a:spcPct val="107000"/>
              </a:lnSpc>
              <a:spcAft>
                <a:spcPts val="0"/>
              </a:spcAft>
            </a:pPr>
            <a:r>
              <a:rPr lang="ar-SA" b="1" kern="100" dirty="0">
                <a:solidFill>
                  <a:srgbClr val="000000"/>
                </a:solidFill>
                <a:latin typeface="Calibri" panose="020F0502020204030204" pitchFamily="34" charset="0"/>
                <a:ea typeface="Arial" panose="020B0604020202020204" pitchFamily="34" charset="0"/>
              </a:rPr>
              <a:t>-</a:t>
            </a:r>
            <a:r>
              <a:rPr lang="ar-AE" b="1" kern="100" dirty="0">
                <a:solidFill>
                  <a:srgbClr val="000000"/>
                </a:solidFill>
                <a:latin typeface="Calibri" panose="020F0502020204030204" pitchFamily="34" charset="0"/>
                <a:ea typeface="Arial" panose="020B0604020202020204" pitchFamily="34" charset="0"/>
              </a:rPr>
              <a:t> </a:t>
            </a:r>
            <a:r>
              <a:rPr lang="en-US" b="1" kern="100" dirty="0">
                <a:solidFill>
                  <a:srgbClr val="000000"/>
                </a:solidFill>
                <a:latin typeface="Calibri" panose="020F0502020204030204" pitchFamily="34" charset="0"/>
                <a:ea typeface="Arial" panose="020B0604020202020204" pitchFamily="34" charset="0"/>
              </a:rPr>
              <a:t>2013</a:t>
            </a:r>
            <a:r>
              <a:rPr lang="ar-SA" b="1" kern="100" dirty="0">
                <a:solidFill>
                  <a:srgbClr val="000000"/>
                </a:solidFill>
                <a:latin typeface="Calibri" panose="020F0502020204030204" pitchFamily="34" charset="0"/>
                <a:ea typeface="Arial" panose="020B0604020202020204" pitchFamily="34" charset="0"/>
              </a:rPr>
              <a:t>            </a:t>
            </a:r>
            <a:r>
              <a:rPr lang="en-US" b="1" kern="100" dirty="0">
                <a:solidFill>
                  <a:srgbClr val="000000"/>
                </a:solidFill>
                <a:latin typeface="Calibri" panose="020F0502020204030204" pitchFamily="34" charset="0"/>
                <a:ea typeface="Arial" panose="020B0604020202020204" pitchFamily="34" charset="0"/>
              </a:rPr>
              <a:t>                      </a:t>
            </a:r>
            <a:r>
              <a:rPr lang="ar-SA" b="1" kern="100" dirty="0">
                <a:solidFill>
                  <a:srgbClr val="000000"/>
                </a:solidFill>
                <a:latin typeface="Calibri" panose="020F0502020204030204" pitchFamily="34" charset="0"/>
                <a:ea typeface="Arial" panose="020B0604020202020204" pitchFamily="34" charset="0"/>
              </a:rPr>
              <a:t>     -</a:t>
            </a:r>
            <a:r>
              <a:rPr lang="en-US" b="1" kern="100" dirty="0">
                <a:solidFill>
                  <a:srgbClr val="000000"/>
                </a:solidFill>
                <a:latin typeface="Calibri" panose="020F0502020204030204" pitchFamily="34" charset="0"/>
                <a:ea typeface="Arial" panose="020B0604020202020204" pitchFamily="34" charset="0"/>
              </a:rPr>
              <a:t> 2014  </a:t>
            </a:r>
            <a:r>
              <a:rPr lang="ar-SA" b="1" kern="100" dirty="0">
                <a:solidFill>
                  <a:srgbClr val="000000"/>
                </a:solidFill>
                <a:latin typeface="Calibri" panose="020F0502020204030204" pitchFamily="34" charset="0"/>
                <a:ea typeface="Arial" panose="020B0604020202020204" pitchFamily="34" charset="0"/>
              </a:rPr>
              <a:t>                     </a:t>
            </a:r>
            <a:endParaRPr lang="ar-AE" b="1" kern="100" dirty="0">
              <a:solidFill>
                <a:srgbClr val="000000"/>
              </a:solidFill>
              <a:latin typeface="Calibri" panose="020F0502020204030204" pitchFamily="34" charset="0"/>
              <a:ea typeface="Arial" panose="020B0604020202020204" pitchFamily="34" charset="0"/>
            </a:endParaRPr>
          </a:p>
          <a:p>
            <a:pPr marL="6350" marR="364490" indent="-6350" algn="r" rtl="1">
              <a:lnSpc>
                <a:spcPct val="107000"/>
              </a:lnSpc>
              <a:spcAft>
                <a:spcPts val="0"/>
              </a:spcAft>
            </a:pPr>
            <a:r>
              <a:rPr lang="ar-SA" b="1" kern="100" dirty="0">
                <a:solidFill>
                  <a:srgbClr val="000000"/>
                </a:solidFill>
                <a:latin typeface="Calibri" panose="020F0502020204030204" pitchFamily="34" charset="0"/>
                <a:ea typeface="Arial" panose="020B0604020202020204" pitchFamily="34" charset="0"/>
              </a:rPr>
              <a:t>-</a:t>
            </a:r>
            <a:r>
              <a:rPr lang="en-US" b="1" kern="100" dirty="0">
                <a:solidFill>
                  <a:srgbClr val="000000"/>
                </a:solidFill>
                <a:latin typeface="Calibri" panose="020F0502020204030204" pitchFamily="34" charset="0"/>
                <a:ea typeface="Arial" panose="020B0604020202020204" pitchFamily="34" charset="0"/>
              </a:rPr>
              <a:t> 2015 </a:t>
            </a:r>
            <a:r>
              <a:rPr lang="ar-SA" b="1" kern="100" dirty="0">
                <a:solidFill>
                  <a:srgbClr val="000000"/>
                </a:solidFill>
                <a:latin typeface="Calibri" panose="020F0502020204030204" pitchFamily="34" charset="0"/>
                <a:ea typeface="Arial" panose="020B0604020202020204" pitchFamily="34" charset="0"/>
              </a:rPr>
              <a:t>            </a:t>
            </a:r>
            <a:r>
              <a:rPr lang="en-US" b="1" kern="100" dirty="0">
                <a:solidFill>
                  <a:srgbClr val="000000"/>
                </a:solidFill>
                <a:latin typeface="Calibri" panose="020F0502020204030204" pitchFamily="34" charset="0"/>
                <a:ea typeface="Arial" panose="020B0604020202020204" pitchFamily="34" charset="0"/>
              </a:rPr>
              <a:t>                    </a:t>
            </a:r>
            <a:r>
              <a:rPr lang="ar-SA" b="1" kern="100" dirty="0">
                <a:solidFill>
                  <a:srgbClr val="000000"/>
                </a:solidFill>
                <a:latin typeface="Calibri" panose="020F0502020204030204" pitchFamily="34" charset="0"/>
                <a:ea typeface="Arial" panose="020B0604020202020204" pitchFamily="34" charset="0"/>
              </a:rPr>
              <a:t>      -</a:t>
            </a:r>
            <a:r>
              <a:rPr lang="en-US" b="1" kern="100" dirty="0">
                <a:solidFill>
                  <a:srgbClr val="000000"/>
                </a:solidFill>
                <a:latin typeface="Calibri" panose="020F0502020204030204" pitchFamily="34" charset="0"/>
                <a:ea typeface="Arial" panose="020B0604020202020204" pitchFamily="34" charset="0"/>
              </a:rPr>
              <a:t>  2016 </a:t>
            </a:r>
            <a:endParaRPr lang="ar-SA" b="1" kern="100" dirty="0">
              <a:solidFill>
                <a:srgbClr val="000000"/>
              </a:solidFill>
              <a:latin typeface="Calibri" panose="020F0502020204030204" pitchFamily="34" charset="0"/>
              <a:ea typeface="Arial" panose="020B0604020202020204" pitchFamily="34" charset="0"/>
            </a:endParaRPr>
          </a:p>
        </p:txBody>
      </p:sp>
      <p:sp>
        <p:nvSpPr>
          <p:cNvPr id="11" name="مستطيل 10"/>
          <p:cNvSpPr/>
          <p:nvPr/>
        </p:nvSpPr>
        <p:spPr>
          <a:xfrm>
            <a:off x="6794446" y="12114"/>
            <a:ext cx="5329685" cy="1450397"/>
          </a:xfrm>
          <a:prstGeom prst="rect">
            <a:avLst/>
          </a:prstGeom>
        </p:spPr>
        <p:txBody>
          <a:bodyPr wrap="square">
            <a:spAutoFit/>
          </a:bodyPr>
          <a:lstStyle/>
          <a:p>
            <a:pPr algn="r" rtl="1">
              <a:lnSpc>
                <a:spcPct val="115000"/>
              </a:lnSpc>
              <a:spcAft>
                <a:spcPts val="1000"/>
              </a:spcAft>
            </a:pPr>
            <a:r>
              <a:rPr lang="en-US" b="1" dirty="0">
                <a:solidFill>
                  <a:srgbClr val="E36C0A"/>
                </a:solidFill>
                <a:latin typeface="Calibri" panose="020F0502020204030204" pitchFamily="34" charset="0"/>
                <a:ea typeface="Times New Roman" panose="02020603050405020304" pitchFamily="18" charset="0"/>
                <a:cs typeface="Segoe UI" panose="020B0502040204020203" pitchFamily="34" charset="0"/>
              </a:rPr>
              <a:t>1</a:t>
            </a:r>
            <a:r>
              <a:rPr lang="ar-SA" b="1" dirty="0">
                <a:solidFill>
                  <a:srgbClr val="E36C0A"/>
                </a:solidFill>
                <a:latin typeface="Calibri" panose="020F0502020204030204" pitchFamily="34" charset="0"/>
                <a:ea typeface="Times New Roman" panose="02020603050405020304" pitchFamily="18" charset="0"/>
                <a:cs typeface="Segoe UI" panose="020B0502040204020203" pitchFamily="34" charset="0"/>
              </a:rPr>
              <a:t>_</a:t>
            </a:r>
            <a:r>
              <a:rPr lang="ar-SA" b="1" dirty="0">
                <a:solidFill>
                  <a:srgbClr val="E36C0A"/>
                </a:solidFill>
                <a:latin typeface="Calibri" panose="020F0502020204030204" pitchFamily="34" charset="0"/>
                <a:ea typeface="Calibri" panose="020F0502020204030204" pitchFamily="34" charset="0"/>
              </a:rPr>
              <a:t> </a:t>
            </a:r>
            <a:r>
              <a:rPr lang="ar-AE" b="1" dirty="0">
                <a:solidFill>
                  <a:srgbClr val="E36C0A"/>
                </a:solidFill>
                <a:latin typeface="Calibri" panose="020F0502020204030204" pitchFamily="34" charset="0"/>
                <a:ea typeface="Calibri" panose="020F0502020204030204" pitchFamily="34" charset="0"/>
                <a:cs typeface="Segoe UI" panose="020B0502040204020203" pitchFamily="34" charset="0"/>
              </a:rPr>
              <a:t>خصص رئيس الدولة صاحب السمو الشيخ محمد بن زايد -حفظه الله ورعاه-  </a:t>
            </a:r>
            <a:r>
              <a:rPr lang="ar-AE" b="1">
                <a:solidFill>
                  <a:srgbClr val="E36C0A"/>
                </a:solidFill>
                <a:latin typeface="Calibri" panose="020F0502020204030204" pitchFamily="34" charset="0"/>
                <a:ea typeface="Calibri" panose="020F0502020204030204" pitchFamily="34" charset="0"/>
                <a:cs typeface="Segoe UI" panose="020B0502040204020203" pitchFamily="34" charset="0"/>
              </a:rPr>
              <a:t>3 مليار </a:t>
            </a:r>
            <a:r>
              <a:rPr lang="ar-AE" b="1" dirty="0">
                <a:solidFill>
                  <a:srgbClr val="E36C0A"/>
                </a:solidFill>
                <a:latin typeface="Calibri" panose="020F0502020204030204" pitchFamily="34" charset="0"/>
                <a:ea typeface="Calibri" panose="020F0502020204030204" pitchFamily="34" charset="0"/>
                <a:cs typeface="Segoe UI" panose="020B0502040204020203" pitchFamily="34" charset="0"/>
              </a:rPr>
              <a:t>درهم دعم لقطاع </a:t>
            </a:r>
            <a:r>
              <a:rPr lang="ar-AE" sz="1600" b="1" dirty="0">
                <a:solidFill>
                  <a:srgbClr val="E36C0A"/>
                </a:solidFill>
                <a:latin typeface="Calibri" panose="020F0502020204030204" pitchFamily="34" charset="0"/>
                <a:ea typeface="Calibri" panose="020F0502020204030204" pitchFamily="34" charset="0"/>
                <a:cs typeface="Segoe UI" panose="020B0502040204020203" pitchFamily="34" charset="0"/>
              </a:rPr>
              <a:t>الفضاء </a:t>
            </a:r>
            <a:endParaRPr lang="en-US" sz="1600" b="1" dirty="0">
              <a:latin typeface="Calibri" panose="020F0502020204030204" pitchFamily="34" charset="0"/>
              <a:ea typeface="Calibri" panose="020F0502020204030204" pitchFamily="34" charset="0"/>
              <a:cs typeface="Arial" panose="020B0604020202020204" pitchFamily="34" charset="0"/>
            </a:endParaRPr>
          </a:p>
          <a:p>
            <a:pPr marL="6350" marR="364490" indent="-6350" algn="r" rtl="1">
              <a:lnSpc>
                <a:spcPct val="107000"/>
              </a:lnSpc>
              <a:spcAft>
                <a:spcPts val="0"/>
              </a:spcAft>
            </a:pPr>
            <a:r>
              <a:rPr lang="ar-SA" b="1" kern="100" dirty="0">
                <a:solidFill>
                  <a:srgbClr val="000000"/>
                </a:solidFill>
                <a:latin typeface="Calibri" panose="020F0502020204030204" pitchFamily="34" charset="0"/>
                <a:ea typeface="Arial" panose="020B0604020202020204" pitchFamily="34" charset="0"/>
              </a:rPr>
              <a:t>-</a:t>
            </a:r>
            <a:r>
              <a:rPr lang="en-US" b="1" kern="100" dirty="0">
                <a:solidFill>
                  <a:srgbClr val="000000"/>
                </a:solidFill>
                <a:latin typeface="Calibri" panose="020F0502020204030204" pitchFamily="34" charset="0"/>
                <a:ea typeface="Arial" panose="020B0604020202020204" pitchFamily="34" charset="0"/>
              </a:rPr>
              <a:t> </a:t>
            </a:r>
            <a:r>
              <a:rPr lang="ar-SA" b="1" kern="100" dirty="0">
                <a:solidFill>
                  <a:srgbClr val="000000"/>
                </a:solidFill>
                <a:latin typeface="Calibri" panose="020F0502020204030204" pitchFamily="34" charset="0"/>
                <a:ea typeface="Arial" panose="020B0604020202020204" pitchFamily="34" charset="0"/>
              </a:rPr>
              <a:t> </a:t>
            </a:r>
            <a:r>
              <a:rPr lang="en-US" b="1" kern="100" dirty="0">
                <a:solidFill>
                  <a:srgbClr val="000000"/>
                </a:solidFill>
                <a:latin typeface="Calibri" panose="020F0502020204030204" pitchFamily="34" charset="0"/>
                <a:ea typeface="Arial" panose="020B0604020202020204" pitchFamily="34" charset="0"/>
              </a:rPr>
              <a:t>2020</a:t>
            </a:r>
            <a:r>
              <a:rPr lang="ar-SA" b="1" kern="100" dirty="0">
                <a:solidFill>
                  <a:srgbClr val="000000"/>
                </a:solidFill>
                <a:latin typeface="Calibri" panose="020F0502020204030204" pitchFamily="34" charset="0"/>
                <a:ea typeface="Arial" panose="020B0604020202020204" pitchFamily="34" charset="0"/>
              </a:rPr>
              <a:t>             </a:t>
            </a:r>
            <a:r>
              <a:rPr lang="ar-AE" b="1" kern="100" dirty="0">
                <a:solidFill>
                  <a:srgbClr val="000000"/>
                </a:solidFill>
                <a:latin typeface="Calibri" panose="020F0502020204030204" pitchFamily="34" charset="0"/>
                <a:ea typeface="Arial" panose="020B0604020202020204" pitchFamily="34" charset="0"/>
              </a:rPr>
              <a:t>             </a:t>
            </a:r>
            <a:r>
              <a:rPr lang="en-US" b="1" kern="100" dirty="0">
                <a:solidFill>
                  <a:srgbClr val="000000"/>
                </a:solidFill>
                <a:latin typeface="Calibri" panose="020F0502020204030204" pitchFamily="34" charset="0"/>
                <a:ea typeface="Arial" panose="020B0604020202020204" pitchFamily="34" charset="0"/>
              </a:rPr>
              <a:t>       </a:t>
            </a:r>
            <a:r>
              <a:rPr lang="ar-SA" b="1" kern="100" dirty="0">
                <a:solidFill>
                  <a:srgbClr val="000000"/>
                </a:solidFill>
                <a:latin typeface="Calibri" panose="020F0502020204030204" pitchFamily="34" charset="0"/>
                <a:ea typeface="Arial" panose="020B0604020202020204" pitchFamily="34" charset="0"/>
              </a:rPr>
              <a:t>   -</a:t>
            </a:r>
            <a:r>
              <a:rPr lang="en-US" b="1" kern="100" dirty="0">
                <a:solidFill>
                  <a:srgbClr val="000000"/>
                </a:solidFill>
                <a:latin typeface="Calibri" panose="020F0502020204030204" pitchFamily="34" charset="0"/>
                <a:ea typeface="Arial" panose="020B0604020202020204" pitchFamily="34" charset="0"/>
              </a:rPr>
              <a:t> 2021 </a:t>
            </a:r>
            <a:r>
              <a:rPr lang="ar-SA" b="1" kern="100" dirty="0">
                <a:solidFill>
                  <a:srgbClr val="000000"/>
                </a:solidFill>
                <a:latin typeface="Calibri" panose="020F0502020204030204" pitchFamily="34" charset="0"/>
                <a:ea typeface="Arial" panose="020B0604020202020204" pitchFamily="34" charset="0"/>
              </a:rPr>
              <a:t>                     </a:t>
            </a:r>
            <a:endParaRPr lang="ar-AE" b="1" kern="100" dirty="0">
              <a:solidFill>
                <a:srgbClr val="000000"/>
              </a:solidFill>
              <a:latin typeface="Calibri" panose="020F0502020204030204" pitchFamily="34" charset="0"/>
              <a:ea typeface="Arial" panose="020B0604020202020204" pitchFamily="34" charset="0"/>
            </a:endParaRPr>
          </a:p>
          <a:p>
            <a:pPr marL="6350" marR="364490" indent="-6350" algn="r" rtl="1">
              <a:lnSpc>
                <a:spcPct val="107000"/>
              </a:lnSpc>
              <a:spcAft>
                <a:spcPts val="0"/>
              </a:spcAft>
            </a:pPr>
            <a:r>
              <a:rPr lang="ar-SA" b="1" kern="100" dirty="0">
                <a:solidFill>
                  <a:srgbClr val="000000"/>
                </a:solidFill>
                <a:latin typeface="Calibri" panose="020F0502020204030204" pitchFamily="34" charset="0"/>
                <a:ea typeface="Arial" panose="020B0604020202020204" pitchFamily="34" charset="0"/>
              </a:rPr>
              <a:t>-</a:t>
            </a:r>
            <a:r>
              <a:rPr lang="en-US" b="1" kern="100" dirty="0">
                <a:solidFill>
                  <a:srgbClr val="000000"/>
                </a:solidFill>
                <a:latin typeface="Calibri" panose="020F0502020204030204" pitchFamily="34" charset="0"/>
                <a:ea typeface="Arial" panose="020B0604020202020204" pitchFamily="34" charset="0"/>
              </a:rPr>
              <a:t>  2022  </a:t>
            </a:r>
            <a:r>
              <a:rPr lang="ar-SA" b="1" kern="100" dirty="0">
                <a:solidFill>
                  <a:srgbClr val="000000"/>
                </a:solidFill>
                <a:latin typeface="Calibri" panose="020F0502020204030204" pitchFamily="34" charset="0"/>
                <a:ea typeface="Arial" panose="020B0604020202020204" pitchFamily="34" charset="0"/>
              </a:rPr>
              <a:t>                 </a:t>
            </a:r>
            <a:r>
              <a:rPr lang="en-US" b="1" kern="100" dirty="0">
                <a:solidFill>
                  <a:srgbClr val="000000"/>
                </a:solidFill>
                <a:latin typeface="Calibri" panose="020F0502020204030204" pitchFamily="34" charset="0"/>
                <a:ea typeface="Arial" panose="020B0604020202020204" pitchFamily="34" charset="0"/>
              </a:rPr>
              <a:t>                   </a:t>
            </a:r>
            <a:r>
              <a:rPr lang="ar-SA" b="1" kern="100" dirty="0">
                <a:solidFill>
                  <a:srgbClr val="000000"/>
                </a:solidFill>
                <a:latin typeface="Calibri" panose="020F0502020204030204" pitchFamily="34" charset="0"/>
                <a:ea typeface="Arial" panose="020B0604020202020204" pitchFamily="34" charset="0"/>
              </a:rPr>
              <a:t> -</a:t>
            </a:r>
            <a:r>
              <a:rPr lang="en-US" b="1" kern="100" dirty="0">
                <a:solidFill>
                  <a:srgbClr val="000000"/>
                </a:solidFill>
                <a:latin typeface="Calibri" panose="020F0502020204030204" pitchFamily="34" charset="0"/>
                <a:ea typeface="Arial" panose="020B0604020202020204" pitchFamily="34" charset="0"/>
              </a:rPr>
              <a:t> 2023 </a:t>
            </a:r>
            <a:endParaRPr lang="ar-SA" b="1" kern="100" dirty="0">
              <a:solidFill>
                <a:srgbClr val="000000"/>
              </a:solidFill>
              <a:latin typeface="Calibri" panose="020F0502020204030204" pitchFamily="34" charset="0"/>
              <a:ea typeface="Arial" panose="020B0604020202020204" pitchFamily="34" charset="0"/>
            </a:endParaRPr>
          </a:p>
        </p:txBody>
      </p:sp>
    </p:spTree>
    <p:extLst>
      <p:ext uri="{BB962C8B-B14F-4D97-AF65-F5344CB8AC3E}">
        <p14:creationId xmlns:p14="http://schemas.microsoft.com/office/powerpoint/2010/main" val="1610110955"/>
      </p:ext>
    </p:extLst>
  </p:cSld>
  <p:clrMapOvr>
    <a:masterClrMapping/>
  </p:clrMapOvr>
  <mc:AlternateContent xmlns:mc="http://schemas.openxmlformats.org/markup-compatibility/2006" xmlns:p14="http://schemas.microsoft.com/office/powerpoint/2010/main">
    <mc:Choice Requires="p14">
      <p:transition spd="slow" p14:dur="2500">
        <p:checker/>
      </p:transition>
    </mc:Choice>
    <mc:Fallback xmlns="">
      <p:transition spd="slow">
        <p:checker/>
      </p:transition>
    </mc:Fallback>
  </mc:AlternateContent>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a:extLst>
              <a:ext uri="{FF2B5EF4-FFF2-40B4-BE49-F238E27FC236}">
                <a16:creationId xmlns:a16="http://schemas.microsoft.com/office/drawing/2014/main" id="{9F67B1F8-7985-28FA-157A-47DEF1FFFAB7}"/>
              </a:ext>
            </a:extLst>
          </p:cNvPr>
          <p:cNvPicPr>
            <a:picLocks noChangeAspect="1" noChangeArrowheads="1"/>
          </p:cNvPicPr>
          <p:nvPr/>
        </p:nvPicPr>
        <p:blipFill>
          <a:blip r:embed="rId2">
            <a:extLst>
              <a:ext uri="{28A0092B-C50C-407E-A947-70E740481C1C}">
                <a14:useLocalDpi xmlns:a14="http://schemas.microsoft.com/office/drawing/2010/main" val="0"/>
              </a:ext>
            </a:extLst>
          </a:blip>
          <a:stretch>
            <a:fillRect/>
          </a:stretch>
        </p:blipFill>
        <p:spPr bwMode="auto">
          <a:xfrm>
            <a:off x="0" y="0"/>
            <a:ext cx="6718098" cy="6857999"/>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sp>
        <p:nvSpPr>
          <p:cNvPr id="5" name="مستطيل 4"/>
          <p:cNvSpPr/>
          <p:nvPr/>
        </p:nvSpPr>
        <p:spPr>
          <a:xfrm>
            <a:off x="6857898" y="0"/>
            <a:ext cx="5283200" cy="1282274"/>
          </a:xfrm>
          <a:prstGeom prst="rect">
            <a:avLst/>
          </a:prstGeom>
        </p:spPr>
        <p:txBody>
          <a:bodyPr wrap="square">
            <a:spAutoFit/>
          </a:bodyPr>
          <a:lstStyle/>
          <a:p>
            <a:pPr algn="r" rtl="1">
              <a:lnSpc>
                <a:spcPct val="115000"/>
              </a:lnSpc>
              <a:spcAft>
                <a:spcPts val="1000"/>
              </a:spcAft>
            </a:pPr>
            <a:r>
              <a:rPr lang="en-US" b="1" dirty="0">
                <a:solidFill>
                  <a:srgbClr val="E36C0A"/>
                </a:solidFill>
                <a:latin typeface="Calibri" panose="020F0502020204030204" pitchFamily="34" charset="0"/>
                <a:ea typeface="Times New Roman" panose="02020603050405020304" pitchFamily="18" charset="0"/>
                <a:cs typeface="Segoe UI" panose="020B0502040204020203" pitchFamily="34" charset="0"/>
              </a:rPr>
              <a:t>1</a:t>
            </a:r>
            <a:r>
              <a:rPr lang="ar-SA" b="1" dirty="0">
                <a:solidFill>
                  <a:srgbClr val="E36C0A"/>
                </a:solidFill>
                <a:latin typeface="Calibri" panose="020F0502020204030204" pitchFamily="34" charset="0"/>
                <a:ea typeface="Times New Roman" panose="02020603050405020304" pitchFamily="18" charset="0"/>
                <a:cs typeface="Segoe UI" panose="020B0502040204020203" pitchFamily="34" charset="0"/>
              </a:rPr>
              <a:t>_</a:t>
            </a:r>
            <a:r>
              <a:rPr lang="ar-SA" b="1" dirty="0">
                <a:solidFill>
                  <a:srgbClr val="E36C0A"/>
                </a:solidFill>
                <a:latin typeface="Calibri" panose="020F0502020204030204" pitchFamily="34" charset="0"/>
                <a:ea typeface="Calibri" panose="020F0502020204030204" pitchFamily="34" charset="0"/>
              </a:rPr>
              <a:t> </a:t>
            </a:r>
            <a:r>
              <a:rPr lang="ar-AE" b="1" dirty="0">
                <a:solidFill>
                  <a:srgbClr val="E36C0A"/>
                </a:solidFill>
                <a:latin typeface="Calibri" panose="020F0502020204030204" pitchFamily="34" charset="0"/>
                <a:ea typeface="Calibri" panose="020F0502020204030204" pitchFamily="34" charset="0"/>
              </a:rPr>
              <a:t>هو أول قمر صناعي بأيادي وطنية يصنع في الإمارات . </a:t>
            </a:r>
          </a:p>
          <a:p>
            <a:pPr algn="r" rtl="1">
              <a:lnSpc>
                <a:spcPct val="115000"/>
              </a:lnSpc>
              <a:spcAft>
                <a:spcPts val="1000"/>
              </a:spcAft>
            </a:pPr>
            <a:r>
              <a:rPr lang="ar-SA" b="1" kern="100" dirty="0">
                <a:solidFill>
                  <a:srgbClr val="000000"/>
                </a:solidFill>
                <a:latin typeface="Calibri" panose="020F0502020204030204" pitchFamily="34" charset="0"/>
                <a:ea typeface="Arial" panose="020B0604020202020204" pitchFamily="34" charset="0"/>
              </a:rPr>
              <a:t>-</a:t>
            </a:r>
            <a:r>
              <a:rPr lang="ar-AE" b="1" kern="100" dirty="0">
                <a:solidFill>
                  <a:srgbClr val="000000"/>
                </a:solidFill>
                <a:latin typeface="Calibri" panose="020F0502020204030204" pitchFamily="34" charset="0"/>
                <a:ea typeface="Arial" panose="020B0604020202020204" pitchFamily="34" charset="0"/>
              </a:rPr>
              <a:t> خليفة سات</a:t>
            </a:r>
            <a:r>
              <a:rPr lang="ar-SA" b="1" kern="100" dirty="0">
                <a:solidFill>
                  <a:srgbClr val="000000"/>
                </a:solidFill>
                <a:latin typeface="Calibri" panose="020F0502020204030204" pitchFamily="34" charset="0"/>
                <a:ea typeface="Arial" panose="020B0604020202020204" pitchFamily="34" charset="0"/>
              </a:rPr>
              <a:t>   </a:t>
            </a:r>
            <a:r>
              <a:rPr lang="ar-AE" b="1" kern="100" dirty="0">
                <a:solidFill>
                  <a:srgbClr val="000000"/>
                </a:solidFill>
                <a:latin typeface="Calibri" panose="020F0502020204030204" pitchFamily="34" charset="0"/>
                <a:ea typeface="Arial" panose="020B0604020202020204" pitchFamily="34" charset="0"/>
              </a:rPr>
              <a:t>                        </a:t>
            </a:r>
            <a:r>
              <a:rPr lang="ar-SA" b="1" kern="100" dirty="0">
                <a:solidFill>
                  <a:srgbClr val="000000"/>
                </a:solidFill>
                <a:latin typeface="Calibri" panose="020F0502020204030204" pitchFamily="34" charset="0"/>
                <a:ea typeface="Arial" panose="020B0604020202020204" pitchFamily="34" charset="0"/>
              </a:rPr>
              <a:t> -</a:t>
            </a:r>
            <a:r>
              <a:rPr lang="ar-AE" b="1" kern="100" dirty="0">
                <a:solidFill>
                  <a:srgbClr val="000000"/>
                </a:solidFill>
                <a:latin typeface="Calibri" panose="020F0502020204030204" pitchFamily="34" charset="0"/>
                <a:ea typeface="Arial" panose="020B0604020202020204" pitchFamily="34" charset="0"/>
              </a:rPr>
              <a:t> شاهين سات  </a:t>
            </a:r>
            <a:r>
              <a:rPr lang="ar-SA" b="1" kern="100" dirty="0">
                <a:solidFill>
                  <a:srgbClr val="000000"/>
                </a:solidFill>
                <a:latin typeface="Calibri" panose="020F0502020204030204" pitchFamily="34" charset="0"/>
                <a:ea typeface="Arial" panose="020B0604020202020204" pitchFamily="34" charset="0"/>
              </a:rPr>
              <a:t>                     </a:t>
            </a:r>
            <a:endParaRPr lang="ar-AE" b="1" kern="100" dirty="0">
              <a:solidFill>
                <a:srgbClr val="000000"/>
              </a:solidFill>
              <a:latin typeface="Calibri" panose="020F0502020204030204" pitchFamily="34" charset="0"/>
              <a:ea typeface="Arial" panose="020B0604020202020204" pitchFamily="34" charset="0"/>
            </a:endParaRPr>
          </a:p>
          <a:p>
            <a:pPr marL="6350" marR="364490" indent="-6350" algn="r" rtl="1">
              <a:lnSpc>
                <a:spcPct val="107000"/>
              </a:lnSpc>
              <a:spcAft>
                <a:spcPts val="0"/>
              </a:spcAft>
            </a:pPr>
            <a:r>
              <a:rPr lang="ar-SA" b="1" kern="100" dirty="0">
                <a:solidFill>
                  <a:srgbClr val="000000"/>
                </a:solidFill>
                <a:latin typeface="Calibri" panose="020F0502020204030204" pitchFamily="34" charset="0"/>
                <a:ea typeface="Arial" panose="020B0604020202020204" pitchFamily="34" charset="0"/>
              </a:rPr>
              <a:t>-</a:t>
            </a:r>
            <a:r>
              <a:rPr lang="ar-AE" b="1" kern="100" dirty="0">
                <a:solidFill>
                  <a:srgbClr val="000000"/>
                </a:solidFill>
                <a:latin typeface="Calibri" panose="020F0502020204030204" pitchFamily="34" charset="0"/>
                <a:ea typeface="Arial" panose="020B0604020202020204" pitchFamily="34" charset="0"/>
              </a:rPr>
              <a:t> نايل سات </a:t>
            </a:r>
            <a:r>
              <a:rPr lang="ar-SA" b="1" kern="100" dirty="0">
                <a:solidFill>
                  <a:srgbClr val="000000"/>
                </a:solidFill>
                <a:latin typeface="Calibri" panose="020F0502020204030204" pitchFamily="34" charset="0"/>
                <a:ea typeface="Arial" panose="020B0604020202020204" pitchFamily="34" charset="0"/>
              </a:rPr>
              <a:t>   </a:t>
            </a:r>
            <a:r>
              <a:rPr lang="ar-AE" b="1" kern="100" dirty="0">
                <a:solidFill>
                  <a:srgbClr val="000000"/>
                </a:solidFill>
                <a:latin typeface="Calibri" panose="020F0502020204030204" pitchFamily="34" charset="0"/>
                <a:ea typeface="Arial" panose="020B0604020202020204" pitchFamily="34" charset="0"/>
              </a:rPr>
              <a:t>                        </a:t>
            </a:r>
            <a:r>
              <a:rPr lang="ar-SA" b="1" kern="100" dirty="0">
                <a:solidFill>
                  <a:srgbClr val="000000"/>
                </a:solidFill>
                <a:latin typeface="Calibri" panose="020F0502020204030204" pitchFamily="34" charset="0"/>
                <a:ea typeface="Arial" panose="020B0604020202020204" pitchFamily="34" charset="0"/>
              </a:rPr>
              <a:t>  - </a:t>
            </a:r>
            <a:r>
              <a:rPr lang="ar-AE" b="1" kern="100" dirty="0" err="1">
                <a:solidFill>
                  <a:srgbClr val="000000"/>
                </a:solidFill>
                <a:latin typeface="Calibri" panose="020F0502020204030204" pitchFamily="34" charset="0"/>
                <a:ea typeface="Arial" panose="020B0604020202020204" pitchFamily="34" charset="0"/>
              </a:rPr>
              <a:t>تيجري</a:t>
            </a:r>
            <a:r>
              <a:rPr lang="ar-AE" b="1" kern="100" dirty="0">
                <a:solidFill>
                  <a:srgbClr val="000000"/>
                </a:solidFill>
                <a:latin typeface="Calibri" panose="020F0502020204030204" pitchFamily="34" charset="0"/>
                <a:ea typeface="Arial" panose="020B0604020202020204" pitchFamily="34" charset="0"/>
              </a:rPr>
              <a:t> سات </a:t>
            </a:r>
            <a:endParaRPr lang="ar-SA" b="1" kern="100" dirty="0">
              <a:solidFill>
                <a:srgbClr val="000000"/>
              </a:solidFill>
              <a:latin typeface="Calibri" panose="020F0502020204030204" pitchFamily="34" charset="0"/>
              <a:ea typeface="Arial" panose="020B0604020202020204" pitchFamily="34" charset="0"/>
            </a:endParaRPr>
          </a:p>
        </p:txBody>
      </p:sp>
      <p:sp>
        <p:nvSpPr>
          <p:cNvPr id="6" name="مستطيل 5"/>
          <p:cNvSpPr/>
          <p:nvPr/>
        </p:nvSpPr>
        <p:spPr>
          <a:xfrm>
            <a:off x="6796481" y="1536324"/>
            <a:ext cx="5406033" cy="1131848"/>
          </a:xfrm>
          <a:prstGeom prst="rect">
            <a:avLst/>
          </a:prstGeom>
        </p:spPr>
        <p:txBody>
          <a:bodyPr wrap="square">
            <a:spAutoFit/>
          </a:bodyPr>
          <a:lstStyle/>
          <a:p>
            <a:pPr algn="r" rtl="1">
              <a:lnSpc>
                <a:spcPct val="115000"/>
              </a:lnSpc>
              <a:spcAft>
                <a:spcPts val="1000"/>
              </a:spcAft>
            </a:pPr>
            <a:r>
              <a:rPr lang="en-US" b="1" dirty="0">
                <a:solidFill>
                  <a:srgbClr val="E36C0A"/>
                </a:solidFill>
                <a:latin typeface="+mj-lt"/>
                <a:ea typeface="Times New Roman" panose="02020603050405020304" pitchFamily="18" charset="0"/>
                <a:cs typeface="Segoe UI" panose="020B0502040204020203" pitchFamily="34" charset="0"/>
              </a:rPr>
              <a:t>2</a:t>
            </a:r>
            <a:r>
              <a:rPr lang="ar-SA" b="1" dirty="0">
                <a:solidFill>
                  <a:srgbClr val="E36C0A"/>
                </a:solidFill>
                <a:latin typeface="+mj-lt"/>
                <a:ea typeface="Times New Roman" panose="02020603050405020304" pitchFamily="18" charset="0"/>
                <a:cs typeface="Segoe UI" panose="020B0502040204020203" pitchFamily="34" charset="0"/>
              </a:rPr>
              <a:t>_</a:t>
            </a:r>
            <a:r>
              <a:rPr lang="ar-SA" b="1" dirty="0">
                <a:solidFill>
                  <a:srgbClr val="E36C0A"/>
                </a:solidFill>
                <a:latin typeface="+mj-lt"/>
                <a:ea typeface="Calibri" panose="020F0502020204030204" pitchFamily="34" charset="0"/>
              </a:rPr>
              <a:t> </a:t>
            </a:r>
            <a:r>
              <a:rPr lang="ar-AE" b="1" dirty="0">
                <a:solidFill>
                  <a:srgbClr val="E36C0A"/>
                </a:solidFill>
                <a:latin typeface="+mj-lt"/>
                <a:ea typeface="Calibri" panose="020F0502020204030204" pitchFamily="34" charset="0"/>
                <a:cs typeface="Segoe UI" panose="020B0502040204020203" pitchFamily="34" charset="0"/>
              </a:rPr>
              <a:t>تم </a:t>
            </a:r>
            <a:r>
              <a:rPr lang="ar-AE" b="1" dirty="0" err="1">
                <a:solidFill>
                  <a:srgbClr val="E36C0A"/>
                </a:solidFill>
                <a:latin typeface="+mj-lt"/>
                <a:ea typeface="Calibri" panose="020F0502020204030204" pitchFamily="34" charset="0"/>
                <a:cs typeface="Segoe UI" panose="020B0502040204020203" pitchFamily="34" charset="0"/>
              </a:rPr>
              <a:t>إنطلاق</a:t>
            </a:r>
            <a:r>
              <a:rPr lang="ar-AE" b="1" dirty="0">
                <a:solidFill>
                  <a:srgbClr val="E36C0A"/>
                </a:solidFill>
                <a:latin typeface="+mj-lt"/>
                <a:ea typeface="Calibri" panose="020F0502020204030204" pitchFamily="34" charset="0"/>
                <a:cs typeface="Segoe UI" panose="020B0502040204020203" pitchFamily="34" charset="0"/>
              </a:rPr>
              <a:t> القمر الاصطناعي من مركز </a:t>
            </a:r>
            <a:endParaRPr lang="en-US" b="1" dirty="0">
              <a:latin typeface="+mj-lt"/>
              <a:ea typeface="Calibri" panose="020F0502020204030204" pitchFamily="34" charset="0"/>
              <a:cs typeface="Arial" panose="020B0604020202020204" pitchFamily="34" charset="0"/>
            </a:endParaRPr>
          </a:p>
          <a:p>
            <a:pPr marL="6350" marR="364490" indent="-6350" algn="r" rtl="1">
              <a:lnSpc>
                <a:spcPct val="107000"/>
              </a:lnSpc>
              <a:spcAft>
                <a:spcPts val="0"/>
              </a:spcAft>
            </a:pPr>
            <a:r>
              <a:rPr lang="ar-SA" b="1" kern="100" dirty="0">
                <a:solidFill>
                  <a:srgbClr val="000000"/>
                </a:solidFill>
                <a:latin typeface="Calibri" panose="020F0502020204030204" pitchFamily="34" charset="0"/>
                <a:ea typeface="Arial" panose="020B0604020202020204" pitchFamily="34" charset="0"/>
              </a:rPr>
              <a:t>-</a:t>
            </a:r>
            <a:r>
              <a:rPr lang="en-US" b="1" kern="100" dirty="0">
                <a:solidFill>
                  <a:srgbClr val="000000"/>
                </a:solidFill>
                <a:latin typeface="Calibri" panose="020F0502020204030204" pitchFamily="34" charset="0"/>
                <a:ea typeface="Arial" panose="020B0604020202020204" pitchFamily="34" charset="0"/>
              </a:rPr>
              <a:t> </a:t>
            </a:r>
            <a:r>
              <a:rPr lang="ar-SA" b="1" kern="100" dirty="0">
                <a:solidFill>
                  <a:srgbClr val="000000"/>
                </a:solidFill>
                <a:latin typeface="Calibri" panose="020F0502020204030204" pitchFamily="34" charset="0"/>
                <a:ea typeface="Arial" panose="020B0604020202020204" pitchFamily="34" charset="0"/>
              </a:rPr>
              <a:t> </a:t>
            </a:r>
            <a:r>
              <a:rPr lang="ar-AE" b="1" kern="100" dirty="0">
                <a:solidFill>
                  <a:srgbClr val="000000"/>
                </a:solidFill>
                <a:latin typeface="Calibri" panose="020F0502020204030204" pitchFamily="34" charset="0"/>
                <a:ea typeface="Arial" panose="020B0604020202020204" pitchFamily="34" charset="0"/>
              </a:rPr>
              <a:t>الفضائي الألماني</a:t>
            </a:r>
            <a:r>
              <a:rPr lang="ar-SA" b="1" kern="100" dirty="0">
                <a:solidFill>
                  <a:srgbClr val="000000"/>
                </a:solidFill>
                <a:latin typeface="Calibri" panose="020F0502020204030204" pitchFamily="34" charset="0"/>
                <a:ea typeface="Arial" panose="020B0604020202020204" pitchFamily="34" charset="0"/>
              </a:rPr>
              <a:t>             </a:t>
            </a:r>
            <a:r>
              <a:rPr lang="ar-AE" b="1" kern="100" dirty="0">
                <a:solidFill>
                  <a:srgbClr val="000000"/>
                </a:solidFill>
                <a:latin typeface="Calibri" panose="020F0502020204030204" pitchFamily="34" charset="0"/>
                <a:ea typeface="Arial" panose="020B0604020202020204" pitchFamily="34" charset="0"/>
              </a:rPr>
              <a:t>       </a:t>
            </a:r>
            <a:r>
              <a:rPr lang="ar-SA" b="1" kern="100" dirty="0">
                <a:solidFill>
                  <a:srgbClr val="000000"/>
                </a:solidFill>
                <a:latin typeface="Calibri" panose="020F0502020204030204" pitchFamily="34" charset="0"/>
                <a:ea typeface="Arial" panose="020B0604020202020204" pitchFamily="34" charset="0"/>
              </a:rPr>
              <a:t>   -</a:t>
            </a:r>
            <a:r>
              <a:rPr lang="en-US" b="1" kern="100" dirty="0">
                <a:solidFill>
                  <a:srgbClr val="000000"/>
                </a:solidFill>
                <a:latin typeface="Calibri" panose="020F0502020204030204" pitchFamily="34" charset="0"/>
                <a:ea typeface="Arial" panose="020B0604020202020204" pitchFamily="34" charset="0"/>
              </a:rPr>
              <a:t> </a:t>
            </a:r>
            <a:r>
              <a:rPr lang="ar-AE" b="1" kern="100" dirty="0">
                <a:solidFill>
                  <a:srgbClr val="000000"/>
                </a:solidFill>
                <a:latin typeface="Calibri" panose="020F0502020204030204" pitchFamily="34" charset="0"/>
                <a:ea typeface="Arial" panose="020B0604020202020204" pitchFamily="34" charset="0"/>
              </a:rPr>
              <a:t> رابطة درب التبانة </a:t>
            </a:r>
            <a:r>
              <a:rPr lang="ar-SA" b="1" kern="100" dirty="0">
                <a:solidFill>
                  <a:srgbClr val="000000"/>
                </a:solidFill>
                <a:latin typeface="Calibri" panose="020F0502020204030204" pitchFamily="34" charset="0"/>
                <a:ea typeface="Arial" panose="020B0604020202020204" pitchFamily="34" charset="0"/>
              </a:rPr>
              <a:t>                     </a:t>
            </a:r>
            <a:endParaRPr lang="ar-AE" b="1" kern="100" dirty="0">
              <a:solidFill>
                <a:srgbClr val="000000"/>
              </a:solidFill>
              <a:latin typeface="Calibri" panose="020F0502020204030204" pitchFamily="34" charset="0"/>
              <a:ea typeface="Arial" panose="020B0604020202020204" pitchFamily="34" charset="0"/>
            </a:endParaRPr>
          </a:p>
          <a:p>
            <a:pPr marL="6350" marR="364490" indent="-6350" algn="r" rtl="1">
              <a:lnSpc>
                <a:spcPct val="107000"/>
              </a:lnSpc>
              <a:spcAft>
                <a:spcPts val="0"/>
              </a:spcAft>
            </a:pPr>
            <a:r>
              <a:rPr lang="ar-SA" b="1" kern="100" dirty="0">
                <a:solidFill>
                  <a:srgbClr val="000000"/>
                </a:solidFill>
                <a:latin typeface="Calibri" panose="020F0502020204030204" pitchFamily="34" charset="0"/>
                <a:ea typeface="Arial" panose="020B0604020202020204" pitchFamily="34" charset="0"/>
              </a:rPr>
              <a:t>-</a:t>
            </a:r>
            <a:r>
              <a:rPr lang="en-US" b="1" kern="100" dirty="0">
                <a:solidFill>
                  <a:srgbClr val="000000"/>
                </a:solidFill>
                <a:latin typeface="Calibri" panose="020F0502020204030204" pitchFamily="34" charset="0"/>
                <a:ea typeface="Arial" panose="020B0604020202020204" pitchFamily="34" charset="0"/>
              </a:rPr>
              <a:t> </a:t>
            </a:r>
            <a:r>
              <a:rPr lang="ar-AE" b="1" kern="100" dirty="0">
                <a:solidFill>
                  <a:srgbClr val="000000"/>
                </a:solidFill>
                <a:latin typeface="Calibri" panose="020F0502020204030204" pitchFamily="34" charset="0"/>
                <a:ea typeface="Arial" panose="020B0604020202020204" pitchFamily="34" charset="0"/>
              </a:rPr>
              <a:t> مكتب الفضاء المجرى</a:t>
            </a:r>
            <a:r>
              <a:rPr lang="ar-SA" b="1" kern="100" dirty="0">
                <a:solidFill>
                  <a:srgbClr val="000000"/>
                </a:solidFill>
                <a:latin typeface="Calibri" panose="020F0502020204030204" pitchFamily="34" charset="0"/>
                <a:ea typeface="Arial" panose="020B0604020202020204" pitchFamily="34" charset="0"/>
              </a:rPr>
              <a:t>       </a:t>
            </a:r>
            <a:r>
              <a:rPr lang="en-US" b="1" kern="100" dirty="0">
                <a:solidFill>
                  <a:srgbClr val="000000"/>
                </a:solidFill>
                <a:latin typeface="Calibri" panose="020F0502020204030204" pitchFamily="34" charset="0"/>
                <a:ea typeface="Arial" panose="020B0604020202020204" pitchFamily="34" charset="0"/>
              </a:rPr>
              <a:t>           </a:t>
            </a:r>
            <a:r>
              <a:rPr lang="ar-SA" b="1" kern="100" dirty="0">
                <a:solidFill>
                  <a:srgbClr val="000000"/>
                </a:solidFill>
                <a:latin typeface="Calibri" panose="020F0502020204030204" pitchFamily="34" charset="0"/>
                <a:ea typeface="Arial" panose="020B0604020202020204" pitchFamily="34" charset="0"/>
              </a:rPr>
              <a:t> -</a:t>
            </a:r>
            <a:r>
              <a:rPr lang="en-US" b="1" kern="100" dirty="0">
                <a:solidFill>
                  <a:srgbClr val="000000"/>
                </a:solidFill>
                <a:latin typeface="Calibri" panose="020F0502020204030204" pitchFamily="34" charset="0"/>
                <a:ea typeface="Arial" panose="020B0604020202020204" pitchFamily="34" charset="0"/>
              </a:rPr>
              <a:t> </a:t>
            </a:r>
            <a:r>
              <a:rPr lang="ar-AE" b="1" kern="100" dirty="0">
                <a:solidFill>
                  <a:srgbClr val="000000"/>
                </a:solidFill>
                <a:latin typeface="Calibri" panose="020F0502020204030204" pitchFamily="34" charset="0"/>
                <a:ea typeface="Arial" panose="020B0604020202020204" pitchFamily="34" charset="0"/>
              </a:rPr>
              <a:t> </a:t>
            </a:r>
            <a:r>
              <a:rPr lang="ar-AE" b="1" kern="100" dirty="0" err="1">
                <a:solidFill>
                  <a:srgbClr val="000000"/>
                </a:solidFill>
                <a:latin typeface="Calibri" panose="020F0502020204030204" pitchFamily="34" charset="0"/>
                <a:ea typeface="Arial" panose="020B0604020202020204" pitchFamily="34" charset="0"/>
              </a:rPr>
              <a:t>تانيجاشيما</a:t>
            </a:r>
            <a:r>
              <a:rPr lang="ar-AE" b="1" kern="100" dirty="0">
                <a:solidFill>
                  <a:srgbClr val="000000"/>
                </a:solidFill>
                <a:latin typeface="Calibri" panose="020F0502020204030204" pitchFamily="34" charset="0"/>
                <a:ea typeface="Arial" panose="020B0604020202020204" pitchFamily="34" charset="0"/>
              </a:rPr>
              <a:t> الفضائي</a:t>
            </a:r>
            <a:endParaRPr lang="ar-SA" b="1" kern="100" dirty="0">
              <a:solidFill>
                <a:srgbClr val="000000"/>
              </a:solidFill>
              <a:latin typeface="Calibri" panose="020F0502020204030204" pitchFamily="34" charset="0"/>
              <a:ea typeface="Arial" panose="020B0604020202020204" pitchFamily="34" charset="0"/>
            </a:endParaRPr>
          </a:p>
        </p:txBody>
      </p:sp>
      <p:sp>
        <p:nvSpPr>
          <p:cNvPr id="7" name="مستطيل 6"/>
          <p:cNvSpPr/>
          <p:nvPr/>
        </p:nvSpPr>
        <p:spPr>
          <a:xfrm>
            <a:off x="6925765" y="2841682"/>
            <a:ext cx="5215333" cy="1131848"/>
          </a:xfrm>
          <a:prstGeom prst="rect">
            <a:avLst/>
          </a:prstGeom>
        </p:spPr>
        <p:txBody>
          <a:bodyPr wrap="square">
            <a:spAutoFit/>
          </a:bodyPr>
          <a:lstStyle/>
          <a:p>
            <a:pPr algn="r" rtl="1">
              <a:lnSpc>
                <a:spcPct val="115000"/>
              </a:lnSpc>
              <a:spcAft>
                <a:spcPts val="1000"/>
              </a:spcAft>
            </a:pPr>
            <a:r>
              <a:rPr lang="en-US" b="1" dirty="0">
                <a:solidFill>
                  <a:srgbClr val="E36C0A"/>
                </a:solidFill>
                <a:latin typeface="Calibri" panose="020F0502020204030204" pitchFamily="34" charset="0"/>
                <a:ea typeface="Times New Roman" panose="02020603050405020304" pitchFamily="18" charset="0"/>
                <a:cs typeface="Segoe UI" panose="020B0502040204020203" pitchFamily="34" charset="0"/>
              </a:rPr>
              <a:t>3</a:t>
            </a:r>
            <a:r>
              <a:rPr lang="ar-SA" b="1" dirty="0">
                <a:solidFill>
                  <a:srgbClr val="E36C0A"/>
                </a:solidFill>
                <a:latin typeface="Calibri" panose="020F0502020204030204" pitchFamily="34" charset="0"/>
                <a:ea typeface="Times New Roman" panose="02020603050405020304" pitchFamily="18" charset="0"/>
                <a:cs typeface="Segoe UI" panose="020B0502040204020203" pitchFamily="34" charset="0"/>
              </a:rPr>
              <a:t>_</a:t>
            </a:r>
            <a:r>
              <a:rPr lang="ar-AE" b="1" dirty="0">
                <a:solidFill>
                  <a:srgbClr val="E36C0A"/>
                </a:solidFill>
                <a:latin typeface="Calibri" panose="020F0502020204030204" pitchFamily="34" charset="0"/>
                <a:ea typeface="Times New Roman" panose="02020603050405020304" pitchFamily="18" charset="0"/>
                <a:cs typeface="Segoe UI" panose="020B0502040204020203" pitchFamily="34" charset="0"/>
              </a:rPr>
              <a:t> تم </a:t>
            </a:r>
            <a:r>
              <a:rPr lang="ar-AE" b="1" dirty="0" err="1">
                <a:solidFill>
                  <a:srgbClr val="E36C0A"/>
                </a:solidFill>
                <a:latin typeface="Calibri" panose="020F0502020204030204" pitchFamily="34" charset="0"/>
                <a:ea typeface="Times New Roman" panose="02020603050405020304" pitchFamily="18" charset="0"/>
                <a:cs typeface="Segoe UI" panose="020B0502040204020203" pitchFamily="34" charset="0"/>
              </a:rPr>
              <a:t>إنطلاق</a:t>
            </a:r>
            <a:r>
              <a:rPr lang="ar-AE" b="1" dirty="0">
                <a:solidFill>
                  <a:srgbClr val="E36C0A"/>
                </a:solidFill>
                <a:latin typeface="Calibri" panose="020F0502020204030204" pitchFamily="34" charset="0"/>
                <a:ea typeface="Times New Roman" panose="02020603050405020304" pitchFamily="18" charset="0"/>
                <a:cs typeface="Segoe UI" panose="020B0502040204020203" pitchFamily="34" charset="0"/>
              </a:rPr>
              <a:t> القمر الصناعي خليفة سات في عام </a:t>
            </a:r>
          </a:p>
          <a:p>
            <a:pPr marL="6350" marR="364490" lvl="0" indent="-6350" algn="r" rtl="1">
              <a:lnSpc>
                <a:spcPct val="107000"/>
              </a:lnSpc>
            </a:pPr>
            <a:r>
              <a:rPr lang="ar-SA" b="1" kern="100" dirty="0">
                <a:solidFill>
                  <a:srgbClr val="000000"/>
                </a:solidFill>
                <a:latin typeface="Calibri" panose="020F0502020204030204" pitchFamily="34" charset="0"/>
                <a:ea typeface="Arial" panose="020B0604020202020204" pitchFamily="34" charset="0"/>
              </a:rPr>
              <a:t>-</a:t>
            </a:r>
            <a:r>
              <a:rPr lang="en-US" b="1" kern="100" dirty="0">
                <a:solidFill>
                  <a:srgbClr val="000000"/>
                </a:solidFill>
                <a:latin typeface="Calibri" panose="020F0502020204030204" pitchFamily="34" charset="0"/>
                <a:ea typeface="Arial" panose="020B0604020202020204" pitchFamily="34" charset="0"/>
              </a:rPr>
              <a:t> 2016 </a:t>
            </a:r>
            <a:r>
              <a:rPr lang="ar-SA" b="1" kern="100" dirty="0">
                <a:solidFill>
                  <a:srgbClr val="000000"/>
                </a:solidFill>
                <a:latin typeface="Calibri" panose="020F0502020204030204" pitchFamily="34" charset="0"/>
                <a:ea typeface="Arial" panose="020B0604020202020204" pitchFamily="34" charset="0"/>
              </a:rPr>
              <a:t>             </a:t>
            </a:r>
            <a:r>
              <a:rPr lang="ar-AE" b="1" kern="100" dirty="0">
                <a:solidFill>
                  <a:srgbClr val="000000"/>
                </a:solidFill>
                <a:latin typeface="Calibri" panose="020F0502020204030204" pitchFamily="34" charset="0"/>
                <a:ea typeface="Arial" panose="020B0604020202020204" pitchFamily="34" charset="0"/>
              </a:rPr>
              <a:t>       </a:t>
            </a:r>
            <a:r>
              <a:rPr lang="ar-SA" b="1" kern="100" dirty="0">
                <a:solidFill>
                  <a:srgbClr val="000000"/>
                </a:solidFill>
                <a:latin typeface="Calibri" panose="020F0502020204030204" pitchFamily="34" charset="0"/>
                <a:ea typeface="Arial" panose="020B0604020202020204" pitchFamily="34" charset="0"/>
              </a:rPr>
              <a:t> </a:t>
            </a:r>
            <a:r>
              <a:rPr lang="en-US" b="1" kern="100" dirty="0">
                <a:solidFill>
                  <a:srgbClr val="000000"/>
                </a:solidFill>
                <a:latin typeface="Calibri" panose="020F0502020204030204" pitchFamily="34" charset="0"/>
                <a:ea typeface="Arial" panose="020B0604020202020204" pitchFamily="34" charset="0"/>
              </a:rPr>
              <a:t>             </a:t>
            </a:r>
            <a:r>
              <a:rPr lang="ar-SA" b="1" kern="100" dirty="0">
                <a:solidFill>
                  <a:srgbClr val="000000"/>
                </a:solidFill>
                <a:latin typeface="Calibri" panose="020F0502020204030204" pitchFamily="34" charset="0"/>
                <a:ea typeface="Arial" panose="020B0604020202020204" pitchFamily="34" charset="0"/>
              </a:rPr>
              <a:t>  -</a:t>
            </a:r>
            <a:r>
              <a:rPr lang="en-US" b="1" kern="100" dirty="0">
                <a:solidFill>
                  <a:srgbClr val="000000"/>
                </a:solidFill>
                <a:latin typeface="Calibri" panose="020F0502020204030204" pitchFamily="34" charset="0"/>
                <a:ea typeface="Arial" panose="020B0604020202020204" pitchFamily="34" charset="0"/>
              </a:rPr>
              <a:t> 2017 </a:t>
            </a:r>
            <a:r>
              <a:rPr lang="ar-SA" b="1" kern="100" dirty="0">
                <a:solidFill>
                  <a:srgbClr val="000000"/>
                </a:solidFill>
                <a:latin typeface="Calibri" panose="020F0502020204030204" pitchFamily="34" charset="0"/>
                <a:ea typeface="Arial" panose="020B0604020202020204" pitchFamily="34" charset="0"/>
              </a:rPr>
              <a:t>                     </a:t>
            </a:r>
            <a:endParaRPr lang="ar-AE" b="1" kern="100" dirty="0">
              <a:solidFill>
                <a:srgbClr val="000000"/>
              </a:solidFill>
              <a:latin typeface="Calibri" panose="020F0502020204030204" pitchFamily="34" charset="0"/>
              <a:ea typeface="Arial" panose="020B0604020202020204" pitchFamily="34" charset="0"/>
            </a:endParaRPr>
          </a:p>
          <a:p>
            <a:pPr marL="6350" marR="364490" lvl="0" indent="-6350" algn="r" rtl="1">
              <a:lnSpc>
                <a:spcPct val="107000"/>
              </a:lnSpc>
            </a:pPr>
            <a:r>
              <a:rPr lang="ar-SA" b="1" kern="100" dirty="0">
                <a:solidFill>
                  <a:srgbClr val="000000"/>
                </a:solidFill>
                <a:latin typeface="Calibri" panose="020F0502020204030204" pitchFamily="34" charset="0"/>
                <a:ea typeface="Arial" panose="020B0604020202020204" pitchFamily="34" charset="0"/>
              </a:rPr>
              <a:t>-</a:t>
            </a:r>
            <a:r>
              <a:rPr lang="en-US" b="1" kern="100" dirty="0">
                <a:solidFill>
                  <a:srgbClr val="000000"/>
                </a:solidFill>
                <a:latin typeface="Calibri" panose="020F0502020204030204" pitchFamily="34" charset="0"/>
                <a:ea typeface="Arial" panose="020B0604020202020204" pitchFamily="34" charset="0"/>
              </a:rPr>
              <a:t> 2018 </a:t>
            </a:r>
            <a:r>
              <a:rPr lang="ar-AE" b="1" kern="100" dirty="0">
                <a:solidFill>
                  <a:srgbClr val="000000"/>
                </a:solidFill>
                <a:latin typeface="Calibri" panose="020F0502020204030204" pitchFamily="34" charset="0"/>
                <a:ea typeface="Arial" panose="020B0604020202020204" pitchFamily="34" charset="0"/>
              </a:rPr>
              <a:t> </a:t>
            </a:r>
            <a:r>
              <a:rPr lang="ar-SA" b="1" kern="100" dirty="0">
                <a:solidFill>
                  <a:srgbClr val="000000"/>
                </a:solidFill>
                <a:latin typeface="Calibri" panose="020F0502020204030204" pitchFamily="34" charset="0"/>
                <a:ea typeface="Arial" panose="020B0604020202020204" pitchFamily="34" charset="0"/>
              </a:rPr>
              <a:t>              </a:t>
            </a:r>
            <a:r>
              <a:rPr lang="en-US" b="1" kern="100" dirty="0">
                <a:solidFill>
                  <a:srgbClr val="000000"/>
                </a:solidFill>
                <a:latin typeface="Calibri" panose="020F0502020204030204" pitchFamily="34" charset="0"/>
                <a:ea typeface="Arial" panose="020B0604020202020204" pitchFamily="34" charset="0"/>
              </a:rPr>
              <a:t>                     </a:t>
            </a:r>
            <a:r>
              <a:rPr lang="ar-SA" b="1" kern="100" dirty="0">
                <a:solidFill>
                  <a:srgbClr val="000000"/>
                </a:solidFill>
                <a:latin typeface="Calibri" panose="020F0502020204030204" pitchFamily="34" charset="0"/>
                <a:ea typeface="Arial" panose="020B0604020202020204" pitchFamily="34" charset="0"/>
              </a:rPr>
              <a:t> -</a:t>
            </a:r>
            <a:r>
              <a:rPr lang="en-US" b="1" kern="100" dirty="0">
                <a:solidFill>
                  <a:srgbClr val="000000"/>
                </a:solidFill>
                <a:latin typeface="Calibri" panose="020F0502020204030204" pitchFamily="34" charset="0"/>
                <a:ea typeface="Arial" panose="020B0604020202020204" pitchFamily="34" charset="0"/>
              </a:rPr>
              <a:t> 2019 </a:t>
            </a:r>
            <a:endParaRPr lang="ar-SA" b="1" kern="100" dirty="0">
              <a:solidFill>
                <a:srgbClr val="000000"/>
              </a:solidFill>
              <a:latin typeface="Calibri" panose="020F0502020204030204" pitchFamily="34" charset="0"/>
              <a:ea typeface="Arial" panose="020B0604020202020204" pitchFamily="34" charset="0"/>
            </a:endParaRPr>
          </a:p>
        </p:txBody>
      </p:sp>
      <p:sp>
        <p:nvSpPr>
          <p:cNvPr id="8" name="مستطيل 7"/>
          <p:cNvSpPr/>
          <p:nvPr/>
        </p:nvSpPr>
        <p:spPr>
          <a:xfrm>
            <a:off x="6847380" y="4072410"/>
            <a:ext cx="5304234" cy="1131848"/>
          </a:xfrm>
          <a:prstGeom prst="rect">
            <a:avLst/>
          </a:prstGeom>
        </p:spPr>
        <p:txBody>
          <a:bodyPr wrap="square">
            <a:spAutoFit/>
          </a:bodyPr>
          <a:lstStyle/>
          <a:p>
            <a:pPr algn="r" rtl="1">
              <a:lnSpc>
                <a:spcPct val="115000"/>
              </a:lnSpc>
              <a:spcAft>
                <a:spcPts val="1000"/>
              </a:spcAft>
            </a:pPr>
            <a:r>
              <a:rPr lang="en-US" b="1" dirty="0">
                <a:solidFill>
                  <a:srgbClr val="E36C0A"/>
                </a:solidFill>
                <a:latin typeface="Calibri" panose="020F0502020204030204" pitchFamily="34" charset="0"/>
                <a:ea typeface="Times New Roman" panose="02020603050405020304" pitchFamily="18" charset="0"/>
                <a:cs typeface="Segoe UI" panose="020B0502040204020203" pitchFamily="34" charset="0"/>
              </a:rPr>
              <a:t>4</a:t>
            </a:r>
            <a:r>
              <a:rPr lang="ar-SA" b="1" dirty="0">
                <a:solidFill>
                  <a:srgbClr val="E36C0A"/>
                </a:solidFill>
                <a:latin typeface="Calibri" panose="020F0502020204030204" pitchFamily="34" charset="0"/>
                <a:ea typeface="Times New Roman" panose="02020603050405020304" pitchFamily="18" charset="0"/>
                <a:cs typeface="Segoe UI" panose="020B0502040204020203" pitchFamily="34" charset="0"/>
              </a:rPr>
              <a:t>_</a:t>
            </a:r>
            <a:r>
              <a:rPr lang="ar-AE" b="1" dirty="0">
                <a:solidFill>
                  <a:srgbClr val="E36C0A"/>
                </a:solidFill>
                <a:latin typeface="Calibri" panose="020F0502020204030204" pitchFamily="34" charset="0"/>
                <a:ea typeface="Times New Roman" panose="02020603050405020304" pitchFamily="18" charset="0"/>
                <a:cs typeface="Segoe UI" panose="020B0502040204020203" pitchFamily="34" charset="0"/>
              </a:rPr>
              <a:t> تتراوح فترة الإطلاق بين .............. دقيقة </a:t>
            </a:r>
            <a:endParaRPr lang="en-US" sz="1600" dirty="0">
              <a:latin typeface="Calibri" panose="020F0502020204030204" pitchFamily="34" charset="0"/>
              <a:ea typeface="Calibri" panose="020F0502020204030204" pitchFamily="34" charset="0"/>
              <a:cs typeface="Arial" panose="020B0604020202020204" pitchFamily="34" charset="0"/>
            </a:endParaRPr>
          </a:p>
          <a:p>
            <a:pPr marL="6350" marR="364490" indent="-6350" algn="r" rtl="1">
              <a:lnSpc>
                <a:spcPct val="107000"/>
              </a:lnSpc>
              <a:spcAft>
                <a:spcPts val="0"/>
              </a:spcAft>
            </a:pPr>
            <a:r>
              <a:rPr lang="ar-SA" b="1" kern="100" dirty="0">
                <a:solidFill>
                  <a:srgbClr val="000000"/>
                </a:solidFill>
                <a:latin typeface="Calibri" panose="020F0502020204030204" pitchFamily="34" charset="0"/>
                <a:ea typeface="Arial" panose="020B0604020202020204" pitchFamily="34" charset="0"/>
              </a:rPr>
              <a:t>-</a:t>
            </a:r>
            <a:r>
              <a:rPr lang="ar-AE" b="1" kern="100" dirty="0">
                <a:solidFill>
                  <a:srgbClr val="000000"/>
                </a:solidFill>
                <a:latin typeface="Calibri" panose="020F0502020204030204" pitchFamily="34" charset="0"/>
                <a:ea typeface="Arial" panose="020B0604020202020204" pitchFamily="34" charset="0"/>
              </a:rPr>
              <a:t> </a:t>
            </a:r>
            <a:r>
              <a:rPr lang="en-US" b="1" kern="100" dirty="0">
                <a:solidFill>
                  <a:srgbClr val="000000"/>
                </a:solidFill>
                <a:latin typeface="Calibri" panose="020F0502020204030204" pitchFamily="34" charset="0"/>
                <a:ea typeface="Arial" panose="020B0604020202020204" pitchFamily="34" charset="0"/>
              </a:rPr>
              <a:t>25-30</a:t>
            </a:r>
            <a:r>
              <a:rPr lang="ar-SA" b="1" kern="100" dirty="0">
                <a:solidFill>
                  <a:srgbClr val="000000"/>
                </a:solidFill>
                <a:latin typeface="Calibri" panose="020F0502020204030204" pitchFamily="34" charset="0"/>
                <a:ea typeface="Arial" panose="020B0604020202020204" pitchFamily="34" charset="0"/>
              </a:rPr>
              <a:t>           </a:t>
            </a:r>
            <a:r>
              <a:rPr lang="en-US" b="1" kern="100" dirty="0">
                <a:solidFill>
                  <a:srgbClr val="000000"/>
                </a:solidFill>
                <a:latin typeface="Calibri" panose="020F0502020204030204" pitchFamily="34" charset="0"/>
                <a:ea typeface="Arial" panose="020B0604020202020204" pitchFamily="34" charset="0"/>
              </a:rPr>
              <a:t>                </a:t>
            </a:r>
            <a:r>
              <a:rPr lang="ar-SA" b="1" kern="100" dirty="0">
                <a:solidFill>
                  <a:srgbClr val="000000"/>
                </a:solidFill>
                <a:latin typeface="Calibri" panose="020F0502020204030204" pitchFamily="34" charset="0"/>
                <a:ea typeface="Arial" panose="020B0604020202020204" pitchFamily="34" charset="0"/>
              </a:rPr>
              <a:t>      -</a:t>
            </a:r>
            <a:r>
              <a:rPr lang="en-US" b="1" kern="100" dirty="0">
                <a:solidFill>
                  <a:srgbClr val="000000"/>
                </a:solidFill>
                <a:latin typeface="Calibri" panose="020F0502020204030204" pitchFamily="34" charset="0"/>
                <a:ea typeface="Arial" panose="020B0604020202020204" pitchFamily="34" charset="0"/>
              </a:rPr>
              <a:t> 20-15  </a:t>
            </a:r>
            <a:r>
              <a:rPr lang="ar-SA" b="1" kern="100" dirty="0">
                <a:solidFill>
                  <a:srgbClr val="000000"/>
                </a:solidFill>
                <a:latin typeface="Calibri" panose="020F0502020204030204" pitchFamily="34" charset="0"/>
                <a:ea typeface="Arial" panose="020B0604020202020204" pitchFamily="34" charset="0"/>
              </a:rPr>
              <a:t>                     </a:t>
            </a:r>
            <a:endParaRPr lang="ar-AE" b="1" kern="100" dirty="0">
              <a:solidFill>
                <a:srgbClr val="000000"/>
              </a:solidFill>
              <a:latin typeface="Calibri" panose="020F0502020204030204" pitchFamily="34" charset="0"/>
              <a:ea typeface="Arial" panose="020B0604020202020204" pitchFamily="34" charset="0"/>
            </a:endParaRPr>
          </a:p>
          <a:p>
            <a:pPr marL="6350" marR="364490" indent="-6350" algn="r" rtl="1">
              <a:lnSpc>
                <a:spcPct val="107000"/>
              </a:lnSpc>
              <a:spcAft>
                <a:spcPts val="0"/>
              </a:spcAft>
            </a:pPr>
            <a:r>
              <a:rPr lang="ar-SA" b="1" kern="100" dirty="0">
                <a:solidFill>
                  <a:srgbClr val="000000"/>
                </a:solidFill>
                <a:latin typeface="Calibri" panose="020F0502020204030204" pitchFamily="34" charset="0"/>
                <a:ea typeface="Arial" panose="020B0604020202020204" pitchFamily="34" charset="0"/>
              </a:rPr>
              <a:t>-</a:t>
            </a:r>
            <a:r>
              <a:rPr lang="en-US" b="1" kern="100" dirty="0">
                <a:solidFill>
                  <a:srgbClr val="000000"/>
                </a:solidFill>
                <a:latin typeface="Calibri" panose="020F0502020204030204" pitchFamily="34" charset="0"/>
                <a:ea typeface="Arial" panose="020B0604020202020204" pitchFamily="34" charset="0"/>
              </a:rPr>
              <a:t> 5-10 </a:t>
            </a:r>
            <a:r>
              <a:rPr lang="ar-SA" b="1" kern="100" dirty="0">
                <a:solidFill>
                  <a:srgbClr val="000000"/>
                </a:solidFill>
                <a:latin typeface="Calibri" panose="020F0502020204030204" pitchFamily="34" charset="0"/>
                <a:ea typeface="Arial" panose="020B0604020202020204" pitchFamily="34" charset="0"/>
              </a:rPr>
              <a:t>                </a:t>
            </a:r>
            <a:r>
              <a:rPr lang="en-US" b="1" kern="100" dirty="0">
                <a:solidFill>
                  <a:srgbClr val="000000"/>
                </a:solidFill>
                <a:latin typeface="Calibri" panose="020F0502020204030204" pitchFamily="34" charset="0"/>
                <a:ea typeface="Arial" panose="020B0604020202020204" pitchFamily="34" charset="0"/>
              </a:rPr>
              <a:t>                </a:t>
            </a:r>
            <a:r>
              <a:rPr lang="ar-SA" b="1" kern="100" dirty="0">
                <a:solidFill>
                  <a:srgbClr val="000000"/>
                </a:solidFill>
                <a:latin typeface="Calibri" panose="020F0502020204030204" pitchFamily="34" charset="0"/>
                <a:ea typeface="Arial" panose="020B0604020202020204" pitchFamily="34" charset="0"/>
              </a:rPr>
              <a:t>  -</a:t>
            </a:r>
            <a:r>
              <a:rPr lang="en-US" b="1" kern="100" dirty="0">
                <a:solidFill>
                  <a:srgbClr val="000000"/>
                </a:solidFill>
                <a:latin typeface="Calibri" panose="020F0502020204030204" pitchFamily="34" charset="0"/>
                <a:ea typeface="Arial" panose="020B0604020202020204" pitchFamily="34" charset="0"/>
              </a:rPr>
              <a:t>  40-45 </a:t>
            </a:r>
            <a:endParaRPr lang="ar-SA" b="1" kern="100" dirty="0">
              <a:solidFill>
                <a:srgbClr val="000000"/>
              </a:solidFill>
              <a:latin typeface="Calibri" panose="020F0502020204030204" pitchFamily="34" charset="0"/>
              <a:ea typeface="Arial" panose="020B0604020202020204" pitchFamily="34" charset="0"/>
            </a:endParaRPr>
          </a:p>
        </p:txBody>
      </p:sp>
      <p:sp>
        <p:nvSpPr>
          <p:cNvPr id="11" name="مستطيل 10"/>
          <p:cNvSpPr/>
          <p:nvPr/>
        </p:nvSpPr>
        <p:spPr>
          <a:xfrm>
            <a:off x="6821929" y="5458308"/>
            <a:ext cx="5355136" cy="1131848"/>
          </a:xfrm>
          <a:prstGeom prst="rect">
            <a:avLst/>
          </a:prstGeom>
        </p:spPr>
        <p:txBody>
          <a:bodyPr wrap="square">
            <a:spAutoFit/>
          </a:bodyPr>
          <a:lstStyle/>
          <a:p>
            <a:pPr algn="r" rtl="1">
              <a:lnSpc>
                <a:spcPct val="115000"/>
              </a:lnSpc>
              <a:spcAft>
                <a:spcPts val="1000"/>
              </a:spcAft>
            </a:pPr>
            <a:r>
              <a:rPr lang="en-US" b="1" dirty="0">
                <a:solidFill>
                  <a:srgbClr val="E36C0A"/>
                </a:solidFill>
                <a:latin typeface="Calibri" panose="020F0502020204030204" pitchFamily="34" charset="0"/>
                <a:ea typeface="Times New Roman" panose="02020603050405020304" pitchFamily="18" charset="0"/>
                <a:cs typeface="Segoe UI" panose="020B0502040204020203" pitchFamily="34" charset="0"/>
              </a:rPr>
              <a:t>5</a:t>
            </a:r>
            <a:r>
              <a:rPr lang="ar-SA" b="1" dirty="0">
                <a:solidFill>
                  <a:srgbClr val="E36C0A"/>
                </a:solidFill>
                <a:latin typeface="Calibri" panose="020F0502020204030204" pitchFamily="34" charset="0"/>
                <a:ea typeface="Times New Roman" panose="02020603050405020304" pitchFamily="18" charset="0"/>
                <a:cs typeface="Segoe UI" panose="020B0502040204020203" pitchFamily="34" charset="0"/>
              </a:rPr>
              <a:t>_</a:t>
            </a:r>
            <a:r>
              <a:rPr lang="ar-SA" b="1" dirty="0">
                <a:solidFill>
                  <a:srgbClr val="E36C0A"/>
                </a:solidFill>
                <a:latin typeface="Calibri" panose="020F0502020204030204" pitchFamily="34" charset="0"/>
                <a:ea typeface="Calibri" panose="020F0502020204030204" pitchFamily="34" charset="0"/>
              </a:rPr>
              <a:t> </a:t>
            </a:r>
            <a:r>
              <a:rPr lang="ar-AE" b="1" dirty="0">
                <a:solidFill>
                  <a:srgbClr val="E36C0A"/>
                </a:solidFill>
                <a:latin typeface="Calibri" panose="020F0502020204030204" pitchFamily="34" charset="0"/>
                <a:ea typeface="Calibri" panose="020F0502020204030204" pitchFamily="34" charset="0"/>
              </a:rPr>
              <a:t>يطلق علي </a:t>
            </a:r>
            <a:r>
              <a:rPr lang="ar-AE" b="1" dirty="0">
                <a:solidFill>
                  <a:srgbClr val="E36C0A"/>
                </a:solidFill>
                <a:latin typeface="Calibri" panose="020F0502020204030204" pitchFamily="34" charset="0"/>
                <a:ea typeface="Calibri" panose="020F0502020204030204" pitchFamily="34" charset="0"/>
                <a:cs typeface="Segoe UI" panose="020B0502040204020203" pitchFamily="34" charset="0"/>
              </a:rPr>
              <a:t>منظمة استكشاف الفضاء اليابانية</a:t>
            </a:r>
          </a:p>
          <a:p>
            <a:pPr marL="6350" marR="364490" indent="-6350" algn="r" rtl="1">
              <a:lnSpc>
                <a:spcPct val="107000"/>
              </a:lnSpc>
              <a:spcAft>
                <a:spcPts val="0"/>
              </a:spcAft>
            </a:pPr>
            <a:r>
              <a:rPr lang="ar-SA" b="1" kern="100" dirty="0">
                <a:solidFill>
                  <a:srgbClr val="000000"/>
                </a:solidFill>
                <a:latin typeface="Calibri" panose="020F0502020204030204" pitchFamily="34" charset="0"/>
                <a:ea typeface="Arial" panose="020B0604020202020204" pitchFamily="34" charset="0"/>
              </a:rPr>
              <a:t>-</a:t>
            </a:r>
            <a:r>
              <a:rPr lang="en-US" b="1" kern="100" dirty="0">
                <a:solidFill>
                  <a:srgbClr val="000000"/>
                </a:solidFill>
                <a:latin typeface="Calibri" panose="020F0502020204030204" pitchFamily="34" charset="0"/>
                <a:ea typeface="Arial" panose="020B0604020202020204" pitchFamily="34" charset="0"/>
              </a:rPr>
              <a:t> </a:t>
            </a:r>
            <a:r>
              <a:rPr lang="ar-SA" b="1" kern="100" dirty="0">
                <a:solidFill>
                  <a:srgbClr val="000000"/>
                </a:solidFill>
                <a:latin typeface="Calibri" panose="020F0502020204030204" pitchFamily="34" charset="0"/>
                <a:ea typeface="Arial" panose="020B0604020202020204" pitchFamily="34" charset="0"/>
              </a:rPr>
              <a:t> </a:t>
            </a:r>
            <a:r>
              <a:rPr lang="ar-AE" b="1" kern="100" dirty="0" err="1">
                <a:solidFill>
                  <a:srgbClr val="000000"/>
                </a:solidFill>
                <a:latin typeface="Calibri" panose="020F0502020204030204" pitchFamily="34" charset="0"/>
                <a:ea typeface="Arial" panose="020B0604020202020204" pitchFamily="34" charset="0"/>
              </a:rPr>
              <a:t>جاكسا</a:t>
            </a:r>
            <a:r>
              <a:rPr lang="ar-SA" b="1" kern="100" dirty="0">
                <a:solidFill>
                  <a:srgbClr val="000000"/>
                </a:solidFill>
                <a:latin typeface="Calibri" panose="020F0502020204030204" pitchFamily="34" charset="0"/>
                <a:ea typeface="Arial" panose="020B0604020202020204" pitchFamily="34" charset="0"/>
              </a:rPr>
              <a:t>             </a:t>
            </a:r>
            <a:r>
              <a:rPr lang="ar-AE" b="1" kern="100" dirty="0">
                <a:solidFill>
                  <a:srgbClr val="000000"/>
                </a:solidFill>
                <a:latin typeface="Calibri" panose="020F0502020204030204" pitchFamily="34" charset="0"/>
                <a:ea typeface="Arial" panose="020B0604020202020204" pitchFamily="34" charset="0"/>
              </a:rPr>
              <a:t>       </a:t>
            </a:r>
            <a:r>
              <a:rPr lang="ar-SA" b="1" kern="100" dirty="0">
                <a:solidFill>
                  <a:srgbClr val="000000"/>
                </a:solidFill>
                <a:latin typeface="Calibri" panose="020F0502020204030204" pitchFamily="34" charset="0"/>
                <a:ea typeface="Arial" panose="020B0604020202020204" pitchFamily="34" charset="0"/>
              </a:rPr>
              <a:t>   -</a:t>
            </a:r>
            <a:r>
              <a:rPr lang="en-US" b="1" kern="100" dirty="0">
                <a:solidFill>
                  <a:srgbClr val="000000"/>
                </a:solidFill>
                <a:latin typeface="Calibri" panose="020F0502020204030204" pitchFamily="34" charset="0"/>
                <a:ea typeface="Arial" panose="020B0604020202020204" pitchFamily="34" charset="0"/>
              </a:rPr>
              <a:t> </a:t>
            </a:r>
            <a:r>
              <a:rPr lang="ar-AE" b="1" kern="100" dirty="0" err="1">
                <a:solidFill>
                  <a:srgbClr val="000000"/>
                </a:solidFill>
                <a:latin typeface="Calibri" panose="020F0502020204030204" pitchFamily="34" charset="0"/>
                <a:ea typeface="Arial" panose="020B0604020202020204" pitchFamily="34" charset="0"/>
              </a:rPr>
              <a:t>روسكوزموس</a:t>
            </a:r>
            <a:r>
              <a:rPr lang="en-US" b="1" kern="100" dirty="0">
                <a:solidFill>
                  <a:srgbClr val="000000"/>
                </a:solidFill>
                <a:latin typeface="Calibri" panose="020F0502020204030204" pitchFamily="34" charset="0"/>
                <a:ea typeface="Arial" panose="020B0604020202020204" pitchFamily="34" charset="0"/>
              </a:rPr>
              <a:t> </a:t>
            </a:r>
            <a:r>
              <a:rPr lang="ar-SA" b="1" kern="100" dirty="0">
                <a:solidFill>
                  <a:srgbClr val="000000"/>
                </a:solidFill>
                <a:latin typeface="Calibri" panose="020F0502020204030204" pitchFamily="34" charset="0"/>
                <a:ea typeface="Arial" panose="020B0604020202020204" pitchFamily="34" charset="0"/>
              </a:rPr>
              <a:t>                     </a:t>
            </a:r>
            <a:endParaRPr lang="ar-AE" b="1" kern="100" dirty="0">
              <a:solidFill>
                <a:srgbClr val="000000"/>
              </a:solidFill>
              <a:latin typeface="Calibri" panose="020F0502020204030204" pitchFamily="34" charset="0"/>
              <a:ea typeface="Arial" panose="020B0604020202020204" pitchFamily="34" charset="0"/>
            </a:endParaRPr>
          </a:p>
          <a:p>
            <a:pPr marL="6350" marR="364490" indent="-6350" algn="r" rtl="1">
              <a:lnSpc>
                <a:spcPct val="107000"/>
              </a:lnSpc>
              <a:spcAft>
                <a:spcPts val="0"/>
              </a:spcAft>
            </a:pPr>
            <a:r>
              <a:rPr lang="ar-SA" b="1" kern="100" dirty="0">
                <a:solidFill>
                  <a:srgbClr val="000000"/>
                </a:solidFill>
                <a:latin typeface="Calibri" panose="020F0502020204030204" pitchFamily="34" charset="0"/>
                <a:ea typeface="Arial" panose="020B0604020202020204" pitchFamily="34" charset="0"/>
              </a:rPr>
              <a:t>-</a:t>
            </a:r>
            <a:r>
              <a:rPr lang="en-US" b="1" kern="100" dirty="0">
                <a:solidFill>
                  <a:srgbClr val="000000"/>
                </a:solidFill>
                <a:latin typeface="Calibri" panose="020F0502020204030204" pitchFamily="34" charset="0"/>
                <a:ea typeface="Arial" panose="020B0604020202020204" pitchFamily="34" charset="0"/>
              </a:rPr>
              <a:t>  </a:t>
            </a:r>
            <a:r>
              <a:rPr lang="ar-AE" b="1" kern="100" dirty="0">
                <a:solidFill>
                  <a:srgbClr val="000000"/>
                </a:solidFill>
                <a:latin typeface="Calibri" panose="020F0502020204030204" pitchFamily="34" charset="0"/>
                <a:ea typeface="Arial" panose="020B0604020202020204" pitchFamily="34" charset="0"/>
              </a:rPr>
              <a:t> ناسا</a:t>
            </a:r>
            <a:r>
              <a:rPr lang="ar-SA" b="1" kern="100" dirty="0">
                <a:solidFill>
                  <a:srgbClr val="000000"/>
                </a:solidFill>
                <a:latin typeface="Calibri" panose="020F0502020204030204" pitchFamily="34" charset="0"/>
                <a:ea typeface="Arial" panose="020B0604020202020204" pitchFamily="34" charset="0"/>
              </a:rPr>
              <a:t>                 </a:t>
            </a:r>
            <a:r>
              <a:rPr lang="en-US" b="1" kern="100" dirty="0">
                <a:solidFill>
                  <a:srgbClr val="000000"/>
                </a:solidFill>
                <a:latin typeface="Calibri" panose="020F0502020204030204" pitchFamily="34" charset="0"/>
                <a:ea typeface="Arial" panose="020B0604020202020204" pitchFamily="34" charset="0"/>
              </a:rPr>
              <a:t>           </a:t>
            </a:r>
            <a:r>
              <a:rPr lang="ar-SA" b="1" kern="100" dirty="0">
                <a:solidFill>
                  <a:srgbClr val="000000"/>
                </a:solidFill>
                <a:latin typeface="Calibri" panose="020F0502020204030204" pitchFamily="34" charset="0"/>
                <a:ea typeface="Arial" panose="020B0604020202020204" pitchFamily="34" charset="0"/>
              </a:rPr>
              <a:t> -</a:t>
            </a:r>
            <a:r>
              <a:rPr lang="en-US" b="1" kern="100" dirty="0">
                <a:solidFill>
                  <a:srgbClr val="000000"/>
                </a:solidFill>
                <a:latin typeface="Calibri" panose="020F0502020204030204" pitchFamily="34" charset="0"/>
                <a:ea typeface="Arial" panose="020B0604020202020204" pitchFamily="34" charset="0"/>
              </a:rPr>
              <a:t> </a:t>
            </a:r>
            <a:r>
              <a:rPr lang="ar-AE" b="1" kern="100" dirty="0" err="1">
                <a:solidFill>
                  <a:srgbClr val="000000"/>
                </a:solidFill>
                <a:latin typeface="Calibri" panose="020F0502020204030204" pitchFamily="34" charset="0"/>
                <a:ea typeface="Arial" panose="020B0604020202020204" pitchFamily="34" charset="0"/>
              </a:rPr>
              <a:t>أريرانغ</a:t>
            </a:r>
            <a:endParaRPr lang="ar-SA" b="1" kern="100" dirty="0">
              <a:solidFill>
                <a:srgbClr val="000000"/>
              </a:solidFill>
              <a:latin typeface="Calibri" panose="020F0502020204030204" pitchFamily="34" charset="0"/>
              <a:ea typeface="Arial" panose="020B0604020202020204" pitchFamily="34" charset="0"/>
            </a:endParaRPr>
          </a:p>
        </p:txBody>
      </p:sp>
    </p:spTree>
    <p:extLst>
      <p:ext uri="{BB962C8B-B14F-4D97-AF65-F5344CB8AC3E}">
        <p14:creationId xmlns:p14="http://schemas.microsoft.com/office/powerpoint/2010/main" val="1164279721"/>
      </p:ext>
    </p:extLst>
  </p:cSld>
  <p:clrMapOvr>
    <a:masterClrMapping/>
  </p:clrMapOvr>
  <mc:AlternateContent xmlns:mc="http://schemas.openxmlformats.org/markup-compatibility/2006" xmlns:p14="http://schemas.microsoft.com/office/powerpoint/2010/main">
    <mc:Choice Requires="p14">
      <p:transition spd="slow" p14:dur="2500">
        <p:checker/>
      </p:transition>
    </mc:Choice>
    <mc:Fallback xmlns="">
      <p:transition spd="slow">
        <p:checker/>
      </p:transition>
    </mc:Fallback>
  </mc:AlternateContent>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DFBFB835-9F5F-D216-7FA4-DB231E711AD2}"/>
              </a:ext>
            </a:extLst>
          </p:cNvPr>
          <p:cNvPicPr>
            <a:picLocks noChangeAspect="1"/>
          </p:cNvPicPr>
          <p:nvPr/>
        </p:nvPicPr>
        <p:blipFill>
          <a:blip r:embed="rId2"/>
          <a:srcRect l="11768" t="27728" r="36250" b="18605"/>
          <a:stretch/>
        </p:blipFill>
        <p:spPr>
          <a:xfrm>
            <a:off x="0" y="126124"/>
            <a:ext cx="12192000" cy="6731876"/>
          </a:xfrm>
          <a:prstGeom prst="rect">
            <a:avLst/>
          </a:prstGeom>
        </p:spPr>
      </p:pic>
    </p:spTree>
    <p:extLst>
      <p:ext uri="{BB962C8B-B14F-4D97-AF65-F5344CB8AC3E}">
        <p14:creationId xmlns:p14="http://schemas.microsoft.com/office/powerpoint/2010/main" val="3439001957"/>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51073C7-6565-FFED-CD9F-086F8E6EAB69}"/>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9443D6D2-A360-B03B-0699-B12204D5D761}"/>
              </a:ext>
            </a:extLst>
          </p:cNvPr>
          <p:cNvSpPr txBox="1"/>
          <p:nvPr/>
        </p:nvSpPr>
        <p:spPr>
          <a:xfrm>
            <a:off x="3612776" y="0"/>
            <a:ext cx="8579225" cy="6894195"/>
          </a:xfrm>
          <a:prstGeom prst="rect">
            <a:avLst/>
          </a:prstGeom>
          <a:solidFill>
            <a:schemeClr val="accent5">
              <a:lumMod val="40000"/>
              <a:lumOff val="60000"/>
            </a:schemeClr>
          </a:solidFill>
        </p:spPr>
        <p:txBody>
          <a:bodyPr wrap="square">
            <a:spAutoFit/>
          </a:bodyPr>
          <a:lstStyle/>
          <a:p>
            <a:pPr algn="r"/>
            <a:r>
              <a:rPr lang="ar-AE" sz="1700" b="1" dirty="0"/>
              <a:t>تتنوع الأنظمة الاقتصادية حول العالم، ولكل منها خصائصه ومبادئه التي تميزه. ومن بين هذه الأنظمة، يبرز الاقتصاد الإسلامي كنموذج فريد يحاول التوفيق بين القيم الروحية والأخلاقية والمبادئ الاقتصادية.</a:t>
            </a:r>
          </a:p>
          <a:p>
            <a:pPr algn="r"/>
            <a:r>
              <a:rPr lang="ar-AE" sz="1700" b="1" dirty="0"/>
              <a:t>تخصص الدول في مجالات معينة تتجه الدول ذات الأنظمة الاقتصادية المختلفة إلى التخصص في مجالات معينة بناءً على عدة عوامل، منها: الموارد الطبيعية: الدول التي تمتلك موارد طبيعية وفيرة في مجال معين، مثل النفط أو المعادن، تميل إلى التخصص في استغلال هذه الموارد وتطوير الصناعات المرتبطة بها. الميزة النسبية: الدول التي تتمتع بميزة نسبية في إنتاج سلع أو خدمات معينة، سواء بسبب توافر الأيدي العاملة الماهرة أو التكنولوجيا المتقدمة أو البنية التحتية المتطورة، تسعى إلى استغلال هذه الميزة وتطوير الصناعات والقطاعات التي تتميز بها. الطلب العالمي: يتأثر تخصص الدول أيضًا بالطلب العالمي على السلع والخدمات. الدول التي تتمتع بطلب كبير على منتجاتها أو خدماتها في الأسواق العالمية تسعى إلى زيادة إنتاجها وتطوير قدراتها التنافسية في هذه المجالات. الاقتصاد الإسلامي هو نظام اقتصادي يقوم على مبادئ الشريعة الإسلامية، ويسعى إلى تحقيق العدالة الاجتماعية والتوازن الاقتصادي. يتميز الاقتصاد الإسلامي بعدة خصائص، منها: تحريم الربا: يعتبر الربا من المحرمات في الإسلام، ويتم استبداله بأدوات تمويل إسلامية أخرى مثل المرابحة والمشاركة والمضاربة. الزكاة: تعتبر الزكاة من الأركان الأساسية في الإسلام، وهي ضريبة مفروضة على الأموال والأعمال التجارية، وتوجه إلى الفقراء والمساكين والمحتاجين. التكافل الاجتماعي: يشجع الاقتصاد الإسلامي على التكافل الاجتماعي والتضامن بين أفراد المجتمع، من خلال المؤسسات الخيرية والوقف. الملكية الخاصة: يعترف الاقتصاد الإسلامي بالملكية الخاصة، ولكنه يضع عليها قيودًا لضمان عدم استغلالها في غير مصلحة المجتمع. الرقابة الشرعية: تخضع المؤسسات المالية والاقتصادية في الاقتصاد الإسلامي لرقابة شرعية للتأكد من التزامها بأحكام الشريعة الإسلامية. مقارنة بين الاقتصاد الإسلامي والاقتصادات الأخرى يختلف الاقتصاد الإسلامي عن الاقتصادات الأخرى، مثل الاقتصاد الرأسمالي والاقتصاد الاشتراكي، في عدة جوانب، منها: الأساس الفلسفي: يقوم الاقتصاد الإسلامي على مبادئ الشريعة الإسلامية، بينما يقوم الاقتصاد الرأسمالي على مبادئ الحرية الفردية والمصلحة الذاتية، ويقوم الاقتصاد الاشتراكي على مبادئ المساواة والعدالة الاجتماعية.</a:t>
            </a:r>
          </a:p>
          <a:p>
            <a:pPr algn="r"/>
            <a:r>
              <a:rPr lang="ar-AE" sz="1700" b="1" dirty="0"/>
              <a:t>الملكية: يعترف الاقتصاد الإسلامي بالملكية الخاصة، ولكنه يضع عليها قيودًا، بينما يركز الاقتصاد الرأسمالي على الملكية الخاصة المطلقة، ويركز الاقتصاد الاشتراكي على الملكية العامة لوسائل الإنتاج. الربا: يحرم الاقتصاد الإسلامي الربا، بينما يسمح به الاقتصاد الرأسمالي والاقتصاد الاشتراكي. الزكاة: تعتبر الزكاة من الأركان الأساسية في الاقتصاد الإسلامي، بينما لا توجد مؤسسات مماثلة في الاقتصادات الأخرى. تطبيقات الاقتصاد الإسلامي شهدت العقود الأخيرة نموًا في تطبيقات الاقتصاد الإسلامي، مثل البنوك الإسلامية وشركات التأمين التكافلي والصناديق الاستثمارية الإسلامية. تسعى هذه المؤسسات إلى تقديم خدمات مالية واقتصادية تتوافق مع مبادئ الشريعة الإسلامية.</a:t>
            </a:r>
          </a:p>
        </p:txBody>
      </p:sp>
      <p:sp>
        <p:nvSpPr>
          <p:cNvPr id="2" name="TextBox 1">
            <a:extLst>
              <a:ext uri="{FF2B5EF4-FFF2-40B4-BE49-F238E27FC236}">
                <a16:creationId xmlns:a16="http://schemas.microsoft.com/office/drawing/2014/main" id="{7D16AD6B-BB0E-C6A7-3E50-282CC0A53759}"/>
              </a:ext>
            </a:extLst>
          </p:cNvPr>
          <p:cNvSpPr txBox="1"/>
          <p:nvPr/>
        </p:nvSpPr>
        <p:spPr>
          <a:xfrm>
            <a:off x="116541" y="492560"/>
            <a:ext cx="3406588" cy="5262979"/>
          </a:xfrm>
          <a:prstGeom prst="rect">
            <a:avLst/>
          </a:prstGeom>
          <a:noFill/>
        </p:spPr>
        <p:txBody>
          <a:bodyPr wrap="square" rtlCol="0">
            <a:spAutoFit/>
          </a:bodyPr>
          <a:lstStyle/>
          <a:p>
            <a:pPr algn="ctr"/>
            <a:r>
              <a:rPr lang="ar-AE" sz="2400" b="1" dirty="0"/>
              <a:t>اقرا النص ثم اجب عن الأسئلة </a:t>
            </a:r>
            <a:br>
              <a:rPr lang="ar-AE" sz="2400" b="1" dirty="0">
                <a:solidFill>
                  <a:srgbClr val="FF0000"/>
                </a:solidFill>
              </a:rPr>
            </a:br>
            <a:br>
              <a:rPr lang="ar-AE" sz="2400" b="1" dirty="0">
                <a:solidFill>
                  <a:srgbClr val="FF0000"/>
                </a:solidFill>
              </a:rPr>
            </a:br>
            <a:r>
              <a:rPr lang="ar-AE" sz="2400" b="1" dirty="0">
                <a:solidFill>
                  <a:schemeClr val="accent5">
                    <a:lumMod val="75000"/>
                  </a:schemeClr>
                </a:solidFill>
                <a:latin typeface="Poppins"/>
              </a:rPr>
              <a:t>1. ما هو أحد المبادئ الأساسية التي يقوم عليها الاقتصاد الإسلامي؟</a:t>
            </a:r>
          </a:p>
          <a:p>
            <a:pPr algn="ctr"/>
            <a:endParaRPr lang="ar-AE" sz="2400" b="1" dirty="0">
              <a:solidFill>
                <a:schemeClr val="accent2">
                  <a:lumMod val="75000"/>
                </a:schemeClr>
              </a:solidFill>
              <a:latin typeface="Poppins"/>
            </a:endParaRPr>
          </a:p>
          <a:p>
            <a:pPr algn="ctr"/>
            <a:endParaRPr lang="ar-AE" sz="2400" b="1" dirty="0">
              <a:solidFill>
                <a:schemeClr val="accent2">
                  <a:lumMod val="75000"/>
                </a:schemeClr>
              </a:solidFill>
              <a:latin typeface="Poppins"/>
            </a:endParaRPr>
          </a:p>
          <a:p>
            <a:pPr algn="ctr"/>
            <a:r>
              <a:rPr lang="ar-AE" sz="2400" b="0" i="0" dirty="0">
                <a:solidFill>
                  <a:srgbClr val="364152"/>
                </a:solidFill>
                <a:effectLst/>
                <a:latin typeface="Rubik"/>
              </a:rPr>
              <a:t>أ. تشجيع الربا</a:t>
            </a:r>
          </a:p>
          <a:p>
            <a:pPr algn="ctr"/>
            <a:br>
              <a:rPr lang="ar-AE" sz="2400" dirty="0"/>
            </a:br>
            <a:r>
              <a:rPr lang="ar-AE" sz="2400" b="0" i="0" dirty="0">
                <a:solidFill>
                  <a:srgbClr val="364152"/>
                </a:solidFill>
                <a:effectLst/>
                <a:latin typeface="Rubik"/>
              </a:rPr>
              <a:t>ب. تحريم الربا</a:t>
            </a:r>
          </a:p>
          <a:p>
            <a:pPr algn="ctr"/>
            <a:br>
              <a:rPr lang="ar-AE" sz="2400" dirty="0"/>
            </a:br>
            <a:r>
              <a:rPr lang="ar-AE" sz="2400" b="0" i="0" dirty="0">
                <a:solidFill>
                  <a:srgbClr val="364152"/>
                </a:solidFill>
                <a:effectLst/>
                <a:latin typeface="Rubik"/>
              </a:rPr>
              <a:t>ج. إلغاء الملكية الخاصة</a:t>
            </a:r>
          </a:p>
          <a:p>
            <a:pPr algn="ctr"/>
            <a:br>
              <a:rPr lang="ar-AE" sz="2400" dirty="0"/>
            </a:br>
            <a:r>
              <a:rPr lang="ar-AE" sz="2400" b="0" i="0" dirty="0">
                <a:solidFill>
                  <a:srgbClr val="364152"/>
                </a:solidFill>
                <a:effectLst/>
                <a:latin typeface="Rubik"/>
              </a:rPr>
              <a:t>د. منع التجارة الدولية</a:t>
            </a:r>
            <a:endParaRPr lang="ar-AE" sz="2400" b="1" dirty="0">
              <a:solidFill>
                <a:srgbClr val="000000"/>
              </a:solidFill>
              <a:latin typeface="Poppins"/>
            </a:endParaRPr>
          </a:p>
        </p:txBody>
      </p:sp>
    </p:spTree>
    <p:extLst>
      <p:ext uri="{BB962C8B-B14F-4D97-AF65-F5344CB8AC3E}">
        <p14:creationId xmlns:p14="http://schemas.microsoft.com/office/powerpoint/2010/main" val="2901603426"/>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560A6CA-0B66-A8D6-11D5-A91BE20449ED}"/>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8E2C203B-0BBD-1511-2544-4D3ED7B35F24}"/>
              </a:ext>
            </a:extLst>
          </p:cNvPr>
          <p:cNvSpPr txBox="1"/>
          <p:nvPr/>
        </p:nvSpPr>
        <p:spPr>
          <a:xfrm>
            <a:off x="3612776" y="0"/>
            <a:ext cx="8579225" cy="6894195"/>
          </a:xfrm>
          <a:prstGeom prst="rect">
            <a:avLst/>
          </a:prstGeom>
          <a:solidFill>
            <a:schemeClr val="accent5">
              <a:lumMod val="40000"/>
              <a:lumOff val="60000"/>
            </a:schemeClr>
          </a:solidFill>
        </p:spPr>
        <p:txBody>
          <a:bodyPr wrap="square">
            <a:spAutoFit/>
          </a:bodyPr>
          <a:lstStyle/>
          <a:p>
            <a:pPr algn="r"/>
            <a:r>
              <a:rPr lang="ar-AE" sz="1700" b="1" dirty="0"/>
              <a:t>تتنوع الأنظمة الاقتصادية حول العالم، ولكل منها خصائصه ومبادئه التي تميزه. ومن بين هذه الأنظمة، يبرز الاقتصاد الإسلامي كنموذج فريد يحاول التوفيق بين القيم الروحية والأخلاقية والمبادئ الاقتصادية.</a:t>
            </a:r>
          </a:p>
          <a:p>
            <a:pPr algn="r"/>
            <a:r>
              <a:rPr lang="ar-AE" sz="1700" b="1" dirty="0"/>
              <a:t>تخصص الدول في مجالات معينة تتجه الدول ذات الأنظمة الاقتصادية المختلفة إلى التخصص في مجالات معينة بناءً على عدة عوامل، منها: الموارد الطبيعية: الدول التي تمتلك موارد طبيعية وفيرة في مجال معين، مثل النفط أو المعادن، تميل إلى التخصص في استغلال هذه الموارد وتطوير الصناعات المرتبطة بها. الميزة النسبية: الدول التي تتمتع بميزة نسبية في إنتاج سلع أو خدمات معينة، سواء بسبب توافر الأيدي العاملة الماهرة أو التكنولوجيا المتقدمة أو البنية التحتية المتطورة، تسعى إلى استغلال هذه الميزة وتطوير الصناعات والقطاعات التي تتميز بها. الطلب العالمي: يتأثر تخصص الدول أيضًا بالطلب العالمي على السلع والخدمات. الدول التي تتمتع بطلب كبير على منتجاتها أو خدماتها في الأسواق العالمية تسعى إلى زيادة إنتاجها وتطوير قدراتها التنافسية في هذه المجالات. الاقتصاد الإسلامي هو نظام اقتصادي يقوم على مبادئ الشريعة الإسلامية، ويسعى إلى تحقيق العدالة الاجتماعية والتوازن الاقتصادي. يتميز الاقتصاد الإسلامي بعدة خصائص، منها: تحريم الربا: يعتبر الربا من المحرمات في الإسلام، ويتم استبداله بأدوات تمويل إسلامية أخرى مثل المرابحة والمشاركة والمضاربة. الزكاة: تعتبر الزكاة من الأركان الأساسية في الإسلام، وهي ضريبة مفروضة على الأموال والأعمال التجارية، وتوجه إلى الفقراء والمساكين والمحتاجين. التكافل الاجتماعي: يشجع الاقتصاد الإسلامي على التكافل الاجتماعي والتضامن بين أفراد المجتمع، من خلال المؤسسات الخيرية والوقف. الملكية الخاصة: يعترف الاقتصاد الإسلامي بالملكية الخاصة، ولكنه يضع عليها قيودًا لضمان عدم استغلالها في غير مصلحة المجتمع. الرقابة الشرعية: تخضع المؤسسات المالية والاقتصادية في الاقتصاد الإسلامي لرقابة شرعية للتأكد من التزامها بأحكام الشريعة الإسلامية. مقارنة بين الاقتصاد الإسلامي والاقتصادات الأخرى يختلف الاقتصاد الإسلامي عن الاقتصادات الأخرى، مثل الاقتصاد الرأسمالي والاقتصاد الاشتراكي، في عدة جوانب، منها: الأساس الفلسفي: يقوم الاقتصاد الإسلامي على مبادئ الشريعة الإسلامية، بينما يقوم الاقتصاد الرأسمالي على مبادئ الحرية الفردية والمصلحة الذاتية، ويقوم الاقتصاد الاشتراكي على مبادئ المساواة والعدالة الاجتماعية.</a:t>
            </a:r>
          </a:p>
          <a:p>
            <a:pPr algn="r"/>
            <a:r>
              <a:rPr lang="ar-AE" sz="1700" b="1" dirty="0"/>
              <a:t>الملكية: يعترف الاقتصاد الإسلامي بالملكية الخاصة، ولكنه يضع عليها قيودًا، بينما يركز الاقتصاد الرأسمالي على الملكية الخاصة المطلقة، ويركز الاقتصاد الاشتراكي على الملكية العامة لوسائل الإنتاج. الربا: يحرم الاقتصاد الإسلامي الربا، بينما يسمح به الاقتصاد الرأسمالي والاقتصاد الاشتراكي. الزكاة: تعتبر الزكاة من الأركان الأساسية في الاقتصاد الإسلامي، بينما لا توجد مؤسسات مماثلة في الاقتصادات الأخرى. تطبيقات الاقتصاد الإسلامي شهدت العقود الأخيرة نموًا في تطبيقات الاقتصاد الإسلامي، مثل البنوك الإسلامية وشركات التأمين التكافلي والصناديق الاستثمارية الإسلامية. تسعى هذه المؤسسات إلى تقديم خدمات مالية واقتصادية تتوافق مع مبادئ الشريعة الإسلامية.</a:t>
            </a:r>
          </a:p>
        </p:txBody>
      </p:sp>
      <p:sp>
        <p:nvSpPr>
          <p:cNvPr id="2" name="TextBox 1">
            <a:extLst>
              <a:ext uri="{FF2B5EF4-FFF2-40B4-BE49-F238E27FC236}">
                <a16:creationId xmlns:a16="http://schemas.microsoft.com/office/drawing/2014/main" id="{0C9767C1-51DE-B9E6-FC10-7589F6F93733}"/>
              </a:ext>
            </a:extLst>
          </p:cNvPr>
          <p:cNvSpPr txBox="1"/>
          <p:nvPr/>
        </p:nvSpPr>
        <p:spPr>
          <a:xfrm>
            <a:off x="116541" y="492560"/>
            <a:ext cx="3406588" cy="5262979"/>
          </a:xfrm>
          <a:prstGeom prst="rect">
            <a:avLst/>
          </a:prstGeom>
          <a:noFill/>
        </p:spPr>
        <p:txBody>
          <a:bodyPr wrap="square" rtlCol="0">
            <a:spAutoFit/>
          </a:bodyPr>
          <a:lstStyle/>
          <a:p>
            <a:pPr algn="ctr"/>
            <a:r>
              <a:rPr lang="ar-AE" sz="2400" b="1" dirty="0"/>
              <a:t>اقرا النص ثم اجب عن الأسئلة </a:t>
            </a:r>
            <a:br>
              <a:rPr lang="ar-AE" sz="2400" b="1" dirty="0">
                <a:solidFill>
                  <a:srgbClr val="FF0000"/>
                </a:solidFill>
              </a:rPr>
            </a:br>
            <a:br>
              <a:rPr lang="ar-AE" sz="2400" b="1" dirty="0">
                <a:solidFill>
                  <a:srgbClr val="FF0000"/>
                </a:solidFill>
              </a:rPr>
            </a:br>
            <a:r>
              <a:rPr lang="ar-AE" sz="2400" b="1" dirty="0">
                <a:solidFill>
                  <a:schemeClr val="accent5">
                    <a:lumMod val="75000"/>
                  </a:schemeClr>
                </a:solidFill>
                <a:latin typeface="Poppins"/>
              </a:rPr>
              <a:t>2. ما هو دور الزكاة في الاقتصاد الإسلامي؟</a:t>
            </a:r>
          </a:p>
          <a:p>
            <a:pPr algn="ctr"/>
            <a:endParaRPr lang="ar-AE" sz="2400" b="1" dirty="0">
              <a:solidFill>
                <a:schemeClr val="accent2">
                  <a:lumMod val="75000"/>
                </a:schemeClr>
              </a:solidFill>
              <a:latin typeface="Poppins"/>
            </a:endParaRPr>
          </a:p>
          <a:p>
            <a:pPr algn="ctr"/>
            <a:endParaRPr lang="ar-AE" sz="2400" b="1" dirty="0">
              <a:solidFill>
                <a:schemeClr val="accent2">
                  <a:lumMod val="75000"/>
                </a:schemeClr>
              </a:solidFill>
              <a:latin typeface="Poppins"/>
            </a:endParaRPr>
          </a:p>
          <a:p>
            <a:pPr algn="ctr"/>
            <a:r>
              <a:rPr lang="ar-AE" sz="2400" b="0" i="0" dirty="0">
                <a:solidFill>
                  <a:srgbClr val="364152"/>
                </a:solidFill>
                <a:effectLst/>
                <a:latin typeface="Rubik"/>
              </a:rPr>
              <a:t>أ. ضريبة اختيارية للأغنياء</a:t>
            </a:r>
          </a:p>
          <a:p>
            <a:pPr algn="ctr"/>
            <a:br>
              <a:rPr lang="ar-AE" sz="2400" dirty="0"/>
            </a:br>
            <a:r>
              <a:rPr lang="ar-AE" sz="2400" b="0" i="0" dirty="0">
                <a:solidFill>
                  <a:srgbClr val="364152"/>
                </a:solidFill>
                <a:effectLst/>
                <a:latin typeface="Rubik"/>
              </a:rPr>
              <a:t>ب. وسيلة للمضاربة المالية</a:t>
            </a:r>
          </a:p>
          <a:p>
            <a:pPr algn="ctr"/>
            <a:br>
              <a:rPr lang="ar-AE" sz="2400" dirty="0"/>
            </a:br>
            <a:r>
              <a:rPr lang="ar-AE" sz="2400" b="0" i="0" dirty="0">
                <a:solidFill>
                  <a:srgbClr val="364152"/>
                </a:solidFill>
                <a:effectLst/>
                <a:latin typeface="Rubik"/>
              </a:rPr>
              <a:t>ج. ركن أساسي وضريبة إلزامية على الأموال</a:t>
            </a:r>
          </a:p>
          <a:p>
            <a:pPr algn="ctr"/>
            <a:br>
              <a:rPr lang="ar-AE" sz="2400" dirty="0"/>
            </a:br>
            <a:r>
              <a:rPr lang="ar-AE" sz="2400" b="0" i="0" dirty="0">
                <a:solidFill>
                  <a:srgbClr val="364152"/>
                </a:solidFill>
                <a:effectLst/>
                <a:latin typeface="Rubik"/>
              </a:rPr>
              <a:t>د. نظام للتبادل التجاري</a:t>
            </a:r>
            <a:endParaRPr lang="ar-AE" sz="2400" b="1" dirty="0">
              <a:solidFill>
                <a:srgbClr val="000000"/>
              </a:solidFill>
              <a:latin typeface="Poppins"/>
            </a:endParaRPr>
          </a:p>
        </p:txBody>
      </p:sp>
    </p:spTree>
    <p:extLst>
      <p:ext uri="{BB962C8B-B14F-4D97-AF65-F5344CB8AC3E}">
        <p14:creationId xmlns:p14="http://schemas.microsoft.com/office/powerpoint/2010/main" val="2500118153"/>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1D2603E-318F-1D9B-4A4F-36B3131C0D97}"/>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BA032337-D7C4-84E1-13E7-BA475B29C633}"/>
              </a:ext>
            </a:extLst>
          </p:cNvPr>
          <p:cNvSpPr txBox="1"/>
          <p:nvPr/>
        </p:nvSpPr>
        <p:spPr>
          <a:xfrm>
            <a:off x="3612776" y="0"/>
            <a:ext cx="8579225" cy="6894195"/>
          </a:xfrm>
          <a:prstGeom prst="rect">
            <a:avLst/>
          </a:prstGeom>
          <a:solidFill>
            <a:schemeClr val="accent5">
              <a:lumMod val="40000"/>
              <a:lumOff val="60000"/>
            </a:schemeClr>
          </a:solidFill>
        </p:spPr>
        <p:txBody>
          <a:bodyPr wrap="square">
            <a:spAutoFit/>
          </a:bodyPr>
          <a:lstStyle/>
          <a:p>
            <a:pPr algn="r"/>
            <a:r>
              <a:rPr lang="ar-AE" sz="1700" b="1" dirty="0"/>
              <a:t>تتنوع الأنظمة الاقتصادية حول العالم، ولكل منها خصائصه ومبادئه التي تميزه. ومن بين هذه الأنظمة، يبرز الاقتصاد الإسلامي كنموذج فريد يحاول التوفيق بين القيم الروحية والأخلاقية والمبادئ الاقتصادية.</a:t>
            </a:r>
          </a:p>
          <a:p>
            <a:pPr algn="r"/>
            <a:r>
              <a:rPr lang="ar-AE" sz="1700" b="1" dirty="0"/>
              <a:t>تخصص الدول في مجالات معينة تتجه الدول ذات الأنظمة الاقتصادية المختلفة إلى التخصص في مجالات معينة بناءً على عدة عوامل، منها: الموارد الطبيعية: الدول التي تمتلك موارد طبيعية وفيرة في مجال معين، مثل النفط أو المعادن، تميل إلى التخصص في استغلال هذه الموارد وتطوير الصناعات المرتبطة بها. الميزة النسبية: الدول التي تتمتع بميزة نسبية في إنتاج سلع أو خدمات معينة، سواء بسبب توافر الأيدي العاملة الماهرة أو التكنولوجيا المتقدمة أو البنية التحتية المتطورة، تسعى إلى استغلال هذه الميزة وتطوير الصناعات والقطاعات التي تتميز بها. الطلب العالمي: يتأثر تخصص الدول أيضًا بالطلب العالمي على السلع والخدمات. الدول التي تتمتع بطلب كبير على منتجاتها أو خدماتها في الأسواق العالمية تسعى إلى زيادة إنتاجها وتطوير قدراتها التنافسية في هذه المجالات. الاقتصاد الإسلامي هو نظام اقتصادي يقوم على مبادئ الشريعة الإسلامية، ويسعى إلى تحقيق العدالة الاجتماعية والتوازن الاقتصادي. يتميز الاقتصاد الإسلامي بعدة خصائص، منها: تحريم الربا: يعتبر الربا من المحرمات في الإسلام، ويتم استبداله بأدوات تمويل إسلامية أخرى مثل المرابحة والمشاركة والمضاربة. الزكاة: تعتبر الزكاة من الأركان الأساسية في الإسلام، وهي ضريبة مفروضة على الأموال والأعمال التجارية، وتوجه إلى الفقراء والمساكين والمحتاجين. التكافل الاجتماعي: يشجع الاقتصاد الإسلامي على التكافل الاجتماعي والتضامن بين أفراد المجتمع، من خلال المؤسسات الخيرية والوقف. الملكية الخاصة: يعترف الاقتصاد الإسلامي بالملكية الخاصة، ولكنه يضع عليها قيودًا لضمان عدم استغلالها في غير مصلحة المجتمع. الرقابة الشرعية: تخضع المؤسسات المالية والاقتصادية في الاقتصاد الإسلامي لرقابة شرعية للتأكد من التزامها بأحكام الشريعة الإسلامية. مقارنة بين الاقتصاد الإسلامي والاقتصادات الأخرى يختلف الاقتصاد الإسلامي عن الاقتصادات الأخرى، مثل الاقتصاد الرأسمالي والاقتصاد الاشتراكي، في عدة جوانب، منها: الأساس الفلسفي: يقوم الاقتصاد الإسلامي على مبادئ الشريعة الإسلامية، بينما يقوم الاقتصاد الرأسمالي على مبادئ الحرية الفردية والمصلحة الذاتية، ويقوم الاقتصاد الاشتراكي على مبادئ المساواة والعدالة الاجتماعية.</a:t>
            </a:r>
          </a:p>
          <a:p>
            <a:pPr algn="r"/>
            <a:r>
              <a:rPr lang="ar-AE" sz="1700" b="1" dirty="0"/>
              <a:t>الملكية: يعترف الاقتصاد الإسلامي بالملكية الخاصة، ولكنه يضع عليها قيودًا، بينما يركز الاقتصاد الرأسمالي على الملكية الخاصة المطلقة، ويركز الاقتصاد الاشتراكي على الملكية العامة لوسائل الإنتاج. الربا: يحرم الاقتصاد الإسلامي الربا، بينما يسمح به الاقتصاد الرأسمالي والاقتصاد الاشتراكي. الزكاة: تعتبر الزكاة من الأركان الأساسية في الاقتصاد الإسلامي، بينما لا توجد مؤسسات مماثلة في الاقتصادات الأخرى. تطبيقات الاقتصاد الإسلامي شهدت العقود الأخيرة نموًا في تطبيقات الاقتصاد الإسلامي، مثل البنوك الإسلامية وشركات التأمين التكافلي والصناديق الاستثمارية الإسلامية. تسعى هذه المؤسسات إلى تقديم خدمات مالية واقتصادية تتوافق مع مبادئ الشريعة الإسلامية.</a:t>
            </a:r>
          </a:p>
        </p:txBody>
      </p:sp>
      <p:sp>
        <p:nvSpPr>
          <p:cNvPr id="2" name="TextBox 1">
            <a:extLst>
              <a:ext uri="{FF2B5EF4-FFF2-40B4-BE49-F238E27FC236}">
                <a16:creationId xmlns:a16="http://schemas.microsoft.com/office/drawing/2014/main" id="{7C224699-9154-185A-766E-EB8E131D73A3}"/>
              </a:ext>
            </a:extLst>
          </p:cNvPr>
          <p:cNvSpPr txBox="1"/>
          <p:nvPr/>
        </p:nvSpPr>
        <p:spPr>
          <a:xfrm>
            <a:off x="125506" y="492560"/>
            <a:ext cx="3397623" cy="6001643"/>
          </a:xfrm>
          <a:prstGeom prst="rect">
            <a:avLst/>
          </a:prstGeom>
          <a:noFill/>
        </p:spPr>
        <p:txBody>
          <a:bodyPr wrap="square" rtlCol="0">
            <a:spAutoFit/>
          </a:bodyPr>
          <a:lstStyle/>
          <a:p>
            <a:pPr algn="ctr"/>
            <a:r>
              <a:rPr lang="ar-AE" sz="2400" b="1" dirty="0"/>
              <a:t>اقرا النص ثم اجب عن الأسئلة </a:t>
            </a:r>
            <a:br>
              <a:rPr lang="ar-AE" sz="2400" b="1" dirty="0">
                <a:solidFill>
                  <a:srgbClr val="FF0000"/>
                </a:solidFill>
              </a:rPr>
            </a:br>
            <a:br>
              <a:rPr lang="ar-AE" sz="2400" b="1" dirty="0">
                <a:solidFill>
                  <a:srgbClr val="FF0000"/>
                </a:solidFill>
              </a:rPr>
            </a:br>
            <a:r>
              <a:rPr lang="ar-AE" sz="2400" b="1" dirty="0">
                <a:solidFill>
                  <a:schemeClr val="accent5">
                    <a:lumMod val="75000"/>
                  </a:schemeClr>
                </a:solidFill>
                <a:latin typeface="Poppins"/>
              </a:rPr>
              <a:t>3. كيف يختلف الاقتصاد الإسلامي عن الاقتصاد الرأسمالي في مسألة الملكية؟</a:t>
            </a:r>
          </a:p>
          <a:p>
            <a:pPr algn="ctr"/>
            <a:endParaRPr lang="ar-AE" sz="2400" b="1" dirty="0">
              <a:solidFill>
                <a:schemeClr val="accent2">
                  <a:lumMod val="75000"/>
                </a:schemeClr>
              </a:solidFill>
              <a:latin typeface="Poppins"/>
            </a:endParaRPr>
          </a:p>
          <a:p>
            <a:pPr algn="ctr"/>
            <a:endParaRPr lang="ar-AE" sz="2400" b="1" dirty="0">
              <a:solidFill>
                <a:schemeClr val="accent2">
                  <a:lumMod val="75000"/>
                </a:schemeClr>
              </a:solidFill>
              <a:latin typeface="Poppins"/>
            </a:endParaRPr>
          </a:p>
          <a:p>
            <a:pPr algn="ctr"/>
            <a:r>
              <a:rPr lang="ar-AE" sz="2400" b="0" i="0" dirty="0">
                <a:solidFill>
                  <a:srgbClr val="364152"/>
                </a:solidFill>
                <a:effectLst/>
                <a:latin typeface="Rubik"/>
              </a:rPr>
              <a:t>أ. يمنع الملكية الخاصة تماماً</a:t>
            </a:r>
          </a:p>
          <a:p>
            <a:pPr algn="ctr"/>
            <a:br>
              <a:rPr lang="ar-AE" sz="2400" dirty="0"/>
            </a:br>
            <a:r>
              <a:rPr lang="ar-AE" sz="2400" b="0" i="0" dirty="0">
                <a:solidFill>
                  <a:srgbClr val="364152"/>
                </a:solidFill>
                <a:effectLst/>
                <a:latin typeface="Rubik"/>
              </a:rPr>
              <a:t>ب. يسمح بالملكية الخاصة المطلقة</a:t>
            </a:r>
          </a:p>
          <a:p>
            <a:pPr algn="ctr"/>
            <a:br>
              <a:rPr lang="ar-AE" sz="2400" dirty="0"/>
            </a:br>
            <a:r>
              <a:rPr lang="ar-AE" sz="2400" b="0" i="0" dirty="0">
                <a:solidFill>
                  <a:srgbClr val="364152"/>
                </a:solidFill>
                <a:effectLst/>
                <a:latin typeface="Rubik"/>
              </a:rPr>
              <a:t>ج. يعترف بالملكية الخاصة مع وضع قيود عليها</a:t>
            </a:r>
          </a:p>
          <a:p>
            <a:pPr algn="ctr"/>
            <a:br>
              <a:rPr lang="ar-AE" sz="2400" dirty="0"/>
            </a:br>
            <a:r>
              <a:rPr lang="ar-AE" sz="2400" b="0" i="0" dirty="0">
                <a:solidFill>
                  <a:srgbClr val="364152"/>
                </a:solidFill>
                <a:effectLst/>
                <a:latin typeface="Rubik"/>
              </a:rPr>
              <a:t>د. يعتمد فقط على الملكية العامة</a:t>
            </a:r>
            <a:endParaRPr lang="ar-AE" sz="2400" b="1" dirty="0">
              <a:solidFill>
                <a:srgbClr val="000000"/>
              </a:solidFill>
              <a:latin typeface="Poppins"/>
            </a:endParaRPr>
          </a:p>
        </p:txBody>
      </p:sp>
    </p:spTree>
    <p:extLst>
      <p:ext uri="{BB962C8B-B14F-4D97-AF65-F5344CB8AC3E}">
        <p14:creationId xmlns:p14="http://schemas.microsoft.com/office/powerpoint/2010/main" val="184833728"/>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B5D1793-686D-77F4-95DB-8144C461EB85}"/>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9997F6DE-FB33-7EF2-9EDA-9971851DC0A6}"/>
              </a:ext>
            </a:extLst>
          </p:cNvPr>
          <p:cNvSpPr txBox="1"/>
          <p:nvPr/>
        </p:nvSpPr>
        <p:spPr>
          <a:xfrm>
            <a:off x="3612776" y="0"/>
            <a:ext cx="8579225" cy="6894195"/>
          </a:xfrm>
          <a:prstGeom prst="rect">
            <a:avLst/>
          </a:prstGeom>
          <a:solidFill>
            <a:schemeClr val="accent5">
              <a:lumMod val="40000"/>
              <a:lumOff val="60000"/>
            </a:schemeClr>
          </a:solidFill>
        </p:spPr>
        <p:txBody>
          <a:bodyPr wrap="square">
            <a:spAutoFit/>
          </a:bodyPr>
          <a:lstStyle/>
          <a:p>
            <a:pPr algn="r"/>
            <a:r>
              <a:rPr lang="ar-AE" sz="1700" b="1" dirty="0"/>
              <a:t>تتنوع الأنظمة الاقتصادية حول العالم، ولكل منها خصائصه ومبادئه التي تميزه. ومن بين هذه الأنظمة، يبرز الاقتصاد الإسلامي كنموذج فريد يحاول التوفيق بين القيم الروحية والأخلاقية والمبادئ الاقتصادية.</a:t>
            </a:r>
          </a:p>
          <a:p>
            <a:pPr algn="r"/>
            <a:r>
              <a:rPr lang="ar-AE" sz="1700" b="1" dirty="0"/>
              <a:t>تخصص الدول في مجالات معينة تتجه الدول ذات الأنظمة الاقتصادية المختلفة إلى التخصص في مجالات معينة بناءً على عدة عوامل، منها: الموارد الطبيعية: الدول التي تمتلك موارد طبيعية وفيرة في مجال معين، مثل النفط أو المعادن، تميل إلى التخصص في استغلال هذه الموارد وتطوير الصناعات المرتبطة بها. الميزة النسبية: الدول التي تتمتع بميزة نسبية في إنتاج سلع أو خدمات معينة، سواء بسبب توافر الأيدي العاملة الماهرة أو التكنولوجيا المتقدمة أو البنية التحتية المتطورة، تسعى إلى استغلال هذه الميزة وتطوير الصناعات والقطاعات التي تتميز بها. الطلب العالمي: يتأثر تخصص الدول أيضًا بالطلب العالمي على السلع والخدمات. الدول التي تتمتع بطلب كبير على منتجاتها أو خدماتها في الأسواق العالمية تسعى إلى زيادة إنتاجها وتطوير قدراتها التنافسية في هذه المجالات. الاقتصاد الإسلامي هو نظام اقتصادي يقوم على مبادئ الشريعة الإسلامية، ويسعى إلى تحقيق العدالة الاجتماعية والتوازن الاقتصادي. يتميز الاقتصاد الإسلامي بعدة خصائص، منها: تحريم الربا: يعتبر الربا من المحرمات في الإسلام، ويتم استبداله بأدوات تمويل إسلامية أخرى مثل المرابحة والمشاركة والمضاربة. الزكاة: تعتبر الزكاة من الأركان الأساسية في الإسلام، وهي ضريبة مفروضة على الأموال والأعمال التجارية، وتوجه إلى الفقراء والمساكين والمحتاجين. التكافل الاجتماعي: يشجع الاقتصاد الإسلامي على التكافل الاجتماعي والتضامن بين أفراد المجتمع، من خلال المؤسسات الخيرية والوقف. الملكية الخاصة: يعترف الاقتصاد الإسلامي بالملكية الخاصة، ولكنه يضع عليها قيودًا لضمان عدم استغلالها في غير مصلحة المجتمع. الرقابة الشرعية: تخضع المؤسسات المالية والاقتصادية في الاقتصاد الإسلامي لرقابة شرعية للتأكد من التزامها بأحكام الشريعة الإسلامية. مقارنة بين الاقتصاد الإسلامي والاقتصادات الأخرى يختلف الاقتصاد الإسلامي عن الاقتصادات الأخرى، مثل الاقتصاد الرأسمالي والاقتصاد الاشتراكي، في عدة جوانب، منها: الأساس الفلسفي: يقوم الاقتصاد الإسلامي على مبادئ الشريعة الإسلامية، بينما يقوم الاقتصاد الرأسمالي على مبادئ الحرية الفردية والمصلحة الذاتية، ويقوم الاقتصاد الاشتراكي على مبادئ المساواة والعدالة الاجتماعية.</a:t>
            </a:r>
          </a:p>
          <a:p>
            <a:pPr algn="r"/>
            <a:r>
              <a:rPr lang="ar-AE" sz="1700" b="1" dirty="0"/>
              <a:t>الملكية: يعترف الاقتصاد الإسلامي بالملكية الخاصة، ولكنه يضع عليها قيودًا، بينما يركز الاقتصاد الرأسمالي على الملكية الخاصة المطلقة، ويركز الاقتصاد الاشتراكي على الملكية العامة لوسائل الإنتاج. الربا: يحرم الاقتصاد الإسلامي الربا، بينما يسمح به الاقتصاد الرأسمالي والاقتصاد الاشتراكي. الزكاة: تعتبر الزكاة من الأركان الأساسية في الاقتصاد الإسلامي، بينما لا توجد مؤسسات مماثلة في الاقتصادات الأخرى. تطبيقات الاقتصاد الإسلامي شهدت العقود الأخيرة نموًا في تطبيقات الاقتصاد الإسلامي، مثل البنوك الإسلامية وشركات التأمين التكافلي والصناديق الاستثمارية الإسلامية. تسعى هذه المؤسسات إلى تقديم خدمات مالية واقتصادية تتوافق مع مبادئ الشريعة الإسلامية.</a:t>
            </a:r>
          </a:p>
        </p:txBody>
      </p:sp>
      <p:sp>
        <p:nvSpPr>
          <p:cNvPr id="2" name="TextBox 1">
            <a:extLst>
              <a:ext uri="{FF2B5EF4-FFF2-40B4-BE49-F238E27FC236}">
                <a16:creationId xmlns:a16="http://schemas.microsoft.com/office/drawing/2014/main" id="{4E1965B2-80F3-F064-E259-78D429FBF025}"/>
              </a:ext>
            </a:extLst>
          </p:cNvPr>
          <p:cNvSpPr txBox="1"/>
          <p:nvPr/>
        </p:nvSpPr>
        <p:spPr>
          <a:xfrm>
            <a:off x="89647" y="635995"/>
            <a:ext cx="3523129" cy="4893647"/>
          </a:xfrm>
          <a:prstGeom prst="rect">
            <a:avLst/>
          </a:prstGeom>
          <a:noFill/>
        </p:spPr>
        <p:txBody>
          <a:bodyPr wrap="square" rtlCol="0">
            <a:spAutoFit/>
          </a:bodyPr>
          <a:lstStyle/>
          <a:p>
            <a:pPr algn="ctr"/>
            <a:r>
              <a:rPr lang="ar-AE" sz="2400" b="1" dirty="0"/>
              <a:t>اقرا النص ثم اجب عن الأسئلة </a:t>
            </a:r>
            <a:br>
              <a:rPr lang="ar-AE" sz="2400" b="1" dirty="0">
                <a:solidFill>
                  <a:srgbClr val="FF0000"/>
                </a:solidFill>
              </a:rPr>
            </a:br>
            <a:br>
              <a:rPr lang="ar-AE" sz="2400" b="1" dirty="0">
                <a:solidFill>
                  <a:srgbClr val="FF0000"/>
                </a:solidFill>
              </a:rPr>
            </a:br>
            <a:r>
              <a:rPr lang="ar-AE" sz="2400" b="1" dirty="0">
                <a:solidFill>
                  <a:schemeClr val="accent5">
                    <a:lumMod val="75000"/>
                  </a:schemeClr>
                </a:solidFill>
                <a:latin typeface="Poppins"/>
              </a:rPr>
              <a:t>4. ما هي إحدى التطبيقات المعاصرة للاقتصاد الإسلامي؟</a:t>
            </a:r>
          </a:p>
          <a:p>
            <a:pPr algn="ctr"/>
            <a:endParaRPr lang="ar-AE" sz="2400" b="1" dirty="0">
              <a:solidFill>
                <a:schemeClr val="accent5">
                  <a:lumMod val="75000"/>
                </a:schemeClr>
              </a:solidFill>
              <a:latin typeface="Poppins"/>
            </a:endParaRPr>
          </a:p>
          <a:p>
            <a:pPr algn="ctr"/>
            <a:endParaRPr lang="ar-AE" sz="2400" b="1" dirty="0">
              <a:solidFill>
                <a:schemeClr val="accent5">
                  <a:lumMod val="75000"/>
                </a:schemeClr>
              </a:solidFill>
              <a:latin typeface="Poppins"/>
            </a:endParaRPr>
          </a:p>
          <a:p>
            <a:pPr algn="ctr"/>
            <a:r>
              <a:rPr lang="ar-AE" sz="2400" b="0" i="0" dirty="0">
                <a:solidFill>
                  <a:srgbClr val="364152"/>
                </a:solidFill>
                <a:effectLst/>
                <a:latin typeface="Rubik"/>
              </a:rPr>
              <a:t>أ. البنوك التقليدية</a:t>
            </a:r>
          </a:p>
          <a:p>
            <a:pPr algn="ctr"/>
            <a:br>
              <a:rPr lang="ar-AE" sz="2400" dirty="0"/>
            </a:br>
            <a:r>
              <a:rPr lang="ar-AE" sz="2400" b="0" i="0" dirty="0">
                <a:solidFill>
                  <a:srgbClr val="364152"/>
                </a:solidFill>
                <a:effectLst/>
                <a:latin typeface="Rubik"/>
              </a:rPr>
              <a:t>ب. شركات التأمين التكافلي</a:t>
            </a:r>
          </a:p>
          <a:p>
            <a:pPr algn="ctr"/>
            <a:br>
              <a:rPr lang="ar-AE" sz="2400" dirty="0"/>
            </a:br>
            <a:r>
              <a:rPr lang="ar-AE" sz="2400" b="0" i="0" dirty="0">
                <a:solidFill>
                  <a:srgbClr val="364152"/>
                </a:solidFill>
                <a:effectLst/>
                <a:latin typeface="Rubik"/>
              </a:rPr>
              <a:t>ج. المؤسسات الربوية</a:t>
            </a:r>
          </a:p>
          <a:p>
            <a:pPr algn="ctr"/>
            <a:br>
              <a:rPr lang="ar-AE" sz="2400" dirty="0"/>
            </a:br>
            <a:r>
              <a:rPr lang="ar-AE" sz="2400" b="0" i="0" dirty="0">
                <a:solidFill>
                  <a:srgbClr val="364152"/>
                </a:solidFill>
                <a:effectLst/>
                <a:latin typeface="Rubik"/>
              </a:rPr>
              <a:t>د. البورصات التقليدية</a:t>
            </a:r>
            <a:endParaRPr lang="ar-AE" sz="2400" b="1" dirty="0">
              <a:solidFill>
                <a:srgbClr val="000000"/>
              </a:solidFill>
              <a:latin typeface="Poppins"/>
            </a:endParaRPr>
          </a:p>
        </p:txBody>
      </p:sp>
    </p:spTree>
    <p:extLst>
      <p:ext uri="{BB962C8B-B14F-4D97-AF65-F5344CB8AC3E}">
        <p14:creationId xmlns:p14="http://schemas.microsoft.com/office/powerpoint/2010/main" val="2020564398"/>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235F243-D5F1-57ED-58AE-C12BA47F3820}"/>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8B90E11B-5B2B-E99D-4809-A5ED3A387CEF}"/>
              </a:ext>
            </a:extLst>
          </p:cNvPr>
          <p:cNvSpPr txBox="1"/>
          <p:nvPr/>
        </p:nvSpPr>
        <p:spPr>
          <a:xfrm>
            <a:off x="3612776" y="0"/>
            <a:ext cx="8579225" cy="6894195"/>
          </a:xfrm>
          <a:prstGeom prst="rect">
            <a:avLst/>
          </a:prstGeom>
          <a:solidFill>
            <a:schemeClr val="accent5">
              <a:lumMod val="40000"/>
              <a:lumOff val="60000"/>
            </a:schemeClr>
          </a:solidFill>
        </p:spPr>
        <p:txBody>
          <a:bodyPr wrap="square">
            <a:spAutoFit/>
          </a:bodyPr>
          <a:lstStyle/>
          <a:p>
            <a:pPr algn="r"/>
            <a:r>
              <a:rPr lang="ar-AE" sz="1700" b="1" dirty="0"/>
              <a:t>تتنوع الأنظمة الاقتصادية حول العالم، ولكل منها خصائصه ومبادئه التي تميزه. ومن بين هذه الأنظمة، يبرز الاقتصاد الإسلامي كنموذج فريد يحاول التوفيق بين القيم الروحية والأخلاقية والمبادئ الاقتصادية.</a:t>
            </a:r>
          </a:p>
          <a:p>
            <a:pPr algn="r"/>
            <a:r>
              <a:rPr lang="ar-AE" sz="1700" b="1" dirty="0"/>
              <a:t>تخصص الدول في مجالات معينة تتجه الدول ذات الأنظمة الاقتصادية المختلفة إلى التخصص في مجالات معينة بناءً على عدة عوامل، منها: الموارد الطبيعية: الدول التي تمتلك موارد طبيعية وفيرة في مجال معين، مثل النفط أو المعادن، تميل إلى التخصص في استغلال هذه الموارد وتطوير الصناعات المرتبطة بها. الميزة النسبية: الدول التي تتمتع بميزة نسبية في إنتاج سلع أو خدمات معينة، سواء بسبب توافر الأيدي العاملة الماهرة أو التكنولوجيا المتقدمة أو البنية التحتية المتطورة، تسعى إلى استغلال هذه الميزة وتطوير الصناعات والقطاعات التي تتميز بها. الطلب العالمي: يتأثر تخصص الدول أيضًا بالطلب العالمي على السلع والخدمات. الدول التي تتمتع بطلب كبير على منتجاتها أو خدماتها في الأسواق العالمية تسعى إلى زيادة إنتاجها وتطوير قدراتها التنافسية في هذه المجالات. الاقتصاد الإسلامي هو نظام اقتصادي يقوم على مبادئ الشريعة الإسلامية، ويسعى إلى تحقيق العدالة الاجتماعية والتوازن الاقتصادي. يتميز الاقتصاد الإسلامي بعدة خصائص، منها: تحريم الربا: يعتبر الربا من المحرمات في الإسلام، ويتم استبداله بأدوات تمويل إسلامية أخرى مثل المرابحة والمشاركة والمضاربة. الزكاة: تعتبر الزكاة من الأركان الأساسية في الإسلام، وهي ضريبة مفروضة على الأموال والأعمال التجارية، وتوجه إلى الفقراء والمساكين والمحتاجين. التكافل الاجتماعي: يشجع الاقتصاد الإسلامي على التكافل الاجتماعي والتضامن بين أفراد المجتمع، من خلال المؤسسات الخيرية والوقف. الملكية الخاصة: يعترف الاقتصاد الإسلامي بالملكية الخاصة، ولكنه يضع عليها قيودًا لضمان عدم استغلالها في غير مصلحة المجتمع. الرقابة الشرعية: تخضع المؤسسات المالية والاقتصادية في الاقتصاد الإسلامي لرقابة شرعية للتأكد من التزامها بأحكام الشريعة الإسلامية. مقارنة بين الاقتصاد الإسلامي والاقتصادات الأخرى يختلف الاقتصاد الإسلامي عن الاقتصادات الأخرى، مثل الاقتصاد الرأسمالي والاقتصاد الاشتراكي، في عدة جوانب، منها: الأساس الفلسفي: يقوم الاقتصاد الإسلامي على مبادئ الشريعة الإسلامية، بينما يقوم الاقتصاد الرأسمالي على مبادئ الحرية الفردية والمصلحة الذاتية، ويقوم الاقتصاد الاشتراكي على مبادئ المساواة والعدالة الاجتماعية.</a:t>
            </a:r>
          </a:p>
          <a:p>
            <a:pPr algn="r"/>
            <a:r>
              <a:rPr lang="ar-AE" sz="1700" b="1" dirty="0"/>
              <a:t>الملكية: يعترف الاقتصاد الإسلامي بالملكية الخاصة، ولكنه يضع عليها قيودًا، بينما يركز الاقتصاد الرأسمالي على الملكية الخاصة المطلقة، ويركز الاقتصاد الاشتراكي على الملكية العامة لوسائل الإنتاج. الربا: يحرم الاقتصاد الإسلامي الربا، بينما يسمح به الاقتصاد الرأسمالي والاقتصاد الاشتراكي. الزكاة: تعتبر الزكاة من الأركان الأساسية في الاقتصاد الإسلامي، بينما لا توجد مؤسسات مماثلة في الاقتصادات الأخرى. تطبيقات الاقتصاد الإسلامي شهدت العقود الأخيرة نموًا في تطبيقات الاقتصاد الإسلامي، مثل البنوك الإسلامية وشركات التأمين التكافلي والصناديق الاستثمارية الإسلامية. تسعى هذه المؤسسات إلى تقديم خدمات مالية واقتصادية تتوافق مع مبادئ الشريعة الإسلامية.</a:t>
            </a:r>
          </a:p>
        </p:txBody>
      </p:sp>
      <p:sp>
        <p:nvSpPr>
          <p:cNvPr id="2" name="TextBox 1">
            <a:extLst>
              <a:ext uri="{FF2B5EF4-FFF2-40B4-BE49-F238E27FC236}">
                <a16:creationId xmlns:a16="http://schemas.microsoft.com/office/drawing/2014/main" id="{0A1A89D3-270A-4CF5-33F1-C6E3CC018AC7}"/>
              </a:ext>
            </a:extLst>
          </p:cNvPr>
          <p:cNvSpPr txBox="1"/>
          <p:nvPr/>
        </p:nvSpPr>
        <p:spPr>
          <a:xfrm>
            <a:off x="98612" y="492560"/>
            <a:ext cx="3424517" cy="5262979"/>
          </a:xfrm>
          <a:prstGeom prst="rect">
            <a:avLst/>
          </a:prstGeom>
          <a:noFill/>
        </p:spPr>
        <p:txBody>
          <a:bodyPr wrap="square" rtlCol="0">
            <a:spAutoFit/>
          </a:bodyPr>
          <a:lstStyle/>
          <a:p>
            <a:pPr algn="ctr"/>
            <a:r>
              <a:rPr lang="ar-AE" sz="2400" b="1" dirty="0"/>
              <a:t>اقرا النص ثم اجب عن الأسئلة </a:t>
            </a:r>
            <a:br>
              <a:rPr lang="ar-AE" sz="2400" b="1" dirty="0">
                <a:solidFill>
                  <a:srgbClr val="FF0000"/>
                </a:solidFill>
              </a:rPr>
            </a:br>
            <a:br>
              <a:rPr lang="ar-AE" sz="2400" b="1" dirty="0">
                <a:solidFill>
                  <a:srgbClr val="FF0000"/>
                </a:solidFill>
              </a:rPr>
            </a:br>
            <a:r>
              <a:rPr lang="ar-AE" sz="2400" b="1" dirty="0">
                <a:solidFill>
                  <a:schemeClr val="accent5">
                    <a:lumMod val="75000"/>
                  </a:schemeClr>
                </a:solidFill>
                <a:latin typeface="Poppins"/>
              </a:rPr>
              <a:t>5. ما هو دور الرقابة الشرعية في المؤسسات المالية الإسلامية؟</a:t>
            </a:r>
          </a:p>
          <a:p>
            <a:pPr algn="ctr"/>
            <a:endParaRPr lang="ar-AE" sz="2400" b="1" dirty="0">
              <a:solidFill>
                <a:schemeClr val="accent2">
                  <a:lumMod val="75000"/>
                </a:schemeClr>
              </a:solidFill>
              <a:latin typeface="Poppins"/>
            </a:endParaRPr>
          </a:p>
          <a:p>
            <a:pPr algn="ctr"/>
            <a:endParaRPr lang="ar-AE" sz="2400" b="1" dirty="0">
              <a:solidFill>
                <a:schemeClr val="accent2">
                  <a:lumMod val="75000"/>
                </a:schemeClr>
              </a:solidFill>
              <a:latin typeface="Poppins"/>
            </a:endParaRPr>
          </a:p>
          <a:p>
            <a:pPr algn="ctr"/>
            <a:r>
              <a:rPr lang="ar-AE" sz="2400" b="0" i="0" dirty="0">
                <a:solidFill>
                  <a:srgbClr val="364152"/>
                </a:solidFill>
                <a:effectLst/>
                <a:latin typeface="Rubik"/>
              </a:rPr>
              <a:t>أ. تحديد أسعار المنتجات</a:t>
            </a:r>
          </a:p>
          <a:p>
            <a:pPr algn="ctr"/>
            <a:br>
              <a:rPr lang="ar-AE" sz="2400" dirty="0"/>
            </a:br>
            <a:r>
              <a:rPr lang="ar-AE" sz="2400" b="0" i="0" dirty="0">
                <a:solidFill>
                  <a:srgbClr val="364152"/>
                </a:solidFill>
                <a:effectLst/>
                <a:latin typeface="Rubik"/>
              </a:rPr>
              <a:t>ب. إدارة الموارد البشرية</a:t>
            </a:r>
          </a:p>
          <a:p>
            <a:pPr algn="ctr"/>
            <a:br>
              <a:rPr lang="ar-AE" sz="2400" dirty="0"/>
            </a:br>
            <a:r>
              <a:rPr lang="ar-AE" sz="2400" b="0" i="0" dirty="0">
                <a:solidFill>
                  <a:srgbClr val="364152"/>
                </a:solidFill>
                <a:effectLst/>
                <a:latin typeface="Rubik"/>
              </a:rPr>
              <a:t>ج. مراقبة الأداء المالي فقط</a:t>
            </a:r>
          </a:p>
          <a:p>
            <a:pPr algn="ctr"/>
            <a:br>
              <a:rPr lang="ar-AE" sz="2400" dirty="0"/>
            </a:br>
            <a:r>
              <a:rPr lang="ar-AE" sz="2400" b="0" i="0" dirty="0">
                <a:solidFill>
                  <a:srgbClr val="364152"/>
                </a:solidFill>
                <a:effectLst/>
                <a:latin typeface="Rubik"/>
              </a:rPr>
              <a:t>د. التأكد من الالتزام بأحكام الشريعة</a:t>
            </a:r>
            <a:endParaRPr lang="ar-AE" sz="2400" b="1" dirty="0">
              <a:solidFill>
                <a:srgbClr val="000000"/>
              </a:solidFill>
              <a:latin typeface="Poppins"/>
            </a:endParaRPr>
          </a:p>
        </p:txBody>
      </p:sp>
    </p:spTree>
    <p:extLst>
      <p:ext uri="{BB962C8B-B14F-4D97-AF65-F5344CB8AC3E}">
        <p14:creationId xmlns:p14="http://schemas.microsoft.com/office/powerpoint/2010/main" val="3050785315"/>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descr="الإمارات في 2024 الاقتصاد المتنوع يحصّن النمو">
            <a:extLst>
              <a:ext uri="{FF2B5EF4-FFF2-40B4-BE49-F238E27FC236}">
                <a16:creationId xmlns:a16="http://schemas.microsoft.com/office/drawing/2014/main" id="{BA2E3092-B4E3-E91B-A6C2-ECB5AC85D842}"/>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8229600" cy="6858000"/>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sp>
        <p:nvSpPr>
          <p:cNvPr id="2" name="TextBox 1">
            <a:extLst>
              <a:ext uri="{FF2B5EF4-FFF2-40B4-BE49-F238E27FC236}">
                <a16:creationId xmlns:a16="http://schemas.microsoft.com/office/drawing/2014/main" id="{4AEF9109-0A34-0C61-5D8C-7082FE8EADCA}"/>
              </a:ext>
            </a:extLst>
          </p:cNvPr>
          <p:cNvSpPr txBox="1"/>
          <p:nvPr/>
        </p:nvSpPr>
        <p:spPr>
          <a:xfrm>
            <a:off x="8534400" y="618066"/>
            <a:ext cx="3523129" cy="4893647"/>
          </a:xfrm>
          <a:prstGeom prst="rect">
            <a:avLst/>
          </a:prstGeom>
          <a:noFill/>
        </p:spPr>
        <p:txBody>
          <a:bodyPr wrap="square" rtlCol="0">
            <a:spAutoFit/>
          </a:bodyPr>
          <a:lstStyle/>
          <a:p>
            <a:pPr algn="ctr"/>
            <a:r>
              <a:rPr lang="ar-AE" sz="2400" b="1" dirty="0"/>
              <a:t>اقرا النص ثم اجب عن الأسئلة </a:t>
            </a:r>
            <a:br>
              <a:rPr lang="ar-AE" sz="2400" b="1" dirty="0">
                <a:solidFill>
                  <a:srgbClr val="FF0000"/>
                </a:solidFill>
              </a:rPr>
            </a:br>
            <a:br>
              <a:rPr lang="ar-AE" sz="2400" b="1" dirty="0">
                <a:solidFill>
                  <a:srgbClr val="FF0000"/>
                </a:solidFill>
              </a:rPr>
            </a:br>
            <a:r>
              <a:rPr lang="ar-AE" sz="2400" b="1" dirty="0">
                <a:solidFill>
                  <a:srgbClr val="00B050"/>
                </a:solidFill>
                <a:latin typeface="Poppins"/>
              </a:rPr>
              <a:t> ما هو معدل النمو الاقتصادي المتوقع في الإمارات عام 2024؟</a:t>
            </a:r>
            <a:endParaRPr lang="ar-AE" sz="2400" b="1" dirty="0">
              <a:solidFill>
                <a:schemeClr val="accent2">
                  <a:lumMod val="75000"/>
                </a:schemeClr>
              </a:solidFill>
              <a:latin typeface="Poppins"/>
            </a:endParaRPr>
          </a:p>
          <a:p>
            <a:pPr algn="ctr"/>
            <a:endParaRPr lang="ar-AE" sz="2400" b="1" dirty="0">
              <a:solidFill>
                <a:schemeClr val="accent2">
                  <a:lumMod val="75000"/>
                </a:schemeClr>
              </a:solidFill>
              <a:latin typeface="Poppins"/>
            </a:endParaRPr>
          </a:p>
          <a:p>
            <a:pPr algn="ctr"/>
            <a:endParaRPr lang="ar-AE" sz="2400" b="1" dirty="0">
              <a:latin typeface="Poppins"/>
            </a:endParaRPr>
          </a:p>
          <a:p>
            <a:pPr algn="ctr"/>
            <a:r>
              <a:rPr lang="ar-AE" sz="2400" b="1" dirty="0">
                <a:latin typeface="Poppins"/>
              </a:rPr>
              <a:t>أ) 3.1%</a:t>
            </a:r>
          </a:p>
          <a:p>
            <a:pPr algn="ctr"/>
            <a:endParaRPr lang="ar-AE" sz="2400" b="1" dirty="0">
              <a:latin typeface="Poppins"/>
            </a:endParaRPr>
          </a:p>
          <a:p>
            <a:pPr algn="ctr"/>
            <a:r>
              <a:rPr lang="ar-AE" sz="2400" b="1" dirty="0">
                <a:latin typeface="Poppins"/>
              </a:rPr>
              <a:t>ب) 3.7%</a:t>
            </a:r>
          </a:p>
          <a:p>
            <a:pPr algn="ctr"/>
            <a:endParaRPr lang="ar-AE" sz="2400" b="1" dirty="0">
              <a:latin typeface="Poppins"/>
            </a:endParaRPr>
          </a:p>
          <a:p>
            <a:pPr algn="ctr"/>
            <a:r>
              <a:rPr lang="ar-AE" sz="2400" b="1" dirty="0">
                <a:latin typeface="Poppins"/>
              </a:rPr>
              <a:t>ج) 4%</a:t>
            </a:r>
          </a:p>
          <a:p>
            <a:pPr algn="ctr"/>
            <a:r>
              <a:rPr lang="ar-AE" sz="2400" b="1" dirty="0">
                <a:latin typeface="Poppins"/>
              </a:rPr>
              <a:t> </a:t>
            </a:r>
          </a:p>
          <a:p>
            <a:pPr algn="ctr"/>
            <a:r>
              <a:rPr lang="ar-AE" sz="2400" b="1" dirty="0">
                <a:latin typeface="Poppins"/>
              </a:rPr>
              <a:t>د) 5%</a:t>
            </a:r>
          </a:p>
        </p:txBody>
      </p:sp>
    </p:spTree>
    <p:extLst>
      <p:ext uri="{BB962C8B-B14F-4D97-AF65-F5344CB8AC3E}">
        <p14:creationId xmlns:p14="http://schemas.microsoft.com/office/powerpoint/2010/main" val="3836576979"/>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62F01FD-556F-C64D-E124-A2A49B7D0BAC}"/>
            </a:ext>
          </a:extLst>
        </p:cNvPr>
        <p:cNvGrpSpPr/>
        <p:nvPr/>
      </p:nvGrpSpPr>
      <p:grpSpPr>
        <a:xfrm>
          <a:off x="0" y="0"/>
          <a:ext cx="0" cy="0"/>
          <a:chOff x="0" y="0"/>
          <a:chExt cx="0" cy="0"/>
        </a:xfrm>
      </p:grpSpPr>
      <p:pic>
        <p:nvPicPr>
          <p:cNvPr id="3074" name="Picture 2" descr="الإمارات في 2024 الاقتصاد المتنوع يحصّن النمو">
            <a:extLst>
              <a:ext uri="{FF2B5EF4-FFF2-40B4-BE49-F238E27FC236}">
                <a16:creationId xmlns:a16="http://schemas.microsoft.com/office/drawing/2014/main" id="{61BA030B-37DE-CB51-09DE-2D19075491D7}"/>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8229600" cy="6858000"/>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sp>
        <p:nvSpPr>
          <p:cNvPr id="2" name="TextBox 1">
            <a:extLst>
              <a:ext uri="{FF2B5EF4-FFF2-40B4-BE49-F238E27FC236}">
                <a16:creationId xmlns:a16="http://schemas.microsoft.com/office/drawing/2014/main" id="{F9229282-91BF-5565-EF0D-F1EA042D9202}"/>
              </a:ext>
            </a:extLst>
          </p:cNvPr>
          <p:cNvSpPr txBox="1"/>
          <p:nvPr/>
        </p:nvSpPr>
        <p:spPr>
          <a:xfrm>
            <a:off x="8561294" y="770466"/>
            <a:ext cx="3523129" cy="4893647"/>
          </a:xfrm>
          <a:prstGeom prst="rect">
            <a:avLst/>
          </a:prstGeom>
          <a:noFill/>
        </p:spPr>
        <p:txBody>
          <a:bodyPr wrap="square" rtlCol="0">
            <a:spAutoFit/>
          </a:bodyPr>
          <a:lstStyle/>
          <a:p>
            <a:pPr algn="ctr"/>
            <a:r>
              <a:rPr lang="ar-AE" sz="2400" b="1" dirty="0"/>
              <a:t>اقرا النص ثم اجب عن الأسئلة </a:t>
            </a:r>
            <a:br>
              <a:rPr lang="ar-AE" sz="2400" b="1" dirty="0">
                <a:solidFill>
                  <a:srgbClr val="FF0000"/>
                </a:solidFill>
              </a:rPr>
            </a:br>
            <a:br>
              <a:rPr lang="ar-AE" sz="2400" b="1" dirty="0">
                <a:solidFill>
                  <a:srgbClr val="FF0000"/>
                </a:solidFill>
              </a:rPr>
            </a:br>
            <a:r>
              <a:rPr lang="ar-AE" sz="2400" b="1" dirty="0">
                <a:solidFill>
                  <a:srgbClr val="00B050"/>
                </a:solidFill>
                <a:latin typeface="Poppins"/>
              </a:rPr>
              <a:t>ما هو المصدر الرئيسي للبيانات في الرسم البياني؟</a:t>
            </a:r>
            <a:endParaRPr lang="ar-AE" sz="2400" b="1" dirty="0">
              <a:solidFill>
                <a:schemeClr val="accent2">
                  <a:lumMod val="75000"/>
                </a:schemeClr>
              </a:solidFill>
              <a:latin typeface="Poppins"/>
            </a:endParaRPr>
          </a:p>
          <a:p>
            <a:pPr algn="ctr"/>
            <a:endParaRPr lang="ar-AE" sz="2400" b="1" dirty="0">
              <a:solidFill>
                <a:schemeClr val="accent2">
                  <a:lumMod val="75000"/>
                </a:schemeClr>
              </a:solidFill>
              <a:latin typeface="Poppins"/>
            </a:endParaRPr>
          </a:p>
          <a:p>
            <a:pPr algn="ctr"/>
            <a:endParaRPr lang="ar-AE" sz="2400" b="1" dirty="0">
              <a:latin typeface="Poppins"/>
            </a:endParaRPr>
          </a:p>
          <a:p>
            <a:pPr algn="ctr"/>
            <a:r>
              <a:rPr lang="ar-AE" sz="2400" b="1" dirty="0">
                <a:latin typeface="Poppins"/>
              </a:rPr>
              <a:t>أ) وكالة أنباء الإمارات (وام)</a:t>
            </a:r>
          </a:p>
          <a:p>
            <a:pPr algn="ctr"/>
            <a:endParaRPr lang="ar-AE" sz="2400" b="1" dirty="0">
              <a:latin typeface="Poppins"/>
            </a:endParaRPr>
          </a:p>
          <a:p>
            <a:pPr algn="ctr"/>
            <a:r>
              <a:rPr lang="ar-AE" sz="2400" b="1" dirty="0">
                <a:latin typeface="Poppins"/>
              </a:rPr>
              <a:t>ب) بنك أبوظبي الأول</a:t>
            </a:r>
          </a:p>
          <a:p>
            <a:pPr algn="ctr"/>
            <a:endParaRPr lang="ar-AE" sz="2400" b="1" dirty="0">
              <a:latin typeface="Poppins"/>
            </a:endParaRPr>
          </a:p>
          <a:p>
            <a:pPr algn="ctr"/>
            <a:r>
              <a:rPr lang="ar-AE" sz="2400" b="1" dirty="0">
                <a:latin typeface="Poppins"/>
              </a:rPr>
              <a:t>ج) وزارة الاقتصاد الإماراتية</a:t>
            </a:r>
          </a:p>
          <a:p>
            <a:pPr algn="ctr"/>
            <a:endParaRPr lang="ar-AE" sz="2400" b="1" dirty="0">
              <a:latin typeface="Poppins"/>
            </a:endParaRPr>
          </a:p>
          <a:p>
            <a:pPr algn="ctr"/>
            <a:r>
              <a:rPr lang="ar-AE" sz="2400" b="1" dirty="0">
                <a:latin typeface="Poppins"/>
              </a:rPr>
              <a:t>د) صندوق النقد الدولي</a:t>
            </a:r>
          </a:p>
        </p:txBody>
      </p:sp>
    </p:spTree>
    <p:extLst>
      <p:ext uri="{BB962C8B-B14F-4D97-AF65-F5344CB8AC3E}">
        <p14:creationId xmlns:p14="http://schemas.microsoft.com/office/powerpoint/2010/main" val="1895151864"/>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56E2BFA-7A1A-F6DB-367B-0244E7CF1928}"/>
            </a:ext>
          </a:extLst>
        </p:cNvPr>
        <p:cNvGrpSpPr/>
        <p:nvPr/>
      </p:nvGrpSpPr>
      <p:grpSpPr>
        <a:xfrm>
          <a:off x="0" y="0"/>
          <a:ext cx="0" cy="0"/>
          <a:chOff x="0" y="0"/>
          <a:chExt cx="0" cy="0"/>
        </a:xfrm>
      </p:grpSpPr>
      <p:pic>
        <p:nvPicPr>
          <p:cNvPr id="3074" name="Picture 2" descr="الإمارات في 2024 الاقتصاد المتنوع يحصّن النمو">
            <a:extLst>
              <a:ext uri="{FF2B5EF4-FFF2-40B4-BE49-F238E27FC236}">
                <a16:creationId xmlns:a16="http://schemas.microsoft.com/office/drawing/2014/main" id="{811D0ED9-2C02-DF8D-A8E5-63F61E57F91D}"/>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8229600" cy="6858000"/>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sp>
        <p:nvSpPr>
          <p:cNvPr id="2" name="TextBox 1">
            <a:extLst>
              <a:ext uri="{FF2B5EF4-FFF2-40B4-BE49-F238E27FC236}">
                <a16:creationId xmlns:a16="http://schemas.microsoft.com/office/drawing/2014/main" id="{08B42854-856F-1753-F4F4-8BEAD9B420E2}"/>
              </a:ext>
            </a:extLst>
          </p:cNvPr>
          <p:cNvSpPr txBox="1"/>
          <p:nvPr/>
        </p:nvSpPr>
        <p:spPr>
          <a:xfrm>
            <a:off x="8552330" y="671854"/>
            <a:ext cx="3523129" cy="5262979"/>
          </a:xfrm>
          <a:prstGeom prst="rect">
            <a:avLst/>
          </a:prstGeom>
          <a:noFill/>
        </p:spPr>
        <p:txBody>
          <a:bodyPr wrap="square" rtlCol="0">
            <a:spAutoFit/>
          </a:bodyPr>
          <a:lstStyle/>
          <a:p>
            <a:pPr algn="ctr"/>
            <a:r>
              <a:rPr lang="ar-AE" sz="2400" b="1" dirty="0"/>
              <a:t>اقرا النص ثم اجب عن الأسئلة </a:t>
            </a:r>
            <a:br>
              <a:rPr lang="ar-AE" sz="2400" b="1" dirty="0">
                <a:solidFill>
                  <a:srgbClr val="FF0000"/>
                </a:solidFill>
              </a:rPr>
            </a:br>
            <a:br>
              <a:rPr lang="ar-AE" sz="2400" b="1" dirty="0">
                <a:solidFill>
                  <a:srgbClr val="FF0000"/>
                </a:solidFill>
              </a:rPr>
            </a:br>
            <a:r>
              <a:rPr lang="ar-AE" sz="2400" b="1" dirty="0">
                <a:solidFill>
                  <a:srgbClr val="00B050"/>
                </a:solidFill>
              </a:rPr>
              <a:t>م</a:t>
            </a:r>
            <a:r>
              <a:rPr lang="ar-AE" sz="2400" b="1" dirty="0">
                <a:solidFill>
                  <a:srgbClr val="00B050"/>
                </a:solidFill>
                <a:latin typeface="Poppins"/>
              </a:rPr>
              <a:t>ا هو أحد العوامل التي تساهم في مرونة الاقتصاد الإماراتي؟</a:t>
            </a:r>
            <a:endParaRPr lang="ar-AE" sz="2400" b="1" dirty="0">
              <a:solidFill>
                <a:schemeClr val="accent2">
                  <a:lumMod val="75000"/>
                </a:schemeClr>
              </a:solidFill>
              <a:latin typeface="Poppins"/>
            </a:endParaRPr>
          </a:p>
          <a:p>
            <a:pPr algn="ctr"/>
            <a:endParaRPr lang="ar-AE" sz="2400" b="1" dirty="0">
              <a:solidFill>
                <a:schemeClr val="accent2">
                  <a:lumMod val="75000"/>
                </a:schemeClr>
              </a:solidFill>
              <a:latin typeface="Poppins"/>
            </a:endParaRPr>
          </a:p>
          <a:p>
            <a:pPr algn="ctr"/>
            <a:endParaRPr lang="ar-AE" sz="2400" b="1" dirty="0">
              <a:latin typeface="Poppins"/>
            </a:endParaRPr>
          </a:p>
          <a:p>
            <a:pPr algn="ctr"/>
            <a:r>
              <a:rPr lang="ar-AE" sz="2400" b="1" dirty="0">
                <a:latin typeface="Poppins"/>
              </a:rPr>
              <a:t>أ) الاعتماد الكامل على النفط</a:t>
            </a:r>
          </a:p>
          <a:p>
            <a:pPr algn="ctr"/>
            <a:endParaRPr lang="ar-AE" sz="2400" b="1" dirty="0">
              <a:latin typeface="Poppins"/>
            </a:endParaRPr>
          </a:p>
          <a:p>
            <a:pPr algn="ctr"/>
            <a:r>
              <a:rPr lang="ar-AE" sz="2400" b="1" dirty="0">
                <a:latin typeface="Poppins"/>
              </a:rPr>
              <a:t>ب) تنويع الموارد الاقتصادية</a:t>
            </a:r>
          </a:p>
          <a:p>
            <a:pPr algn="ctr"/>
            <a:endParaRPr lang="ar-AE" sz="2400" b="1" dirty="0">
              <a:latin typeface="Poppins"/>
            </a:endParaRPr>
          </a:p>
          <a:p>
            <a:pPr algn="ctr"/>
            <a:r>
              <a:rPr lang="ar-AE" sz="2400" b="1" dirty="0">
                <a:latin typeface="Poppins"/>
              </a:rPr>
              <a:t> ج) القيود التجارية الصارمة</a:t>
            </a:r>
          </a:p>
          <a:p>
            <a:pPr algn="ctr"/>
            <a:endParaRPr lang="ar-AE" sz="2400" b="1" dirty="0">
              <a:latin typeface="Poppins"/>
            </a:endParaRPr>
          </a:p>
          <a:p>
            <a:pPr algn="ctr"/>
            <a:r>
              <a:rPr lang="ar-AE" sz="2400" b="1" dirty="0">
                <a:latin typeface="Poppins"/>
              </a:rPr>
              <a:t>د) عدم الاستثمار في البنية التحتية</a:t>
            </a:r>
          </a:p>
        </p:txBody>
      </p:sp>
    </p:spTree>
    <p:extLst>
      <p:ext uri="{BB962C8B-B14F-4D97-AF65-F5344CB8AC3E}">
        <p14:creationId xmlns:p14="http://schemas.microsoft.com/office/powerpoint/2010/main" val="2260350495"/>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41EB75F-6E2F-3C1A-848C-91ABF2EF6EB3}"/>
            </a:ext>
          </a:extLst>
        </p:cNvPr>
        <p:cNvGrpSpPr/>
        <p:nvPr/>
      </p:nvGrpSpPr>
      <p:grpSpPr>
        <a:xfrm>
          <a:off x="0" y="0"/>
          <a:ext cx="0" cy="0"/>
          <a:chOff x="0" y="0"/>
          <a:chExt cx="0" cy="0"/>
        </a:xfrm>
      </p:grpSpPr>
      <p:pic>
        <p:nvPicPr>
          <p:cNvPr id="3074" name="Picture 2" descr="الإمارات في 2024 الاقتصاد المتنوع يحصّن النمو">
            <a:extLst>
              <a:ext uri="{FF2B5EF4-FFF2-40B4-BE49-F238E27FC236}">
                <a16:creationId xmlns:a16="http://schemas.microsoft.com/office/drawing/2014/main" id="{4D1ED0EC-3867-3A7F-78B9-B560F34BC6E1}"/>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8229600" cy="6858000"/>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sp>
        <p:nvSpPr>
          <p:cNvPr id="2" name="TextBox 1">
            <a:extLst>
              <a:ext uri="{FF2B5EF4-FFF2-40B4-BE49-F238E27FC236}">
                <a16:creationId xmlns:a16="http://schemas.microsoft.com/office/drawing/2014/main" id="{698DAE4A-3BF5-D500-96AA-0A1B5F174BCB}"/>
              </a:ext>
            </a:extLst>
          </p:cNvPr>
          <p:cNvSpPr txBox="1"/>
          <p:nvPr/>
        </p:nvSpPr>
        <p:spPr>
          <a:xfrm>
            <a:off x="8543365" y="313266"/>
            <a:ext cx="3523129" cy="6001643"/>
          </a:xfrm>
          <a:prstGeom prst="rect">
            <a:avLst/>
          </a:prstGeom>
          <a:noFill/>
        </p:spPr>
        <p:txBody>
          <a:bodyPr wrap="square" rtlCol="0">
            <a:spAutoFit/>
          </a:bodyPr>
          <a:lstStyle/>
          <a:p>
            <a:pPr algn="ctr"/>
            <a:r>
              <a:rPr lang="ar-AE" sz="2400" b="1" dirty="0"/>
              <a:t>اقرا النص ثم اجب عن الأسئلة </a:t>
            </a:r>
            <a:br>
              <a:rPr lang="ar-AE" sz="2400" b="1" dirty="0">
                <a:solidFill>
                  <a:srgbClr val="FF0000"/>
                </a:solidFill>
              </a:rPr>
            </a:br>
            <a:br>
              <a:rPr lang="ar-AE" sz="2400" b="1" dirty="0">
                <a:solidFill>
                  <a:srgbClr val="FF0000"/>
                </a:solidFill>
              </a:rPr>
            </a:br>
            <a:r>
              <a:rPr lang="ar-AE" sz="2400" b="1" dirty="0">
                <a:solidFill>
                  <a:srgbClr val="00B050"/>
                </a:solidFill>
                <a:latin typeface="Poppins"/>
              </a:rPr>
              <a:t>ما هو أحد أنواع الاستثمارات التي تدعم قوة الاقتصاد الإماراتي؟</a:t>
            </a:r>
            <a:endParaRPr lang="ar-AE" sz="2400" b="1" dirty="0">
              <a:solidFill>
                <a:schemeClr val="accent2">
                  <a:lumMod val="75000"/>
                </a:schemeClr>
              </a:solidFill>
              <a:latin typeface="Poppins"/>
            </a:endParaRPr>
          </a:p>
          <a:p>
            <a:pPr algn="ctr"/>
            <a:endParaRPr lang="ar-AE" sz="2400" b="1" dirty="0">
              <a:solidFill>
                <a:schemeClr val="accent2">
                  <a:lumMod val="75000"/>
                </a:schemeClr>
              </a:solidFill>
              <a:latin typeface="Poppins"/>
            </a:endParaRPr>
          </a:p>
          <a:p>
            <a:pPr algn="ctr"/>
            <a:endParaRPr lang="ar-AE" sz="2400" b="1" dirty="0">
              <a:latin typeface="Poppins"/>
            </a:endParaRPr>
          </a:p>
          <a:p>
            <a:pPr algn="ctr"/>
            <a:r>
              <a:rPr lang="ar-AE" sz="2400" b="1" dirty="0">
                <a:latin typeface="Poppins"/>
              </a:rPr>
              <a:t>أ) الاستثمارات قصيرة الأجل</a:t>
            </a:r>
          </a:p>
          <a:p>
            <a:pPr algn="ctr"/>
            <a:endParaRPr lang="ar-AE" sz="2400" b="1" dirty="0">
              <a:latin typeface="Poppins"/>
            </a:endParaRPr>
          </a:p>
          <a:p>
            <a:pPr algn="ctr"/>
            <a:r>
              <a:rPr lang="ar-AE" sz="2400" b="1" dirty="0">
                <a:latin typeface="Poppins"/>
              </a:rPr>
              <a:t>ب) الاستثمارات المحلية طويلة الأجل</a:t>
            </a:r>
          </a:p>
          <a:p>
            <a:pPr algn="ctr"/>
            <a:endParaRPr lang="ar-AE" sz="2400" b="1" dirty="0">
              <a:latin typeface="Poppins"/>
            </a:endParaRPr>
          </a:p>
          <a:p>
            <a:pPr algn="ctr"/>
            <a:r>
              <a:rPr lang="ar-AE" sz="2400" b="1" dirty="0">
                <a:latin typeface="Poppins"/>
              </a:rPr>
              <a:t>ج) الاستثمارات في القطاعات غير الأساسية</a:t>
            </a:r>
          </a:p>
          <a:p>
            <a:pPr algn="ctr"/>
            <a:endParaRPr lang="ar-AE" sz="2400" b="1" dirty="0">
              <a:latin typeface="Poppins"/>
            </a:endParaRPr>
          </a:p>
          <a:p>
            <a:pPr algn="ctr"/>
            <a:r>
              <a:rPr lang="ar-AE" sz="2400" b="1" dirty="0">
                <a:latin typeface="Poppins"/>
              </a:rPr>
              <a:t>د) الاستثمارات في الأسواق غير المستقرة</a:t>
            </a:r>
          </a:p>
        </p:txBody>
      </p:sp>
    </p:spTree>
    <p:extLst>
      <p:ext uri="{BB962C8B-B14F-4D97-AF65-F5344CB8AC3E}">
        <p14:creationId xmlns:p14="http://schemas.microsoft.com/office/powerpoint/2010/main" val="2907122432"/>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C1A6033-D5CF-08E4-D1F2-049921567AFF}"/>
            </a:ext>
          </a:extLst>
        </p:cNvPr>
        <p:cNvGrpSpPr/>
        <p:nvPr/>
      </p:nvGrpSpPr>
      <p:grpSpPr>
        <a:xfrm>
          <a:off x="0" y="0"/>
          <a:ext cx="0" cy="0"/>
          <a:chOff x="0" y="0"/>
          <a:chExt cx="0" cy="0"/>
        </a:xfrm>
      </p:grpSpPr>
      <p:pic>
        <p:nvPicPr>
          <p:cNvPr id="3074" name="Picture 2" descr="الإمارات في 2024 الاقتصاد المتنوع يحصّن النمو">
            <a:extLst>
              <a:ext uri="{FF2B5EF4-FFF2-40B4-BE49-F238E27FC236}">
                <a16:creationId xmlns:a16="http://schemas.microsoft.com/office/drawing/2014/main" id="{36F40892-3CBE-EDEB-ECD2-AE8C5E3D29DC}"/>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8229600" cy="6858000"/>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sp>
        <p:nvSpPr>
          <p:cNvPr id="2" name="TextBox 1">
            <a:extLst>
              <a:ext uri="{FF2B5EF4-FFF2-40B4-BE49-F238E27FC236}">
                <a16:creationId xmlns:a16="http://schemas.microsoft.com/office/drawing/2014/main" id="{2248AABA-8080-3EA3-3BCF-BF651C2384BA}"/>
              </a:ext>
            </a:extLst>
          </p:cNvPr>
          <p:cNvSpPr txBox="1"/>
          <p:nvPr/>
        </p:nvSpPr>
        <p:spPr>
          <a:xfrm>
            <a:off x="8543365" y="743572"/>
            <a:ext cx="3523129" cy="4893647"/>
          </a:xfrm>
          <a:prstGeom prst="rect">
            <a:avLst/>
          </a:prstGeom>
          <a:noFill/>
        </p:spPr>
        <p:txBody>
          <a:bodyPr wrap="square" rtlCol="0">
            <a:spAutoFit/>
          </a:bodyPr>
          <a:lstStyle/>
          <a:p>
            <a:pPr algn="ctr"/>
            <a:r>
              <a:rPr lang="ar-AE" sz="2400" b="1" dirty="0"/>
              <a:t>اقرا النص ثم اجب عن الأسئلة </a:t>
            </a:r>
            <a:br>
              <a:rPr lang="ar-AE" sz="2400" b="1" dirty="0">
                <a:solidFill>
                  <a:srgbClr val="FF0000"/>
                </a:solidFill>
              </a:rPr>
            </a:br>
            <a:br>
              <a:rPr lang="ar-AE" sz="2400" b="1" dirty="0">
                <a:solidFill>
                  <a:srgbClr val="FF0000"/>
                </a:solidFill>
              </a:rPr>
            </a:br>
            <a:r>
              <a:rPr lang="ar-AE" sz="2400" b="1" dirty="0">
                <a:solidFill>
                  <a:srgbClr val="00B050"/>
                </a:solidFill>
                <a:latin typeface="Poppins"/>
              </a:rPr>
              <a:t>ما هو أحد القطاعات التي تشهد طفرة في الإمارات؟</a:t>
            </a:r>
            <a:endParaRPr lang="ar-AE" sz="2400" b="1" dirty="0">
              <a:solidFill>
                <a:schemeClr val="accent2">
                  <a:lumMod val="75000"/>
                </a:schemeClr>
              </a:solidFill>
              <a:latin typeface="Poppins"/>
            </a:endParaRPr>
          </a:p>
          <a:p>
            <a:pPr algn="ctr"/>
            <a:endParaRPr lang="ar-AE" sz="2400" b="1" dirty="0">
              <a:solidFill>
                <a:schemeClr val="accent2">
                  <a:lumMod val="75000"/>
                </a:schemeClr>
              </a:solidFill>
              <a:latin typeface="Poppins"/>
            </a:endParaRPr>
          </a:p>
          <a:p>
            <a:pPr algn="ctr"/>
            <a:endParaRPr lang="ar-AE" sz="2400" b="1" dirty="0">
              <a:latin typeface="Poppins"/>
            </a:endParaRPr>
          </a:p>
          <a:p>
            <a:pPr algn="ctr"/>
            <a:r>
              <a:rPr lang="ar-AE" sz="2400" b="1" dirty="0">
                <a:latin typeface="Poppins"/>
              </a:rPr>
              <a:t>أ) قطاع الزراعة</a:t>
            </a:r>
          </a:p>
          <a:p>
            <a:pPr algn="ctr"/>
            <a:endParaRPr lang="ar-AE" sz="2400" b="1" dirty="0">
              <a:latin typeface="Poppins"/>
            </a:endParaRPr>
          </a:p>
          <a:p>
            <a:pPr algn="ctr"/>
            <a:r>
              <a:rPr lang="ar-AE" sz="2400" b="1" dirty="0">
                <a:latin typeface="Poppins"/>
              </a:rPr>
              <a:t>ب) قطاع النقل</a:t>
            </a:r>
          </a:p>
          <a:p>
            <a:pPr algn="ctr"/>
            <a:endParaRPr lang="ar-AE" sz="2400" b="1" dirty="0">
              <a:latin typeface="Poppins"/>
            </a:endParaRPr>
          </a:p>
          <a:p>
            <a:pPr algn="ctr"/>
            <a:r>
              <a:rPr lang="ar-AE" sz="2400" b="1" dirty="0">
                <a:latin typeface="Poppins"/>
              </a:rPr>
              <a:t>ج) قطاع التعدين</a:t>
            </a:r>
          </a:p>
          <a:p>
            <a:pPr algn="ctr"/>
            <a:endParaRPr lang="ar-AE" sz="2400" b="1" dirty="0">
              <a:latin typeface="Poppins"/>
            </a:endParaRPr>
          </a:p>
          <a:p>
            <a:pPr algn="ctr"/>
            <a:r>
              <a:rPr lang="ar-AE" sz="2400" b="1" dirty="0">
                <a:latin typeface="Poppins"/>
              </a:rPr>
              <a:t>د) قطاع الصيد</a:t>
            </a:r>
          </a:p>
        </p:txBody>
      </p:sp>
    </p:spTree>
    <p:extLst>
      <p:ext uri="{BB962C8B-B14F-4D97-AF65-F5344CB8AC3E}">
        <p14:creationId xmlns:p14="http://schemas.microsoft.com/office/powerpoint/2010/main" val="3815661586"/>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0" y="0"/>
            <a:ext cx="12192000" cy="6858000"/>
          </a:xfrm>
          <a:prstGeom prst="rect">
            <a:avLst/>
          </a:prstGeom>
          <a:noFill/>
          <a:ln w="57150">
            <a:solidFill>
              <a:schemeClr val="accent4">
                <a:lumMod val="75000"/>
              </a:schemeClr>
            </a:solidFill>
          </a:ln>
        </p:spPr>
        <p:txBody>
          <a:bodyPr wrap="square" rtlCol="0">
            <a:spAutoFit/>
          </a:bodyPr>
          <a:lstStyle/>
          <a:p>
            <a:endParaRPr lang="en-US" dirty="0"/>
          </a:p>
        </p:txBody>
      </p:sp>
      <p:sp>
        <p:nvSpPr>
          <p:cNvPr id="7" name="Rectangle 8">
            <a:extLst>
              <a:ext uri="{FF2B5EF4-FFF2-40B4-BE49-F238E27FC236}">
                <a16:creationId xmlns:a16="http://schemas.microsoft.com/office/drawing/2014/main" id="{498CA174-FED9-4C3F-BD42-01E5F4FB26E7}"/>
              </a:ext>
            </a:extLst>
          </p:cNvPr>
          <p:cNvSpPr>
            <a:spLocks noChangeArrowheads="1"/>
          </p:cNvSpPr>
          <p:nvPr/>
        </p:nvSpPr>
        <p:spPr bwMode="auto">
          <a:xfrm>
            <a:off x="0" y="57150"/>
            <a:ext cx="1219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a:p>
        </p:txBody>
      </p:sp>
      <p:sp>
        <p:nvSpPr>
          <p:cNvPr id="17" name="Rectangle 10">
            <a:extLst>
              <a:ext uri="{FF2B5EF4-FFF2-40B4-BE49-F238E27FC236}">
                <a16:creationId xmlns:a16="http://schemas.microsoft.com/office/drawing/2014/main" id="{936C7583-1A64-4DBD-9970-4159A91E9455}"/>
              </a:ext>
            </a:extLst>
          </p:cNvPr>
          <p:cNvSpPr>
            <a:spLocks noChangeArrowheads="1"/>
          </p:cNvSpPr>
          <p:nvPr/>
        </p:nvSpPr>
        <p:spPr bwMode="auto">
          <a:xfrm>
            <a:off x="0" y="514350"/>
            <a:ext cx="1219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1100" b="0" i="0" u="none" strike="noStrike" cap="none" normalizeH="0" baseline="0">
              <a:ln>
                <a:noFill/>
              </a:ln>
              <a:solidFill>
                <a:schemeClr val="tx1"/>
              </a:solidFill>
              <a:effectLst/>
            </a:endParaRPr>
          </a:p>
          <a:p>
            <a:pPr marL="0" marR="0" lvl="0" indent="0" algn="l" defTabSz="914400" rtl="0" eaLnBrk="0" fontAlgn="base" latinLnBrk="0" hangingPunct="0">
              <a:lnSpc>
                <a:spcPct val="100000"/>
              </a:lnSpc>
              <a:spcBef>
                <a:spcPct val="0"/>
              </a:spcBef>
              <a:spcAft>
                <a:spcPct val="0"/>
              </a:spcAft>
              <a:buClrTx/>
              <a:buSzTx/>
              <a:buFontTx/>
              <a:buNone/>
              <a:tabLst/>
            </a:pPr>
            <a:br>
              <a:rPr kumimoji="0" lang="en-US" altLang="en-US" sz="1800" b="0" i="0" u="none" strike="noStrike" cap="none" normalizeH="0" baseline="0">
                <a:ln>
                  <a:noFill/>
                </a:ln>
                <a:solidFill>
                  <a:schemeClr val="tx1"/>
                </a:solidFill>
                <a:effectLst/>
                <a:latin typeface="Arial" panose="020B0604020202020204" pitchFamily="34" charset="0"/>
              </a:rPr>
            </a:br>
            <a:endParaRPr kumimoji="0" lang="en-US" altLang="en-US" sz="1800" b="0" i="0" u="none" strike="noStrike" cap="none" normalizeH="0" baseline="0">
              <a:ln>
                <a:noFill/>
              </a:ln>
              <a:solidFill>
                <a:schemeClr val="tx1"/>
              </a:solidFill>
              <a:effectLst/>
              <a:latin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1800" b="0" i="0" u="none" strike="noStrike" cap="none" normalizeH="0" baseline="0">
              <a:ln>
                <a:noFill/>
              </a:ln>
              <a:solidFill>
                <a:schemeClr val="tx1"/>
              </a:solidFill>
              <a:effectLst/>
              <a:latin typeface="Arial" panose="020B0604020202020204" pitchFamily="34" charset="0"/>
            </a:endParaRPr>
          </a:p>
        </p:txBody>
      </p:sp>
      <p:sp>
        <p:nvSpPr>
          <p:cNvPr id="19" name="Rectangle 13">
            <a:extLst>
              <a:ext uri="{FF2B5EF4-FFF2-40B4-BE49-F238E27FC236}">
                <a16:creationId xmlns:a16="http://schemas.microsoft.com/office/drawing/2014/main" id="{A2BEC278-417E-44E7-BEE3-DB9C51E9A578}"/>
              </a:ext>
            </a:extLst>
          </p:cNvPr>
          <p:cNvSpPr>
            <a:spLocks noChangeArrowheads="1"/>
          </p:cNvSpPr>
          <p:nvPr/>
        </p:nvSpPr>
        <p:spPr bwMode="auto">
          <a:xfrm>
            <a:off x="0" y="1428750"/>
            <a:ext cx="1219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1100" b="0" i="0" u="none" strike="noStrike" cap="none" normalizeH="0" baseline="0">
              <a:ln>
                <a:noFill/>
              </a:ln>
              <a:solidFill>
                <a:schemeClr val="tx1"/>
              </a:solidFill>
              <a:effectLst/>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1800" b="0" i="0" u="none" strike="noStrike" cap="none" normalizeH="0" baseline="0">
              <a:ln>
                <a:noFill/>
              </a:ln>
              <a:solidFill>
                <a:schemeClr val="tx1"/>
              </a:solidFill>
              <a:effectLst/>
              <a:latin typeface="Arial" panose="020B0604020202020204" pitchFamily="34" charset="0"/>
            </a:endParaRPr>
          </a:p>
        </p:txBody>
      </p:sp>
      <p:sp>
        <p:nvSpPr>
          <p:cNvPr id="20" name="Rectangle 15">
            <a:extLst>
              <a:ext uri="{FF2B5EF4-FFF2-40B4-BE49-F238E27FC236}">
                <a16:creationId xmlns:a16="http://schemas.microsoft.com/office/drawing/2014/main" id="{7D1BE2A6-C74C-4CFC-AFEA-33054E47FCE5}"/>
              </a:ext>
            </a:extLst>
          </p:cNvPr>
          <p:cNvSpPr>
            <a:spLocks noChangeArrowheads="1"/>
          </p:cNvSpPr>
          <p:nvPr/>
        </p:nvSpPr>
        <p:spPr bwMode="auto">
          <a:xfrm>
            <a:off x="0" y="1885950"/>
            <a:ext cx="1219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a:p>
        </p:txBody>
      </p:sp>
      <p:sp>
        <p:nvSpPr>
          <p:cNvPr id="21" name="Rectangle 16">
            <a:extLst>
              <a:ext uri="{FF2B5EF4-FFF2-40B4-BE49-F238E27FC236}">
                <a16:creationId xmlns:a16="http://schemas.microsoft.com/office/drawing/2014/main" id="{B549653B-11C7-40DF-B74C-E0CD60E4AAE5}"/>
              </a:ext>
            </a:extLst>
          </p:cNvPr>
          <p:cNvSpPr>
            <a:spLocks noChangeArrowheads="1"/>
          </p:cNvSpPr>
          <p:nvPr/>
        </p:nvSpPr>
        <p:spPr bwMode="auto">
          <a:xfrm>
            <a:off x="0" y="2343150"/>
            <a:ext cx="1219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a:p>
        </p:txBody>
      </p:sp>
      <p:pic>
        <p:nvPicPr>
          <p:cNvPr id="11" name="Picture 10">
            <a:extLst>
              <a:ext uri="{FF2B5EF4-FFF2-40B4-BE49-F238E27FC236}">
                <a16:creationId xmlns:a16="http://schemas.microsoft.com/office/drawing/2014/main" id="{F6015A22-F79F-4F31-8358-BB46AA8F7A47}"/>
              </a:ext>
            </a:extLst>
          </p:cNvPr>
          <p:cNvPicPr>
            <a:picLocks noChangeAspect="1"/>
          </p:cNvPicPr>
          <p:nvPr/>
        </p:nvPicPr>
        <p:blipFill>
          <a:blip r:embed="rId2"/>
          <a:stretch>
            <a:fillRect/>
          </a:stretch>
        </p:blipFill>
        <p:spPr>
          <a:xfrm>
            <a:off x="119271" y="57150"/>
            <a:ext cx="11926956" cy="863472"/>
          </a:xfrm>
          <a:prstGeom prst="rect">
            <a:avLst/>
          </a:prstGeom>
        </p:spPr>
      </p:pic>
      <p:pic>
        <p:nvPicPr>
          <p:cNvPr id="16" name="Picture 10">
            <a:extLst>
              <a:ext uri="{FF2B5EF4-FFF2-40B4-BE49-F238E27FC236}">
                <a16:creationId xmlns:a16="http://schemas.microsoft.com/office/drawing/2014/main" id="{F36C8F67-3090-535E-8CF8-C89775F8DB12}"/>
              </a:ext>
            </a:extLst>
          </p:cNvPr>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04152" y="5750467"/>
            <a:ext cx="765175" cy="938631"/>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pic>
        <p:nvPicPr>
          <p:cNvPr id="18" name="Picture 25">
            <a:extLst>
              <a:ext uri="{FF2B5EF4-FFF2-40B4-BE49-F238E27FC236}">
                <a16:creationId xmlns:a16="http://schemas.microsoft.com/office/drawing/2014/main" id="{AE3415CA-C230-9F4D-9242-558AC5B0B5D9}"/>
              </a:ext>
            </a:extLst>
          </p:cNvPr>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5010162" y="5919500"/>
            <a:ext cx="749300" cy="77311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pic>
        <p:nvPicPr>
          <p:cNvPr id="22" name="Picture 26">
            <a:extLst>
              <a:ext uri="{FF2B5EF4-FFF2-40B4-BE49-F238E27FC236}">
                <a16:creationId xmlns:a16="http://schemas.microsoft.com/office/drawing/2014/main" id="{E5967B6E-B47D-194C-4545-6464DA04624F}"/>
              </a:ext>
            </a:extLst>
          </p:cNvPr>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6060592" y="5998779"/>
            <a:ext cx="749300" cy="75565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pic>
        <p:nvPicPr>
          <p:cNvPr id="23" name="Picture 27">
            <a:extLst>
              <a:ext uri="{FF2B5EF4-FFF2-40B4-BE49-F238E27FC236}">
                <a16:creationId xmlns:a16="http://schemas.microsoft.com/office/drawing/2014/main" id="{EA9B4E15-6952-4294-DBC5-C932A1158DD3}"/>
              </a:ext>
            </a:extLst>
          </p:cNvPr>
          <p:cNvPicPr>
            <a:picLocks noChangeAspect="1"/>
          </p:cNvPicPr>
          <p:nvPr/>
        </p:nvPicPr>
        <p:blipFill>
          <a:blip r:embed="rId6">
            <a:extLst>
              <a:ext uri="{28A0092B-C50C-407E-A947-70E740481C1C}">
                <a14:useLocalDpi xmlns:a14="http://schemas.microsoft.com/office/drawing/2010/main" val="0"/>
              </a:ext>
            </a:extLst>
          </a:blip>
          <a:srcRect/>
          <a:stretch>
            <a:fillRect/>
          </a:stretch>
        </p:blipFill>
        <p:spPr bwMode="auto">
          <a:xfrm>
            <a:off x="7244177" y="6050130"/>
            <a:ext cx="731837" cy="74295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pic>
        <p:nvPicPr>
          <p:cNvPr id="24" name="Picture 28">
            <a:extLst>
              <a:ext uri="{FF2B5EF4-FFF2-40B4-BE49-F238E27FC236}">
                <a16:creationId xmlns:a16="http://schemas.microsoft.com/office/drawing/2014/main" id="{5447F05B-B128-24AC-7081-AD1D13D6A8BF}"/>
              </a:ext>
            </a:extLst>
          </p:cNvPr>
          <p:cNvPicPr>
            <a:picLocks noChangeAspect="1"/>
          </p:cNvPicPr>
          <p:nvPr/>
        </p:nvPicPr>
        <p:blipFill>
          <a:blip r:embed="rId7">
            <a:extLst>
              <a:ext uri="{28A0092B-C50C-407E-A947-70E740481C1C}">
                <a14:useLocalDpi xmlns:a14="http://schemas.microsoft.com/office/drawing/2010/main" val="0"/>
              </a:ext>
            </a:extLst>
          </a:blip>
          <a:srcRect/>
          <a:stretch>
            <a:fillRect/>
          </a:stretch>
        </p:blipFill>
        <p:spPr bwMode="auto">
          <a:xfrm>
            <a:off x="8326163" y="5994568"/>
            <a:ext cx="798512" cy="79851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25" name="AutoShape 29">
            <a:extLst>
              <a:ext uri="{FF2B5EF4-FFF2-40B4-BE49-F238E27FC236}">
                <a16:creationId xmlns:a16="http://schemas.microsoft.com/office/drawing/2014/main" id="{CB77458C-62E6-0FD4-6E53-B592FF97D5C9}"/>
              </a:ext>
            </a:extLst>
          </p:cNvPr>
          <p:cNvSpPr>
            <a:spLocks/>
          </p:cNvSpPr>
          <p:nvPr/>
        </p:nvSpPr>
        <p:spPr bwMode="auto">
          <a:xfrm flipH="1">
            <a:off x="9549434" y="5983456"/>
            <a:ext cx="750887" cy="754062"/>
          </a:xfrm>
          <a:custGeom>
            <a:avLst/>
            <a:gdLst>
              <a:gd name="T0" fmla="+- 0 10799 38"/>
              <a:gd name="T1" fmla="*/ T0 w 21523"/>
              <a:gd name="T2" fmla="+- 0 10799 38"/>
              <a:gd name="T3" fmla="*/ 10799 h 21523"/>
              <a:gd name="T4" fmla="+- 0 10799 38"/>
              <a:gd name="T5" fmla="*/ T4 w 21523"/>
              <a:gd name="T6" fmla="+- 0 10799 38"/>
              <a:gd name="T7" fmla="*/ 10799 h 21523"/>
              <a:gd name="T8" fmla="+- 0 10799 38"/>
              <a:gd name="T9" fmla="*/ T8 w 21523"/>
              <a:gd name="T10" fmla="+- 0 10799 38"/>
              <a:gd name="T11" fmla="*/ 10799 h 21523"/>
              <a:gd name="T12" fmla="+- 0 10799 38"/>
              <a:gd name="T13" fmla="*/ T12 w 21523"/>
              <a:gd name="T14" fmla="+- 0 10799 38"/>
              <a:gd name="T15" fmla="*/ 10799 h 21523"/>
            </a:gdLst>
            <a:ahLst/>
            <a:cxnLst>
              <a:cxn ang="0">
                <a:pos x="T1" y="T3"/>
              </a:cxn>
              <a:cxn ang="0">
                <a:pos x="T5" y="T7"/>
              </a:cxn>
              <a:cxn ang="0">
                <a:pos x="T9" y="T11"/>
              </a:cxn>
              <a:cxn ang="0">
                <a:pos x="T13" y="T15"/>
              </a:cxn>
            </a:cxnLst>
            <a:rect l="0" t="0" r="r" b="b"/>
            <a:pathLst>
              <a:path w="21523" h="21523">
                <a:moveTo>
                  <a:pt x="20801" y="7812"/>
                </a:moveTo>
                <a:cubicBezTo>
                  <a:pt x="18803" y="7907"/>
                  <a:pt x="18803" y="7907"/>
                  <a:pt x="18803" y="7907"/>
                </a:cubicBezTo>
                <a:cubicBezTo>
                  <a:pt x="18612" y="7336"/>
                  <a:pt x="18327" y="6766"/>
                  <a:pt x="17946" y="6195"/>
                </a:cubicBezTo>
                <a:cubicBezTo>
                  <a:pt x="17518" y="5576"/>
                  <a:pt x="17042" y="5005"/>
                  <a:pt x="16519" y="4529"/>
                </a:cubicBezTo>
                <a:cubicBezTo>
                  <a:pt x="17375" y="2721"/>
                  <a:pt x="17375" y="2721"/>
                  <a:pt x="17375" y="2721"/>
                </a:cubicBezTo>
                <a:cubicBezTo>
                  <a:pt x="17470" y="2531"/>
                  <a:pt x="17423" y="2293"/>
                  <a:pt x="17232" y="2198"/>
                </a:cubicBezTo>
                <a:cubicBezTo>
                  <a:pt x="16091" y="1437"/>
                  <a:pt x="16091" y="1437"/>
                  <a:pt x="16091" y="1437"/>
                </a:cubicBezTo>
                <a:cubicBezTo>
                  <a:pt x="15948" y="1294"/>
                  <a:pt x="15710" y="1342"/>
                  <a:pt x="15567" y="1532"/>
                </a:cubicBezTo>
                <a:cubicBezTo>
                  <a:pt x="14188" y="3102"/>
                  <a:pt x="14188" y="3102"/>
                  <a:pt x="14188" y="3102"/>
                </a:cubicBezTo>
                <a:cubicBezTo>
                  <a:pt x="13093" y="2579"/>
                  <a:pt x="11856" y="2388"/>
                  <a:pt x="10619" y="2388"/>
                </a:cubicBezTo>
                <a:cubicBezTo>
                  <a:pt x="10048" y="295"/>
                  <a:pt x="10048" y="295"/>
                  <a:pt x="10048" y="295"/>
                </a:cubicBezTo>
                <a:cubicBezTo>
                  <a:pt x="10001" y="105"/>
                  <a:pt x="9763" y="-38"/>
                  <a:pt x="9573" y="10"/>
                </a:cubicBezTo>
                <a:cubicBezTo>
                  <a:pt x="8240" y="200"/>
                  <a:pt x="8240" y="200"/>
                  <a:pt x="8240" y="200"/>
                </a:cubicBezTo>
                <a:cubicBezTo>
                  <a:pt x="8003" y="200"/>
                  <a:pt x="7860" y="390"/>
                  <a:pt x="7860" y="628"/>
                </a:cubicBezTo>
                <a:cubicBezTo>
                  <a:pt x="7907" y="2912"/>
                  <a:pt x="7907" y="2912"/>
                  <a:pt x="7907" y="2912"/>
                </a:cubicBezTo>
                <a:cubicBezTo>
                  <a:pt x="7907" y="2912"/>
                  <a:pt x="7907" y="2912"/>
                  <a:pt x="7907" y="2912"/>
                </a:cubicBezTo>
                <a:cubicBezTo>
                  <a:pt x="7336" y="3150"/>
                  <a:pt x="6766" y="3435"/>
                  <a:pt x="6242" y="3768"/>
                </a:cubicBezTo>
                <a:cubicBezTo>
                  <a:pt x="5719" y="4101"/>
                  <a:pt x="5291" y="4482"/>
                  <a:pt x="4862" y="4910"/>
                </a:cubicBezTo>
                <a:cubicBezTo>
                  <a:pt x="4815" y="4862"/>
                  <a:pt x="4815" y="4862"/>
                  <a:pt x="4815" y="4862"/>
                </a:cubicBezTo>
                <a:cubicBezTo>
                  <a:pt x="2769" y="3911"/>
                  <a:pt x="2769" y="3911"/>
                  <a:pt x="2769" y="3911"/>
                </a:cubicBezTo>
                <a:cubicBezTo>
                  <a:pt x="2579" y="3816"/>
                  <a:pt x="2293" y="3863"/>
                  <a:pt x="2198" y="4054"/>
                </a:cubicBezTo>
                <a:cubicBezTo>
                  <a:pt x="1484" y="5243"/>
                  <a:pt x="1484" y="5243"/>
                  <a:pt x="1484" y="5243"/>
                </a:cubicBezTo>
                <a:cubicBezTo>
                  <a:pt x="1389" y="5386"/>
                  <a:pt x="1437" y="5624"/>
                  <a:pt x="1580" y="5766"/>
                </a:cubicBezTo>
                <a:cubicBezTo>
                  <a:pt x="3292" y="7146"/>
                  <a:pt x="3292" y="7146"/>
                  <a:pt x="3292" y="7146"/>
                </a:cubicBezTo>
                <a:cubicBezTo>
                  <a:pt x="2721" y="8288"/>
                  <a:pt x="2388" y="9573"/>
                  <a:pt x="2388" y="10905"/>
                </a:cubicBezTo>
                <a:cubicBezTo>
                  <a:pt x="295" y="11523"/>
                  <a:pt x="295" y="11523"/>
                  <a:pt x="295" y="11523"/>
                </a:cubicBezTo>
                <a:cubicBezTo>
                  <a:pt x="105" y="11618"/>
                  <a:pt x="-38" y="11809"/>
                  <a:pt x="10" y="11999"/>
                </a:cubicBezTo>
                <a:cubicBezTo>
                  <a:pt x="247" y="13379"/>
                  <a:pt x="247" y="13379"/>
                  <a:pt x="247" y="13379"/>
                </a:cubicBezTo>
                <a:cubicBezTo>
                  <a:pt x="247" y="13569"/>
                  <a:pt x="485" y="13712"/>
                  <a:pt x="676" y="13712"/>
                </a:cubicBezTo>
                <a:cubicBezTo>
                  <a:pt x="2864" y="13617"/>
                  <a:pt x="2864" y="13617"/>
                  <a:pt x="2864" y="13617"/>
                </a:cubicBezTo>
                <a:cubicBezTo>
                  <a:pt x="3102" y="14283"/>
                  <a:pt x="3388" y="14901"/>
                  <a:pt x="3816" y="15520"/>
                </a:cubicBezTo>
                <a:cubicBezTo>
                  <a:pt x="4149" y="16043"/>
                  <a:pt x="4529" y="16519"/>
                  <a:pt x="4958" y="16947"/>
                </a:cubicBezTo>
                <a:cubicBezTo>
                  <a:pt x="4006" y="18850"/>
                  <a:pt x="4006" y="18850"/>
                  <a:pt x="4006" y="18850"/>
                </a:cubicBezTo>
                <a:cubicBezTo>
                  <a:pt x="3911" y="19088"/>
                  <a:pt x="3958" y="19326"/>
                  <a:pt x="4149" y="19421"/>
                </a:cubicBezTo>
                <a:cubicBezTo>
                  <a:pt x="5291" y="20182"/>
                  <a:pt x="5291" y="20182"/>
                  <a:pt x="5291" y="20182"/>
                </a:cubicBezTo>
                <a:cubicBezTo>
                  <a:pt x="5481" y="20277"/>
                  <a:pt x="5719" y="20230"/>
                  <a:pt x="5862" y="20087"/>
                </a:cubicBezTo>
                <a:cubicBezTo>
                  <a:pt x="7194" y="18517"/>
                  <a:pt x="7194" y="18517"/>
                  <a:pt x="7194" y="18517"/>
                </a:cubicBezTo>
                <a:cubicBezTo>
                  <a:pt x="8431" y="19088"/>
                  <a:pt x="9763" y="19373"/>
                  <a:pt x="11095" y="19326"/>
                </a:cubicBezTo>
                <a:cubicBezTo>
                  <a:pt x="11666" y="21229"/>
                  <a:pt x="11666" y="21229"/>
                  <a:pt x="11666" y="21229"/>
                </a:cubicBezTo>
                <a:cubicBezTo>
                  <a:pt x="11761" y="21419"/>
                  <a:pt x="11951" y="21562"/>
                  <a:pt x="12189" y="21514"/>
                </a:cubicBezTo>
                <a:cubicBezTo>
                  <a:pt x="13521" y="21277"/>
                  <a:pt x="13521" y="21277"/>
                  <a:pt x="13521" y="21277"/>
                </a:cubicBezTo>
                <a:cubicBezTo>
                  <a:pt x="13712" y="21229"/>
                  <a:pt x="13855" y="21039"/>
                  <a:pt x="13855" y="20801"/>
                </a:cubicBezTo>
                <a:cubicBezTo>
                  <a:pt x="13759" y="18850"/>
                  <a:pt x="13759" y="18850"/>
                  <a:pt x="13759" y="18850"/>
                </a:cubicBezTo>
                <a:cubicBezTo>
                  <a:pt x="14378" y="18612"/>
                  <a:pt x="14949" y="18327"/>
                  <a:pt x="15520" y="17946"/>
                </a:cubicBezTo>
                <a:cubicBezTo>
                  <a:pt x="16043" y="17613"/>
                  <a:pt x="16519" y="17185"/>
                  <a:pt x="16947" y="16757"/>
                </a:cubicBezTo>
                <a:cubicBezTo>
                  <a:pt x="18707" y="17661"/>
                  <a:pt x="18707" y="17661"/>
                  <a:pt x="18707" y="17661"/>
                </a:cubicBezTo>
                <a:cubicBezTo>
                  <a:pt x="18898" y="17756"/>
                  <a:pt x="19136" y="17661"/>
                  <a:pt x="19231" y="17518"/>
                </a:cubicBezTo>
                <a:cubicBezTo>
                  <a:pt x="19992" y="16376"/>
                  <a:pt x="19992" y="16376"/>
                  <a:pt x="19992" y="16376"/>
                </a:cubicBezTo>
                <a:cubicBezTo>
                  <a:pt x="20135" y="16186"/>
                  <a:pt x="20087" y="15948"/>
                  <a:pt x="19897" y="15805"/>
                </a:cubicBezTo>
                <a:cubicBezTo>
                  <a:pt x="18469" y="14568"/>
                  <a:pt x="18469" y="14568"/>
                  <a:pt x="18469" y="14568"/>
                </a:cubicBezTo>
                <a:cubicBezTo>
                  <a:pt x="19088" y="13331"/>
                  <a:pt x="19373" y="11951"/>
                  <a:pt x="19326" y="10572"/>
                </a:cubicBezTo>
                <a:cubicBezTo>
                  <a:pt x="21181" y="10001"/>
                  <a:pt x="21181" y="10001"/>
                  <a:pt x="21181" y="10001"/>
                </a:cubicBezTo>
                <a:cubicBezTo>
                  <a:pt x="21419" y="9953"/>
                  <a:pt x="21562" y="9715"/>
                  <a:pt x="21514" y="9525"/>
                </a:cubicBezTo>
                <a:cubicBezTo>
                  <a:pt x="21229" y="8193"/>
                  <a:pt x="21229" y="8193"/>
                  <a:pt x="21229" y="8193"/>
                </a:cubicBezTo>
                <a:cubicBezTo>
                  <a:pt x="21229" y="7955"/>
                  <a:pt x="21039" y="7812"/>
                  <a:pt x="20801" y="7812"/>
                </a:cubicBezTo>
                <a:close/>
                <a:moveTo>
                  <a:pt x="14188" y="15853"/>
                </a:moveTo>
                <a:cubicBezTo>
                  <a:pt x="11381" y="17708"/>
                  <a:pt x="7669" y="16947"/>
                  <a:pt x="5862" y="14140"/>
                </a:cubicBezTo>
                <a:cubicBezTo>
                  <a:pt x="4054" y="11381"/>
                  <a:pt x="4815" y="7669"/>
                  <a:pt x="7574" y="5862"/>
                </a:cubicBezTo>
                <a:cubicBezTo>
                  <a:pt x="10334" y="4054"/>
                  <a:pt x="14092" y="4815"/>
                  <a:pt x="15900" y="7574"/>
                </a:cubicBezTo>
                <a:cubicBezTo>
                  <a:pt x="17708" y="10334"/>
                  <a:pt x="16947" y="14045"/>
                  <a:pt x="14188" y="15853"/>
                </a:cubicBezTo>
                <a:close/>
              </a:path>
            </a:pathLst>
          </a:custGeom>
          <a:solidFill>
            <a:srgbClr val="FFD799"/>
          </a:solidFill>
          <a:ln>
            <a:noFill/>
          </a:ln>
          <a:effectLst>
            <a:outerShdw blurRad="50800" dist="38100" dir="2700000" algn="ctr" rotWithShape="0">
              <a:srgbClr val="000000">
                <a:alpha val="39999"/>
              </a:srgbClr>
            </a:outerShdw>
          </a:effectLst>
        </p:spPr>
        <p:txBody>
          <a:bodyPr lIns="45720" rIns="45720" anchor="ctr"/>
          <a:lstStyle/>
          <a:p>
            <a:pPr eaLnBrk="1">
              <a:defRPr/>
            </a:pPr>
            <a:endParaRPr lang="en-US" altLang="en-US" sz="1300"/>
          </a:p>
        </p:txBody>
      </p:sp>
      <p:grpSp>
        <p:nvGrpSpPr>
          <p:cNvPr id="26" name="Group 30">
            <a:extLst>
              <a:ext uri="{FF2B5EF4-FFF2-40B4-BE49-F238E27FC236}">
                <a16:creationId xmlns:a16="http://schemas.microsoft.com/office/drawing/2014/main" id="{699AD6A1-7B42-B09B-C480-612C0F1A08AE}"/>
              </a:ext>
            </a:extLst>
          </p:cNvPr>
          <p:cNvGrpSpPr>
            <a:grpSpLocks/>
          </p:cNvGrpSpPr>
          <p:nvPr/>
        </p:nvGrpSpPr>
        <p:grpSpPr bwMode="auto">
          <a:xfrm>
            <a:off x="3967370" y="6055687"/>
            <a:ext cx="447675" cy="609600"/>
            <a:chOff x="0" y="-1"/>
            <a:chExt cx="448287" cy="610824"/>
          </a:xfrm>
        </p:grpSpPr>
        <p:sp>
          <p:nvSpPr>
            <p:cNvPr id="27" name="AutoShape 31">
              <a:extLst>
                <a:ext uri="{FF2B5EF4-FFF2-40B4-BE49-F238E27FC236}">
                  <a16:creationId xmlns:a16="http://schemas.microsoft.com/office/drawing/2014/main" id="{4A1BE5DE-1921-2342-B562-53B3E401CBC2}"/>
                </a:ext>
              </a:extLst>
            </p:cNvPr>
            <p:cNvSpPr>
              <a:spLocks/>
            </p:cNvSpPr>
            <p:nvPr/>
          </p:nvSpPr>
          <p:spPr bwMode="auto">
            <a:xfrm>
              <a:off x="76221" y="119285"/>
              <a:ext cx="285272" cy="55186"/>
            </a:xfrm>
            <a:custGeom>
              <a:avLst/>
              <a:gdLst>
                <a:gd name="T0" fmla="*/ 2147483646 w 21600"/>
                <a:gd name="T1" fmla="*/ 2147483646 h 21600"/>
                <a:gd name="T2" fmla="*/ 2147483646 w 21600"/>
                <a:gd name="T3" fmla="*/ 2147483646 h 21600"/>
                <a:gd name="T4" fmla="*/ 2147483646 w 21600"/>
                <a:gd name="T5" fmla="*/ 2147483646 h 21600"/>
                <a:gd name="T6" fmla="*/ 2147483646 w 21600"/>
                <a:gd name="T7" fmla="*/ 2147483646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600" h="21600">
                  <a:moveTo>
                    <a:pt x="0" y="0"/>
                  </a:moveTo>
                  <a:cubicBezTo>
                    <a:pt x="0" y="20329"/>
                    <a:pt x="0" y="20329"/>
                    <a:pt x="0" y="20329"/>
                  </a:cubicBezTo>
                  <a:cubicBezTo>
                    <a:pt x="0" y="20965"/>
                    <a:pt x="0" y="21600"/>
                    <a:pt x="0" y="21600"/>
                  </a:cubicBezTo>
                  <a:cubicBezTo>
                    <a:pt x="21600" y="21600"/>
                    <a:pt x="21600" y="21600"/>
                    <a:pt x="21600" y="21600"/>
                  </a:cubicBezTo>
                  <a:cubicBezTo>
                    <a:pt x="21600" y="21600"/>
                    <a:pt x="21600" y="20965"/>
                    <a:pt x="21600" y="20329"/>
                  </a:cubicBezTo>
                  <a:cubicBezTo>
                    <a:pt x="21600" y="0"/>
                    <a:pt x="21600" y="0"/>
                    <a:pt x="21600" y="0"/>
                  </a:cubicBezTo>
                  <a:lnTo>
                    <a:pt x="0" y="0"/>
                  </a:lnTo>
                  <a:close/>
                </a:path>
              </a:pathLst>
            </a:custGeom>
            <a:solidFill>
              <a:srgbClr val="FBD3E3"/>
            </a:solidFill>
            <a:ln>
              <a:noFill/>
            </a:ln>
            <a:effectLst/>
            <a:extLst>
              <a:ext uri="{91240B29-F687-4F45-9708-019B960494DF}">
                <a14:hiddenLine xmlns:a14="http://schemas.microsoft.com/office/drawing/2010/main" w="12700" cap="flat" cmpd="sng">
                  <a:solidFill>
                    <a:srgbClr val="000000"/>
                  </a:solidFill>
                  <a:prstDash val="solid"/>
                  <a:miter lim="400000"/>
                  <a:headEnd type="none" w="med" len="med"/>
                  <a:tailEnd type="none" w="med" len="me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45720" rIns="45720" anchor="ctr"/>
            <a:lstStyle/>
            <a:p>
              <a:endParaRPr lang="ar-AE"/>
            </a:p>
          </p:txBody>
        </p:sp>
        <p:sp>
          <p:nvSpPr>
            <p:cNvPr id="28" name="AutoShape 32">
              <a:extLst>
                <a:ext uri="{FF2B5EF4-FFF2-40B4-BE49-F238E27FC236}">
                  <a16:creationId xmlns:a16="http://schemas.microsoft.com/office/drawing/2014/main" id="{9F4E37CE-4D1F-E42C-4E9D-3593F1C4F099}"/>
                </a:ext>
              </a:extLst>
            </p:cNvPr>
            <p:cNvSpPr>
              <a:spLocks/>
            </p:cNvSpPr>
            <p:nvPr/>
          </p:nvSpPr>
          <p:spPr bwMode="auto">
            <a:xfrm>
              <a:off x="79585" y="184228"/>
              <a:ext cx="280226" cy="55186"/>
            </a:xfrm>
            <a:custGeom>
              <a:avLst/>
              <a:gdLst>
                <a:gd name="T0" fmla="*/ 2147483646 w 21600"/>
                <a:gd name="T1" fmla="*/ 2147483646 h 21600"/>
                <a:gd name="T2" fmla="*/ 2147483646 w 21600"/>
                <a:gd name="T3" fmla="*/ 2147483646 h 21600"/>
                <a:gd name="T4" fmla="*/ 2147483646 w 21600"/>
                <a:gd name="T5" fmla="*/ 2147483646 h 21600"/>
                <a:gd name="T6" fmla="*/ 2147483646 w 21600"/>
                <a:gd name="T7" fmla="*/ 2147483646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600" h="21600">
                  <a:moveTo>
                    <a:pt x="0" y="0"/>
                  </a:moveTo>
                  <a:cubicBezTo>
                    <a:pt x="251" y="2541"/>
                    <a:pt x="628" y="5718"/>
                    <a:pt x="1005" y="6988"/>
                  </a:cubicBezTo>
                  <a:cubicBezTo>
                    <a:pt x="5651" y="21600"/>
                    <a:pt x="5651" y="21600"/>
                    <a:pt x="5651" y="21600"/>
                  </a:cubicBezTo>
                  <a:cubicBezTo>
                    <a:pt x="15949" y="21600"/>
                    <a:pt x="15949" y="21600"/>
                    <a:pt x="15949" y="21600"/>
                  </a:cubicBezTo>
                  <a:cubicBezTo>
                    <a:pt x="20470" y="6988"/>
                    <a:pt x="20470" y="6988"/>
                    <a:pt x="20470" y="6988"/>
                  </a:cubicBezTo>
                  <a:cubicBezTo>
                    <a:pt x="20847" y="5718"/>
                    <a:pt x="21349" y="2541"/>
                    <a:pt x="21600" y="0"/>
                  </a:cubicBezTo>
                  <a:lnTo>
                    <a:pt x="0" y="0"/>
                  </a:lnTo>
                  <a:close/>
                </a:path>
              </a:pathLst>
            </a:custGeom>
            <a:solidFill>
              <a:srgbClr val="F7A7C8"/>
            </a:solidFill>
            <a:ln>
              <a:noFill/>
            </a:ln>
            <a:effectLst/>
            <a:extLst>
              <a:ext uri="{91240B29-F687-4F45-9708-019B960494DF}">
                <a14:hiddenLine xmlns:a14="http://schemas.microsoft.com/office/drawing/2010/main" w="12700" cap="flat" cmpd="sng">
                  <a:solidFill>
                    <a:srgbClr val="000000"/>
                  </a:solidFill>
                  <a:prstDash val="solid"/>
                  <a:miter lim="400000"/>
                  <a:headEnd type="none" w="med" len="med"/>
                  <a:tailEnd type="none" w="med" len="me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45720" rIns="45720" anchor="ctr"/>
            <a:lstStyle/>
            <a:p>
              <a:endParaRPr lang="ar-AE"/>
            </a:p>
          </p:txBody>
        </p:sp>
        <p:sp>
          <p:nvSpPr>
            <p:cNvPr id="29" name="AutoShape 33">
              <a:extLst>
                <a:ext uri="{FF2B5EF4-FFF2-40B4-BE49-F238E27FC236}">
                  <a16:creationId xmlns:a16="http://schemas.microsoft.com/office/drawing/2014/main" id="{36BB4AE3-B3AC-9742-106B-D7F2436F240B}"/>
                </a:ext>
              </a:extLst>
            </p:cNvPr>
            <p:cNvSpPr>
              <a:spLocks/>
            </p:cNvSpPr>
            <p:nvPr/>
          </p:nvSpPr>
          <p:spPr bwMode="auto">
            <a:xfrm>
              <a:off x="0" y="-1"/>
              <a:ext cx="448287" cy="610824"/>
            </a:xfrm>
            <a:custGeom>
              <a:avLst/>
              <a:gdLst>
                <a:gd name="T0" fmla="*/ 2147483646 w 21600"/>
                <a:gd name="T1" fmla="*/ 2147483646 h 21600"/>
                <a:gd name="T2" fmla="*/ 2147483646 w 21600"/>
                <a:gd name="T3" fmla="*/ 2147483646 h 21600"/>
                <a:gd name="T4" fmla="*/ 2147483646 w 21600"/>
                <a:gd name="T5" fmla="*/ 2147483646 h 21600"/>
                <a:gd name="T6" fmla="*/ 2147483646 w 21600"/>
                <a:gd name="T7" fmla="*/ 2147483646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600" h="21600">
                  <a:moveTo>
                    <a:pt x="20191" y="5901"/>
                  </a:moveTo>
                  <a:cubicBezTo>
                    <a:pt x="20191" y="1662"/>
                    <a:pt x="20191" y="1662"/>
                    <a:pt x="20191" y="1662"/>
                  </a:cubicBezTo>
                  <a:cubicBezTo>
                    <a:pt x="20661" y="1547"/>
                    <a:pt x="20661" y="1547"/>
                    <a:pt x="20661" y="1547"/>
                  </a:cubicBezTo>
                  <a:cubicBezTo>
                    <a:pt x="21209" y="1432"/>
                    <a:pt x="21600" y="1089"/>
                    <a:pt x="21600" y="688"/>
                  </a:cubicBezTo>
                  <a:cubicBezTo>
                    <a:pt x="21600" y="0"/>
                    <a:pt x="21600" y="0"/>
                    <a:pt x="21600" y="0"/>
                  </a:cubicBezTo>
                  <a:cubicBezTo>
                    <a:pt x="0" y="0"/>
                    <a:pt x="0" y="0"/>
                    <a:pt x="0" y="0"/>
                  </a:cubicBezTo>
                  <a:cubicBezTo>
                    <a:pt x="0" y="688"/>
                    <a:pt x="0" y="688"/>
                    <a:pt x="0" y="688"/>
                  </a:cubicBezTo>
                  <a:cubicBezTo>
                    <a:pt x="0" y="1089"/>
                    <a:pt x="391" y="1432"/>
                    <a:pt x="861" y="1547"/>
                  </a:cubicBezTo>
                  <a:cubicBezTo>
                    <a:pt x="1330" y="1662"/>
                    <a:pt x="1330" y="1662"/>
                    <a:pt x="1330" y="1662"/>
                  </a:cubicBezTo>
                  <a:cubicBezTo>
                    <a:pt x="1330" y="5901"/>
                    <a:pt x="1330" y="5901"/>
                    <a:pt x="1330" y="5901"/>
                  </a:cubicBezTo>
                  <a:cubicBezTo>
                    <a:pt x="1330" y="6875"/>
                    <a:pt x="2191" y="8021"/>
                    <a:pt x="3365" y="8537"/>
                  </a:cubicBezTo>
                  <a:cubicBezTo>
                    <a:pt x="8139" y="10771"/>
                    <a:pt x="8139" y="10771"/>
                    <a:pt x="8139" y="10771"/>
                  </a:cubicBezTo>
                  <a:cubicBezTo>
                    <a:pt x="3365" y="13063"/>
                    <a:pt x="3365" y="13063"/>
                    <a:pt x="3365" y="13063"/>
                  </a:cubicBezTo>
                  <a:cubicBezTo>
                    <a:pt x="2191" y="13579"/>
                    <a:pt x="1330" y="14725"/>
                    <a:pt x="1330" y="15699"/>
                  </a:cubicBezTo>
                  <a:cubicBezTo>
                    <a:pt x="1330" y="19938"/>
                    <a:pt x="1330" y="19938"/>
                    <a:pt x="1330" y="19938"/>
                  </a:cubicBezTo>
                  <a:cubicBezTo>
                    <a:pt x="861" y="20053"/>
                    <a:pt x="861" y="20053"/>
                    <a:pt x="861" y="20053"/>
                  </a:cubicBezTo>
                  <a:cubicBezTo>
                    <a:pt x="391" y="20168"/>
                    <a:pt x="0" y="20511"/>
                    <a:pt x="0" y="20970"/>
                  </a:cubicBezTo>
                  <a:cubicBezTo>
                    <a:pt x="0" y="21600"/>
                    <a:pt x="0" y="21600"/>
                    <a:pt x="0" y="21600"/>
                  </a:cubicBezTo>
                  <a:cubicBezTo>
                    <a:pt x="21600" y="21600"/>
                    <a:pt x="21600" y="21600"/>
                    <a:pt x="21600" y="21600"/>
                  </a:cubicBezTo>
                  <a:cubicBezTo>
                    <a:pt x="21600" y="20970"/>
                    <a:pt x="21600" y="20970"/>
                    <a:pt x="21600" y="20970"/>
                  </a:cubicBezTo>
                  <a:cubicBezTo>
                    <a:pt x="21600" y="20511"/>
                    <a:pt x="21209" y="20168"/>
                    <a:pt x="20661" y="20053"/>
                  </a:cubicBezTo>
                  <a:cubicBezTo>
                    <a:pt x="20191" y="19938"/>
                    <a:pt x="20191" y="19938"/>
                    <a:pt x="20191" y="19938"/>
                  </a:cubicBezTo>
                  <a:cubicBezTo>
                    <a:pt x="20191" y="15699"/>
                    <a:pt x="20191" y="15699"/>
                    <a:pt x="20191" y="15699"/>
                  </a:cubicBezTo>
                  <a:cubicBezTo>
                    <a:pt x="20191" y="14725"/>
                    <a:pt x="19330" y="13579"/>
                    <a:pt x="18235" y="13063"/>
                  </a:cubicBezTo>
                  <a:cubicBezTo>
                    <a:pt x="13383" y="10771"/>
                    <a:pt x="13383" y="10771"/>
                    <a:pt x="13383" y="10771"/>
                  </a:cubicBezTo>
                  <a:cubicBezTo>
                    <a:pt x="18235" y="8537"/>
                    <a:pt x="18235" y="8537"/>
                    <a:pt x="18235" y="8537"/>
                  </a:cubicBezTo>
                  <a:cubicBezTo>
                    <a:pt x="19330" y="8021"/>
                    <a:pt x="20191" y="6875"/>
                    <a:pt x="20191" y="5901"/>
                  </a:cubicBezTo>
                  <a:close/>
                  <a:moveTo>
                    <a:pt x="17374" y="7563"/>
                  </a:moveTo>
                  <a:cubicBezTo>
                    <a:pt x="13070" y="9568"/>
                    <a:pt x="13070" y="9568"/>
                    <a:pt x="13070" y="9568"/>
                  </a:cubicBezTo>
                  <a:cubicBezTo>
                    <a:pt x="12365" y="9855"/>
                    <a:pt x="11974" y="10313"/>
                    <a:pt x="11974" y="10771"/>
                  </a:cubicBezTo>
                  <a:cubicBezTo>
                    <a:pt x="11974" y="11287"/>
                    <a:pt x="12365" y="11745"/>
                    <a:pt x="13070" y="12032"/>
                  </a:cubicBezTo>
                  <a:cubicBezTo>
                    <a:pt x="17374" y="14037"/>
                    <a:pt x="17374" y="14037"/>
                    <a:pt x="17374" y="14037"/>
                  </a:cubicBezTo>
                  <a:cubicBezTo>
                    <a:pt x="18000" y="14381"/>
                    <a:pt x="18548" y="15126"/>
                    <a:pt x="18548" y="15699"/>
                  </a:cubicBezTo>
                  <a:cubicBezTo>
                    <a:pt x="18548" y="19996"/>
                    <a:pt x="18548" y="19996"/>
                    <a:pt x="18548" y="19996"/>
                  </a:cubicBezTo>
                  <a:cubicBezTo>
                    <a:pt x="2974" y="19996"/>
                    <a:pt x="2974" y="19996"/>
                    <a:pt x="2974" y="19996"/>
                  </a:cubicBezTo>
                  <a:cubicBezTo>
                    <a:pt x="2974" y="15699"/>
                    <a:pt x="2974" y="15699"/>
                    <a:pt x="2974" y="15699"/>
                  </a:cubicBezTo>
                  <a:cubicBezTo>
                    <a:pt x="2974" y="15126"/>
                    <a:pt x="3600" y="14381"/>
                    <a:pt x="4226" y="14037"/>
                  </a:cubicBezTo>
                  <a:cubicBezTo>
                    <a:pt x="8530" y="12032"/>
                    <a:pt x="8530" y="12032"/>
                    <a:pt x="8530" y="12032"/>
                  </a:cubicBezTo>
                  <a:cubicBezTo>
                    <a:pt x="9157" y="11745"/>
                    <a:pt x="9548" y="11287"/>
                    <a:pt x="9548" y="10771"/>
                  </a:cubicBezTo>
                  <a:cubicBezTo>
                    <a:pt x="9548" y="10313"/>
                    <a:pt x="9157" y="9855"/>
                    <a:pt x="8530" y="9568"/>
                  </a:cubicBezTo>
                  <a:cubicBezTo>
                    <a:pt x="4226" y="7563"/>
                    <a:pt x="4226" y="7563"/>
                    <a:pt x="4226" y="7563"/>
                  </a:cubicBezTo>
                  <a:cubicBezTo>
                    <a:pt x="3600" y="7219"/>
                    <a:pt x="2974" y="6474"/>
                    <a:pt x="2974" y="5901"/>
                  </a:cubicBezTo>
                  <a:cubicBezTo>
                    <a:pt x="2974" y="1604"/>
                    <a:pt x="2974" y="1604"/>
                    <a:pt x="2974" y="1604"/>
                  </a:cubicBezTo>
                  <a:cubicBezTo>
                    <a:pt x="18548" y="1604"/>
                    <a:pt x="18548" y="1604"/>
                    <a:pt x="18548" y="1604"/>
                  </a:cubicBezTo>
                  <a:cubicBezTo>
                    <a:pt x="18548" y="5901"/>
                    <a:pt x="18548" y="5901"/>
                    <a:pt x="18548" y="5901"/>
                  </a:cubicBezTo>
                  <a:cubicBezTo>
                    <a:pt x="18548" y="6474"/>
                    <a:pt x="18000" y="7219"/>
                    <a:pt x="17374" y="7563"/>
                  </a:cubicBezTo>
                  <a:close/>
                </a:path>
              </a:pathLst>
            </a:custGeom>
            <a:solidFill>
              <a:srgbClr val="EC2975"/>
            </a:solidFill>
            <a:ln>
              <a:noFill/>
            </a:ln>
            <a:effectLst/>
            <a:extLst>
              <a:ext uri="{91240B29-F687-4F45-9708-019B960494DF}">
                <a14:hiddenLine xmlns:a14="http://schemas.microsoft.com/office/drawing/2010/main" w="12700" cap="flat" cmpd="sng">
                  <a:solidFill>
                    <a:srgbClr val="000000"/>
                  </a:solidFill>
                  <a:prstDash val="solid"/>
                  <a:miter lim="400000"/>
                  <a:headEnd type="none" w="med" len="med"/>
                  <a:tailEnd type="none" w="med" len="me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45720" rIns="45720" anchor="ctr"/>
            <a:lstStyle/>
            <a:p>
              <a:endParaRPr lang="ar-AE"/>
            </a:p>
          </p:txBody>
        </p:sp>
        <p:sp>
          <p:nvSpPr>
            <p:cNvPr id="30" name="AutoShape 34">
              <a:extLst>
                <a:ext uri="{FF2B5EF4-FFF2-40B4-BE49-F238E27FC236}">
                  <a16:creationId xmlns:a16="http://schemas.microsoft.com/office/drawing/2014/main" id="{8A266654-B32B-BDF7-FC63-776D94CA091E}"/>
                </a:ext>
              </a:extLst>
            </p:cNvPr>
            <p:cNvSpPr>
              <a:spLocks/>
            </p:cNvSpPr>
            <p:nvPr/>
          </p:nvSpPr>
          <p:spPr bwMode="auto">
            <a:xfrm>
              <a:off x="170535" y="250872"/>
              <a:ext cx="105663" cy="62949"/>
            </a:xfrm>
            <a:custGeom>
              <a:avLst/>
              <a:gdLst>
                <a:gd name="T0" fmla="*/ 2147483646 w 21600"/>
                <a:gd name="T1" fmla="*/ 2147483646 h 21600"/>
                <a:gd name="T2" fmla="*/ 2147483646 w 21600"/>
                <a:gd name="T3" fmla="*/ 2147483646 h 21600"/>
                <a:gd name="T4" fmla="*/ 2147483646 w 21600"/>
                <a:gd name="T5" fmla="*/ 2147483646 h 21600"/>
                <a:gd name="T6" fmla="*/ 2147483646 w 21600"/>
                <a:gd name="T7" fmla="*/ 2147483646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600" h="21600">
                  <a:moveTo>
                    <a:pt x="0" y="0"/>
                  </a:moveTo>
                  <a:cubicBezTo>
                    <a:pt x="3323" y="3323"/>
                    <a:pt x="3323" y="3323"/>
                    <a:pt x="3323" y="3323"/>
                  </a:cubicBezTo>
                  <a:cubicBezTo>
                    <a:pt x="7311" y="7754"/>
                    <a:pt x="9637" y="14400"/>
                    <a:pt x="9637" y="21046"/>
                  </a:cubicBezTo>
                  <a:cubicBezTo>
                    <a:pt x="9637" y="21600"/>
                    <a:pt x="9637" y="21600"/>
                    <a:pt x="9637" y="21600"/>
                  </a:cubicBezTo>
                  <a:cubicBezTo>
                    <a:pt x="11963" y="21600"/>
                    <a:pt x="11963" y="21600"/>
                    <a:pt x="11963" y="21600"/>
                  </a:cubicBezTo>
                  <a:cubicBezTo>
                    <a:pt x="11963" y="21600"/>
                    <a:pt x="11963" y="21600"/>
                    <a:pt x="11963" y="21046"/>
                  </a:cubicBezTo>
                  <a:cubicBezTo>
                    <a:pt x="11963" y="14400"/>
                    <a:pt x="14289" y="7754"/>
                    <a:pt x="18277" y="3323"/>
                  </a:cubicBezTo>
                  <a:cubicBezTo>
                    <a:pt x="21600" y="0"/>
                    <a:pt x="21600" y="0"/>
                    <a:pt x="21600" y="0"/>
                  </a:cubicBezTo>
                  <a:lnTo>
                    <a:pt x="0" y="0"/>
                  </a:lnTo>
                  <a:close/>
                </a:path>
              </a:pathLst>
            </a:custGeom>
            <a:solidFill>
              <a:srgbClr val="EC2975"/>
            </a:solidFill>
            <a:ln>
              <a:noFill/>
            </a:ln>
            <a:effectLst/>
            <a:extLst>
              <a:ext uri="{91240B29-F687-4F45-9708-019B960494DF}">
                <a14:hiddenLine xmlns:a14="http://schemas.microsoft.com/office/drawing/2010/main" w="12700" cap="flat" cmpd="sng">
                  <a:solidFill>
                    <a:srgbClr val="000000"/>
                  </a:solidFill>
                  <a:prstDash val="solid"/>
                  <a:miter lim="400000"/>
                  <a:headEnd type="none" w="med" len="med"/>
                  <a:tailEnd type="none" w="med" len="me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45720" rIns="45720" anchor="ctr"/>
            <a:lstStyle/>
            <a:p>
              <a:endParaRPr lang="ar-AE"/>
            </a:p>
          </p:txBody>
        </p:sp>
        <p:sp>
          <p:nvSpPr>
            <p:cNvPr id="31" name="Rectangle 35">
              <a:extLst>
                <a:ext uri="{FF2B5EF4-FFF2-40B4-BE49-F238E27FC236}">
                  <a16:creationId xmlns:a16="http://schemas.microsoft.com/office/drawing/2014/main" id="{712E183F-26B4-4C81-CB7C-59137A942270}"/>
                </a:ext>
              </a:extLst>
            </p:cNvPr>
            <p:cNvSpPr>
              <a:spLocks/>
            </p:cNvSpPr>
            <p:nvPr/>
          </p:nvSpPr>
          <p:spPr bwMode="auto">
            <a:xfrm>
              <a:off x="81188" y="508630"/>
              <a:ext cx="284356" cy="37303"/>
            </a:xfrm>
            <a:prstGeom prst="rect">
              <a:avLst/>
            </a:prstGeom>
            <a:solidFill>
              <a:srgbClr val="EC2975"/>
            </a:solidFill>
            <a:ln>
              <a:noFill/>
            </a:ln>
            <a:effectLst/>
            <a:extLst>
              <a:ext uri="{91240B29-F687-4F45-9708-019B960494DF}">
                <a14:hiddenLine xmlns:a14="http://schemas.microsoft.com/office/drawing/2010/main" w="12700">
                  <a:solidFill>
                    <a:srgbClr val="000000"/>
                  </a:solidFill>
                  <a:miter lim="4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45720" rIns="45720" anchor="ctr"/>
            <a:lstStyle>
              <a:lvl1pPr>
                <a:defRPr>
                  <a:solidFill>
                    <a:srgbClr val="000000"/>
                  </a:solidFill>
                  <a:latin typeface="Calibri" panose="020F0502020204030204" pitchFamily="34" charset="0"/>
                  <a:cs typeface="Calibri" panose="020F0502020204030204" pitchFamily="34" charset="0"/>
                  <a:sym typeface="Calibri" panose="020F0502020204030204" pitchFamily="34" charset="0"/>
                </a:defRPr>
              </a:lvl1pPr>
              <a:lvl2pPr marL="742950" indent="-285750">
                <a:defRPr>
                  <a:solidFill>
                    <a:srgbClr val="000000"/>
                  </a:solidFill>
                  <a:latin typeface="Calibri" panose="020F0502020204030204" pitchFamily="34" charset="0"/>
                  <a:cs typeface="Calibri" panose="020F0502020204030204" pitchFamily="34" charset="0"/>
                  <a:sym typeface="Calibri" panose="020F0502020204030204" pitchFamily="34" charset="0"/>
                </a:defRPr>
              </a:lvl2pPr>
              <a:lvl3pPr marL="1143000" indent="-228600">
                <a:defRPr>
                  <a:solidFill>
                    <a:srgbClr val="000000"/>
                  </a:solidFill>
                  <a:latin typeface="Calibri" panose="020F0502020204030204" pitchFamily="34" charset="0"/>
                  <a:cs typeface="Calibri" panose="020F0502020204030204" pitchFamily="34" charset="0"/>
                  <a:sym typeface="Calibri" panose="020F0502020204030204" pitchFamily="34" charset="0"/>
                </a:defRPr>
              </a:lvl3pPr>
              <a:lvl4pPr marL="1600200" indent="-228600">
                <a:defRPr>
                  <a:solidFill>
                    <a:srgbClr val="000000"/>
                  </a:solidFill>
                  <a:latin typeface="Calibri" panose="020F0502020204030204" pitchFamily="34" charset="0"/>
                  <a:cs typeface="Calibri" panose="020F0502020204030204" pitchFamily="34" charset="0"/>
                  <a:sym typeface="Calibri" panose="020F0502020204030204" pitchFamily="34" charset="0"/>
                </a:defRPr>
              </a:lvl4pPr>
              <a:lvl5pPr marL="2057400" indent="-228600">
                <a:defRPr>
                  <a:solidFill>
                    <a:srgbClr val="000000"/>
                  </a:solidFill>
                  <a:latin typeface="Calibri" panose="020F0502020204030204" pitchFamily="34" charset="0"/>
                  <a:cs typeface="Calibri" panose="020F0502020204030204" pitchFamily="34" charset="0"/>
                  <a:sym typeface="Calibri" panose="020F0502020204030204" pitchFamily="34" charset="0"/>
                </a:defRPr>
              </a:lvl5pPr>
              <a:lvl6pPr marL="2514600" indent="-228600" eaLnBrk="0" fontAlgn="base" hangingPunct="0">
                <a:spcBef>
                  <a:spcPct val="0"/>
                </a:spcBef>
                <a:spcAft>
                  <a:spcPct val="0"/>
                </a:spcAft>
                <a:defRPr>
                  <a:solidFill>
                    <a:srgbClr val="000000"/>
                  </a:solidFill>
                  <a:latin typeface="Calibri" panose="020F0502020204030204" pitchFamily="34" charset="0"/>
                  <a:cs typeface="Calibri" panose="020F0502020204030204" pitchFamily="34" charset="0"/>
                  <a:sym typeface="Calibri" panose="020F0502020204030204" pitchFamily="34" charset="0"/>
                </a:defRPr>
              </a:lvl6pPr>
              <a:lvl7pPr marL="2971800" indent="-228600" eaLnBrk="0" fontAlgn="base" hangingPunct="0">
                <a:spcBef>
                  <a:spcPct val="0"/>
                </a:spcBef>
                <a:spcAft>
                  <a:spcPct val="0"/>
                </a:spcAft>
                <a:defRPr>
                  <a:solidFill>
                    <a:srgbClr val="000000"/>
                  </a:solidFill>
                  <a:latin typeface="Calibri" panose="020F0502020204030204" pitchFamily="34" charset="0"/>
                  <a:cs typeface="Calibri" panose="020F0502020204030204" pitchFamily="34" charset="0"/>
                  <a:sym typeface="Calibri" panose="020F0502020204030204" pitchFamily="34" charset="0"/>
                </a:defRPr>
              </a:lvl7pPr>
              <a:lvl8pPr marL="3429000" indent="-228600" eaLnBrk="0" fontAlgn="base" hangingPunct="0">
                <a:spcBef>
                  <a:spcPct val="0"/>
                </a:spcBef>
                <a:spcAft>
                  <a:spcPct val="0"/>
                </a:spcAft>
                <a:defRPr>
                  <a:solidFill>
                    <a:srgbClr val="000000"/>
                  </a:solidFill>
                  <a:latin typeface="Calibri" panose="020F0502020204030204" pitchFamily="34" charset="0"/>
                  <a:cs typeface="Calibri" panose="020F0502020204030204" pitchFamily="34" charset="0"/>
                  <a:sym typeface="Calibri" panose="020F0502020204030204" pitchFamily="34" charset="0"/>
                </a:defRPr>
              </a:lvl8pPr>
              <a:lvl9pPr marL="3886200" indent="-228600" eaLnBrk="0" fontAlgn="base" hangingPunct="0">
                <a:spcBef>
                  <a:spcPct val="0"/>
                </a:spcBef>
                <a:spcAft>
                  <a:spcPct val="0"/>
                </a:spcAft>
                <a:defRPr>
                  <a:solidFill>
                    <a:srgbClr val="000000"/>
                  </a:solidFill>
                  <a:latin typeface="Calibri" panose="020F0502020204030204" pitchFamily="34" charset="0"/>
                  <a:cs typeface="Calibri" panose="020F0502020204030204" pitchFamily="34" charset="0"/>
                  <a:sym typeface="Calibri" panose="020F0502020204030204" pitchFamily="34" charset="0"/>
                </a:defRPr>
              </a:lvl9pPr>
            </a:lstStyle>
            <a:p>
              <a:pPr eaLnBrk="1">
                <a:lnSpc>
                  <a:spcPct val="80000"/>
                </a:lnSpc>
              </a:pPr>
              <a:endParaRPr lang="en-US" altLang="en-US">
                <a:latin typeface="Helvetica" panose="020B0604020202020204" pitchFamily="34" charset="0"/>
                <a:sym typeface="Helvetica" panose="020B0604020202020204" pitchFamily="34" charset="0"/>
              </a:endParaRPr>
            </a:p>
          </p:txBody>
        </p:sp>
      </p:grpSp>
      <p:sp>
        <p:nvSpPr>
          <p:cNvPr id="32" name="Text Box 41">
            <a:extLst>
              <a:ext uri="{FF2B5EF4-FFF2-40B4-BE49-F238E27FC236}">
                <a16:creationId xmlns:a16="http://schemas.microsoft.com/office/drawing/2014/main" id="{CEFECF71-3E54-E7C0-D223-58F841AA46EF}"/>
              </a:ext>
            </a:extLst>
          </p:cNvPr>
          <p:cNvSpPr txBox="1">
            <a:spLocks/>
          </p:cNvSpPr>
          <p:nvPr/>
        </p:nvSpPr>
        <p:spPr bwMode="auto">
          <a:xfrm>
            <a:off x="1834502" y="6124589"/>
            <a:ext cx="2112700" cy="42575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lIns="50800" tIns="50800" rIns="50800" bIns="50800" anchor="ctr">
            <a:spAutoFit/>
          </a:bodyPr>
          <a:lstStyle>
            <a:lvl1pPr>
              <a:defRPr>
                <a:solidFill>
                  <a:srgbClr val="000000"/>
                </a:solidFill>
                <a:latin typeface="Calibri" panose="020F0502020204030204" pitchFamily="34" charset="0"/>
                <a:cs typeface="Calibri" panose="020F0502020204030204" pitchFamily="34" charset="0"/>
                <a:sym typeface="Calibri" panose="020F0502020204030204" pitchFamily="34" charset="0"/>
              </a:defRPr>
            </a:lvl1pPr>
            <a:lvl2pPr marL="742950" indent="-285750">
              <a:defRPr>
                <a:solidFill>
                  <a:srgbClr val="000000"/>
                </a:solidFill>
                <a:latin typeface="Calibri" panose="020F0502020204030204" pitchFamily="34" charset="0"/>
                <a:cs typeface="Calibri" panose="020F0502020204030204" pitchFamily="34" charset="0"/>
                <a:sym typeface="Calibri" panose="020F0502020204030204" pitchFamily="34" charset="0"/>
              </a:defRPr>
            </a:lvl2pPr>
            <a:lvl3pPr marL="1143000" indent="-228600">
              <a:defRPr>
                <a:solidFill>
                  <a:srgbClr val="000000"/>
                </a:solidFill>
                <a:latin typeface="Calibri" panose="020F0502020204030204" pitchFamily="34" charset="0"/>
                <a:cs typeface="Calibri" panose="020F0502020204030204" pitchFamily="34" charset="0"/>
                <a:sym typeface="Calibri" panose="020F0502020204030204" pitchFamily="34" charset="0"/>
              </a:defRPr>
            </a:lvl3pPr>
            <a:lvl4pPr marL="1600200" indent="-228600">
              <a:defRPr>
                <a:solidFill>
                  <a:srgbClr val="000000"/>
                </a:solidFill>
                <a:latin typeface="Calibri" panose="020F0502020204030204" pitchFamily="34" charset="0"/>
                <a:cs typeface="Calibri" panose="020F0502020204030204" pitchFamily="34" charset="0"/>
                <a:sym typeface="Calibri" panose="020F0502020204030204" pitchFamily="34" charset="0"/>
              </a:defRPr>
            </a:lvl4pPr>
            <a:lvl5pPr marL="2057400" indent="-228600">
              <a:defRPr>
                <a:solidFill>
                  <a:srgbClr val="000000"/>
                </a:solidFill>
                <a:latin typeface="Calibri" panose="020F0502020204030204" pitchFamily="34" charset="0"/>
                <a:cs typeface="Calibri" panose="020F0502020204030204" pitchFamily="34" charset="0"/>
                <a:sym typeface="Calibri" panose="020F0502020204030204" pitchFamily="34" charset="0"/>
              </a:defRPr>
            </a:lvl5pPr>
            <a:lvl6pPr marL="2514600" indent="-228600" eaLnBrk="0" fontAlgn="base" hangingPunct="0">
              <a:spcBef>
                <a:spcPct val="0"/>
              </a:spcBef>
              <a:spcAft>
                <a:spcPct val="0"/>
              </a:spcAft>
              <a:defRPr>
                <a:solidFill>
                  <a:srgbClr val="000000"/>
                </a:solidFill>
                <a:latin typeface="Calibri" panose="020F0502020204030204" pitchFamily="34" charset="0"/>
                <a:cs typeface="Calibri" panose="020F0502020204030204" pitchFamily="34" charset="0"/>
                <a:sym typeface="Calibri" panose="020F0502020204030204" pitchFamily="34" charset="0"/>
              </a:defRPr>
            </a:lvl6pPr>
            <a:lvl7pPr marL="2971800" indent="-228600" eaLnBrk="0" fontAlgn="base" hangingPunct="0">
              <a:spcBef>
                <a:spcPct val="0"/>
              </a:spcBef>
              <a:spcAft>
                <a:spcPct val="0"/>
              </a:spcAft>
              <a:defRPr>
                <a:solidFill>
                  <a:srgbClr val="000000"/>
                </a:solidFill>
                <a:latin typeface="Calibri" panose="020F0502020204030204" pitchFamily="34" charset="0"/>
                <a:cs typeface="Calibri" panose="020F0502020204030204" pitchFamily="34" charset="0"/>
                <a:sym typeface="Calibri" panose="020F0502020204030204" pitchFamily="34" charset="0"/>
              </a:defRPr>
            </a:lvl7pPr>
            <a:lvl8pPr marL="3429000" indent="-228600" eaLnBrk="0" fontAlgn="base" hangingPunct="0">
              <a:spcBef>
                <a:spcPct val="0"/>
              </a:spcBef>
              <a:spcAft>
                <a:spcPct val="0"/>
              </a:spcAft>
              <a:defRPr>
                <a:solidFill>
                  <a:srgbClr val="000000"/>
                </a:solidFill>
                <a:latin typeface="Calibri" panose="020F0502020204030204" pitchFamily="34" charset="0"/>
                <a:cs typeface="Calibri" panose="020F0502020204030204" pitchFamily="34" charset="0"/>
                <a:sym typeface="Calibri" panose="020F0502020204030204" pitchFamily="34" charset="0"/>
              </a:defRPr>
            </a:lvl8pPr>
            <a:lvl9pPr marL="3886200" indent="-228600" eaLnBrk="0" fontAlgn="base" hangingPunct="0">
              <a:spcBef>
                <a:spcPct val="0"/>
              </a:spcBef>
              <a:spcAft>
                <a:spcPct val="0"/>
              </a:spcAft>
              <a:defRPr>
                <a:solidFill>
                  <a:srgbClr val="000000"/>
                </a:solidFill>
                <a:latin typeface="Calibri" panose="020F0502020204030204" pitchFamily="34" charset="0"/>
                <a:cs typeface="Calibri" panose="020F0502020204030204" pitchFamily="34" charset="0"/>
                <a:sym typeface="Calibri" panose="020F0502020204030204" pitchFamily="34" charset="0"/>
              </a:defRPr>
            </a:lvl9pPr>
          </a:lstStyle>
          <a:p>
            <a:pPr algn="ctr" eaLnBrk="1"/>
            <a:r>
              <a:rPr lang="ar-AE" altLang="en-US" sz="2100" b="1" dirty="0">
                <a:solidFill>
                  <a:schemeClr val="tx1"/>
                </a:solidFill>
                <a:latin typeface="Impact" panose="020B0806030902050204" pitchFamily="34" charset="0"/>
                <a:sym typeface="Impact" panose="020B0806030902050204" pitchFamily="34" charset="0"/>
              </a:rPr>
              <a:t>مراجعة هيكل ثامن</a:t>
            </a:r>
            <a:endParaRPr lang="en-US" altLang="en-US" sz="2100" b="1" dirty="0">
              <a:solidFill>
                <a:schemeClr val="tx1"/>
              </a:solidFill>
              <a:latin typeface="Impact" panose="020B0806030902050204" pitchFamily="34" charset="0"/>
              <a:sym typeface="Impact" panose="020B0806030902050204" pitchFamily="34" charset="0"/>
            </a:endParaRPr>
          </a:p>
        </p:txBody>
      </p:sp>
      <p:grpSp>
        <p:nvGrpSpPr>
          <p:cNvPr id="33" name="Group 11">
            <a:extLst>
              <a:ext uri="{FF2B5EF4-FFF2-40B4-BE49-F238E27FC236}">
                <a16:creationId xmlns:a16="http://schemas.microsoft.com/office/drawing/2014/main" id="{98DEBC74-5BF7-CCD1-CCAB-24DC4372E992}"/>
              </a:ext>
            </a:extLst>
          </p:cNvPr>
          <p:cNvGrpSpPr>
            <a:grpSpLocks/>
          </p:cNvGrpSpPr>
          <p:nvPr/>
        </p:nvGrpSpPr>
        <p:grpSpPr bwMode="auto">
          <a:xfrm>
            <a:off x="0" y="5900112"/>
            <a:ext cx="12192000" cy="862012"/>
            <a:chOff x="-1" y="-1"/>
            <a:chExt cx="12192001" cy="900114"/>
          </a:xfrm>
        </p:grpSpPr>
        <p:sp>
          <p:nvSpPr>
            <p:cNvPr id="34" name="Line 12">
              <a:extLst>
                <a:ext uri="{FF2B5EF4-FFF2-40B4-BE49-F238E27FC236}">
                  <a16:creationId xmlns:a16="http://schemas.microsoft.com/office/drawing/2014/main" id="{7E3777EA-0BD7-9140-CBC2-CC506ABAA37A}"/>
                </a:ext>
              </a:extLst>
            </p:cNvPr>
            <p:cNvSpPr>
              <a:spLocks noChangeShapeType="1"/>
            </p:cNvSpPr>
            <p:nvPr/>
          </p:nvSpPr>
          <p:spPr bwMode="auto">
            <a:xfrm flipH="1" flipV="1">
              <a:off x="2178049" y="-1"/>
              <a:ext cx="10013951" cy="1"/>
            </a:xfrm>
            <a:prstGeom prst="line">
              <a:avLst/>
            </a:prstGeom>
            <a:noFill/>
            <a:ln w="12700">
              <a:solidFill>
                <a:srgbClr val="FF8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lIns="0" tIns="0" rIns="0" bIns="0"/>
            <a:lstStyle/>
            <a:p>
              <a:endParaRPr lang="ar-AE"/>
            </a:p>
          </p:txBody>
        </p:sp>
        <p:grpSp>
          <p:nvGrpSpPr>
            <p:cNvPr id="35" name="Group 13">
              <a:extLst>
                <a:ext uri="{FF2B5EF4-FFF2-40B4-BE49-F238E27FC236}">
                  <a16:creationId xmlns:a16="http://schemas.microsoft.com/office/drawing/2014/main" id="{EDBD77AA-DD9C-2519-3C97-FA8A6561EDA7}"/>
                </a:ext>
              </a:extLst>
            </p:cNvPr>
            <p:cNvGrpSpPr>
              <a:grpSpLocks/>
            </p:cNvGrpSpPr>
            <p:nvPr/>
          </p:nvGrpSpPr>
          <p:grpSpPr bwMode="auto">
            <a:xfrm>
              <a:off x="-1" y="900112"/>
              <a:ext cx="903289" cy="1"/>
              <a:chOff x="-1" y="-1"/>
              <a:chExt cx="903290" cy="2"/>
            </a:xfrm>
          </p:grpSpPr>
          <p:sp>
            <p:nvSpPr>
              <p:cNvPr id="41" name="Line 14">
                <a:extLst>
                  <a:ext uri="{FF2B5EF4-FFF2-40B4-BE49-F238E27FC236}">
                    <a16:creationId xmlns:a16="http://schemas.microsoft.com/office/drawing/2014/main" id="{39C9DD33-39B6-9C85-1690-54E09D3B95AF}"/>
                  </a:ext>
                </a:extLst>
              </p:cNvPr>
              <p:cNvSpPr>
                <a:spLocks noChangeShapeType="1"/>
              </p:cNvSpPr>
              <p:nvPr/>
            </p:nvSpPr>
            <p:spPr bwMode="auto">
              <a:xfrm flipH="1" flipV="1">
                <a:off x="-1" y="-1"/>
                <a:ext cx="903289" cy="1"/>
              </a:xfrm>
              <a:prstGeom prst="line">
                <a:avLst/>
              </a:prstGeom>
              <a:noFill/>
              <a:ln w="12700">
                <a:solidFill>
                  <a:srgbClr val="EC2975"/>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lIns="0" tIns="0" rIns="0" bIns="0"/>
              <a:lstStyle/>
              <a:p>
                <a:endParaRPr lang="ar-AE"/>
              </a:p>
            </p:txBody>
          </p:sp>
          <p:sp>
            <p:nvSpPr>
              <p:cNvPr id="42" name="Line 15">
                <a:extLst>
                  <a:ext uri="{FF2B5EF4-FFF2-40B4-BE49-F238E27FC236}">
                    <a16:creationId xmlns:a16="http://schemas.microsoft.com/office/drawing/2014/main" id="{AA46736C-E9B7-FCCD-13D5-3E96FA13E39F}"/>
                  </a:ext>
                </a:extLst>
              </p:cNvPr>
              <p:cNvSpPr>
                <a:spLocks noChangeShapeType="1"/>
              </p:cNvSpPr>
              <p:nvPr/>
            </p:nvSpPr>
            <p:spPr bwMode="auto">
              <a:xfrm flipH="1" flipV="1">
                <a:off x="68262" y="-1"/>
                <a:ext cx="835026" cy="2"/>
              </a:xfrm>
              <a:prstGeom prst="line">
                <a:avLst/>
              </a:prstGeom>
              <a:noFill/>
              <a:ln w="12700">
                <a:solidFill>
                  <a:srgbClr val="EC2975"/>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lIns="0" tIns="0" rIns="0" bIns="0"/>
              <a:lstStyle/>
              <a:p>
                <a:endParaRPr lang="ar-AE"/>
              </a:p>
            </p:txBody>
          </p:sp>
          <p:sp>
            <p:nvSpPr>
              <p:cNvPr id="43" name="Line 16">
                <a:extLst>
                  <a:ext uri="{FF2B5EF4-FFF2-40B4-BE49-F238E27FC236}">
                    <a16:creationId xmlns:a16="http://schemas.microsoft.com/office/drawing/2014/main" id="{8591BA21-28FB-D9E5-3BCB-101D242ED308}"/>
                  </a:ext>
                </a:extLst>
              </p:cNvPr>
              <p:cNvSpPr>
                <a:spLocks noChangeShapeType="1"/>
              </p:cNvSpPr>
              <p:nvPr/>
            </p:nvSpPr>
            <p:spPr bwMode="auto">
              <a:xfrm flipH="1" flipV="1">
                <a:off x="138112" y="-1"/>
                <a:ext cx="765176" cy="2"/>
              </a:xfrm>
              <a:prstGeom prst="line">
                <a:avLst/>
              </a:prstGeom>
              <a:noFill/>
              <a:ln w="12700">
                <a:solidFill>
                  <a:srgbClr val="EC2975"/>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lIns="0" tIns="0" rIns="0" bIns="0"/>
              <a:lstStyle/>
              <a:p>
                <a:endParaRPr lang="ar-AE"/>
              </a:p>
            </p:txBody>
          </p:sp>
          <p:sp>
            <p:nvSpPr>
              <p:cNvPr id="44" name="Line 17">
                <a:extLst>
                  <a:ext uri="{FF2B5EF4-FFF2-40B4-BE49-F238E27FC236}">
                    <a16:creationId xmlns:a16="http://schemas.microsoft.com/office/drawing/2014/main" id="{22FACB58-81B4-ADE8-E0C6-0A134FE37DF8}"/>
                  </a:ext>
                </a:extLst>
              </p:cNvPr>
              <p:cNvSpPr>
                <a:spLocks noChangeShapeType="1"/>
              </p:cNvSpPr>
              <p:nvPr/>
            </p:nvSpPr>
            <p:spPr bwMode="auto">
              <a:xfrm flipH="1" flipV="1">
                <a:off x="206375" y="-1"/>
                <a:ext cx="696913" cy="1"/>
              </a:xfrm>
              <a:prstGeom prst="line">
                <a:avLst/>
              </a:prstGeom>
              <a:noFill/>
              <a:ln w="12700">
                <a:solidFill>
                  <a:srgbClr val="EC2975"/>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lIns="0" tIns="0" rIns="0" bIns="0"/>
              <a:lstStyle/>
              <a:p>
                <a:endParaRPr lang="ar-AE"/>
              </a:p>
            </p:txBody>
          </p:sp>
          <p:sp>
            <p:nvSpPr>
              <p:cNvPr id="45" name="Line 18">
                <a:extLst>
                  <a:ext uri="{FF2B5EF4-FFF2-40B4-BE49-F238E27FC236}">
                    <a16:creationId xmlns:a16="http://schemas.microsoft.com/office/drawing/2014/main" id="{183BF24C-D84B-C771-B444-0800AE089D6A}"/>
                  </a:ext>
                </a:extLst>
              </p:cNvPr>
              <p:cNvSpPr>
                <a:spLocks noChangeShapeType="1"/>
              </p:cNvSpPr>
              <p:nvPr/>
            </p:nvSpPr>
            <p:spPr bwMode="auto">
              <a:xfrm flipH="1" flipV="1">
                <a:off x="276225" y="-1"/>
                <a:ext cx="627064" cy="2"/>
              </a:xfrm>
              <a:prstGeom prst="line">
                <a:avLst/>
              </a:prstGeom>
              <a:noFill/>
              <a:ln w="12700">
                <a:solidFill>
                  <a:srgbClr val="EC2975"/>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lIns="0" tIns="0" rIns="0" bIns="0"/>
              <a:lstStyle/>
              <a:p>
                <a:endParaRPr lang="ar-AE"/>
              </a:p>
            </p:txBody>
          </p:sp>
          <p:sp>
            <p:nvSpPr>
              <p:cNvPr id="46" name="Line 19">
                <a:extLst>
                  <a:ext uri="{FF2B5EF4-FFF2-40B4-BE49-F238E27FC236}">
                    <a16:creationId xmlns:a16="http://schemas.microsoft.com/office/drawing/2014/main" id="{7EAE8EAC-04A6-8F99-E7F5-2A5B73B6B0BA}"/>
                  </a:ext>
                </a:extLst>
              </p:cNvPr>
              <p:cNvSpPr>
                <a:spLocks noChangeShapeType="1"/>
              </p:cNvSpPr>
              <p:nvPr/>
            </p:nvSpPr>
            <p:spPr bwMode="auto">
              <a:xfrm flipH="1" flipV="1">
                <a:off x="344487" y="-1"/>
                <a:ext cx="558801" cy="1"/>
              </a:xfrm>
              <a:prstGeom prst="line">
                <a:avLst/>
              </a:prstGeom>
              <a:noFill/>
              <a:ln w="12700">
                <a:solidFill>
                  <a:srgbClr val="EC2975"/>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lIns="0" tIns="0" rIns="0" bIns="0"/>
              <a:lstStyle/>
              <a:p>
                <a:endParaRPr lang="ar-AE"/>
              </a:p>
            </p:txBody>
          </p:sp>
        </p:grpSp>
        <p:sp>
          <p:nvSpPr>
            <p:cNvPr id="36" name="AutoShape 20">
              <a:extLst>
                <a:ext uri="{FF2B5EF4-FFF2-40B4-BE49-F238E27FC236}">
                  <a16:creationId xmlns:a16="http://schemas.microsoft.com/office/drawing/2014/main" id="{CE8FF9E7-2487-D420-65FC-4B1C690EECEE}"/>
                </a:ext>
              </a:extLst>
            </p:cNvPr>
            <p:cNvSpPr>
              <a:spLocks/>
            </p:cNvSpPr>
            <p:nvPr/>
          </p:nvSpPr>
          <p:spPr bwMode="auto">
            <a:xfrm>
              <a:off x="1179512" y="-1"/>
              <a:ext cx="998537" cy="900114"/>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1600" y="0"/>
                  </a:moveTo>
                  <a:cubicBezTo>
                    <a:pt x="21600" y="0"/>
                    <a:pt x="11779" y="724"/>
                    <a:pt x="11779" y="11086"/>
                  </a:cubicBezTo>
                  <a:cubicBezTo>
                    <a:pt x="11779" y="21410"/>
                    <a:pt x="1477" y="21600"/>
                    <a:pt x="1477" y="21600"/>
                  </a:cubicBezTo>
                  <a:cubicBezTo>
                    <a:pt x="0" y="21600"/>
                    <a:pt x="0" y="21600"/>
                    <a:pt x="0" y="21600"/>
                  </a:cubicBezTo>
                  <a:cubicBezTo>
                    <a:pt x="0" y="21600"/>
                    <a:pt x="10302" y="21410"/>
                    <a:pt x="10302" y="11086"/>
                  </a:cubicBezTo>
                  <a:cubicBezTo>
                    <a:pt x="10302" y="724"/>
                    <a:pt x="20123" y="0"/>
                    <a:pt x="20123" y="0"/>
                  </a:cubicBezTo>
                  <a:lnTo>
                    <a:pt x="21600" y="0"/>
                  </a:lnTo>
                  <a:close/>
                </a:path>
              </a:pathLst>
            </a:custGeom>
            <a:solidFill>
              <a:srgbClr val="FF8000"/>
            </a:solidFill>
            <a:ln w="12700" cap="flat" cmpd="sng">
              <a:solidFill>
                <a:srgbClr val="FF8000"/>
              </a:solidFill>
              <a:prstDash val="solid"/>
              <a:miter lim="400000"/>
              <a:headEnd type="none" w="med" len="med"/>
              <a:tailEnd type="none" w="med" len="med"/>
            </a:ln>
            <a:effectLst>
              <a:outerShdw blurRad="50800" dist="38100" dir="2700000" algn="ctr" rotWithShape="0">
                <a:srgbClr val="000000">
                  <a:alpha val="39999"/>
                </a:srgbClr>
              </a:outerShdw>
            </a:effectLst>
          </p:spPr>
          <p:txBody>
            <a:bodyPr lIns="45720" rIns="45720" anchor="ctr"/>
            <a:lstStyle/>
            <a:p>
              <a:pPr eaLnBrk="1">
                <a:defRPr/>
              </a:pPr>
              <a:endParaRPr lang="en-US" altLang="en-US"/>
            </a:p>
          </p:txBody>
        </p:sp>
        <p:sp>
          <p:nvSpPr>
            <p:cNvPr id="37" name="AutoShape 21">
              <a:extLst>
                <a:ext uri="{FF2B5EF4-FFF2-40B4-BE49-F238E27FC236}">
                  <a16:creationId xmlns:a16="http://schemas.microsoft.com/office/drawing/2014/main" id="{0A1A5F3B-95E6-5D87-3284-CF49BFC66955}"/>
                </a:ext>
              </a:extLst>
            </p:cNvPr>
            <p:cNvSpPr>
              <a:spLocks/>
            </p:cNvSpPr>
            <p:nvPr/>
          </p:nvSpPr>
          <p:spPr bwMode="auto">
            <a:xfrm>
              <a:off x="1109662" y="-1"/>
              <a:ext cx="1000125" cy="900114"/>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1600" y="0"/>
                  </a:moveTo>
                  <a:cubicBezTo>
                    <a:pt x="21600" y="0"/>
                    <a:pt x="11794" y="724"/>
                    <a:pt x="11794" y="11086"/>
                  </a:cubicBezTo>
                  <a:cubicBezTo>
                    <a:pt x="11794" y="21410"/>
                    <a:pt x="1509" y="21600"/>
                    <a:pt x="1509" y="21600"/>
                  </a:cubicBezTo>
                  <a:cubicBezTo>
                    <a:pt x="0" y="21600"/>
                    <a:pt x="0" y="21600"/>
                    <a:pt x="0" y="21600"/>
                  </a:cubicBezTo>
                  <a:cubicBezTo>
                    <a:pt x="0" y="21600"/>
                    <a:pt x="10286" y="21410"/>
                    <a:pt x="10286" y="11086"/>
                  </a:cubicBezTo>
                  <a:cubicBezTo>
                    <a:pt x="10286" y="724"/>
                    <a:pt x="20091" y="0"/>
                    <a:pt x="20091" y="0"/>
                  </a:cubicBezTo>
                  <a:lnTo>
                    <a:pt x="21600" y="0"/>
                  </a:lnTo>
                  <a:close/>
                </a:path>
              </a:pathLst>
            </a:custGeom>
            <a:solidFill>
              <a:srgbClr val="FF9A00"/>
            </a:solidFill>
            <a:ln w="12700" cap="flat" cmpd="sng">
              <a:solidFill>
                <a:srgbClr val="FF9A00"/>
              </a:solidFill>
              <a:prstDash val="solid"/>
              <a:miter lim="400000"/>
              <a:headEnd type="none" w="med" len="med"/>
              <a:tailEnd type="none" w="med" len="med"/>
            </a:ln>
            <a:effectLst>
              <a:outerShdw blurRad="50800" dist="38100" dir="2700000" algn="ctr" rotWithShape="0">
                <a:srgbClr val="000000">
                  <a:alpha val="39999"/>
                </a:srgbClr>
              </a:outerShdw>
            </a:effectLst>
          </p:spPr>
          <p:txBody>
            <a:bodyPr lIns="45720" rIns="45720" anchor="ctr"/>
            <a:lstStyle/>
            <a:p>
              <a:pPr eaLnBrk="1">
                <a:defRPr/>
              </a:pPr>
              <a:endParaRPr lang="en-US" altLang="en-US"/>
            </a:p>
          </p:txBody>
        </p:sp>
        <p:sp>
          <p:nvSpPr>
            <p:cNvPr id="38" name="AutoShape 22">
              <a:extLst>
                <a:ext uri="{FF2B5EF4-FFF2-40B4-BE49-F238E27FC236}">
                  <a16:creationId xmlns:a16="http://schemas.microsoft.com/office/drawing/2014/main" id="{D6977A82-A11C-5EA8-19DB-009789FD39AB}"/>
                </a:ext>
              </a:extLst>
            </p:cNvPr>
            <p:cNvSpPr>
              <a:spLocks/>
            </p:cNvSpPr>
            <p:nvPr/>
          </p:nvSpPr>
          <p:spPr bwMode="auto">
            <a:xfrm>
              <a:off x="1041399" y="-1"/>
              <a:ext cx="998538" cy="900114"/>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1600" y="0"/>
                  </a:moveTo>
                  <a:cubicBezTo>
                    <a:pt x="21600" y="0"/>
                    <a:pt x="11779" y="724"/>
                    <a:pt x="11779" y="11086"/>
                  </a:cubicBezTo>
                  <a:cubicBezTo>
                    <a:pt x="11779" y="21410"/>
                    <a:pt x="1477" y="21600"/>
                    <a:pt x="1477" y="21600"/>
                  </a:cubicBezTo>
                  <a:cubicBezTo>
                    <a:pt x="0" y="21600"/>
                    <a:pt x="0" y="21600"/>
                    <a:pt x="0" y="21600"/>
                  </a:cubicBezTo>
                  <a:cubicBezTo>
                    <a:pt x="0" y="21600"/>
                    <a:pt x="10302" y="21410"/>
                    <a:pt x="10302" y="11086"/>
                  </a:cubicBezTo>
                  <a:cubicBezTo>
                    <a:pt x="10302" y="724"/>
                    <a:pt x="20123" y="0"/>
                    <a:pt x="20123" y="0"/>
                  </a:cubicBezTo>
                  <a:lnTo>
                    <a:pt x="21600" y="0"/>
                  </a:lnTo>
                  <a:close/>
                </a:path>
              </a:pathLst>
            </a:custGeom>
            <a:solidFill>
              <a:srgbClr val="13DCDA"/>
            </a:solidFill>
            <a:ln w="12700" cap="flat" cmpd="sng">
              <a:solidFill>
                <a:srgbClr val="13DCDA"/>
              </a:solidFill>
              <a:prstDash val="solid"/>
              <a:miter lim="400000"/>
              <a:headEnd type="none" w="med" len="med"/>
              <a:tailEnd type="none" w="med" len="med"/>
            </a:ln>
            <a:effectLst>
              <a:outerShdw blurRad="50800" dist="38100" dir="2700000" algn="ctr" rotWithShape="0">
                <a:srgbClr val="000000">
                  <a:alpha val="39999"/>
                </a:srgbClr>
              </a:outerShdw>
            </a:effectLst>
          </p:spPr>
          <p:txBody>
            <a:bodyPr lIns="45720" rIns="45720" anchor="ctr"/>
            <a:lstStyle/>
            <a:p>
              <a:pPr eaLnBrk="1">
                <a:defRPr/>
              </a:pPr>
              <a:endParaRPr lang="en-US" altLang="en-US"/>
            </a:p>
          </p:txBody>
        </p:sp>
        <p:sp>
          <p:nvSpPr>
            <p:cNvPr id="39" name="AutoShape 23">
              <a:extLst>
                <a:ext uri="{FF2B5EF4-FFF2-40B4-BE49-F238E27FC236}">
                  <a16:creationId xmlns:a16="http://schemas.microsoft.com/office/drawing/2014/main" id="{E710F6CB-6E65-5A9F-1B50-1D00CFCD4E54}"/>
                </a:ext>
              </a:extLst>
            </p:cNvPr>
            <p:cNvSpPr>
              <a:spLocks/>
            </p:cNvSpPr>
            <p:nvPr/>
          </p:nvSpPr>
          <p:spPr bwMode="auto">
            <a:xfrm>
              <a:off x="973137" y="-1"/>
              <a:ext cx="998537" cy="900114"/>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1600" y="0"/>
                  </a:moveTo>
                  <a:cubicBezTo>
                    <a:pt x="21600" y="0"/>
                    <a:pt x="11779" y="724"/>
                    <a:pt x="11779" y="11086"/>
                  </a:cubicBezTo>
                  <a:cubicBezTo>
                    <a:pt x="11779" y="21410"/>
                    <a:pt x="1477" y="21600"/>
                    <a:pt x="1477" y="21600"/>
                  </a:cubicBezTo>
                  <a:cubicBezTo>
                    <a:pt x="0" y="21600"/>
                    <a:pt x="0" y="21600"/>
                    <a:pt x="0" y="21600"/>
                  </a:cubicBezTo>
                  <a:cubicBezTo>
                    <a:pt x="0" y="21600"/>
                    <a:pt x="10302" y="21410"/>
                    <a:pt x="10302" y="11086"/>
                  </a:cubicBezTo>
                  <a:cubicBezTo>
                    <a:pt x="10302" y="724"/>
                    <a:pt x="20089" y="0"/>
                    <a:pt x="20089" y="0"/>
                  </a:cubicBezTo>
                  <a:lnTo>
                    <a:pt x="21600" y="0"/>
                  </a:lnTo>
                  <a:close/>
                </a:path>
              </a:pathLst>
            </a:custGeom>
            <a:solidFill>
              <a:srgbClr val="0079C5"/>
            </a:solidFill>
            <a:ln w="12700" cap="flat" cmpd="sng">
              <a:solidFill>
                <a:srgbClr val="0079C5"/>
              </a:solidFill>
              <a:prstDash val="solid"/>
              <a:miter lim="400000"/>
              <a:headEnd type="none" w="med" len="med"/>
              <a:tailEnd type="none" w="med" len="med"/>
            </a:ln>
            <a:effectLst>
              <a:outerShdw blurRad="50800" dist="38100" dir="2700000" algn="ctr" rotWithShape="0">
                <a:srgbClr val="000000">
                  <a:alpha val="39999"/>
                </a:srgbClr>
              </a:outerShdw>
            </a:effectLst>
          </p:spPr>
          <p:txBody>
            <a:bodyPr lIns="45720" rIns="45720" anchor="ctr"/>
            <a:lstStyle/>
            <a:p>
              <a:pPr eaLnBrk="1">
                <a:defRPr/>
              </a:pPr>
              <a:endParaRPr lang="en-US" altLang="en-US"/>
            </a:p>
          </p:txBody>
        </p:sp>
        <p:sp>
          <p:nvSpPr>
            <p:cNvPr id="40" name="AutoShape 24">
              <a:extLst>
                <a:ext uri="{FF2B5EF4-FFF2-40B4-BE49-F238E27FC236}">
                  <a16:creationId xmlns:a16="http://schemas.microsoft.com/office/drawing/2014/main" id="{2938D903-D41F-FEB7-5CB2-C2B012074B06}"/>
                </a:ext>
              </a:extLst>
            </p:cNvPr>
            <p:cNvSpPr>
              <a:spLocks/>
            </p:cNvSpPr>
            <p:nvPr/>
          </p:nvSpPr>
          <p:spPr bwMode="auto">
            <a:xfrm>
              <a:off x="903287" y="-1"/>
              <a:ext cx="998537" cy="900114"/>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1600" y="0"/>
                  </a:moveTo>
                  <a:cubicBezTo>
                    <a:pt x="21600" y="0"/>
                    <a:pt x="11813" y="724"/>
                    <a:pt x="11813" y="11086"/>
                  </a:cubicBezTo>
                  <a:cubicBezTo>
                    <a:pt x="11813" y="21410"/>
                    <a:pt x="1511" y="21600"/>
                    <a:pt x="1511" y="21600"/>
                  </a:cubicBezTo>
                  <a:cubicBezTo>
                    <a:pt x="0" y="21600"/>
                    <a:pt x="0" y="21600"/>
                    <a:pt x="0" y="21600"/>
                  </a:cubicBezTo>
                  <a:cubicBezTo>
                    <a:pt x="0" y="21600"/>
                    <a:pt x="10302" y="21410"/>
                    <a:pt x="10302" y="11086"/>
                  </a:cubicBezTo>
                  <a:cubicBezTo>
                    <a:pt x="10302" y="724"/>
                    <a:pt x="20123" y="0"/>
                    <a:pt x="20123" y="0"/>
                  </a:cubicBezTo>
                  <a:lnTo>
                    <a:pt x="21600" y="0"/>
                  </a:lnTo>
                  <a:close/>
                </a:path>
              </a:pathLst>
            </a:custGeom>
            <a:solidFill>
              <a:srgbClr val="EC2975"/>
            </a:solidFill>
            <a:ln w="12700" cap="flat" cmpd="sng">
              <a:solidFill>
                <a:srgbClr val="EC2975"/>
              </a:solidFill>
              <a:prstDash val="solid"/>
              <a:miter lim="400000"/>
              <a:headEnd type="none" w="med" len="med"/>
              <a:tailEnd type="none" w="med" len="med"/>
            </a:ln>
            <a:effectLst>
              <a:outerShdw blurRad="50800" dist="38100" dir="2700000" algn="ctr" rotWithShape="0">
                <a:srgbClr val="000000">
                  <a:alpha val="39999"/>
                </a:srgbClr>
              </a:outerShdw>
            </a:effectLst>
          </p:spPr>
          <p:txBody>
            <a:bodyPr lIns="45720" rIns="45720" anchor="ctr"/>
            <a:lstStyle/>
            <a:p>
              <a:pPr eaLnBrk="1">
                <a:defRPr/>
              </a:pPr>
              <a:endParaRPr lang="en-US" altLang="en-US"/>
            </a:p>
          </p:txBody>
        </p:sp>
      </p:grpSp>
      <p:sp>
        <p:nvSpPr>
          <p:cNvPr id="47" name="Text Box 41">
            <a:extLst>
              <a:ext uri="{FF2B5EF4-FFF2-40B4-BE49-F238E27FC236}">
                <a16:creationId xmlns:a16="http://schemas.microsoft.com/office/drawing/2014/main" id="{A52122E6-A49D-D12D-632C-B386DA0AA00B}"/>
              </a:ext>
            </a:extLst>
          </p:cNvPr>
          <p:cNvSpPr txBox="1">
            <a:spLocks/>
          </p:cNvSpPr>
          <p:nvPr/>
        </p:nvSpPr>
        <p:spPr bwMode="auto">
          <a:xfrm>
            <a:off x="10309169" y="6213009"/>
            <a:ext cx="1902999" cy="379591"/>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lIns="50800" tIns="50800" rIns="50800" bIns="50800" anchor="ctr">
            <a:spAutoFit/>
          </a:bodyPr>
          <a:lstStyle>
            <a:lvl1pPr>
              <a:defRPr>
                <a:solidFill>
                  <a:srgbClr val="000000"/>
                </a:solidFill>
                <a:latin typeface="Calibri" panose="020F0502020204030204" pitchFamily="34" charset="0"/>
                <a:cs typeface="Calibri" panose="020F0502020204030204" pitchFamily="34" charset="0"/>
                <a:sym typeface="Calibri" panose="020F0502020204030204" pitchFamily="34" charset="0"/>
              </a:defRPr>
            </a:lvl1pPr>
            <a:lvl2pPr marL="742950" indent="-285750">
              <a:defRPr>
                <a:solidFill>
                  <a:srgbClr val="000000"/>
                </a:solidFill>
                <a:latin typeface="Calibri" panose="020F0502020204030204" pitchFamily="34" charset="0"/>
                <a:cs typeface="Calibri" panose="020F0502020204030204" pitchFamily="34" charset="0"/>
                <a:sym typeface="Calibri" panose="020F0502020204030204" pitchFamily="34" charset="0"/>
              </a:defRPr>
            </a:lvl2pPr>
            <a:lvl3pPr marL="1143000" indent="-228600">
              <a:defRPr>
                <a:solidFill>
                  <a:srgbClr val="000000"/>
                </a:solidFill>
                <a:latin typeface="Calibri" panose="020F0502020204030204" pitchFamily="34" charset="0"/>
                <a:cs typeface="Calibri" panose="020F0502020204030204" pitchFamily="34" charset="0"/>
                <a:sym typeface="Calibri" panose="020F0502020204030204" pitchFamily="34" charset="0"/>
              </a:defRPr>
            </a:lvl3pPr>
            <a:lvl4pPr marL="1600200" indent="-228600">
              <a:defRPr>
                <a:solidFill>
                  <a:srgbClr val="000000"/>
                </a:solidFill>
                <a:latin typeface="Calibri" panose="020F0502020204030204" pitchFamily="34" charset="0"/>
                <a:cs typeface="Calibri" panose="020F0502020204030204" pitchFamily="34" charset="0"/>
                <a:sym typeface="Calibri" panose="020F0502020204030204" pitchFamily="34" charset="0"/>
              </a:defRPr>
            </a:lvl4pPr>
            <a:lvl5pPr marL="2057400" indent="-228600">
              <a:defRPr>
                <a:solidFill>
                  <a:srgbClr val="000000"/>
                </a:solidFill>
                <a:latin typeface="Calibri" panose="020F0502020204030204" pitchFamily="34" charset="0"/>
                <a:cs typeface="Calibri" panose="020F0502020204030204" pitchFamily="34" charset="0"/>
                <a:sym typeface="Calibri" panose="020F0502020204030204" pitchFamily="34" charset="0"/>
              </a:defRPr>
            </a:lvl5pPr>
            <a:lvl6pPr marL="2514600" indent="-228600" eaLnBrk="0" fontAlgn="base" hangingPunct="0">
              <a:spcBef>
                <a:spcPct val="0"/>
              </a:spcBef>
              <a:spcAft>
                <a:spcPct val="0"/>
              </a:spcAft>
              <a:defRPr>
                <a:solidFill>
                  <a:srgbClr val="000000"/>
                </a:solidFill>
                <a:latin typeface="Calibri" panose="020F0502020204030204" pitchFamily="34" charset="0"/>
                <a:cs typeface="Calibri" panose="020F0502020204030204" pitchFamily="34" charset="0"/>
                <a:sym typeface="Calibri" panose="020F0502020204030204" pitchFamily="34" charset="0"/>
              </a:defRPr>
            </a:lvl6pPr>
            <a:lvl7pPr marL="2971800" indent="-228600" eaLnBrk="0" fontAlgn="base" hangingPunct="0">
              <a:spcBef>
                <a:spcPct val="0"/>
              </a:spcBef>
              <a:spcAft>
                <a:spcPct val="0"/>
              </a:spcAft>
              <a:defRPr>
                <a:solidFill>
                  <a:srgbClr val="000000"/>
                </a:solidFill>
                <a:latin typeface="Calibri" panose="020F0502020204030204" pitchFamily="34" charset="0"/>
                <a:cs typeface="Calibri" panose="020F0502020204030204" pitchFamily="34" charset="0"/>
                <a:sym typeface="Calibri" panose="020F0502020204030204" pitchFamily="34" charset="0"/>
              </a:defRPr>
            </a:lvl7pPr>
            <a:lvl8pPr marL="3429000" indent="-228600" eaLnBrk="0" fontAlgn="base" hangingPunct="0">
              <a:spcBef>
                <a:spcPct val="0"/>
              </a:spcBef>
              <a:spcAft>
                <a:spcPct val="0"/>
              </a:spcAft>
              <a:defRPr>
                <a:solidFill>
                  <a:srgbClr val="000000"/>
                </a:solidFill>
                <a:latin typeface="Calibri" panose="020F0502020204030204" pitchFamily="34" charset="0"/>
                <a:cs typeface="Calibri" panose="020F0502020204030204" pitchFamily="34" charset="0"/>
                <a:sym typeface="Calibri" panose="020F0502020204030204" pitchFamily="34" charset="0"/>
              </a:defRPr>
            </a:lvl8pPr>
            <a:lvl9pPr marL="3886200" indent="-228600" eaLnBrk="0" fontAlgn="base" hangingPunct="0">
              <a:spcBef>
                <a:spcPct val="0"/>
              </a:spcBef>
              <a:spcAft>
                <a:spcPct val="0"/>
              </a:spcAft>
              <a:defRPr>
                <a:solidFill>
                  <a:srgbClr val="000000"/>
                </a:solidFill>
                <a:latin typeface="Calibri" panose="020F0502020204030204" pitchFamily="34" charset="0"/>
                <a:cs typeface="Calibri" panose="020F0502020204030204" pitchFamily="34" charset="0"/>
                <a:sym typeface="Calibri" panose="020F0502020204030204" pitchFamily="34" charset="0"/>
              </a:defRPr>
            </a:lvl9pPr>
          </a:lstStyle>
          <a:p>
            <a:pPr algn="ctr" eaLnBrk="1"/>
            <a:r>
              <a:rPr lang="ar-AE" altLang="en-US" b="1" dirty="0">
                <a:solidFill>
                  <a:schemeClr val="tx1"/>
                </a:solidFill>
                <a:latin typeface="Impact" panose="020B0806030902050204" pitchFamily="34" charset="0"/>
                <a:sym typeface="Impact" panose="020B0806030902050204" pitchFamily="34" charset="0"/>
              </a:rPr>
              <a:t>الدراسات الإجتماعية </a:t>
            </a:r>
            <a:endParaRPr lang="en-US" altLang="en-US" b="1" dirty="0">
              <a:solidFill>
                <a:schemeClr val="tx1"/>
              </a:solidFill>
              <a:latin typeface="Impact" panose="020B0806030902050204" pitchFamily="34" charset="0"/>
              <a:sym typeface="Impact" panose="020B0806030902050204" pitchFamily="34" charset="0"/>
            </a:endParaRPr>
          </a:p>
        </p:txBody>
      </p:sp>
      <p:pic>
        <p:nvPicPr>
          <p:cNvPr id="2" name="صورة 1"/>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119271" y="920622"/>
            <a:ext cx="11926956" cy="4912207"/>
          </a:xfrm>
          <a:prstGeom prst="rect">
            <a:avLst/>
          </a:prstGeom>
        </p:spPr>
      </p:pic>
    </p:spTree>
    <p:extLst>
      <p:ext uri="{BB962C8B-B14F-4D97-AF65-F5344CB8AC3E}">
        <p14:creationId xmlns:p14="http://schemas.microsoft.com/office/powerpoint/2010/main" val="4000574660"/>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6000">
        <p15:prstTrans prst="curtains"/>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32"/>
                                        </p:tgtEl>
                                        <p:attrNameLst>
                                          <p:attrName>style.visibility</p:attrName>
                                        </p:attrNameLst>
                                      </p:cBhvr>
                                      <p:to>
                                        <p:strVal val="visible"/>
                                      </p:to>
                                    </p:set>
                                    <p:animEffect transition="in" filter="fade">
                                      <p:cBhvr>
                                        <p:cTn id="7" dur="1000"/>
                                        <p:tgtEl>
                                          <p:spTgt spid="32"/>
                                        </p:tgtEl>
                                      </p:cBhvr>
                                    </p:animEffect>
                                    <p:anim calcmode="lin" valueType="num">
                                      <p:cBhvr>
                                        <p:cTn id="8" dur="1000" fill="hold"/>
                                        <p:tgtEl>
                                          <p:spTgt spid="32"/>
                                        </p:tgtEl>
                                        <p:attrNameLst>
                                          <p:attrName>ppt_x</p:attrName>
                                        </p:attrNameLst>
                                      </p:cBhvr>
                                      <p:tavLst>
                                        <p:tav tm="0">
                                          <p:val>
                                            <p:strVal val="#ppt_x"/>
                                          </p:val>
                                        </p:tav>
                                        <p:tav tm="100000">
                                          <p:val>
                                            <p:strVal val="#ppt_x"/>
                                          </p:val>
                                        </p:tav>
                                      </p:tavLst>
                                    </p:anim>
                                    <p:anim calcmode="lin" valueType="num">
                                      <p:cBhvr>
                                        <p:cTn id="9" dur="1000" fill="hold"/>
                                        <p:tgtEl>
                                          <p:spTgt spid="32"/>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47"/>
                                        </p:tgtEl>
                                        <p:attrNameLst>
                                          <p:attrName>style.visibility</p:attrName>
                                        </p:attrNameLst>
                                      </p:cBhvr>
                                      <p:to>
                                        <p:strVal val="visible"/>
                                      </p:to>
                                    </p:set>
                                    <p:animEffect transition="in" filter="fade">
                                      <p:cBhvr>
                                        <p:cTn id="14" dur="1000"/>
                                        <p:tgtEl>
                                          <p:spTgt spid="47"/>
                                        </p:tgtEl>
                                      </p:cBhvr>
                                    </p:animEffect>
                                    <p:anim calcmode="lin" valueType="num">
                                      <p:cBhvr>
                                        <p:cTn id="15" dur="1000" fill="hold"/>
                                        <p:tgtEl>
                                          <p:spTgt spid="47"/>
                                        </p:tgtEl>
                                        <p:attrNameLst>
                                          <p:attrName>ppt_x</p:attrName>
                                        </p:attrNameLst>
                                      </p:cBhvr>
                                      <p:tavLst>
                                        <p:tav tm="0">
                                          <p:val>
                                            <p:strVal val="#ppt_x"/>
                                          </p:val>
                                        </p:tav>
                                        <p:tav tm="100000">
                                          <p:val>
                                            <p:strVal val="#ppt_x"/>
                                          </p:val>
                                        </p:tav>
                                      </p:tavLst>
                                    </p:anim>
                                    <p:anim calcmode="lin" valueType="num">
                                      <p:cBhvr>
                                        <p:cTn id="16" dur="1000" fill="hold"/>
                                        <p:tgtEl>
                                          <p:spTgt spid="4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2" grpId="0"/>
      <p:bldP spid="47" grpId="0"/>
    </p:bld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228</TotalTime>
  <Words>14859</Words>
  <Application>Microsoft Office PowerPoint</Application>
  <PresentationFormat>شاشة عريضة</PresentationFormat>
  <Paragraphs>962</Paragraphs>
  <Slides>73</Slides>
  <Notes>11</Notes>
  <HiddenSlides>0</HiddenSlides>
  <MMClips>0</MMClips>
  <ScaleCrop>false</ScaleCrop>
  <HeadingPairs>
    <vt:vector size="4" baseType="variant">
      <vt:variant>
        <vt:lpstr>نسق</vt:lpstr>
      </vt:variant>
      <vt:variant>
        <vt:i4>1</vt:i4>
      </vt:variant>
      <vt:variant>
        <vt:lpstr>عناوين الشرائح</vt:lpstr>
      </vt:variant>
      <vt:variant>
        <vt:i4>73</vt:i4>
      </vt:variant>
    </vt:vector>
  </HeadingPairs>
  <TitlesOfParts>
    <vt:vector size="74" baseType="lpstr">
      <vt:lpstr>Office Theme</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السؤال الأول: لماذا سميت الدولة الأموية بهذا الاسم ؟ أ- لأن جميع خلفاءها من بني أمية  ب- لأن اجتماع المسلمين كان في دار عبدالمطلب ج- لأن قصر معاوية أسمه أمية د- لأن آخر خليفة قتل في دمشق </vt:lpstr>
      <vt:lpstr>السؤال الرابع : من خلال الخريطة ما العبارة الصحيحة لاتساع الدولة الأموية؟ أ- امتداد الدولة الأموية في شبه الجزيرة العربية فقط ب- امتداد الدولة الأموية إلى أوروبا واطراف من قارة آسيا ج- امتداد الدولة الأموية في بلاد الشام فقط د- امتداد الدولة الأموية في دول المغرب العربي فقط</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عرض تقديمي في PowerPoint</dc:title>
  <dc:creator>Moza Abdullah Ahmade Rashid bin    Zayed</dc:creator>
  <cp:lastModifiedBy>RAWAN ABDULRAZZAQ ABDULRAHMAN SALEH AL MURISI</cp:lastModifiedBy>
  <cp:revision>40</cp:revision>
  <dcterms:created xsi:type="dcterms:W3CDTF">2025-02-14T07:23:53Z</dcterms:created>
  <dcterms:modified xsi:type="dcterms:W3CDTF">2025-03-16T16:49:54Z</dcterms:modified>
</cp:coreProperties>
</file>