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4318" r:id="rId2"/>
    <p:sldId id="4323" r:id="rId3"/>
    <p:sldId id="4325" r:id="rId4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9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4FA628-91D9-4E44-B5C5-4A3ECB15D98A}" v="1302" dt="2025-05-11T18:07:01.8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68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96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371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292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029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999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01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147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16C4C9A-3960-41CF-A4E9-2A8FB932454B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922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360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825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7C88E31-9B8A-4001-84E0-778AE56E9614}" type="datetimeFigureOut">
              <a:rPr lang="en-US" smtClean="0"/>
              <a:t>5/11/2025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6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A9A7C-0976-336C-31D6-EEECD6FC5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3D980-64D1-D897-B1E7-75F704C33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371" y="293914"/>
            <a:ext cx="10602686" cy="3308123"/>
          </a:xfrm>
          <a:solidFill>
            <a:srgbClr val="7030A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r-AE" sz="8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تحليلُ  قصةِ</a:t>
            </a:r>
            <a:b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ar-AE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الوجه الآخر</a:t>
            </a:r>
            <a:br>
              <a:rPr lang="ar-AE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ar-AE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</a:rPr>
              <a:t>                                </a:t>
            </a:r>
            <a:r>
              <a:rPr lang="ar-AE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للكاتب</a:t>
            </a:r>
            <a:r>
              <a:rPr lang="ar-AE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</a:rPr>
              <a:t> </a:t>
            </a:r>
            <a:r>
              <a:rPr lang="ar-AE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علي أبو الريش</a:t>
            </a:r>
            <a:endParaRPr lang="ar-AE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D4CC5-8E96-8413-DE54-8C446434F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371" y="3995057"/>
            <a:ext cx="10602685" cy="22097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ar-AE" sz="4000" b="1" dirty="0">
                <a:solidFill>
                  <a:srgbClr val="0070C0"/>
                </a:solidFill>
              </a:rPr>
              <a:t>الصف الثامن  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اللغة العربية </a:t>
            </a:r>
          </a:p>
          <a:p>
            <a:r>
              <a:rPr lang="ar-AE" sz="4000" b="1" dirty="0">
                <a:solidFill>
                  <a:srgbClr val="0070C0"/>
                </a:solidFill>
              </a:rPr>
              <a:t>أ . نجاة يوسف  </a:t>
            </a:r>
          </a:p>
        </p:txBody>
      </p:sp>
    </p:spTree>
    <p:extLst>
      <p:ext uri="{BB962C8B-B14F-4D97-AF65-F5344CB8AC3E}">
        <p14:creationId xmlns:p14="http://schemas.microsoft.com/office/powerpoint/2010/main" val="3290966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24D8C-BDED-4DDE-7531-AFE6E99AD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17284"/>
            <a:ext cx="6392775" cy="1197353"/>
          </a:xfrm>
          <a:solidFill>
            <a:schemeClr val="accent3"/>
          </a:solidFill>
        </p:spPr>
        <p:txBody>
          <a:bodyPr>
            <a:noAutofit/>
          </a:bodyPr>
          <a:lstStyle/>
          <a:p>
            <a:r>
              <a:rPr lang="ar-AE" sz="9600" cap="none" spc="0" dirty="0">
                <a:ln w="0"/>
                <a:solidFill>
                  <a:schemeClr val="bg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تحليل القصة </a:t>
            </a:r>
            <a:endParaRPr lang="en-US" sz="9600" cap="none" spc="0" dirty="0">
              <a:ln w="0"/>
              <a:solidFill>
                <a:schemeClr val="bg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831C6-9270-152F-35B4-DC33DAFA3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D42647-A48A-1CBA-4D3F-CDA44CCB3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8" y="2127275"/>
            <a:ext cx="11558016" cy="29701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E22A328-9E28-BE24-6A41-3451AB3500D2}"/>
              </a:ext>
            </a:extLst>
          </p:cNvPr>
          <p:cNvSpPr/>
          <p:nvPr/>
        </p:nvSpPr>
        <p:spPr>
          <a:xfrm>
            <a:off x="7711013" y="2176379"/>
            <a:ext cx="228299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800" b="0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الوجه الآخر </a:t>
            </a:r>
            <a:endParaRPr lang="en-US" sz="4800" b="0" cap="none" spc="0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88E071-7785-F99B-995E-B90F4F2EE5AF}"/>
              </a:ext>
            </a:extLst>
          </p:cNvPr>
          <p:cNvSpPr/>
          <p:nvPr/>
        </p:nvSpPr>
        <p:spPr>
          <a:xfrm>
            <a:off x="2041104" y="2241720"/>
            <a:ext cx="26885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800" b="0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علي أبو الريش </a:t>
            </a:r>
            <a:endParaRPr lang="en-US" sz="4800" b="0" cap="none" spc="0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AB909A-3291-DAA5-E75E-28BFFA0BE53F}"/>
              </a:ext>
            </a:extLst>
          </p:cNvPr>
          <p:cNvSpPr/>
          <p:nvPr/>
        </p:nvSpPr>
        <p:spPr>
          <a:xfrm>
            <a:off x="1349833" y="3620141"/>
            <a:ext cx="1012649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0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وقوف الكاتب خليل أمام شاطئ البحر يرقب السّماك وهو يسحب حبال (</a:t>
            </a:r>
            <a:r>
              <a:rPr lang="ar-AE" sz="3600" b="0" cap="none" spc="0" dirty="0" err="1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اللنج</a:t>
            </a:r>
            <a:r>
              <a:rPr lang="ar-AE" sz="3600" b="0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</a:t>
            </a:r>
          </a:p>
          <a:p>
            <a:pPr algn="ctr"/>
            <a:r>
              <a:rPr lang="ar-AE" sz="3600" b="0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وتحمسه للكتابة بعد تذكر كلام أمه : سيصبح لك شأن عظيم يا خليل ... </a:t>
            </a:r>
            <a:endParaRPr lang="en-US" sz="36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35C18C-A9DE-823E-A1A2-B8FB0A8F5F54}"/>
              </a:ext>
            </a:extLst>
          </p:cNvPr>
          <p:cNvSpPr/>
          <p:nvPr/>
        </p:nvSpPr>
        <p:spPr>
          <a:xfrm>
            <a:off x="6497919" y="1465582"/>
            <a:ext cx="5197257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بعد قراءتي للقصة أملأ المخطط الذهني </a:t>
            </a:r>
            <a:endParaRPr lang="en-US" sz="360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0B12E5-F558-0DF9-1BD5-2B12D9368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796" y="5392418"/>
            <a:ext cx="5010912" cy="13482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381CF3-1E42-AF69-771C-9AEF9048C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953" y="5385403"/>
            <a:ext cx="5117708" cy="142805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9DFDD7A-7676-483B-80F8-B519056D73D3}"/>
              </a:ext>
            </a:extLst>
          </p:cNvPr>
          <p:cNvSpPr/>
          <p:nvPr/>
        </p:nvSpPr>
        <p:spPr>
          <a:xfrm>
            <a:off x="7512760" y="5637764"/>
            <a:ext cx="23503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4800" b="0" cap="none" spc="0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الراوي خليل </a:t>
            </a:r>
            <a:endParaRPr lang="en-US" sz="4800" b="0" cap="none" spc="0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FC772D-B9A7-6B36-9563-9F80376C12EF}"/>
              </a:ext>
            </a:extLst>
          </p:cNvPr>
          <p:cNvSpPr/>
          <p:nvPr/>
        </p:nvSpPr>
        <p:spPr>
          <a:xfrm>
            <a:off x="1752295" y="5701763"/>
            <a:ext cx="383790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2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الأم ،السماك ،  مدير الجريدة ، </a:t>
            </a:r>
          </a:p>
          <a:p>
            <a:pPr algn="ctr"/>
            <a:r>
              <a:rPr lang="ar-AE" sz="32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الجار سعيد </a:t>
            </a:r>
            <a:endParaRPr lang="en-US" sz="3200" b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852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C22D6-EDB7-2C1E-3AF6-B6A38D94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C29DBE3-B4FC-065E-EBDA-125ECAEA9A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60767" y="3710855"/>
            <a:ext cx="6081881" cy="300837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EBA813-47DA-F469-08FF-2ED22B605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248" y="138769"/>
            <a:ext cx="6629400" cy="36285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F4F0EA-D498-57F6-3673-9A14C58E1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52" y="138769"/>
            <a:ext cx="5483352" cy="35140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9B5ABD-30C3-4ABE-125F-95599C3D6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51" y="3767328"/>
            <a:ext cx="5811415" cy="2951903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12100DB7-3A1D-2E82-2B37-DDFA3D715F2C}"/>
              </a:ext>
            </a:extLst>
          </p:cNvPr>
          <p:cNvSpPr txBox="1"/>
          <p:nvPr/>
        </p:nvSpPr>
        <p:spPr>
          <a:xfrm>
            <a:off x="795529" y="379917"/>
            <a:ext cx="426797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ar-A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ln w="13462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rgbClr val="E29C36"/>
                  </a:outerShdw>
                </a:effectLst>
                <a:highlight>
                  <a:srgbClr val="00FFFF"/>
                </a:highlight>
                <a:latin typeface="Arial" panose="020B0604020202020204"/>
                <a:cs typeface="Arial" panose="020B0604020202020204" pitchFamily="34" charset="0"/>
              </a:rPr>
              <a:t>البلاغة /</a:t>
            </a:r>
            <a:r>
              <a:rPr lang="ar-AE" sz="2800" b="1" dirty="0">
                <a:ln w="13462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rgbClr val="E29C36"/>
                  </a:outerShdw>
                </a:effectLst>
                <a:highlight>
                  <a:srgbClr val="C0C0C0"/>
                </a:highlight>
                <a:latin typeface="Arial" panose="020B0604020202020204"/>
                <a:cs typeface="Arial" panose="020B0604020202020204" pitchFamily="34" charset="0"/>
              </a:rPr>
              <a:t>عبارات دلالية موحية </a:t>
            </a:r>
            <a:endParaRPr kumimoji="0" lang="ar-AE" sz="3600" b="1" i="0" u="none" strike="noStrike" kern="1200" cap="none" spc="0" normalizeH="0" baseline="0" noProof="0" dirty="0">
              <a:ln w="13462">
                <a:solidFill>
                  <a:prstClr val="black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rgbClr val="E29C36"/>
                </a:outerShdw>
              </a:effectLst>
              <a:highlight>
                <a:srgbClr val="C0C0C0"/>
              </a:highlight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7690E0-2415-A5BE-ECFE-C6D66E0BF282}"/>
              </a:ext>
            </a:extLst>
          </p:cNvPr>
          <p:cNvSpPr/>
          <p:nvPr/>
        </p:nvSpPr>
        <p:spPr>
          <a:xfrm>
            <a:off x="5632704" y="459444"/>
            <a:ext cx="5830443" cy="27853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5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اهتمام الكاتب بالكتابة عن فئة الكادحين بعد تذكر كلام أمه </a:t>
            </a:r>
          </a:p>
          <a:p>
            <a:pPr algn="ctr"/>
            <a:r>
              <a:rPr lang="ar-AE" sz="25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وكتابة المقال بشغف واسترسال وسرعة الانتهاء منه.</a:t>
            </a:r>
          </a:p>
          <a:p>
            <a:pPr algn="ctr"/>
            <a:r>
              <a:rPr lang="ar-AE" sz="25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عرض المقال على مدير الجريدة واعتراض المدير على جملة</a:t>
            </a:r>
          </a:p>
          <a:p>
            <a:pPr algn="ctr"/>
            <a:r>
              <a:rPr lang="ar-AE" sz="25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في المقال . </a:t>
            </a:r>
          </a:p>
          <a:p>
            <a:pPr algn="ctr"/>
            <a:r>
              <a:rPr lang="ar-AE" sz="25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موافقة المدير على نشر المقال ،وفرح الكاتب لأنه استطاع</a:t>
            </a:r>
          </a:p>
          <a:p>
            <a:pPr algn="ctr"/>
            <a:r>
              <a:rPr lang="ar-AE" sz="25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التحدث عن معاناة الآخرين .</a:t>
            </a:r>
          </a:p>
          <a:p>
            <a:pPr algn="ctr"/>
            <a:r>
              <a:rPr lang="ar-AE" sz="25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مقابلة الكاتب لجاره سعيد وملاحظته لقرطاس الخبز 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A5F0F0-EFC8-07C5-1A1F-28BCC6AA382F}"/>
              </a:ext>
            </a:extLst>
          </p:cNvPr>
          <p:cNvSpPr/>
          <p:nvPr/>
        </p:nvSpPr>
        <p:spPr>
          <a:xfrm>
            <a:off x="865752" y="4301597"/>
            <a:ext cx="4652236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ar-AE" sz="2800" b="1" cap="none" spc="0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r>
              <a:rPr lang="ar-AE" sz="28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-ضرورة تشجيع الوالدين لأبنائهم ودعمهم </a:t>
            </a:r>
          </a:p>
          <a:p>
            <a:pPr algn="r"/>
            <a:r>
              <a:rPr lang="ar-AE" sz="28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لتحقيق أحلامهم وأهدافهم في الحياة .</a:t>
            </a:r>
          </a:p>
          <a:p>
            <a:pPr algn="r"/>
            <a:r>
              <a:rPr lang="ar-AE" sz="28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ar-AE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-تقدير الآباء وجهودهم من أجل أبنائهم . </a:t>
            </a:r>
            <a:endParaRPr lang="ar-AE" sz="2800" b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r"/>
            <a:r>
              <a:rPr lang="ar-AE" sz="28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r>
              <a:rPr lang="ar-AE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أهمية العمل الكتابي في التعبير عن هموم </a:t>
            </a:r>
          </a:p>
          <a:p>
            <a:pPr algn="r"/>
            <a:r>
              <a:rPr lang="ar-AE" sz="2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ومشكلات الناس في المجتمع . </a:t>
            </a:r>
            <a:r>
              <a:rPr lang="ar-AE" sz="28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0E4DF7-781C-6650-FD93-3E629B11BFCA}"/>
              </a:ext>
            </a:extLst>
          </p:cNvPr>
          <p:cNvSpPr/>
          <p:nvPr/>
        </p:nvSpPr>
        <p:spPr>
          <a:xfrm>
            <a:off x="492606" y="2041553"/>
            <a:ext cx="1168910" cy="144655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</a:t>
            </a:r>
            <a:r>
              <a:rPr lang="ar-AE" sz="20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الرجوع </a:t>
            </a:r>
          </a:p>
          <a:p>
            <a:pPr algn="ctr"/>
            <a:r>
              <a:rPr lang="ar-AE" sz="20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للكتاب </a:t>
            </a:r>
          </a:p>
          <a:p>
            <a:pPr algn="ctr"/>
            <a:r>
              <a:rPr lang="ar-AE" sz="20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ص56 </a:t>
            </a:r>
          </a:p>
          <a:p>
            <a:pPr algn="ctr"/>
            <a:r>
              <a:rPr lang="ar-AE" sz="20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سؤال رقم 19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BCA435-340B-4AB2-317D-36D940491ECA}"/>
              </a:ext>
            </a:extLst>
          </p:cNvPr>
          <p:cNvSpPr/>
          <p:nvPr/>
        </p:nvSpPr>
        <p:spPr>
          <a:xfrm>
            <a:off x="9680969" y="4039987"/>
            <a:ext cx="184056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صباحا – مساء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4A305B-FF1C-6E52-BA16-0BE02004535F}"/>
              </a:ext>
            </a:extLst>
          </p:cNvPr>
          <p:cNvSpPr/>
          <p:nvPr/>
        </p:nvSpPr>
        <p:spPr>
          <a:xfrm>
            <a:off x="6250538" y="4039986"/>
            <a:ext cx="273344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8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شاطئ البحر – مكتبه – </a:t>
            </a:r>
          </a:p>
          <a:p>
            <a:pPr algn="ctr"/>
            <a:r>
              <a:rPr lang="ar-AE" sz="28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مقر الجريدة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2B6C13-59E5-5FE3-768C-8F8A2C26E252}"/>
              </a:ext>
            </a:extLst>
          </p:cNvPr>
          <p:cNvSpPr/>
          <p:nvPr/>
        </p:nvSpPr>
        <p:spPr>
          <a:xfrm>
            <a:off x="6325218" y="5507694"/>
            <a:ext cx="541686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لقاء</a:t>
            </a:r>
            <a:r>
              <a:rPr lang="ar-AE" sz="24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الكاتب ( خليل ) بجاره سعيد الذي كان يحمل الخبز </a:t>
            </a:r>
          </a:p>
          <a:p>
            <a:pPr algn="ctr"/>
            <a:r>
              <a:rPr lang="ar-AE" sz="2400" b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بقرطاس من الجرائد وشعور الكاتب بالإحباط بعد العزيمة 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2013D0-53A2-5F88-C5FB-3EF2FFC6152A}"/>
              </a:ext>
            </a:extLst>
          </p:cNvPr>
          <p:cNvSpPr/>
          <p:nvPr/>
        </p:nvSpPr>
        <p:spPr>
          <a:xfrm>
            <a:off x="1146760" y="1031610"/>
            <a:ext cx="412018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ar-AE" sz="24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رجلاي تطير كعجلة تجرها ريح عاتية : </a:t>
            </a:r>
          </a:p>
          <a:p>
            <a:pPr algn="r"/>
            <a:r>
              <a:rPr lang="ar-AE" sz="2000" cap="none" spc="0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توحي بالسرعة والانطلاق </a:t>
            </a:r>
            <a:r>
              <a:rPr lang="ar-AE" sz="2400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</a:p>
          <a:p>
            <a:pPr algn="r"/>
            <a:r>
              <a:rPr lang="ar-AE" sz="24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لحم كتفي من أتعابه : </a:t>
            </a:r>
          </a:p>
          <a:p>
            <a:pPr algn="r"/>
            <a:r>
              <a:rPr lang="ar-AE" sz="2400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توحي بالفضل الذي يقدمه الكادحون لنا.</a:t>
            </a:r>
          </a:p>
          <a:p>
            <a:pPr algn="r"/>
            <a:r>
              <a:rPr lang="ar-AE" sz="24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يهرب مني الموضوع : </a:t>
            </a:r>
          </a:p>
          <a:p>
            <a:pPr algn="r"/>
            <a:r>
              <a:rPr lang="ar-AE" sz="2400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توحي بالخوف من نسيان الفكرة .  </a:t>
            </a:r>
            <a:endParaRPr lang="ar-AE" sz="2400" cap="none" spc="0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C7E76C47-1F65-7B6B-F822-D9946B67314D}"/>
              </a:ext>
            </a:extLst>
          </p:cNvPr>
          <p:cNvSpPr/>
          <p:nvPr/>
        </p:nvSpPr>
        <p:spPr>
          <a:xfrm>
            <a:off x="9351359" y="3443269"/>
            <a:ext cx="212651" cy="72310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192B8AF7-9694-645C-4BE5-D860A642103D}"/>
              </a:ext>
            </a:extLst>
          </p:cNvPr>
          <p:cNvSpPr/>
          <p:nvPr/>
        </p:nvSpPr>
        <p:spPr>
          <a:xfrm rot="5400000">
            <a:off x="9024010" y="4106614"/>
            <a:ext cx="202724" cy="45197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21A12C14-EA08-9859-5BF5-5FA0F7771234}"/>
              </a:ext>
            </a:extLst>
          </p:cNvPr>
          <p:cNvSpPr/>
          <p:nvPr/>
        </p:nvSpPr>
        <p:spPr>
          <a:xfrm>
            <a:off x="8899384" y="4586012"/>
            <a:ext cx="161960" cy="87199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3BF2C6A-65D5-A40A-F9F5-199ACBB0EE03}"/>
              </a:ext>
            </a:extLst>
          </p:cNvPr>
          <p:cNvSpPr/>
          <p:nvPr/>
        </p:nvSpPr>
        <p:spPr>
          <a:xfrm>
            <a:off x="11047228" y="3176586"/>
            <a:ext cx="488125" cy="266683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63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  <p:bldP spid="4" grpId="0" animBg="1"/>
      <p:bldP spid="6" grpId="0"/>
      <p:bldP spid="8" grpId="0"/>
      <p:bldP spid="10" grpId="0"/>
      <p:bldP spid="14" grpId="0"/>
    </p:bld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234</Words>
  <Application>Microsoft Office PowerPoint</Application>
  <PresentationFormat>Widescreen</PresentationFormat>
  <Paragraphs>41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Gill Sans MT</vt:lpstr>
      <vt:lpstr>Parcel</vt:lpstr>
      <vt:lpstr>تحليلُ  قصةِ الوجه الآخر                                 للكاتب علي أبو الريش</vt:lpstr>
      <vt:lpstr>تحليل القصة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Fares 23901049</dc:creator>
  <cp:lastModifiedBy>Najt Yousef Abdulla  Alhosani</cp:lastModifiedBy>
  <cp:revision>7</cp:revision>
  <dcterms:created xsi:type="dcterms:W3CDTF">2025-04-28T18:36:58Z</dcterms:created>
  <dcterms:modified xsi:type="dcterms:W3CDTF">2025-05-11T18:40:07Z</dcterms:modified>
</cp:coreProperties>
</file>