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343358" y="626082"/>
            <a:ext cx="2799666" cy="1040609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678227"/>
              <a:ext cx="2302930" cy="80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فعل الأمر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569660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 i="0" dirty="0">
                <a:solidFill>
                  <a:srgbClr val="444444"/>
                </a:solidFill>
                <a:effectLst/>
                <a:latin typeface="UthmanicHafs1Ex1Ver12"/>
              </a:rPr>
              <a:t>قالَ تعالى: </a:t>
            </a:r>
            <a:r>
              <a:rPr lang="en-US" sz="1600" b="1" i="0" dirty="0">
                <a:solidFill>
                  <a:srgbClr val="444444"/>
                </a:solidFill>
                <a:effectLst/>
                <a:latin typeface="UthmanicHafs1Ex1Ver12"/>
              </a:rPr>
              <a:t>} </a:t>
            </a:r>
            <a:r>
              <a:rPr lang="ar-AE" sz="1600" b="1" i="0" dirty="0" err="1">
                <a:solidFill>
                  <a:srgbClr val="444444"/>
                </a:solidFill>
                <a:effectLst/>
                <a:latin typeface="UthmanicHafs1Ex1Ver12"/>
              </a:rPr>
              <a:t>يَٰبَنِيٓ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UthmanicHafs1Ex1Ver12"/>
              </a:rPr>
              <a:t> ءَادَمَ خُذُواْ </a:t>
            </a:r>
            <a:r>
              <a:rPr lang="ar-AE" sz="1600" b="1" i="0" dirty="0" err="1">
                <a:solidFill>
                  <a:srgbClr val="444444"/>
                </a:solidFill>
                <a:effectLst/>
                <a:latin typeface="UthmanicHafs1Ex1Ver12"/>
              </a:rPr>
              <a:t>زِينَتَكُمۡ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UthmanicHafs1Ex1Ver12"/>
              </a:rPr>
              <a:t> عِندَ كُلِّ </a:t>
            </a:r>
            <a:r>
              <a:rPr lang="ar-AE" sz="1600" b="1" i="0" dirty="0" err="1">
                <a:solidFill>
                  <a:srgbClr val="444444"/>
                </a:solidFill>
                <a:effectLst/>
                <a:latin typeface="UthmanicHafs1Ex1Ver12"/>
              </a:rPr>
              <a:t>مَسۡجِد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UthmanicHafs1Ex1Ver12"/>
              </a:rPr>
              <a:t>ٖ </a:t>
            </a:r>
            <a:r>
              <a:rPr lang="en-US" sz="1600" b="1" i="0" dirty="0">
                <a:solidFill>
                  <a:srgbClr val="444444"/>
                </a:solidFill>
                <a:effectLst/>
                <a:latin typeface="UthmanicHafs1Ex1Ver12"/>
              </a:rPr>
              <a:t> {</a:t>
            </a:r>
            <a:endParaRPr lang="ar-AE" sz="1600" b="1" i="0" dirty="0">
              <a:solidFill>
                <a:srgbClr val="444444"/>
              </a:solidFill>
              <a:effectLst/>
              <a:latin typeface="UthmanicHafs1Ex1Ver12"/>
            </a:endParaRPr>
          </a:p>
          <a:p>
            <a:pPr algn="r" rtl="1"/>
            <a:r>
              <a:rPr lang="ar-AE" sz="1600" b="1" i="0" dirty="0">
                <a:solidFill>
                  <a:srgbClr val="444444"/>
                </a:solidFill>
                <a:effectLst/>
                <a:latin typeface="UthmanicHafs1Ex1Ver12"/>
              </a:rPr>
              <a:t>(الأعراف: 31)</a:t>
            </a:r>
          </a:p>
          <a:p>
            <a:pPr algn="r" rtl="1"/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/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فعلُ </a:t>
            </a:r>
            <a:r>
              <a:rPr lang="ar-AE" sz="1600" b="1" i="0" dirty="0">
                <a:solidFill>
                  <a:srgbClr val="2980B9"/>
                </a:solidFill>
                <a:effectLst/>
                <a:latin typeface="abdo"/>
              </a:rPr>
              <a:t>الأمرِ 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في </a:t>
            </a:r>
            <a:r>
              <a:rPr lang="ar-AE" sz="1600" b="1" i="0">
                <a:solidFill>
                  <a:srgbClr val="444444"/>
                </a:solidFill>
                <a:effectLst/>
                <a:latin typeface="abdo"/>
              </a:rPr>
              <a:t>الآيـة هو :</a:t>
            </a:r>
            <a:r>
              <a:rPr lang="ar-AE" sz="1600" b="0" i="0">
                <a:solidFill>
                  <a:srgbClr val="444444"/>
                </a:solidFill>
                <a:effectLst/>
                <a:latin typeface="abdo"/>
              </a:rPr>
              <a:t> 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/>
            <a:r>
              <a:rPr lang="ar-AE" sz="1600" b="0" i="0" dirty="0">
                <a:solidFill>
                  <a:srgbClr val="444444"/>
                </a:solidFill>
                <a:effectLst/>
                <a:latin typeface="abdo"/>
              </a:rPr>
              <a:t>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600" b="1" dirty="0">
              <a:solidFill>
                <a:srgbClr val="444444"/>
              </a:solidFill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21298" y="2082902"/>
            <a:ext cx="4722052" cy="3785652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أعرب الكلماتِ الملوَّنةَ في الجملِ الآتيـةِ ثمَّ اذكر غرضَ الأمرِ منها: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 </a:t>
            </a:r>
            <a: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  <a:t>اِتَّقِ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شَرَّ مَنْ أَحسَنْتَ إليه.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 اللَّهمَّ </a:t>
            </a:r>
            <a: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  <a:t>احفظْني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من صديقِ السُّوءِ.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- يا أختي، </a:t>
            </a:r>
            <a:r>
              <a:rPr lang="ar-AE" sz="1200" b="1" i="0" dirty="0">
                <a:solidFill>
                  <a:srgbClr val="D35400"/>
                </a:solidFill>
                <a:effectLst/>
                <a:latin typeface="abdo"/>
              </a:rPr>
              <a:t>تعلّمي 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ما ينفعُكِ في المُستقبلِ.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3286" y="3609601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1600438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effectLst/>
                <a:latin typeface="abdo"/>
              </a:rPr>
              <a:t>يُبنى فعلُ الأمرِ (راقبْ) على : 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dirty="0"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effectLst/>
                <a:latin typeface="abdo"/>
              </a:rPr>
              <a:t>يُبنى فعلُ الأمرِ إذا اتَّصلَ بواوِ الجماعةِ على : 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dirty="0"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effectLst/>
                <a:latin typeface="abdo"/>
              </a:rPr>
              <a:t>يُبنى فعلُ الأمرِ على حذفِ حرفِ العلَّةِ إذا كانَ : 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ar-AE" sz="1400" b="1" i="0" dirty="0">
                <a:effectLst/>
                <a:latin typeface="abdo"/>
              </a:rPr>
            </a:br>
            <a:endParaRPr kumimoji="0" lang="ar-AE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bdo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366209" y="2077415"/>
            <a:ext cx="1304301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479448" y="4141403"/>
            <a:ext cx="5327152" cy="203132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rtl="1"/>
            <a:r>
              <a:rPr lang="ar-AE" sz="1400" b="1" i="0" dirty="0">
                <a:solidFill>
                  <a:srgbClr val="C0392B"/>
                </a:solidFill>
                <a:effectLst/>
                <a:latin typeface="abdo"/>
              </a:rPr>
              <a:t>اخترِ الإجابةَ الصَّحيحةَ :</a:t>
            </a:r>
            <a:endParaRPr kumimoji="0" lang="ar-A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lvl="0" indent="-2857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يُبنى فعلُ الأمرِ (أعطِ) على : -----------------------------------------------------</a:t>
            </a:r>
          </a:p>
          <a:p>
            <a:pPr marL="285750" marR="0" lvl="0" indent="-2857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ar-AE" sz="14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lvl="0" indent="-2857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إذا اتَّصلَت بفعلِ الأمرِ ياءُ المؤنّثـةِ المخاطبةِ كما في الفعلِ (اتركي) فإنَّهُ يُبنى على :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-------------------------------------------------------------------------------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A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علامةُ بناءِ الفعلِ (احْفظوا) هي حذفُ النُّونِ لأنَّهُ متَّصلٌ بــ :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AE" sz="1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-----------------------------------------------------------------------------------</a:t>
            </a:r>
          </a:p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A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503022" y="3292810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                                 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870859" y="6127759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1C875D-C414-3999-A94A-8D6604716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165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abdo</vt:lpstr>
      <vt:lpstr>Arial</vt:lpstr>
      <vt:lpstr>Calibri</vt:lpstr>
      <vt:lpstr>Calibri Light</vt:lpstr>
      <vt:lpstr>UthmanicHafs1Ex1Ver12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49</cp:revision>
  <dcterms:created xsi:type="dcterms:W3CDTF">2022-10-17T09:24:34Z</dcterms:created>
  <dcterms:modified xsi:type="dcterms:W3CDTF">2025-11-20T10:14:03Z</dcterms:modified>
</cp:coreProperties>
</file>