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7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63845" y="537819"/>
            <a:ext cx="2799666" cy="1050860"/>
            <a:chOff x="9993401" y="230962"/>
            <a:chExt cx="3973263" cy="1442291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62216" y="532721"/>
              <a:ext cx="2302930" cy="11405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جزم الفعل المضارع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DAF8C0E-5413-4E3A-AEFD-FA98F11C02A1}"/>
              </a:ext>
            </a:extLst>
          </p:cNvPr>
          <p:cNvSpPr txBox="1"/>
          <p:nvPr/>
        </p:nvSpPr>
        <p:spPr>
          <a:xfrm>
            <a:off x="382704" y="317488"/>
            <a:ext cx="4570145" cy="1477328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b="1" i="0" dirty="0">
                <a:solidFill>
                  <a:srgbClr val="444444"/>
                </a:solidFill>
                <a:effectLst/>
                <a:latin typeface="abdo"/>
              </a:rPr>
              <a:t>يُجزَمُ الفِعلُ المُضارعُ إِذَا دَخَلَ عليهِ حَرْفٌ مِنْ حُروفِ الجزمِ، وأشهرُها: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b="1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solidFill>
                  <a:srgbClr val="444444"/>
                </a:solidFill>
                <a:latin typeface="abdo"/>
              </a:rPr>
              <a:t>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srgbClr val="444444"/>
              </a:solidFill>
              <a:latin typeface="abdo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B21C087F-D739-4ED2-A2FD-189365517886}"/>
              </a:ext>
            </a:extLst>
          </p:cNvPr>
          <p:cNvSpPr txBox="1"/>
          <p:nvPr/>
        </p:nvSpPr>
        <p:spPr>
          <a:xfrm>
            <a:off x="5000045" y="599616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321298" y="2082902"/>
            <a:ext cx="4722052" cy="3785652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ar-A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D81A1A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وظّفِ الأفعالَ الآتيــةَ (ينجحون، تقضي، تتوكّلُ، أرى) مع أداوتِ الجزمِ في جملٍ من إنشائك، مُراعيًا علاماتِ جزمِ الفعلِ المُضارعِ الّتي تعلَّمتَها، وموضّحًا معنى كلِّ أداةٍ في الجملةِ.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dirty="0">
                <a:latin typeface="abdo"/>
                <a:cs typeface="Arial" panose="020B0604020202020204" pitchFamily="34" charset="0"/>
              </a:rPr>
              <a:t>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latin typeface="abdo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5093286" y="3609601"/>
            <a:ext cx="1170559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393635" y="1776080"/>
            <a:ext cx="4946070" cy="1169551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400" b="1" i="0" dirty="0">
                <a:solidFill>
                  <a:srgbClr val="D81A1A"/>
                </a:solidFill>
                <a:effectLst/>
                <a:latin typeface="abdo"/>
              </a:rPr>
              <a:t>املأِ الفراغَ بالفعلِ المناسبِ.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Times New Roman" panose="02020603050405020304" pitchFamily="18" charset="0"/>
              </a:rPr>
              <a:t>- تهاونَ الطُّلَّابُ في ملاحظاتِ المعلِّمِ، ولم -----------------  ما طلبَهُ.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bdo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Times New Roman" panose="02020603050405020304" pitchFamily="18" charset="0"/>
              </a:rPr>
              <a:t>- انتظرتُ محمَّدًا في البيتِ لساعاتٍ ولمَّا </a:t>
            </a:r>
            <a:r>
              <a:rPr lang="ar-AE" sz="1400" b="1" dirty="0">
                <a:latin typeface="abdo"/>
                <a:cs typeface="Times New Roman" panose="02020603050405020304" pitchFamily="18" charset="0"/>
              </a:rPr>
              <a:t>------------------  حتَّى الآنَ.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bdo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366209" y="2077415"/>
            <a:ext cx="1304301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6383113" y="4008122"/>
            <a:ext cx="5327152" cy="2031325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rtl="1"/>
            <a:r>
              <a:rPr lang="ar-AE" sz="1400" b="1" i="0" dirty="0">
                <a:solidFill>
                  <a:srgbClr val="D81A1A"/>
                </a:solidFill>
                <a:effectLst/>
                <a:latin typeface="abdo"/>
              </a:rPr>
              <a:t>اقرأِ الفِقرَةَ الآتِيَـةَ، ثُمَّ استَخْرِجْ حُروفَ الجَزمِ، واذكُرْ مَعنى كُلٍّ مِنها:</a:t>
            </a:r>
            <a:b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400" b="1" i="0" dirty="0">
                <a:solidFill>
                  <a:srgbClr val="444444"/>
                </a:solidFill>
                <a:effectLst/>
                <a:latin typeface="abdo"/>
              </a:rPr>
              <a:t>إنْ كُنتَ تَسعى إلى السَّعادَةِ، ولمَّا تَحصُلْ عليها بَعْدُ، فَنصِيحَتي لَكَ لا تُؤذِ أحدًا، ولتَبـذُلْ جُهدَكَ في إسعادِ نَفسِكَ والآخَرِينَ، فَلمْ يَمنَحْ إنسانٌ السَّعادَةَ لِغيرِهِ إلا نَالَهُ نَصِيبٌ مِنها.</a:t>
            </a:r>
          </a:p>
          <a:p>
            <a:pPr rtl="1"/>
            <a:r>
              <a:rPr kumimoji="0" lang="ar-AE" sz="1400" b="1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uLnTx/>
                <a:uFillTx/>
                <a:latin typeface="abdo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rtl="1"/>
            <a:endParaRPr kumimoji="0" lang="ar-SA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8445367" y="3159529"/>
            <a:ext cx="1145962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870859" y="6127759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3B3322-AAC6-4E17-B993-865DC4FE0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152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47</cp:revision>
  <dcterms:created xsi:type="dcterms:W3CDTF">2022-10-17T09:24:34Z</dcterms:created>
  <dcterms:modified xsi:type="dcterms:W3CDTF">2025-11-20T10:12:41Z</dcterms:modified>
</cp:coreProperties>
</file>