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6" r:id="rId3"/>
    <p:sldId id="2836" r:id="rId4"/>
    <p:sldId id="2834" r:id="rId5"/>
    <p:sldId id="2835" r:id="rId6"/>
    <p:sldId id="2837" r:id="rId7"/>
    <p:sldId id="2838" r:id="rId8"/>
    <p:sldId id="2839" r:id="rId9"/>
    <p:sldId id="2840" r:id="rId10"/>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FE6"/>
    <a:srgbClr val="FF7DDD"/>
    <a:srgbClr val="FF33CC"/>
    <a:srgbClr val="E2007E"/>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5" d="100"/>
          <a:sy n="75" d="100"/>
        </p:scale>
        <p:origin x="32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5544516-BB2B-42E8-BC8B-C52F4B91352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85D0C3E9-80F0-43FB-8BEE-9CEEB60EFC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8CAD915D-2C4B-4738-A1A8-3DDC07E2E176}"/>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01B75A28-85E5-4B4F-B5F4-36ADCEC2A91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AC6A9413-86B1-41C4-B831-BFE352019FF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99453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CE1BED3-D285-4622-8CE7-05A1BA77AA09}"/>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A59943A2-75E9-46E7-A4F3-D15741A918A8}"/>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CAFE5E5E-2DE0-4356-BE42-578DA071DF4F}"/>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571899E3-9FDA-4481-8794-1056EA48CFCC}"/>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38DD7EA-A8BC-4F28-877D-4BACC9F103CD}"/>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4811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A424A09-CD0B-4AC7-82A2-CB35C917FB4C}"/>
              </a:ext>
            </a:extLst>
          </p:cNvPr>
          <p:cNvSpPr>
            <a:spLocks noGrp="1"/>
          </p:cNvSpPr>
          <p:nvPr>
            <p:ph type="title"/>
          </p:nvPr>
        </p:nvSpPr>
        <p:spPr>
          <a:xfrm>
            <a:off x="831850" y="1709740"/>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2BFF1EA4-CE12-4652-BC6A-84168A19A2DE}"/>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F90BE17-3294-44DC-9AF5-9B4AB70DF2D5}"/>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11FFCAA2-D9BF-432A-9DC4-FFFA1553AE84}"/>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E329A3C-1C0B-4988-9605-C8B0FE1E194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760561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ED177AF-73F6-4283-AF00-D47F7C6443AC}"/>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C34010B0-5CEE-44E2-8195-B1751F5F4D1B}"/>
              </a:ext>
            </a:extLst>
          </p:cNvPr>
          <p:cNvSpPr>
            <a:spLocks noGrp="1"/>
          </p:cNvSpPr>
          <p:nvPr>
            <p:ph sz="half" idx="1"/>
          </p:nvPr>
        </p:nvSpPr>
        <p:spPr>
          <a:xfrm>
            <a:off x="838201"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DAE0FA29-7E51-4AAC-BC50-81DCF63F4415}"/>
              </a:ext>
            </a:extLst>
          </p:cNvPr>
          <p:cNvSpPr>
            <a:spLocks noGrp="1"/>
          </p:cNvSpPr>
          <p:nvPr>
            <p:ph sz="half" idx="2"/>
          </p:nvPr>
        </p:nvSpPr>
        <p:spPr>
          <a:xfrm>
            <a:off x="6172201"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03818E4-6699-42C1-8738-7230B19D6CE6}"/>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C2BC8DE6-DC7B-4570-A668-D5B87250533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25B2E04-12DD-418D-B8B3-4C8B71AA075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97622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E615A23-1C34-46CA-98D1-C4C05807E76A}"/>
              </a:ext>
            </a:extLst>
          </p:cNvPr>
          <p:cNvSpPr>
            <a:spLocks noGrp="1"/>
          </p:cNvSpPr>
          <p:nvPr>
            <p:ph type="title"/>
          </p:nvPr>
        </p:nvSpPr>
        <p:spPr>
          <a:xfrm>
            <a:off x="839789" y="365127"/>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A9D921BF-2A8C-46D4-BF97-432944946D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B3D131D-A612-4D8F-990D-6FFF2B6991FE}"/>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DBB2C64F-EC99-4BBA-A615-3B36A56677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2B91C9A1-61A9-4521-84A1-8DAB95C59D5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46540786-819E-46B6-9B6F-728EA944F584}"/>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8" name="عنصر نائب للتذييل 7">
            <a:extLst>
              <a:ext uri="{FF2B5EF4-FFF2-40B4-BE49-F238E27FC236}">
                <a16:creationId xmlns:a16="http://schemas.microsoft.com/office/drawing/2014/main" id="{63DDD272-62D3-466E-89EC-44222976E14E}"/>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12799B2D-B6BF-40C7-A3FD-5D1E1E531482}"/>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734641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4BA53EB-8109-4935-BD92-6535DA39360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D98C6C5B-4BBB-4BA5-B0BE-551D480E952B}"/>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4" name="عنصر نائب للتذييل 3">
            <a:extLst>
              <a:ext uri="{FF2B5EF4-FFF2-40B4-BE49-F238E27FC236}">
                <a16:creationId xmlns:a16="http://schemas.microsoft.com/office/drawing/2014/main" id="{38DBAC26-5D50-436A-9BAE-34E4915487B0}"/>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2E619C4E-A194-431B-A902-F702FECC10B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61830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3DE73569-D22F-4E0F-B555-CBEB12130B9A}"/>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3" name="عنصر نائب للتذييل 2">
            <a:extLst>
              <a:ext uri="{FF2B5EF4-FFF2-40B4-BE49-F238E27FC236}">
                <a16:creationId xmlns:a16="http://schemas.microsoft.com/office/drawing/2014/main" id="{413A9FF0-4600-443B-839B-878E1FF860FA}"/>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468862E9-5F5B-4CCC-8FFB-AE2B9B7C7E17}"/>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417759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6C59F21-55A8-459D-A0B5-AB6B33A33F32}"/>
              </a:ext>
            </a:extLst>
          </p:cNvPr>
          <p:cNvSpPr>
            <a:spLocks noGrp="1"/>
          </p:cNvSpPr>
          <p:nvPr>
            <p:ph type="title"/>
          </p:nvPr>
        </p:nvSpPr>
        <p:spPr>
          <a:xfrm>
            <a:off x="839789" y="457200"/>
            <a:ext cx="3932238"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5A546FE3-BBDE-42BA-AAA5-82DB6AA10B0F}"/>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D1908AB6-47F8-4D30-BB43-CF1269744FCA}"/>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9926FEB-86E7-4541-8319-0B2C1685C87A}"/>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4C6F522F-73B0-4ED6-9E5E-7303754EB5E9}"/>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D4F3BEA0-B188-4CAF-8FF8-6F12E53CB5C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12217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E843AE-BC41-4D20-B66C-27EA96800B29}"/>
              </a:ext>
            </a:extLst>
          </p:cNvPr>
          <p:cNvSpPr>
            <a:spLocks noGrp="1"/>
          </p:cNvSpPr>
          <p:nvPr>
            <p:ph type="title"/>
          </p:nvPr>
        </p:nvSpPr>
        <p:spPr>
          <a:xfrm>
            <a:off x="839789" y="457200"/>
            <a:ext cx="3932238"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AA5131F7-276F-4899-AE07-FF13BEFCBB52}"/>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83052005-2BCA-46FA-8EAF-AA6FB0447487}"/>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B4FFDBA-A6BE-42EB-AD9B-E9E67F3A89B0}"/>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DA913C1D-74CD-4EB6-BC7F-7F42F5CFDCE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53A62183-FC5B-4D9E-B4C0-455534D94F1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947594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F005C93-DDF6-4E00-B3A0-1CEF6AA3C5C9}"/>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86BCC831-038B-457C-BD68-06404AAFD482}"/>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B7C0039C-0F40-4889-8326-E67ECE5BABD8}"/>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268CA024-EAD3-43A5-BCD1-AE435786451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ED6AA7B9-EC99-4473-BB88-1E2BDA9B1CF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9637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6C26C56D-AFDB-49D8-866C-0D53A577D44C}"/>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9C2C6819-6A57-432C-A1CD-E775918D64E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3EB558AF-9A66-4D9D-B42F-E190AE3FFA61}"/>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29D2CCEB-5953-41B0-B36B-A03A18FE1AE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0D1DC79-A836-4E50-9E19-01C12D41F9F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790287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7216628-EA7A-4BA8-BFE1-3B798256D0F7}"/>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9588350F-D699-46F9-A435-1CD66CA5FC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A5132F08-1E7F-427F-B610-C1BD9FD047F9}"/>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F09AB9E1-C785-4411-8844-1171E21146B9}"/>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BFBA5A92-EA37-4161-855E-BB61662B2D93}"/>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729858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8A968E6-92E2-47F3-AD59-353339444896}"/>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3293BAB4-4A6A-4D12-8B83-AB654485D882}"/>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E5EBE13C-72F3-4A70-AA2B-14DACF7EEF74}"/>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76F10129-1B0D-4497-958E-AE1D1ED2ED80}"/>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B6FC1C8C-2A3B-4C0A-B5F2-B54CF6C18332}"/>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731619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75711F0-0C82-4551-ABBF-1A829B7ADACE}"/>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39F4149C-C488-447D-A5A7-664975DD70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D818A51E-7339-4D4C-9F84-6B6CEEA52D32}"/>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4A0DD050-6489-4251-AF83-5930384FF572}"/>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94F6B54D-B64B-4757-BF99-4EC92E046581}"/>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958097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0ABAD8D-3A70-4B01-860D-F90484DD52BC}"/>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2DB788A7-F131-4C8B-BC14-13D5C42F5BFC}"/>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3CCEBD9C-5407-41E8-9469-7AC7236EF68B}"/>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1A5DE86D-65A8-48D9-80B5-EF61243CFD66}"/>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CFE17D09-BFE4-4DEF-8C28-3A4D788A2666}"/>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0CE82657-6959-4F01-8E10-664CFF3C484E}"/>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457657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08B59E5-2FC2-4FB3-AD72-D67554746C98}"/>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D3CE43AF-7D0F-4A9A-A48C-38F47BD94F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91BB1A8-28DC-4D39-9A4D-6E410A2CEDDB}"/>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8374F0CA-8CE1-4274-9008-1770A17E3B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269EE520-C0F2-4245-A8C1-566EC6D437C8}"/>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2A9B0F11-08FC-4B5F-BA47-2C043C52C24E}"/>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8" name="عنصر نائب للتذييل 7">
            <a:extLst>
              <a:ext uri="{FF2B5EF4-FFF2-40B4-BE49-F238E27FC236}">
                <a16:creationId xmlns:a16="http://schemas.microsoft.com/office/drawing/2014/main" id="{51750D78-C579-4EDA-9DEC-C03DCF0CA3CD}"/>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65975291-F473-438A-B6D3-32FEBFF64EB9}"/>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66702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105029-EF76-4E96-B945-C13D5ACE0D21}"/>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F0AD2E1E-EFB0-459F-AFC3-A73479F0F554}"/>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4" name="عنصر نائب للتذييل 3">
            <a:extLst>
              <a:ext uri="{FF2B5EF4-FFF2-40B4-BE49-F238E27FC236}">
                <a16:creationId xmlns:a16="http://schemas.microsoft.com/office/drawing/2014/main" id="{40C73374-8049-4747-879E-6D9701D3D56A}"/>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0163FEE0-4340-4EEF-BA99-B77FF7ED9AB3}"/>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2139122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DF4D996A-1913-46ED-926F-CFDC80F543D8}"/>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3" name="عنصر نائب للتذييل 2">
            <a:extLst>
              <a:ext uri="{FF2B5EF4-FFF2-40B4-BE49-F238E27FC236}">
                <a16:creationId xmlns:a16="http://schemas.microsoft.com/office/drawing/2014/main" id="{223C08C3-81F9-47F6-B26E-5388986ACF80}"/>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E2033355-A5B9-4239-BD81-82E73CD858B1}"/>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388889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99AFB06-B1A0-4F19-AC6B-6324A38C3760}"/>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A166F1B2-EA1E-4C23-ABC2-970F2F349E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8867CEB7-A8AA-4018-8719-5CA082210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07054DB-77B7-4913-A2AC-E94D32F6537D}"/>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96BA5311-3A0B-4C54-B1D6-710921392749}"/>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7DC85D1B-4F2D-499D-8B5F-070B0E407102}"/>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1766200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D34805D-A8B1-41B3-A9F1-9B10F5E7932D}"/>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41CF7FB1-0B43-4318-9F03-8CA416165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97943E63-6EF8-4D10-843B-C43738CBA6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FC03ADCB-BB4E-42D9-9E90-E7C6783D6218}"/>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EA01DC4C-DBD7-460A-8107-BF7DC9499F57}"/>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EF48913C-F2DB-4CBD-9FEC-3594F220F0BA}"/>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2398222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4764AE1-05F1-4CFE-8A52-A55FF3E2304A}"/>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A845F18A-4CBF-4D40-8EE1-460DC4A549B3}"/>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30385CEC-1E54-4A2B-864C-1B417CA81EA6}"/>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EA3F428E-021F-4EF6-B581-89F024546404}"/>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0F8A190E-C1FD-4EAB-B622-7E26E506D90A}"/>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805483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D5A07283-71B0-40A1-881D-583195EDEBCC}"/>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0E8C8154-24B2-4A5B-84BA-5AF7A2DC8690}"/>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AF5D92DD-17E5-40B1-87A0-C7A93C70D8E7}"/>
              </a:ext>
            </a:extLst>
          </p:cNvPr>
          <p:cNvSpPr>
            <a:spLocks noGrp="1"/>
          </p:cNvSpPr>
          <p:nvPr>
            <p:ph type="dt" sz="half" idx="10"/>
          </p:nvPr>
        </p:nvSpPr>
        <p:spPr/>
        <p:txBody>
          <a:body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C691D227-D72F-4797-8D0B-99D5E4EDE306}"/>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5E39F097-F90F-4822-BAC1-DEA54EB076C7}"/>
              </a:ext>
            </a:extLst>
          </p:cNvPr>
          <p:cNvSpPr>
            <a:spLocks noGrp="1"/>
          </p:cNvSpPr>
          <p:nvPr>
            <p:ph type="sldNum" sz="quarter" idx="12"/>
          </p:nvPr>
        </p:nvSpPr>
        <p:spPr/>
        <p:txBody>
          <a:bodyPr/>
          <a:lstStyle/>
          <a:p>
            <a:fld id="{FFA480F9-659B-43BD-AF5A-77A01C5FB3B8}" type="slidenum">
              <a:rPr lang="ar-AE" smtClean="0"/>
              <a:t>‹#›</a:t>
            </a:fld>
            <a:endParaRPr lang="ar-AE"/>
          </a:p>
        </p:txBody>
      </p:sp>
    </p:spTree>
    <p:extLst>
      <p:ext uri="{BB962C8B-B14F-4D97-AF65-F5344CB8AC3E}">
        <p14:creationId xmlns:p14="http://schemas.microsoft.com/office/powerpoint/2010/main" val="428424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9D7AACC-CBF3-48B5-A405-A3CB9DD77172}"/>
              </a:ext>
            </a:extLst>
          </p:cNvPr>
          <p:cNvSpPr>
            <a:spLocks noGrp="1"/>
          </p:cNvSpPr>
          <p:nvPr>
            <p:ph type="title"/>
          </p:nvPr>
        </p:nvSpPr>
        <p:spPr>
          <a:xfrm>
            <a:off x="838201" y="365127"/>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56F988CA-F0A0-4D93-9579-994CAA6337B5}"/>
              </a:ext>
            </a:extLst>
          </p:cNvPr>
          <p:cNvSpPr>
            <a:spLocks noGrp="1"/>
          </p:cNvSpPr>
          <p:nvPr>
            <p:ph type="body" idx="1"/>
          </p:nvPr>
        </p:nvSpPr>
        <p:spPr>
          <a:xfrm>
            <a:off x="838201"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D3E82A7D-54FD-4A0B-936D-F4CDDE2B1A9F}"/>
              </a:ext>
            </a:extLst>
          </p:cNvPr>
          <p:cNvSpPr>
            <a:spLocks noGrp="1"/>
          </p:cNvSpPr>
          <p:nvPr>
            <p:ph type="dt" sz="half" idx="2"/>
          </p:nvPr>
        </p:nvSpPr>
        <p:spPr>
          <a:xfrm>
            <a:off x="8610601" y="6356352"/>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91D30A3A-A6B5-4B1D-86B9-EC6463BA430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C2217C0F-6CE9-43EB-A7F8-E2D855DB5440}"/>
              </a:ext>
            </a:extLst>
          </p:cNvPr>
          <p:cNvSpPr>
            <a:spLocks noGrp="1"/>
          </p:cNvSpPr>
          <p:nvPr>
            <p:ph type="sldNum" sz="quarter" idx="4"/>
          </p:nvPr>
        </p:nvSpPr>
        <p:spPr>
          <a:xfrm>
            <a:off x="838201" y="6356352"/>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3410242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286BCF06-577B-4B88-AF25-482AA4CB489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338D61C1-E272-4E59-B942-12F27B025C6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EA8E6DBB-457D-47A5-BCD5-18F975086F6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6747C8B-DC31-44E8-93E5-3CE7ED5FD05A}"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0F2C1956-B2D0-4901-86E5-73E34B98A0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BA2A504E-0CC7-479E-A181-EFAFF195481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FA480F9-659B-43BD-AF5A-77A01C5FB3B8}" type="slidenum">
              <a:rPr lang="ar-AE" smtClean="0"/>
              <a:t>‹#›</a:t>
            </a:fld>
            <a:endParaRPr lang="ar-AE"/>
          </a:p>
        </p:txBody>
      </p:sp>
    </p:spTree>
    <p:extLst>
      <p:ext uri="{BB962C8B-B14F-4D97-AF65-F5344CB8AC3E}">
        <p14:creationId xmlns:p14="http://schemas.microsoft.com/office/powerpoint/2010/main" val="117444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a:stretch>
        </a:blipFill>
        <a:effectLst/>
      </p:bgPr>
    </p:bg>
    <p:spTree>
      <p:nvGrpSpPr>
        <p:cNvPr id="1" name=""/>
        <p:cNvGrpSpPr/>
        <p:nvPr/>
      </p:nvGrpSpPr>
      <p:grpSpPr>
        <a:xfrm>
          <a:off x="0" y="0"/>
          <a:ext cx="0" cy="0"/>
          <a:chOff x="0" y="0"/>
          <a:chExt cx="0" cy="0"/>
        </a:xfrm>
      </p:grpSpPr>
      <p:sp>
        <p:nvSpPr>
          <p:cNvPr id="8" name="مربع نص 17">
            <a:extLst>
              <a:ext uri="{FF2B5EF4-FFF2-40B4-BE49-F238E27FC236}">
                <a16:creationId xmlns:a16="http://schemas.microsoft.com/office/drawing/2014/main" id="{0E2CB12E-A2E8-4099-94AD-53D0E67912F8}"/>
              </a:ext>
            </a:extLst>
          </p:cNvPr>
          <p:cNvSpPr txBox="1"/>
          <p:nvPr/>
        </p:nvSpPr>
        <p:spPr>
          <a:xfrm>
            <a:off x="7776271" y="867611"/>
            <a:ext cx="2732601" cy="572254"/>
          </a:xfrm>
          <a:prstGeom prst="rect">
            <a:avLst/>
          </a:prstGeom>
          <a:solidFill>
            <a:srgbClr val="E4F3BA"/>
          </a:solidFill>
          <a:ln w="12700" cap="flat">
            <a:noFill/>
            <a:miter lim="400000"/>
          </a:ln>
          <a:effectLst/>
          <a:sp3d/>
        </p:spPr>
        <p:txBody>
          <a:bodyPr rot="0" spcFirstLastPara="1" vert="horz" wrap="square" lIns="70000" tIns="70000" rIns="70000" bIns="70000" numCol="1" spcCol="38100" rtlCol="0" anchor="ctr">
            <a:spAutoFit/>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3360077" rtl="1" eaLnBrk="1" fontAlgn="auto" latinLnBrk="0" hangingPunct="0">
              <a:lnSpc>
                <a:spcPct val="100000"/>
              </a:lnSpc>
              <a:spcBef>
                <a:spcPts val="0"/>
              </a:spcBef>
              <a:spcAft>
                <a:spcPts val="0"/>
              </a:spcAft>
              <a:buClrTx/>
              <a:buSzTx/>
              <a:buFontTx/>
              <a:buNone/>
              <a:tabLst/>
              <a:defRPr/>
            </a:pP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مدرسة  الزوراء </a:t>
            </a:r>
            <a:r>
              <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rPr>
              <a:t>1</a:t>
            </a: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 للتعليم  الأساسي حلقة </a:t>
            </a:r>
            <a:r>
              <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rPr>
              <a:t>2</a:t>
            </a:r>
            <a:endPar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endParaRPr>
          </a:p>
          <a:p>
            <a:pPr marL="0" marR="0" lvl="0" indent="0" algn="ctr" defTabSz="3360077" rtl="1" eaLnBrk="1" fontAlgn="auto" latinLnBrk="0" hangingPunct="0">
              <a:lnSpc>
                <a:spcPct val="100000"/>
              </a:lnSpc>
              <a:spcBef>
                <a:spcPts val="0"/>
              </a:spcBef>
              <a:spcAft>
                <a:spcPts val="0"/>
              </a:spcAft>
              <a:buClrTx/>
              <a:buSzTx/>
              <a:buFontTx/>
              <a:buNone/>
              <a:tabLst/>
              <a:defRPr/>
            </a:pP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الفرع   المدرسي الأول</a:t>
            </a:r>
            <a:endPar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endParaRPr>
          </a:p>
        </p:txBody>
      </p:sp>
      <p:pic>
        <p:nvPicPr>
          <p:cNvPr id="9" name="صورة 8">
            <a:extLst>
              <a:ext uri="{FF2B5EF4-FFF2-40B4-BE49-F238E27FC236}">
                <a16:creationId xmlns:a16="http://schemas.microsoft.com/office/drawing/2014/main" id="{B9C539C1-FC4B-45CE-998F-94B4645F878F}"/>
              </a:ext>
            </a:extLst>
          </p:cNvPr>
          <p:cNvPicPr>
            <a:picLocks noChangeAspect="1"/>
          </p:cNvPicPr>
          <p:nvPr/>
        </p:nvPicPr>
        <p:blipFill>
          <a:blip r:embed="rId3"/>
          <a:stretch>
            <a:fillRect/>
          </a:stretch>
        </p:blipFill>
        <p:spPr>
          <a:xfrm>
            <a:off x="10657234" y="168536"/>
            <a:ext cx="1192487" cy="1271329"/>
          </a:xfrm>
          <a:prstGeom prst="rect">
            <a:avLst/>
          </a:prstGeom>
          <a:noFill/>
        </p:spPr>
      </p:pic>
      <p:sp>
        <p:nvSpPr>
          <p:cNvPr id="10" name="مربع نص 9">
            <a:extLst>
              <a:ext uri="{FF2B5EF4-FFF2-40B4-BE49-F238E27FC236}">
                <a16:creationId xmlns:a16="http://schemas.microsoft.com/office/drawing/2014/main" id="{87100697-8A23-4FC5-8D90-CDDDA567CE4C}"/>
              </a:ext>
            </a:extLst>
          </p:cNvPr>
          <p:cNvSpPr txBox="1"/>
          <p:nvPr/>
        </p:nvSpPr>
        <p:spPr>
          <a:xfrm>
            <a:off x="2106647" y="1625243"/>
            <a:ext cx="2968863" cy="523220"/>
          </a:xfrm>
          <a:prstGeom prst="rect">
            <a:avLst/>
          </a:prstGeom>
          <a:no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اسمي :</a:t>
            </a:r>
          </a:p>
        </p:txBody>
      </p:sp>
      <p:sp>
        <p:nvSpPr>
          <p:cNvPr id="11" name="مربع نص 10">
            <a:extLst>
              <a:ext uri="{FF2B5EF4-FFF2-40B4-BE49-F238E27FC236}">
                <a16:creationId xmlns:a16="http://schemas.microsoft.com/office/drawing/2014/main" id="{A4907EB0-4022-4AFA-A0E9-74829F36B150}"/>
              </a:ext>
            </a:extLst>
          </p:cNvPr>
          <p:cNvSpPr txBox="1"/>
          <p:nvPr/>
        </p:nvSpPr>
        <p:spPr>
          <a:xfrm>
            <a:off x="2127030" y="2449718"/>
            <a:ext cx="2968863" cy="523220"/>
          </a:xfrm>
          <a:prstGeom prst="rect">
            <a:avLst/>
          </a:prstGeom>
          <a:no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صفي :</a:t>
            </a:r>
          </a:p>
        </p:txBody>
      </p:sp>
      <p:sp>
        <p:nvSpPr>
          <p:cNvPr id="13" name="مربع نص 12">
            <a:extLst>
              <a:ext uri="{FF2B5EF4-FFF2-40B4-BE49-F238E27FC236}">
                <a16:creationId xmlns:a16="http://schemas.microsoft.com/office/drawing/2014/main" id="{CEB9727A-FB7E-4B81-8D8F-E7B9014F6D1B}"/>
              </a:ext>
            </a:extLst>
          </p:cNvPr>
          <p:cNvSpPr txBox="1"/>
          <p:nvPr/>
        </p:nvSpPr>
        <p:spPr>
          <a:xfrm>
            <a:off x="7284593" y="5671080"/>
            <a:ext cx="3503828"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2025  - 2024</a:t>
            </a:r>
          </a:p>
        </p:txBody>
      </p:sp>
      <p:sp>
        <p:nvSpPr>
          <p:cNvPr id="15" name="مربع نص 14">
            <a:extLst>
              <a:ext uri="{FF2B5EF4-FFF2-40B4-BE49-F238E27FC236}">
                <a16:creationId xmlns:a16="http://schemas.microsoft.com/office/drawing/2014/main" id="{65FB72FF-3242-444C-AC4A-047428FE651D}"/>
              </a:ext>
            </a:extLst>
          </p:cNvPr>
          <p:cNvSpPr txBox="1"/>
          <p:nvPr/>
        </p:nvSpPr>
        <p:spPr>
          <a:xfrm>
            <a:off x="1403579" y="5070915"/>
            <a:ext cx="3233531"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rPr>
              <a:t>معلمة اللغة العربية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rPr>
              <a:t>عائشة الظاهري</a:t>
            </a:r>
            <a:endParaRPr kumimoji="0" lang="en-US"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endParaRPr>
          </a:p>
        </p:txBody>
      </p:sp>
      <p:sp>
        <p:nvSpPr>
          <p:cNvPr id="14" name="مربع نص 13">
            <a:extLst>
              <a:ext uri="{FF2B5EF4-FFF2-40B4-BE49-F238E27FC236}">
                <a16:creationId xmlns:a16="http://schemas.microsoft.com/office/drawing/2014/main" id="{A49863F5-36F3-40CB-806E-15698D21924D}"/>
              </a:ext>
            </a:extLst>
          </p:cNvPr>
          <p:cNvSpPr txBox="1"/>
          <p:nvPr/>
        </p:nvSpPr>
        <p:spPr>
          <a:xfrm>
            <a:off x="6207200" y="2098866"/>
            <a:ext cx="5502898" cy="2308324"/>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بألواني الجميلة أتميز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للصف الثامن</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الفصل الدراسي </a:t>
            </a:r>
            <a:r>
              <a:rPr kumimoji="0" lang="ar-AE" sz="4800" b="1" i="0" u="none" strike="noStrike" kern="1200" cap="none" spc="0" normalizeH="0" baseline="0" noProof="0" dirty="0">
                <a:ln>
                  <a:noFill/>
                </a:ln>
                <a:solidFill>
                  <a:srgbClr val="FF0000"/>
                </a:solidFill>
                <a:effectLst/>
                <a:uLnTx/>
                <a:uFillTx/>
                <a:latin typeface="Calibri" panose="020F0502020204030204"/>
                <a:ea typeface="+mn-ea"/>
                <a:cs typeface="Farsi Simple Bold" panose="02010400000000000000" pitchFamily="2" charset="-78"/>
              </a:rPr>
              <a:t>الثالث </a:t>
            </a:r>
          </a:p>
        </p:txBody>
      </p:sp>
    </p:spTree>
    <p:extLst>
      <p:ext uri="{BB962C8B-B14F-4D97-AF65-F5344CB8AC3E}">
        <p14:creationId xmlns:p14="http://schemas.microsoft.com/office/powerpoint/2010/main" val="1479272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771861" y="430607"/>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43408" y="682450"/>
              <a:ext cx="2302930" cy="971562"/>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النصوص حولنا </a:t>
              </a:r>
            </a:p>
            <a:p>
              <a:pPr marL="0" marR="0" lvl="0" indent="0" algn="ctr" defTabSz="380969"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 name="مربع نص 6">
            <a:extLst>
              <a:ext uri="{FF2B5EF4-FFF2-40B4-BE49-F238E27FC236}">
                <a16:creationId xmlns:a16="http://schemas.microsoft.com/office/drawing/2014/main" id="{B9BB77FB-41F8-4FAF-9AD2-B2CD1D941C8D}"/>
              </a:ext>
            </a:extLst>
          </p:cNvPr>
          <p:cNvSpPr txBox="1"/>
          <p:nvPr/>
        </p:nvSpPr>
        <p:spPr>
          <a:xfrm>
            <a:off x="346434" y="3429000"/>
            <a:ext cx="4621761" cy="2862322"/>
          </a:xfrm>
          <a:prstGeom prst="rect">
            <a:avLst/>
          </a:prstGeom>
          <a:noFill/>
          <a:ln w="76200">
            <a:solidFill>
              <a:srgbClr val="92D05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إنَّ القراءةَ رياضـةُ العقلِ</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وَلا يمكنُ لأحدٍ أنْ ينكرَ أهمِّيَّتَها.</a:t>
            </a:r>
            <a:b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حولَ هذا الموضوعِ الغنِّيِّ بالمعلوماتِ اكتبْ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نصًّــا ممتدًّا</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يصفُ أهمّـــيّــةَ القراءةِ بشرطِ أنْ يكونَ الموضوعُ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مترابطًـا داخليًّا وخارجيًّــا</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وموافقًــا لشروطِ النّصوصِ الممتدّةِ.</a:t>
            </a:r>
            <a:endParaRPr kumimoji="0" lang="ar-AE" sz="1200" b="1" i="0" u="none" strike="noStrike" kern="1200" cap="none" spc="0" normalizeH="0" baseline="0" noProof="0" dirty="0">
              <a:ln>
                <a:noFill/>
              </a:ln>
              <a:solidFill>
                <a:srgbClr val="000099"/>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581371" y="2504610"/>
            <a:ext cx="1056718"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364201" y="1719780"/>
            <a:ext cx="5434449" cy="1277273"/>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بعدَ قراءةِ النَّصِّ وفهمِـهِ،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 نستطيعُ تصنيفَـهُ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وفقَ التَّنسيقِ بأنّـهُ</a:t>
            </a:r>
            <a:r>
              <a:rPr kumimoji="0" lang="ar-AE" sz="11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نصٌّ غيرُ ممتدٍّ.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نصٌّ مُركَّبٌ.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نصٌّ ممتدٌّ.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نصٌّ متعدِّدٌ.</a:t>
            </a: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925219" y="1595746"/>
            <a:ext cx="1030403" cy="908864"/>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5121269" y="3998387"/>
            <a:ext cx="6687148" cy="2377574"/>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كتاب (أخي الكبير).</a:t>
            </a:r>
            <a:endParaRPr kumimoji="0" lang="en-US"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بعدَ يومين من السّفرِ عبرَ الجبالِ، توقّفنا في مدينـة (</a:t>
            </a:r>
            <a:r>
              <a:rPr kumimoji="0" lang="ar-AE" sz="105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أورفـة</a:t>
            </a: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الواقعـةِ في جنوبِ شرقِ تركيا، وهي مدينـةُ النّبيّ (إبراهيم). حتّى الآنَ كلُّ شيءٍ يسيرُ على ما يُرام. بعدَ أنْ قضينا ثلاثَ ليالٍ في شقّـةٍ شمالَ المدينـةِ، أخذنا الطُّــرُقَ إلى الشّام، </a:t>
            </a:r>
            <a:r>
              <a:rPr kumimoji="0" lang="ar-AE" sz="105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استقلّينا</a:t>
            </a: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سيّارةَ (جيب) وانطلقنا نحوَ الحدودِ؛ متّخذين مسارًا بينَ أشجارِ الفستقِ، على بعدِ أربعـــــةِ كيلو متراتٍ، توقّفنا في قريـةٍ لنغيّـرَ السّائقَ، وصلتْ درجـةُ الحرارةِ في الخارجِ إلى خمسين درجـةٍ مئويّـةٍ، كادتْ بشرتي أن تحترقَ تحتَ أشعّـةِ الشّمسِ. يعيشُ النّاسُ هناك في بيوتٍ تُـشبــــهُ تلالَ النّملِ الأبيضِ، حيثُ بُنيتْ من الطّوبِ والقشِّ. كما لو كنّا في العصرِ الحجريّ. عندما دخلْنا السّكنَ انخفضتْ درجـةُ الحرارةِ بمقدارِ خمسَ عشرةَ درجـةً. كانتِ البيوتُ تشتملُ على نظامِ تهويـةٍ طبيعيٍّ، وهو شيءٌ موروثٌ عن الأجدادِ، ويعدُّ هذا بمثابـةِ المكيّفِ. كانَ السّائقُ رجلًا من هذهِ القريـةِ، تقريبًا من عمرنا، بشرتُـهُ سوداءُ، لكن ليستْ كسوادِ الأفارقـةِ، إنّما هو سوادُ الفقرِ، الفقرُ المدقعُ*، فهو يقضي يومَـهُ في الحقلِ تحتَ هذهِ الشّمسِ المحرقـةِ. بدأ يتحدّثُ معي بلغـةٍ إنجليزيّـةٍ سيّـئـةٍ جدًّا، لاحظتُ أثناءَ حديثِـهِ أنّهُ لم يتبقَّ في فمِـــهِ إلّا خمســـةُ أسنانٍ منخورةٍ، أخبرني أنّ المياهَ لم تصلِ القريــةَ إلّا منذُ ثلاثِ سنواتٍ فقط.</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*المُــدْقعُ: الشّديدُ المُـــــــذلُّ.</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المصدر: كتاب (أخي الكبير) لماهر جوفن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0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عدَ قراءتِكَ للنّصِّ المأخوذِ من كتابِ (أخي الكبير)، ما تصنيفُ هذا النّصِّ من حيثُ النّوعُ؟</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ar-SA"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نصٌّ وظيفيٌّ.</a:t>
            </a:r>
            <a:r>
              <a:rPr kumimoji="0" lang="ar-AE"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 نصٌّ سرديٌّ.                       -  نصٌّ إرشاديٌّ .                   - نصٌّ إقناعيٌّ. </a:t>
            </a:r>
            <a:endParaRPr kumimoji="0" lang="ar-SA"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966288" y="3176082"/>
            <a:ext cx="1182080"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a:t>
            </a:r>
            <a:r>
              <a:rPr kumimoji="0" lang="ar-AE" sz="1100" b="1" i="0" u="none" strike="noStrike" kern="1200" cap="none" spc="0" normalizeH="0" baseline="0" noProof="0">
                <a:ln>
                  <a:noFill/>
                </a:ln>
                <a:solidFill>
                  <a:srgbClr val="222A35"/>
                </a:solidFill>
                <a:effectLst/>
                <a:uLnTx/>
                <a:uFillTx/>
                <a:latin typeface="Helvetica Neue"/>
                <a:ea typeface="Calibri" panose="020F0502020204030204" pitchFamily="34" charset="0"/>
                <a:cs typeface="Arial" panose="020B0604020202020204" pitchFamily="34" charset="0"/>
              </a:rPr>
              <a:t>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9975" y="554205"/>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960373" y="6417367"/>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
        <p:nvSpPr>
          <p:cNvPr id="16" name="مربع نص 15">
            <a:extLst>
              <a:ext uri="{FF2B5EF4-FFF2-40B4-BE49-F238E27FC236}">
                <a16:creationId xmlns:a16="http://schemas.microsoft.com/office/drawing/2014/main" id="{DCBB9C6B-BFEA-4708-B19E-F8D3228A22A5}"/>
              </a:ext>
            </a:extLst>
          </p:cNvPr>
          <p:cNvSpPr txBox="1"/>
          <p:nvPr/>
        </p:nvSpPr>
        <p:spPr>
          <a:xfrm>
            <a:off x="317169" y="196286"/>
            <a:ext cx="4570145" cy="1954381"/>
          </a:xfrm>
          <a:prstGeom prst="rect">
            <a:avLst/>
          </a:prstGeom>
          <a:noFill/>
          <a:ln w="76200">
            <a:solidFill>
              <a:srgbClr val="0630E5"/>
            </a:solidFill>
          </a:ln>
        </p:spPr>
        <p:txBody>
          <a:bodyPr wrap="square" rtlCol="0">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توضِّحُ الصّورةُ أعراضَ ضربـةِ الشّمسِ </a:t>
            </a: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وكيفيّـــةَ الوقايــةِ منها، كما أنَّها قدّمتِ الكثيرَ</a:t>
            </a: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الإسعافاتِ الأوّليّــةِ التي يمكنُ من خلالِها </a:t>
            </a: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تخفيفُ حدّةِ الإصابـةِ بضربـةِ الشّمسِ إلى</a:t>
            </a: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حينِ الوصول </a:t>
            </a:r>
            <a:r>
              <a:rPr kumimoji="0" lang="ar-AE" sz="11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لى</a:t>
            </a: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المستشفى وتقديمِ ما يلزمُ.</a:t>
            </a: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0"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a:t>
            </a: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يُمكنُ تصنيفُ النَّصِّ المرفقِ بأنَّـهُ:</a:t>
            </a:r>
            <a:br>
              <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1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نصٌّ غيرُ ممتدٍّ.</a:t>
            </a:r>
            <a:endParaRPr kumimoji="0" lang="ar-AE" sz="1100" b="0" i="0" u="none" strike="noStrike" kern="1200" cap="none" spc="0" normalizeH="0" baseline="0" noProof="0" dirty="0">
              <a:ln>
                <a:noFill/>
              </a:ln>
              <a:solidFill>
                <a:srgbClr val="485465"/>
              </a:solidFill>
              <a:effectLst/>
              <a:uLnTx/>
              <a:uFillTx/>
              <a:latin typeface="abdo"/>
              <a:ea typeface="+mn-ea"/>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نصٌ ممتدٌّ.</a:t>
            </a:r>
            <a:endParaRPr kumimoji="0" lang="ar-AE" sz="1100" b="0" i="0" u="none" strike="noStrike" kern="1200" cap="none" spc="0" normalizeH="0" baseline="0" noProof="0" dirty="0">
              <a:ln>
                <a:noFill/>
              </a:ln>
              <a:solidFill>
                <a:srgbClr val="485465"/>
              </a:solidFill>
              <a:effectLst/>
              <a:uLnTx/>
              <a:uFillTx/>
              <a:latin typeface="abdo"/>
              <a:ea typeface="+mn-ea"/>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نصٌّ متعدِّدٌ.</a:t>
            </a:r>
            <a:endParaRPr kumimoji="0" lang="ar-AE" sz="1100" b="0" i="0" u="none" strike="noStrike" kern="1200" cap="none" spc="0" normalizeH="0" baseline="0" noProof="0" dirty="0">
              <a:ln>
                <a:noFill/>
              </a:ln>
              <a:solidFill>
                <a:srgbClr val="485465"/>
              </a:solidFill>
              <a:effectLst/>
              <a:uLnTx/>
              <a:uFillTx/>
              <a:latin typeface="abdo"/>
              <a:ea typeface="+mn-ea"/>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نصٌّ مركَّبٌ.</a:t>
            </a:r>
            <a:endParaRPr kumimoji="0" lang="ar-AE" sz="1100" b="0" i="0" u="none" strike="noStrike" kern="1200" cap="none" spc="0" normalizeH="0" baseline="0" noProof="0" dirty="0">
              <a:ln>
                <a:noFill/>
              </a:ln>
              <a:solidFill>
                <a:srgbClr val="485465"/>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8" name="مربع نص 17">
            <a:extLst>
              <a:ext uri="{FF2B5EF4-FFF2-40B4-BE49-F238E27FC236}">
                <a16:creationId xmlns:a16="http://schemas.microsoft.com/office/drawing/2014/main" id="{75B75D6C-DA1B-4F93-8A86-E34063BC1E91}"/>
              </a:ext>
            </a:extLst>
          </p:cNvPr>
          <p:cNvSpPr txBox="1"/>
          <p:nvPr/>
        </p:nvSpPr>
        <p:spPr>
          <a:xfrm>
            <a:off x="4927596" y="419198"/>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pic>
        <p:nvPicPr>
          <p:cNvPr id="27" name="صورة 26">
            <a:extLst>
              <a:ext uri="{FF2B5EF4-FFF2-40B4-BE49-F238E27FC236}">
                <a16:creationId xmlns:a16="http://schemas.microsoft.com/office/drawing/2014/main" id="{130FEB65-8894-92AD-3B06-70E7CAEEF212}"/>
              </a:ext>
            </a:extLst>
          </p:cNvPr>
          <p:cNvPicPr>
            <a:picLocks noChangeAspect="1"/>
          </p:cNvPicPr>
          <p:nvPr/>
        </p:nvPicPr>
        <p:blipFill>
          <a:blip r:embed="rId4"/>
          <a:stretch>
            <a:fillRect/>
          </a:stretch>
        </p:blipFill>
        <p:spPr>
          <a:xfrm>
            <a:off x="2411322" y="248840"/>
            <a:ext cx="2278844" cy="2927242"/>
          </a:xfrm>
          <a:prstGeom prst="rect">
            <a:avLst/>
          </a:prstGeom>
        </p:spPr>
      </p:pic>
      <p:pic>
        <p:nvPicPr>
          <p:cNvPr id="32" name="صورة 31">
            <a:extLst>
              <a:ext uri="{FF2B5EF4-FFF2-40B4-BE49-F238E27FC236}">
                <a16:creationId xmlns:a16="http://schemas.microsoft.com/office/drawing/2014/main" id="{3E59CD74-35CA-72C1-1FE4-473340B896D8}"/>
              </a:ext>
            </a:extLst>
          </p:cNvPr>
          <p:cNvPicPr>
            <a:picLocks noChangeAspect="1"/>
          </p:cNvPicPr>
          <p:nvPr/>
        </p:nvPicPr>
        <p:blipFill>
          <a:blip r:embed="rId5"/>
          <a:stretch>
            <a:fillRect/>
          </a:stretch>
        </p:blipFill>
        <p:spPr>
          <a:xfrm>
            <a:off x="5120674" y="1555372"/>
            <a:ext cx="4409726" cy="2357429"/>
          </a:xfrm>
          <a:prstGeom prst="rect">
            <a:avLst/>
          </a:prstGeom>
        </p:spPr>
      </p:pic>
    </p:spTree>
    <p:extLst>
      <p:ext uri="{BB962C8B-B14F-4D97-AF65-F5344CB8AC3E}">
        <p14:creationId xmlns:p14="http://schemas.microsoft.com/office/powerpoint/2010/main" val="2858721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07"/>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2216" y="732792"/>
              <a:ext cx="2302930" cy="549147"/>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mn-cs"/>
                </a:rPr>
                <a:t>التركيب الإضافي </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2704" y="317488"/>
            <a:ext cx="4570145" cy="1569660"/>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600" b="1" i="0" dirty="0">
                <a:solidFill>
                  <a:srgbClr val="444444"/>
                </a:solidFill>
                <a:effectLst/>
                <a:latin typeface="abdo"/>
              </a:rPr>
              <a:t>قلبٌ كبيرٌ.</a:t>
            </a:r>
            <a:br>
              <a:rPr lang="ar-AE" sz="1600" b="1" i="0" dirty="0">
                <a:solidFill>
                  <a:srgbClr val="444444"/>
                </a:solidFill>
                <a:effectLst/>
                <a:latin typeface="abdo"/>
              </a:rPr>
            </a:br>
            <a:r>
              <a:rPr lang="ar-AE" sz="1600" b="1" i="0" dirty="0">
                <a:solidFill>
                  <a:srgbClr val="C0392B"/>
                </a:solidFill>
                <a:effectLst/>
                <a:latin typeface="abdo"/>
              </a:rPr>
              <a:t>ما التّركيبُ الإضافيُّ المناسبُ للتّركيبِ الوصفيِّ السّابقِ؟</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القلبُ الكبيرُ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قلوبٌ رحْـــبـةٌ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القلوبُ الكبيرةُ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a:ln>
                  <a:noFill/>
                </a:ln>
                <a:solidFill>
                  <a:srgbClr val="444444"/>
                </a:solidFill>
                <a:effectLst/>
                <a:uLnTx/>
                <a:uFillTx/>
                <a:latin typeface="abdo"/>
                <a:ea typeface="+mn-ea"/>
                <a:cs typeface="Arial" panose="020B0604020202020204" pitchFamily="34" charset="0"/>
              </a:rPr>
              <a:t>كبيرُ القلبِ .</a:t>
            </a:r>
            <a:endPar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000045" y="599616"/>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54630" y="3029451"/>
            <a:ext cx="4722052" cy="2954655"/>
          </a:xfrm>
          <a:prstGeom prst="rect">
            <a:avLst/>
          </a:prstGeom>
          <a:noFill/>
          <a:ln w="76200">
            <a:solidFill>
              <a:srgbClr val="92D050"/>
            </a:solidFill>
          </a:ln>
        </p:spPr>
        <p:txBody>
          <a:bodyPr wrap="square" rtlCol="0">
            <a:spAutoFit/>
          </a:bodyPr>
          <a:lstStyle/>
          <a:p>
            <a:pPr rtl="1"/>
            <a:r>
              <a:rPr lang="ar-AE" sz="1400" b="1" i="0" dirty="0">
                <a:solidFill>
                  <a:srgbClr val="2980B9"/>
                </a:solidFill>
                <a:effectLst/>
                <a:latin typeface="abdo"/>
              </a:rPr>
              <a:t>حدّدْ ثلاثةً منَ التّراكيبِ الإضافِيَّةِ في النَّصِّ الآتي ثمَّ استنتجْ نوعَ العلاقةِ بينَ المُضافِ إليه والمُضافِ:</a:t>
            </a:r>
            <a:br>
              <a:rPr lang="ar-AE" sz="1400" b="1" i="0" dirty="0">
                <a:solidFill>
                  <a:srgbClr val="444444"/>
                </a:solidFill>
                <a:effectLst/>
                <a:latin typeface="abdo"/>
              </a:rPr>
            </a:br>
            <a:r>
              <a:rPr lang="ar-AE" sz="1400" b="1" i="0" dirty="0">
                <a:solidFill>
                  <a:srgbClr val="444444"/>
                </a:solidFill>
                <a:effectLst/>
                <a:latin typeface="abdo"/>
              </a:rPr>
              <a:t>إنَّ لُغَتَنا العَربِيَّـةَ الفَصيحَةَ الواضِحَةَ مِنْ أَهَمِّ مَهاراتِ الاتِّصالِ وَالتَّأثيرِ في تَلقِّي المُستَمعينَ، وَلا يُضيرُها أَنْ يَستخدِمَ المُتَحَدِّثُ تَعبيراتٍ عامِيّةً، والَّتي غالبًا ما يَكونُ لَها أَصلُها اللُّغويُّ، فَهِيَ بِدوْرِها تَكسِرُ الحَواجِزَ بَينَ المُتَحَدِّثِ وَجُمهورِهِ، وَتُثيرُ فيهم مُتعَةَ المُتابَعَةِ وَالتَّفاعُلِ.</a:t>
            </a:r>
          </a:p>
          <a:p>
            <a:pPr marL="285750" indent="-285750" rtl="1">
              <a:buFont typeface="Wingdings" panose="05000000000000000000" pitchFamily="2" charset="2"/>
              <a:buChar char="v"/>
            </a:pPr>
            <a:r>
              <a:rPr lang="ar-AE" sz="1400" b="1" i="0" dirty="0">
                <a:solidFill>
                  <a:srgbClr val="444444"/>
                </a:solidFill>
                <a:effectLst/>
                <a:latin typeface="abdo"/>
              </a:rPr>
              <a:t>------------------------------------------------------------------------</a:t>
            </a:r>
          </a:p>
          <a:p>
            <a:pPr rtl="1"/>
            <a:endParaRPr lang="ar-AE" sz="1400" b="1" dirty="0">
              <a:solidFill>
                <a:srgbClr val="444444"/>
              </a:solidFill>
              <a:latin typeface="abdo"/>
            </a:endParaRPr>
          </a:p>
          <a:p>
            <a:pPr marL="285750" indent="-285750" rtl="1">
              <a:buFont typeface="Wingdings" panose="05000000000000000000" pitchFamily="2" charset="2"/>
              <a:buChar char="v"/>
            </a:pPr>
            <a:r>
              <a:rPr lang="ar-AE" sz="1400" b="1" i="0" dirty="0">
                <a:solidFill>
                  <a:srgbClr val="444444"/>
                </a:solidFill>
                <a:effectLst/>
                <a:latin typeface="abdo"/>
              </a:rPr>
              <a:t>------------------------------------------------------------------------</a:t>
            </a:r>
            <a:endParaRPr lang="ar-AE" sz="1400" b="1" dirty="0">
              <a:solidFill>
                <a:srgbClr val="444444"/>
              </a:solidFill>
              <a:latin typeface="abdo"/>
            </a:endParaRPr>
          </a:p>
          <a:p>
            <a:pPr marL="285750" indent="-285750" rtl="1">
              <a:buFont typeface="Wingdings" panose="05000000000000000000" pitchFamily="2" charset="2"/>
              <a:buChar char="v"/>
            </a:pPr>
            <a:endParaRPr lang="ar-AE" sz="1400" b="1" i="0" dirty="0">
              <a:solidFill>
                <a:srgbClr val="444444"/>
              </a:solidFill>
              <a:effectLst/>
              <a:latin typeface="abdo"/>
            </a:endParaRPr>
          </a:p>
          <a:p>
            <a:pPr marL="285750" indent="-285750" rtl="1">
              <a:buFont typeface="Wingdings" panose="05000000000000000000" pitchFamily="2" charset="2"/>
              <a:buChar char="v"/>
            </a:pPr>
            <a:r>
              <a:rPr lang="ar-AE" sz="1400" b="1" dirty="0">
                <a:solidFill>
                  <a:srgbClr val="444444"/>
                </a:solidFill>
                <a:latin typeface="abdo"/>
              </a:rPr>
              <a:t>------------------------------------------------------------------------</a:t>
            </a:r>
          </a:p>
          <a:p>
            <a:pPr rtl="1"/>
            <a:endParaRPr lang="ar-AE" sz="1400" b="0" i="0" dirty="0">
              <a:solidFill>
                <a:srgbClr val="444444"/>
              </a:solidFill>
              <a:effectLst/>
              <a:latin typeface="abdo"/>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ar-AE" b="1" dirty="0">
              <a:solidFill>
                <a:srgbClr val="444444"/>
              </a:solidFill>
              <a:latin typeface="abdo"/>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1861533" y="2099512"/>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6343358" y="1770884"/>
            <a:ext cx="4208378" cy="1846659"/>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600" b="1" i="0" dirty="0">
                <a:solidFill>
                  <a:srgbClr val="444444"/>
                </a:solidFill>
                <a:effectLst/>
                <a:latin typeface="abdo"/>
              </a:rPr>
              <a:t>ما أجملَ ثيابَ التّلميذَيْنِ!</a:t>
            </a:r>
            <a:br>
              <a:rPr lang="ar-AE" sz="1600" b="1" i="0" dirty="0">
                <a:solidFill>
                  <a:srgbClr val="444444"/>
                </a:solidFill>
                <a:effectLst/>
                <a:latin typeface="abdo"/>
              </a:rPr>
            </a:br>
            <a:r>
              <a:rPr lang="ar-AE" sz="1600" b="1" i="0" dirty="0">
                <a:solidFill>
                  <a:srgbClr val="C0392B"/>
                </a:solidFill>
                <a:effectLst/>
                <a:latin typeface="abdo"/>
              </a:rPr>
              <a:t>علامةُ إعرابِ المضافِ إليه في الجملةِ السّابقةِ؟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الكسرةُ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الألفُ لأنَّـهُ مثنّـى</a:t>
            </a:r>
            <a:r>
              <a:rPr lang="ar-AE" sz="1600" b="1" dirty="0">
                <a:solidFill>
                  <a:srgbClr val="444444"/>
                </a:solidFill>
                <a:latin typeface="abdo"/>
                <a:cs typeface="Arial" panose="020B0604020202020204" pitchFamily="34" charset="0"/>
              </a:rPr>
              <a:t>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الياءُ لأنّه مثنّى</a:t>
            </a:r>
            <a:r>
              <a:rPr lang="ar-AE" sz="1600" b="1" dirty="0">
                <a:solidFill>
                  <a:srgbClr val="444444"/>
                </a:solidFill>
                <a:latin typeface="abdo"/>
                <a:cs typeface="Arial" panose="020B0604020202020204" pitchFamily="34" charset="0"/>
              </a:rPr>
              <a:t>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الياءُ لأنّه جمـعُ مذكّـرٍ سالمٌ</a:t>
            </a:r>
            <a:r>
              <a:rPr lang="ar-AE" sz="1600" b="1" dirty="0">
                <a:solidFill>
                  <a:srgbClr val="444444"/>
                </a:solidFill>
                <a:latin typeface="abdo"/>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608129" y="2212574"/>
            <a:ext cx="1145962" cy="82230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5411285" y="4215625"/>
            <a:ext cx="6488909" cy="2062103"/>
          </a:xfrm>
          <a:prstGeom prst="rect">
            <a:avLst/>
          </a:prstGeom>
          <a:noFill/>
          <a:ln w="76200">
            <a:solidFill>
              <a:srgbClr val="FF6600"/>
            </a:solidFill>
          </a:ln>
        </p:spPr>
        <p:txBody>
          <a:bodyPr wrap="square" rtlCol="0">
            <a:spAutoFit/>
          </a:bodyPr>
          <a:lstStyle/>
          <a:p>
            <a:pPr algn="just" rtl="1"/>
            <a:r>
              <a:rPr lang="ar-AE" sz="1600" b="1" i="0" dirty="0">
                <a:solidFill>
                  <a:srgbClr val="444444"/>
                </a:solidFill>
                <a:effectLst/>
                <a:latin typeface="abdo"/>
              </a:rPr>
              <a:t>عُدْ إلى </a:t>
            </a:r>
            <a:r>
              <a:rPr lang="ar-AE" sz="1600" b="1" i="0" dirty="0">
                <a:solidFill>
                  <a:srgbClr val="8E44AD"/>
                </a:solidFill>
                <a:effectLst/>
                <a:latin typeface="abdo"/>
              </a:rPr>
              <a:t>سورةِ البروجِ</a:t>
            </a:r>
            <a:r>
              <a:rPr lang="ar-AE" sz="1600" b="1" i="0" dirty="0">
                <a:solidFill>
                  <a:srgbClr val="444444"/>
                </a:solidFill>
                <a:effectLst/>
                <a:latin typeface="abdo"/>
              </a:rPr>
              <a:t> في القرآنِ الكريــمِ، واقرأ خمسَ عشرةَ آيـةً من بدايـتِــها، ثمَّ استخرجِ التَّراكيبَ الإضافيّـةَ الواردةَ فيها، مع تحديدِ محلِّ كلِّ جزءٍ منها منَ الإعرابِ.</a:t>
            </a:r>
            <a:endParaRPr lang="ar-AE" sz="1600" b="0" i="0" dirty="0">
              <a:solidFill>
                <a:srgbClr val="444444"/>
              </a:solidFill>
              <a:effectLst/>
              <a:latin typeface="abdo"/>
            </a:endParaRPr>
          </a:p>
          <a:p>
            <a:r>
              <a:rPr lang="ar-AE" sz="1600" b="0" i="0" dirty="0">
                <a:solidFill>
                  <a:srgbClr val="212529"/>
                </a:solidFill>
                <a:effectLst/>
                <a:latin typeface="-apple-system"/>
              </a:rPr>
              <a:t>----------------------------------------------------------------------------------------------------------------------------------------------------------------------------------------------------------------------------------------------------------------------------------------------------------------------------------------------------------------------------------------------------------------------------------------------------------------------------</a:t>
            </a:r>
            <a:br>
              <a:rPr lang="ar-AE" sz="1600" b="0" i="0" dirty="0">
                <a:solidFill>
                  <a:srgbClr val="212529"/>
                </a:solidFill>
                <a:effectLst/>
                <a:latin typeface="-apple-system"/>
              </a:rPr>
            </a:br>
            <a:endParaRPr lang="ar-AE" sz="1600" b="1" i="0" dirty="0">
              <a:solidFill>
                <a:srgbClr val="444444"/>
              </a:solidFill>
              <a:effectLst/>
              <a:latin typeface="abdo"/>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01227" y="3344386"/>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a:t>
            </a:r>
            <a:r>
              <a:rPr kumimoji="0" lang="ar-AE" sz="1100" b="1" i="0" u="none" strike="noStrike" kern="1200" cap="none" spc="0" normalizeH="0" baseline="0" noProof="0">
                <a:ln>
                  <a:noFill/>
                </a:ln>
                <a:solidFill>
                  <a:srgbClr val="222A35"/>
                </a:solidFill>
                <a:effectLst/>
                <a:uLnTx/>
                <a:uFillTx/>
                <a:latin typeface="Helvetica Neue"/>
                <a:ea typeface="Calibri" panose="020F0502020204030204" pitchFamily="34" charset="0"/>
                <a:cs typeface="Arial" panose="020B0604020202020204" pitchFamily="34" charset="0"/>
              </a:rPr>
              <a:t>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839313" y="612811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954868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73521"/>
            <a:chOff x="9993401" y="230962"/>
            <a:chExt cx="3973263" cy="1473396"/>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2216" y="732792"/>
              <a:ext cx="2302930" cy="971566"/>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ضمائر الجر المتصلة</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2704" y="317488"/>
            <a:ext cx="457014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C0392B"/>
                </a:solidFill>
                <a:effectLst/>
                <a:uLnTx/>
                <a:uFillTx/>
                <a:latin typeface="abdo"/>
                <a:ea typeface="+mn-ea"/>
                <a:cs typeface="Arial" panose="020B0604020202020204" pitchFamily="34" charset="0"/>
              </a:rPr>
              <a:t>حدّدْ نوعَ الضّمائرِ في الكلمةِ الملّونةِ فيما يأتي:</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الجهلُ مطيَّـةُ سوءٍ، من ركِبَها زلَّ، ومن </a:t>
            </a:r>
            <a:r>
              <a:rPr kumimoji="0" lang="ar-AE" sz="1400" b="1" i="0" u="sng" strike="noStrike" kern="1200" cap="none" spc="0" normalizeH="0" baseline="0" noProof="0" dirty="0">
                <a:ln>
                  <a:noFill/>
                </a:ln>
                <a:solidFill>
                  <a:srgbClr val="2980B9"/>
                </a:solidFill>
                <a:effectLst/>
                <a:uLnTx/>
                <a:uFillTx/>
                <a:latin typeface="abdo"/>
                <a:ea typeface="+mn-ea"/>
                <a:cs typeface="Arial" panose="020B0604020202020204" pitchFamily="34" charset="0"/>
              </a:rPr>
              <a:t>صحِبَها</a:t>
            </a:r>
            <a:r>
              <a:rPr kumimoji="0" lang="ar-AE" sz="1400" b="1" i="0" u="none" strike="noStrike" kern="1200" cap="none" spc="0" normalizeH="0" baseline="0" noProof="0" dirty="0">
                <a:ln>
                  <a:noFill/>
                </a:ln>
                <a:solidFill>
                  <a:srgbClr val="2980B9"/>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ضلَّ. </a:t>
            </a:r>
            <a:b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ضميـرٌ منفــصلٌ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ضميـرٌ للمتكلِّـمِ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ضميـرٌ مستتـرٌ</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ضميـرٌ متّـصلٌ</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000045" y="639372"/>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440158" y="3029451"/>
            <a:ext cx="4722052" cy="2739211"/>
          </a:xfrm>
          <a:prstGeom prst="rect">
            <a:avLst/>
          </a:prstGeom>
          <a:noFill/>
          <a:ln w="76200">
            <a:solidFill>
              <a:srgbClr val="92D050"/>
            </a:solidFill>
          </a:ln>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400" b="1" i="0" u="none" strike="noStrike" kern="1200" cap="none" spc="0" normalizeH="0" baseline="0" noProof="0" dirty="0">
                <a:ln>
                  <a:noFill/>
                </a:ln>
                <a:solidFill>
                  <a:srgbClr val="8E44AD"/>
                </a:solidFill>
                <a:effectLst/>
                <a:uLnTx/>
                <a:uFillTx/>
                <a:latin typeface="abdo"/>
                <a:ea typeface="+mn-ea"/>
                <a:cs typeface="Arial" panose="020B0604020202020204" pitchFamily="34" charset="0"/>
              </a:rPr>
              <a:t>حدّدْ ضمائرَ الجرِّ المُتّصلةَ الواردةَ في الجملةِ الآتيـةِ، ثمَّ أعربِها إعرابًا كاملًا:</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مَنْ هانَتْ عليهِ نفسُهُ فَهُوَ على غيرِهِ أَهْوَنُ.</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8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2047061" y="2099512"/>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411285" y="1770884"/>
            <a:ext cx="5140451"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C0392B"/>
                </a:solidFill>
                <a:effectLst/>
                <a:uLnTx/>
                <a:uFillTx/>
                <a:latin typeface="abdo"/>
                <a:ea typeface="+mn-ea"/>
                <a:cs typeface="Arial" panose="020B0604020202020204" pitchFamily="34" charset="0"/>
              </a:rPr>
              <a:t>لنميِّزِ الآنَ نوع الضّميرِ الملّونِ في الجملة ؛ اخترِ الإجابةَ الصَّحيحةَ.</a:t>
            </a: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فيـ</a:t>
            </a: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ـك</a:t>
            </a:r>
            <a:r>
              <a:rPr kumimoji="0" lang="ar-AE" sz="1400" b="1" i="0" u="sng" strike="noStrike" kern="1200" cap="none" spc="0" normalizeH="0" baseline="0" noProof="0" dirty="0">
                <a:ln>
                  <a:noFill/>
                </a:ln>
                <a:solidFill>
                  <a:srgbClr val="444444"/>
                </a:solidFill>
                <a:effectLst/>
                <a:uLnTx/>
                <a:uFillTx/>
                <a:latin typeface="abdo"/>
                <a:ea typeface="+mn-ea"/>
                <a:cs typeface="Arial" panose="020B0604020202020204" pitchFamily="34" charset="0"/>
              </a:rPr>
              <a:t>َ</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سماتُ الشّجعانِ.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ضميرُ نصبٍ</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ضميرُ رفعٍ</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ضميرُ جرٍّ</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ضميرٌ منفصلٌ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608129" y="2212574"/>
            <a:ext cx="1145962" cy="82230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387414" y="4501423"/>
            <a:ext cx="4870402" cy="2062103"/>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C0392B"/>
                </a:solidFill>
                <a:effectLst/>
                <a:uLnTx/>
                <a:uFillTx/>
                <a:latin typeface="abdo"/>
                <a:ea typeface="+mn-ea"/>
                <a:cs typeface="Arial" panose="020B0604020202020204" pitchFamily="34" charset="0"/>
              </a:rPr>
              <a:t>لنميِّزِ الآنَ أنواعَ الضّميرِ الملّونِ في كلِّ جملةٍ؛ اخترِ الإجابةَ الصَّحيحةَ.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رأيتُــ</a:t>
            </a:r>
            <a:r>
              <a:rPr kumimoji="0" lang="ar-AE" sz="1400" b="1" i="0" u="sng"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ك</a:t>
            </a: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من بعيدٍ.</a:t>
            </a:r>
            <a:r>
              <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ضميرٌ منفصلٌ                                 ضميرُ نصبٍ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ضميرُ رفعٍ                                    ضميرُ جرٍّ</a:t>
            </a:r>
            <a:br>
              <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فيـ</a:t>
            </a:r>
            <a:r>
              <a:rPr kumimoji="0" lang="ar-AE" sz="1400" b="1" i="0" u="sng" strike="noStrike" kern="1200" cap="none" spc="0" normalizeH="0" baseline="0" noProof="0" dirty="0">
                <a:ln>
                  <a:noFill/>
                </a:ln>
                <a:solidFill>
                  <a:srgbClr val="FF0000"/>
                </a:solidFill>
                <a:effectLst/>
                <a:uLnTx/>
                <a:uFillTx/>
                <a:latin typeface="abdo"/>
                <a:ea typeface="+mn-ea"/>
                <a:cs typeface="Arial" panose="020B0604020202020204" pitchFamily="34" charset="0"/>
              </a:rPr>
              <a:t>ـكَ</a:t>
            </a: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سماتُ الشّجعانِ.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pple-system"/>
                <a:ea typeface="+mn-ea"/>
                <a:cs typeface="Arial" panose="020B0604020202020204" pitchFamily="34" charset="0"/>
              </a:rPr>
              <a:t>ضميرُ نصبٍ                                  ضميرُ رفعٍ</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pple-system"/>
                <a:ea typeface="+mn-ea"/>
                <a:cs typeface="Arial" panose="020B0604020202020204" pitchFamily="34" charset="0"/>
              </a:rPr>
              <a:t>ضميرُ جرٍّ                                    ضميرٌ منفصلٌ</a:t>
            </a:r>
            <a:br>
              <a:rPr kumimoji="0" lang="ar-AE" sz="1600" b="1" i="0" u="none" strike="noStrike" kern="1200" cap="none" spc="0" normalizeH="0" baseline="0" noProof="0" dirty="0">
                <a:ln>
                  <a:noFill/>
                </a:ln>
                <a:solidFill>
                  <a:prstClr val="black"/>
                </a:solidFill>
                <a:effectLst/>
                <a:uLnTx/>
                <a:uFillTx/>
                <a:latin typeface="-apple-system"/>
                <a:ea typeface="+mn-ea"/>
                <a:cs typeface="Arial" panose="020B0604020202020204" pitchFamily="34" charset="0"/>
              </a:rPr>
            </a:br>
            <a:endParaRPr kumimoji="0" lang="ar-AE" sz="16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8117774" y="3637426"/>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a:t>
            </a:r>
            <a:r>
              <a:rPr kumimoji="0" lang="ar-AE" sz="1100" b="1" i="0" u="none" strike="noStrike" kern="1200" cap="none" spc="0" normalizeH="0" baseline="0" noProof="0">
                <a:ln>
                  <a:noFill/>
                </a:ln>
                <a:solidFill>
                  <a:srgbClr val="222A35"/>
                </a:solidFill>
                <a:effectLst/>
                <a:uLnTx/>
                <a:uFillTx/>
                <a:latin typeface="Helvetica Neue"/>
                <a:ea typeface="Calibri" panose="020F0502020204030204" pitchFamily="34" charset="0"/>
                <a:cs typeface="Arial" panose="020B0604020202020204" pitchFamily="34" charset="0"/>
              </a:rPr>
              <a:t>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839313" y="612811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967504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09"/>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6328" y="870653"/>
              <a:ext cx="2302930" cy="464661"/>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إلى عبدالله الصغير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45223" y="269218"/>
            <a:ext cx="457014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قرأتُ قصّـةً بعنوانِ:</a:t>
            </a:r>
            <a:r>
              <a:rPr kumimoji="0" lang="ar-AE" sz="16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 إلى عبدِ اللّهِ الصّغير</a:t>
            </a: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تتحدّثُ عن وصيّـةٍ قدّمَها ابنُ زاهرٍ لهذا الصّـبيّ طلبَ منـهُ فيها أنْ يكونَ:</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صديقًـا وفيًّـــا لا يستطيـعَ العيشَ دونَ أصدقاء.</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أجيرًا يعملُ لحسابِ الآخرين.</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مُنتِــجًـا كالآلـةِ التي تعملُ ليلًا نهارًا بلا كللٍ.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بحّـارًا كالسّمكِ لا يستطيعُ العيشَ دونَ ماءٍ.</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841872" y="634133"/>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5582" y="2421098"/>
            <a:ext cx="4722052" cy="3785652"/>
          </a:xfrm>
          <a:prstGeom prst="rect">
            <a:avLst/>
          </a:prstGeom>
          <a:noFill/>
          <a:ln w="76200">
            <a:solidFill>
              <a:srgbClr val="92D05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قرأنا قصّـةَ: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إلى عبدِ اللّهِ الصّغيـرِ</a:t>
            </a:r>
            <a:r>
              <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 وتعرّفنا من خلالِها إلى زمنٍ ماضٍ عاشَـهُ آباؤنا وأجدادُنا، وفيـهِ من مظاهرِ تلكَ الحياةِ البسيطـةِ بتفاصيلِها، العظيمـةِ بقيمِـها ما فيـهِ؛ وعليـهِ سأجيبُ عن السّؤالِ الآتي إجابـةً وافيـةً واعيـةً.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لأهلِ البلدِ عاداتٌ ترتبطُ بفصولِ السّنةِ سأوضّحُها، وأبرزُ دلالاتِها الاجتماعيّةَ والثّقافيّةَ.</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5015637" y="3984910"/>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393635" y="1776080"/>
            <a:ext cx="4946070" cy="203132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كانَت ثَنيَةُ تَوَدُّ أُختَها ميرَةَ زَوجَةَ ابنِ زاهِرٍ، وَتَحرِصُ عَلى زيارَتِها، في كُلِّ مَساءٍ بَعدَ صَلاةِ المَغرِبِ، وَكانَت تَصطَحِبُ مَعَها ابنَها عَبدَ اللّهِ ذا الأعوامِ الثَّمانيةِ ليلعَبَ مَعَ وَلَديْ خالتهِ… رَيثَما تَذهَبُ الأُختانِ إِلى بَيتِ عَمَّتِهِما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عوشَةَ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حَيثُ يَتَسامَرُ الثَّلاثُ حَتّى بَعدَ صَلاةِ العِشاءِ".</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00B056"/>
                </a:solidFill>
                <a:effectLst/>
                <a:uLnTx/>
                <a:uFillTx/>
                <a:latin typeface="abdo"/>
                <a:ea typeface="+mn-ea"/>
                <a:cs typeface="Arial" panose="020B0604020202020204" pitchFamily="34" charset="0"/>
              </a:rPr>
              <a:t>القيمـةُ الاجتماعيّـةُ التي تشيـرُ إليها الفقـرةُ السّابقـةُ هي:</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إعدادُ الولائمِ الكبيـرةِ كلّما تزاورتِ الأختانِ أو تقابلتا.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التّزاورُ </a:t>
            </a:r>
            <a:r>
              <a:rPr kumimoji="0" lang="ar-SA" sz="14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والتّسامرُ</a:t>
            </a: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بينَ أفرادِ العائلـةِ مهما كانتِ المشاغلُ كبيرةً.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الحرصُ على زيارةِ العمّاتِ تحديدًا للإبقاءِ على أواصرِ المحبّـةِ.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إكرامُ الضّيفِ وتقديمُ جميعِ الخدماتِ الممكنـةِ لهُ حتّى يشعـرَ بالرّاحـةِ.</a:t>
            </a: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366209" y="2077415"/>
            <a:ext cx="1304301" cy="908864"/>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481265" y="4439342"/>
            <a:ext cx="5327152" cy="2031325"/>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العبارةُ التي تتّـضحُ فيها</a:t>
            </a:r>
            <a:r>
              <a:rPr kumimoji="0" lang="ar-AE" sz="14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 تقنيــةُ السّـردِ</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فيما يأتي هي:</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تأوّهَ ابنُ زاهرٍ وقال: آهٍ من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القيـدِأيُّها</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الرّجال. وَكانَ الصَّبيُّ يُنصِتُ في غَرابَةٍ، ثُمَّ نَطَقَ: ما بِكَ يا أُبوي خادِم؟!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أردَفَ وَهو يُشيرُ إِلى الصَّبيِّ بِسبّابَتِهِ: «اسمَع مِنّي يا وَلَدي، ها هوَ أَبوكَ يَدورُ كالثَّورِ المَربوطِ في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المَنيورِ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قَفَزَ (خادِم) فَجأَةً، وَسألَ الصَّغيرَ الواجِمَ: ألم يأتيا بَعدُ؟! رَدَّ عَلَيه عَبدُ اللّهِ بِتَّثاقُلٍ: لَيسَ بَعدُ يا أَبَتاهُ.</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تَنتَظِرُ دُنوَّ الأَصيلِ، لِتَفتَرِشَ الحَصيرَ في صَحنِ البَيتِ، وَترَتّبَ عَلى أَحَدِ أَطرافِهِ طَيّاتِ فِراشِ النّومِ، وَتُنَظّفَ شّيشَةَ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الفنَر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ثُمَّ تُشعِلَ فَتيلَتَهُ.</a:t>
            </a: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501779" y="3601814"/>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996516" y="62860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299248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09"/>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6328" y="870653"/>
              <a:ext cx="2302930" cy="464661"/>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عاشق الجدار القديم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45223" y="269218"/>
            <a:ext cx="4570145" cy="2308324"/>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"لَمْ تُخْبِرْني يا بو عَبْد اللّهِ عَمّا أَنْتَ مُقْدِمٌ عَلَيْهِ؟</a:t>
            </a:r>
            <a:endParaRPr kumimoji="0" lang="ar-AE" sz="16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اِسْمَعْ يا مُبارَكُ بَعْدَ أَنْ يَناموا سَأَسْبَحُ حَتّى ذلِكَ الوَحْشِ.</a:t>
            </a:r>
            <a:endParaRPr kumimoji="0" lang="ar-AE" sz="16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أَبو عَبْدِ اللّه إِنَّ هذا لَجُنونٌ سَيَقْتُلونَكَ.</a:t>
            </a:r>
            <a:endParaRPr kumimoji="0" lang="ar-AE" sz="16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يَقولونَ إِنَّهُمْ أَقْوِياءُ، وَأَبْدانَهُمْ حَمْراءُ، وَمُكْتَمِلو البِنْيَةِ، وَإِنَّهُمْ يَمْلِكونَ المَعْرِفَةَ بِكُلِّ شَيْءٍ، وَلكِنْ!".</a:t>
            </a:r>
            <a:endParaRPr kumimoji="0" lang="ar-AE" sz="16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C0392B"/>
                </a:solidFill>
                <a:effectLst/>
                <a:uLnTx/>
                <a:uFillTx/>
                <a:latin typeface="abdo"/>
                <a:ea typeface="+mn-ea"/>
                <a:cs typeface="Arial" panose="020B0604020202020204" pitchFamily="34" charset="0"/>
              </a:rPr>
              <a:t>ما التّقنيـةُ الفنّـيّــةُ التي ظهرت في العبارةِ السّابقـةِ؟</a:t>
            </a:r>
            <a:endParaRPr kumimoji="0" lang="ar-AE" sz="16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الحـوارُ الخارجيُّ.                 السّـــردُ.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الوصــفُ.                          الحوارُ الدّاخلـيُّ.</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841872" y="634133"/>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590546" y="3601814"/>
            <a:ext cx="4722052" cy="646331"/>
          </a:xfrm>
          <a:prstGeom prst="rect">
            <a:avLst/>
          </a:prstGeom>
          <a:noFill/>
          <a:ln w="76200">
            <a:solidFill>
              <a:srgbClr val="92D05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00B056"/>
                </a:solidFill>
                <a:effectLst/>
                <a:uLnTx/>
                <a:uFillTx/>
                <a:latin typeface="abdo"/>
                <a:ea typeface="+mn-ea"/>
                <a:cs typeface="Arial" panose="020B0604020202020204" pitchFamily="34" charset="0"/>
              </a:rPr>
              <a:t>تميّـزتِ القصّـةُ بتضمينِ كاتبِها الكثيـرَ من الصّورِ الفنّـيّـةِ التي تدلُّ بلفظٍ واضحٍ على معانٍ كثيـرةٍ غيرِ واردةٍ بشكلٍ مباشرٍ فمثلًا</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2134309" y="2692950"/>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393635" y="1776080"/>
            <a:ext cx="4946070" cy="203132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"في اللَّيْلِ الموحِشِ العَتِمِ كانوا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يَتمترسونَ</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خَلْفَ الأَكْياسِ الرَّمْلِيَّةِ على الشّاطِئِ، أَيْديهمُ مُمْسِكَةٌ بِالبَنادِقِ العَتيقَةِ (أَبو فَتيل) وَبِالسُّيوفِ الحادَّةِ،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وَوَنيسُهُمُ</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الوَحيدُ موسيقا تَبْعَــثُـها الرِّياحُ الخَريفِيَّةُ عَبْرَ أَمْواجِ البَحْرِ".</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ما المشـهدُ الذي تصفُـهُ الفقرةُ السّابقـةُ في القصّـةِ؟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مشهـدٌ للحربِ.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مشـهدٌ للوداعِ.</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مشهـدٌ للفـرحِ.</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مشهـدٌ للنّــصرِ.</a:t>
            </a: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366209" y="2077415"/>
            <a:ext cx="1304301" cy="908864"/>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481265" y="4439342"/>
            <a:ext cx="5327152" cy="1815882"/>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سأقرأ قصّـةَ (عاشـقُ الجدار الأخير) مرّةً ثانيـةً مركّـزًا على التّعبيراتِ الجميلـةِ والصّورِ الفنّـيّـةِ وأكتبُها محدّدًا ما أعجبني منها ذاكرًا السّببَ في ذلك.</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501779" y="3601814"/>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996516" y="62860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graphicFrame>
        <p:nvGraphicFramePr>
          <p:cNvPr id="6" name="جدول 5">
            <a:extLst>
              <a:ext uri="{FF2B5EF4-FFF2-40B4-BE49-F238E27FC236}">
                <a16:creationId xmlns:a16="http://schemas.microsoft.com/office/drawing/2014/main" id="{FC49A612-D49F-4E30-88A3-24D2E9E010A4}"/>
              </a:ext>
            </a:extLst>
          </p:cNvPr>
          <p:cNvGraphicFramePr>
            <a:graphicFrameLocks noGrp="1"/>
          </p:cNvGraphicFramePr>
          <p:nvPr/>
        </p:nvGraphicFramePr>
        <p:xfrm>
          <a:off x="245221" y="4298053"/>
          <a:ext cx="6098136" cy="1483360"/>
        </p:xfrm>
        <a:graphic>
          <a:graphicData uri="http://schemas.openxmlformats.org/drawingml/2006/table">
            <a:tbl>
              <a:tblPr rtl="1" firstRow="1" bandRow="1">
                <a:tableStyleId>{93296810-A885-4BE3-A3E7-6D5BEEA58F35}</a:tableStyleId>
              </a:tblPr>
              <a:tblGrid>
                <a:gridCol w="2579740">
                  <a:extLst>
                    <a:ext uri="{9D8B030D-6E8A-4147-A177-3AD203B41FA5}">
                      <a16:colId xmlns:a16="http://schemas.microsoft.com/office/drawing/2014/main" val="1839317392"/>
                    </a:ext>
                  </a:extLst>
                </a:gridCol>
                <a:gridCol w="3518396">
                  <a:extLst>
                    <a:ext uri="{9D8B030D-6E8A-4147-A177-3AD203B41FA5}">
                      <a16:colId xmlns:a16="http://schemas.microsoft.com/office/drawing/2014/main" val="3861540878"/>
                    </a:ext>
                  </a:extLst>
                </a:gridCol>
              </a:tblGrid>
              <a:tr h="370840">
                <a:tc>
                  <a:txBody>
                    <a:bodyPr/>
                    <a:lstStyle/>
                    <a:p>
                      <a:pPr algn="ctr" rtl="1"/>
                      <a:r>
                        <a:rPr lang="ar-AE" dirty="0"/>
                        <a:t>التعبير المجازي </a:t>
                      </a:r>
                    </a:p>
                  </a:txBody>
                  <a:tcPr/>
                </a:tc>
                <a:tc>
                  <a:txBody>
                    <a:bodyPr/>
                    <a:lstStyle/>
                    <a:p>
                      <a:pPr algn="ctr" rtl="1"/>
                      <a:r>
                        <a:rPr lang="ar-AE" dirty="0"/>
                        <a:t>شرحه وتوضيحه</a:t>
                      </a:r>
                    </a:p>
                  </a:txBody>
                  <a:tcPr/>
                </a:tc>
                <a:extLst>
                  <a:ext uri="{0D108BD9-81ED-4DB2-BD59-A6C34878D82A}">
                    <a16:rowId xmlns:a16="http://schemas.microsoft.com/office/drawing/2014/main" val="2722912673"/>
                  </a:ext>
                </a:extLst>
              </a:tr>
              <a:tr h="370840">
                <a:tc>
                  <a:txBody>
                    <a:bodyPr/>
                    <a:lstStyle/>
                    <a:p>
                      <a:pPr algn="r" rtl="1"/>
                      <a:r>
                        <a:rPr lang="ar-AE" b="1" dirty="0"/>
                        <a:t>أرسل العدو جراثيمه .</a:t>
                      </a:r>
                    </a:p>
                  </a:txBody>
                  <a:tcPr/>
                </a:tc>
                <a:tc>
                  <a:txBody>
                    <a:bodyPr/>
                    <a:lstStyle/>
                    <a:p>
                      <a:pPr algn="ctr" rtl="1"/>
                      <a:endParaRPr lang="ar-AE"/>
                    </a:p>
                  </a:txBody>
                  <a:tcPr/>
                </a:tc>
                <a:extLst>
                  <a:ext uri="{0D108BD9-81ED-4DB2-BD59-A6C34878D82A}">
                    <a16:rowId xmlns:a16="http://schemas.microsoft.com/office/drawing/2014/main" val="481661484"/>
                  </a:ext>
                </a:extLst>
              </a:tr>
              <a:tr h="370840">
                <a:tc>
                  <a:txBody>
                    <a:bodyPr/>
                    <a:lstStyle/>
                    <a:p>
                      <a:pPr algn="r" rtl="1"/>
                      <a:r>
                        <a:rPr lang="ar-AE" b="1" dirty="0"/>
                        <a:t>الأفكار مطرقة تدق على الرأس .</a:t>
                      </a:r>
                    </a:p>
                  </a:txBody>
                  <a:tcPr/>
                </a:tc>
                <a:tc>
                  <a:txBody>
                    <a:bodyPr/>
                    <a:lstStyle/>
                    <a:p>
                      <a:pPr algn="ctr" rtl="1"/>
                      <a:endParaRPr lang="ar-AE"/>
                    </a:p>
                  </a:txBody>
                  <a:tcPr/>
                </a:tc>
                <a:extLst>
                  <a:ext uri="{0D108BD9-81ED-4DB2-BD59-A6C34878D82A}">
                    <a16:rowId xmlns:a16="http://schemas.microsoft.com/office/drawing/2014/main" val="840093536"/>
                  </a:ext>
                </a:extLst>
              </a:tr>
              <a:tr h="370840">
                <a:tc>
                  <a:txBody>
                    <a:bodyPr/>
                    <a:lstStyle/>
                    <a:p>
                      <a:pPr algn="r" rtl="1"/>
                      <a:r>
                        <a:rPr lang="ar-AE" b="1" dirty="0"/>
                        <a:t>الأشباح في داخلي .</a:t>
                      </a:r>
                    </a:p>
                  </a:txBody>
                  <a:tcPr/>
                </a:tc>
                <a:tc>
                  <a:txBody>
                    <a:bodyPr/>
                    <a:lstStyle/>
                    <a:p>
                      <a:pPr algn="ctr" rtl="1"/>
                      <a:endParaRPr lang="ar-AE" dirty="0"/>
                    </a:p>
                  </a:txBody>
                  <a:tcPr/>
                </a:tc>
                <a:extLst>
                  <a:ext uri="{0D108BD9-81ED-4DB2-BD59-A6C34878D82A}">
                    <a16:rowId xmlns:a16="http://schemas.microsoft.com/office/drawing/2014/main" val="802190454"/>
                  </a:ext>
                </a:extLst>
              </a:tr>
            </a:tbl>
          </a:graphicData>
        </a:graphic>
      </p:graphicFrame>
    </p:spTree>
    <p:extLst>
      <p:ext uri="{BB962C8B-B14F-4D97-AF65-F5344CB8AC3E}">
        <p14:creationId xmlns:p14="http://schemas.microsoft.com/office/powerpoint/2010/main" val="3304787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464070" y="803672"/>
            <a:ext cx="2799666" cy="1040609"/>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6328" y="870653"/>
              <a:ext cx="2302930" cy="464661"/>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الوجه الآخر</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28777" y="708311"/>
            <a:ext cx="457014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"...وَأَنا أَقِفُ عِنْدَ الشَّاطِئِ، عَيْني تَرْقُبُ ساعِدَ السَّمَّاكِ وَهو يَسْحَبُ حِبالَ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اللّنج</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سَمْراءَ داكِنَـةً، مَعْروقَـةً، شُروخُ البَحْرِ غائِصَـةٌ في لَحْمِ جَبينِهِ... قُلْتُ في نَفْسي يَجِبُ أَنْ أَكْتُبَ لِصالِحِ هؤلاءِ تَكونُ الكِتابَـةُ حَقيقِيَّـةً".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C0392B"/>
                </a:solidFill>
                <a:effectLst/>
                <a:uLnTx/>
                <a:uFillTx/>
                <a:latin typeface="abdo"/>
                <a:ea typeface="+mn-ea"/>
                <a:cs typeface="Arial" panose="020B0604020202020204" pitchFamily="34" charset="0"/>
              </a:rPr>
              <a:t>الحدثُ الَّذي تُعبِّـرُ عنـهُ الفقرةُ السَّابقـةُ مِنَ القصَّـةِ: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انفراجُ العُقدةِ.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حدثُ النِّهايــةِ.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حدثُ البدايــةِ.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حدثُ العُقدةِ.</a:t>
            </a: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825426" y="1153876"/>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521490" y="3621961"/>
            <a:ext cx="4722052" cy="2123658"/>
          </a:xfrm>
          <a:prstGeom prst="rect">
            <a:avLst/>
          </a:prstGeom>
          <a:noFill/>
          <a:ln w="76200">
            <a:solidFill>
              <a:srgbClr val="92D05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err="1">
                <a:ln>
                  <a:noFill/>
                </a:ln>
                <a:solidFill>
                  <a:srgbClr val="2980B9"/>
                </a:solidFill>
                <a:effectLst/>
                <a:uLnTx/>
                <a:uFillTx/>
                <a:latin typeface="abdo"/>
                <a:ea typeface="+mn-ea"/>
                <a:cs typeface="Arial" panose="020B0604020202020204" pitchFamily="34" charset="0"/>
              </a:rPr>
              <a:t>نْتَهَتِ</a:t>
            </a:r>
            <a:r>
              <a:rPr kumimoji="0" lang="ar-AE" sz="1200" b="1" i="0" u="none" strike="noStrike" kern="1200" cap="none" spc="0" normalizeH="0" baseline="0" noProof="0" dirty="0">
                <a:ln>
                  <a:noFill/>
                </a:ln>
                <a:solidFill>
                  <a:srgbClr val="2980B9"/>
                </a:solidFill>
                <a:effectLst/>
                <a:uLnTx/>
                <a:uFillTx/>
                <a:latin typeface="abdo"/>
                <a:ea typeface="+mn-ea"/>
                <a:cs typeface="Arial" panose="020B0604020202020204" pitchFamily="34" charset="0"/>
              </a:rPr>
              <a:t> القِصَّـةُ بِمُقابَلَـةِ الكاتِبِ لِجارِهِ سَعيدٍ، وما لَفَتَ انْتِباهُ الكاتِبِ هو قِرْطاسُ الخُبْزِ، ما الَّذي تَسْتَخْلِصـهُ مِنْ هذا المَوْقِفِ؟ وَعلامَ يَدُلُّ ذَلكَ؟</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2330297" y="2713097"/>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393635" y="2236966"/>
            <a:ext cx="4946070" cy="138499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كانَ الكاتبُ مُتأثِّـرًا بعبارةٍ دَفعتْـهُ إلى المُضيِّ قُدُمًــا هي:</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عبارةُ الأُمِّ: سيكونُ لكَ شأنٌ عظيـمٌ.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عبارةُ المُديرِ: هذهِ الجُملـةُ يجبُ حَذفُها.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عبارةُ الجارِ: يَبدو التَّعبُ ظاهرًا على وَجهِـكَ.</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عبارةُ الأبِ: السَّمَّاكُ هو الأَعظمُ على هذهِ الأرضِ.</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endParaRPr kumimoji="0" lang="ar-SA"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366209" y="2538301"/>
            <a:ext cx="1304301" cy="908864"/>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464070" y="4556633"/>
            <a:ext cx="5327152" cy="1938992"/>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2980B9"/>
                </a:solidFill>
                <a:effectLst/>
                <a:uLnTx/>
                <a:uFillTx/>
                <a:latin typeface="abdo"/>
                <a:ea typeface="+mn-ea"/>
                <a:cs typeface="Arial" panose="020B0604020202020204" pitchFamily="34" charset="0"/>
              </a:rPr>
              <a:t>كِتابَـةُ مَقالٍ إِنْسانيٍّ مَوْقِفٌ، التَّحَدُّثُ عَنْ مُعاناةِ الآخَرينَ مَوْقِفٌ، المُشارَكَـةُ الحَقيقِيَّـةُ مَوْقِفٌ.</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هَلْ مَرَرتَ بتجاربَ كُنْتَ فيها صاحِبَ مَوْقِفٍ مِنْ قَبْل؟ اكْتُبْ مواقِفَ حَقيقيَّــةً حَدَثَتْ لَكَ.</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8554665" y="3734328"/>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168794" y="6149689"/>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
        <p:nvSpPr>
          <p:cNvPr id="8" name="Rectangle 1">
            <a:extLst>
              <a:ext uri="{FF2B5EF4-FFF2-40B4-BE49-F238E27FC236}">
                <a16:creationId xmlns:a16="http://schemas.microsoft.com/office/drawing/2014/main" id="{EE8C7FA6-78AE-3181-5100-B9E370A0294C}"/>
              </a:ext>
            </a:extLst>
          </p:cNvPr>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t" latinLnBrk="0" hangingPunct="0">
              <a:lnSpc>
                <a:spcPct val="100000"/>
              </a:lnSpc>
              <a:spcBef>
                <a:spcPct val="0"/>
              </a:spcBef>
              <a:spcAft>
                <a:spcPct val="0"/>
              </a:spcAft>
              <a:buClrTx/>
              <a:buSzTx/>
              <a:buFontTx/>
              <a:buNone/>
              <a:tabLst/>
              <a:defRPr/>
            </a:pPr>
            <a:r>
              <a:rPr kumimoji="0" lang="ar-SA" altLang="ar-AE" sz="1600" b="1" i="0" u="none" strike="noStrike" kern="1200" cap="none" spc="0" normalizeH="0" baseline="0" noProof="0">
                <a:ln>
                  <a:noFill/>
                </a:ln>
                <a:solidFill>
                  <a:srgbClr val="FFFFFF"/>
                </a:solidFill>
                <a:effectLst/>
                <a:uLnTx/>
                <a:uFillTx/>
                <a:latin typeface="abdo"/>
                <a:ea typeface="+mn-ea"/>
                <a:cs typeface="Arial" panose="020B0604020202020204" pitchFamily="34" charset="0"/>
              </a:rPr>
              <a:t>حدثُ العُقدةِ.</a:t>
            </a:r>
            <a:endParaRPr kumimoji="0" lang="en-US" altLang="ar-AE"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ar-AE"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2">
            <a:extLst>
              <a:ext uri="{FF2B5EF4-FFF2-40B4-BE49-F238E27FC236}">
                <a16:creationId xmlns:a16="http://schemas.microsoft.com/office/drawing/2014/main" id="{B2AE86D6-D62E-E5FD-AF02-F6D43B9F62F8}"/>
              </a:ext>
            </a:extLst>
          </p:cNvPr>
          <p:cNvSpPr>
            <a:spLocks noChangeArrowheads="1"/>
          </p:cNvSpPr>
          <p:nvPr/>
        </p:nvSpPr>
        <p:spPr bwMode="auto">
          <a:xfrm>
            <a:off x="152400" y="15240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t" latinLnBrk="0" hangingPunct="0">
              <a:lnSpc>
                <a:spcPct val="100000"/>
              </a:lnSpc>
              <a:spcBef>
                <a:spcPct val="0"/>
              </a:spcBef>
              <a:spcAft>
                <a:spcPct val="0"/>
              </a:spcAft>
              <a:buClrTx/>
              <a:buSzTx/>
              <a:buFontTx/>
              <a:buNone/>
              <a:tabLst/>
              <a:defRPr/>
            </a:pPr>
            <a:r>
              <a:rPr kumimoji="0" lang="ar-SA" altLang="ar-AE" sz="1600" b="1" i="0" u="none" strike="noStrike" kern="1200" cap="none" spc="0" normalizeH="0" baseline="0" noProof="0">
                <a:ln>
                  <a:noFill/>
                </a:ln>
                <a:solidFill>
                  <a:srgbClr val="FFFFFF"/>
                </a:solidFill>
                <a:effectLst/>
                <a:uLnTx/>
                <a:uFillTx/>
                <a:latin typeface="abdo"/>
                <a:ea typeface="+mn-ea"/>
                <a:cs typeface="Arial" panose="020B0604020202020204" pitchFamily="34" charset="0"/>
              </a:rPr>
              <a:t>حدثُ العُقدةِ.</a:t>
            </a:r>
            <a:endParaRPr kumimoji="0" lang="en-US" altLang="ar-AE"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ar-AE"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810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09"/>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66328" y="870653"/>
              <a:ext cx="2302930" cy="464661"/>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فن النهمة</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51100" y="438495"/>
            <a:ext cx="4570145" cy="1569660"/>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بعدَ قراءةِ نصِّ</a:t>
            </a: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6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فنِّ النّهمـةِ</a:t>
            </a: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6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سأحدّدُ الفكـرةَ المحوريّـةَ منه</a:t>
            </a: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تعريفُ فَنِّ النَّهْمَةِ، وذكرُ أسبابِـهِ وأُصولِهِ وَكَيْفيَّةِ أَدائِهِ.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دَوْرُ النَّهّامِ في الرِّحْلَةِ الْبَحْرِيَّةِ.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الجُهودُ المبذولـةُ في الْحِفاظِ على فنِّ النَّهْمَةِ مِن الضَّياع.</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ارْتِباطُ فَنِّ النَّهْمَةِ بِدَوْلَةِ الإماراتِ الْعَرَبِيَّةِ الْمُتَّحِدَةِ.</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6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873321" y="768893"/>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5582" y="2421098"/>
            <a:ext cx="4722052" cy="3600986"/>
          </a:xfrm>
          <a:prstGeom prst="rect">
            <a:avLst/>
          </a:prstGeom>
          <a:noFill/>
          <a:ln w="76200">
            <a:solidFill>
              <a:srgbClr val="92D05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بمرورِ الزَّمَنِ عُرِفَتِ النَّهْمَةُ كَفنٍّ غنائيٍّ بحريٍّ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يَسْتَنْهِضُ هِمَمَ الْبَحّارَةِ لِمواصَلَةِ الرِّحْلَةِ وَمُقارَعةِ الْأَمْواجِ وَالْعواصِفِ وَالْعملِ الشّاقِّ</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على السُّفُنِ الشّراعِيَّةِ. وَيُؤَدّى هذا الْفَنُّ وفْقَ قواعِدَ خاصَّةٍ في الْأَداءِ الْحَرَكِيِّ وَالْغِناءِ الْجَماعيِّ الْفلكلوريّ، بِمُرافَقَةِ الْأدواتِ الْموسيقِيَّةِ التَّقْليديَّةِ.</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00B056"/>
                </a:solidFill>
                <a:effectLst/>
                <a:uLnTx/>
                <a:uFillTx/>
                <a:latin typeface="abdo"/>
                <a:ea typeface="+mn-ea"/>
                <a:cs typeface="Arial" panose="020B0604020202020204" pitchFamily="34" charset="0"/>
              </a:rPr>
              <a:t>سأوضّحُ دلالـةَ الصّورِ الفنّـيّـةِ في الكلماتِ الملوّنـةِ في الفقرةِ السّابقـةِ</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5015637" y="3984910"/>
            <a:ext cx="1170559" cy="908864"/>
          </a:xfrm>
          <a:prstGeom prst="ellipse">
            <a:avLst/>
          </a:prstGeom>
          <a:noFill/>
          <a:ln w="57150">
            <a:solidFill>
              <a:srgbClr val="92D05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اللون الأخضر</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222843" y="2017094"/>
            <a:ext cx="5327152" cy="830997"/>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srgbClr val="333333"/>
                </a:solidFill>
                <a:effectLst/>
                <a:uLnTx/>
                <a:uFillTx/>
                <a:latin typeface="abdo"/>
                <a:ea typeface="+mn-ea"/>
                <a:cs typeface="Arial" panose="020B0604020202020204" pitchFamily="34" charset="0"/>
              </a:rPr>
              <a:t>ما تعريف المصطلحاتُ الواردةُ النّـصِّ؟</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539941" y="1966666"/>
            <a:ext cx="1304301" cy="908864"/>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512779" y="4158641"/>
            <a:ext cx="5327152" cy="523220"/>
          </a:xfrm>
          <a:prstGeom prst="rect">
            <a:avLst/>
          </a:prstGeom>
          <a:noFill/>
          <a:ln w="76200">
            <a:solidFill>
              <a:srgbClr val="FF6600"/>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بالرّجوعِ إلى النّـصِّ المعلوماتيّ (فنُّ النّـهمــةِ) سأقومُ بتلخيصِ الفقرةِ الخاصّـةِ بأنواعِ الأهازيجِ المستخدمـةِ في النّهمـةِ وفقَ الجدولِ الآتي</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619111" y="3312467"/>
            <a:ext cx="1145962" cy="822305"/>
          </a:xfrm>
          <a:prstGeom prst="ellipse">
            <a:avLst/>
          </a:prstGeom>
          <a:noFill/>
          <a:ln w="57150">
            <a:solidFill>
              <a:srgbClr val="FF66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F6600"/>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996516" y="62860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graphicFrame>
        <p:nvGraphicFramePr>
          <p:cNvPr id="6" name="جدول 5">
            <a:extLst>
              <a:ext uri="{FF2B5EF4-FFF2-40B4-BE49-F238E27FC236}">
                <a16:creationId xmlns:a16="http://schemas.microsoft.com/office/drawing/2014/main" id="{43D3719A-A86E-6593-8312-B07D07E106EF}"/>
              </a:ext>
            </a:extLst>
          </p:cNvPr>
          <p:cNvGraphicFramePr>
            <a:graphicFrameLocks noGrp="1"/>
          </p:cNvGraphicFramePr>
          <p:nvPr/>
        </p:nvGraphicFramePr>
        <p:xfrm>
          <a:off x="6234172" y="4705730"/>
          <a:ext cx="5786784" cy="1828800"/>
        </p:xfrm>
        <a:graphic>
          <a:graphicData uri="http://schemas.openxmlformats.org/drawingml/2006/table">
            <a:tbl>
              <a:tblPr rtl="1" firstRow="1" bandRow="1">
                <a:tableStyleId>{00A15C55-8517-42AA-B614-E9B94910E393}</a:tableStyleId>
              </a:tblPr>
              <a:tblGrid>
                <a:gridCol w="2893392">
                  <a:extLst>
                    <a:ext uri="{9D8B030D-6E8A-4147-A177-3AD203B41FA5}">
                      <a16:colId xmlns:a16="http://schemas.microsoft.com/office/drawing/2014/main" val="1086756105"/>
                    </a:ext>
                  </a:extLst>
                </a:gridCol>
                <a:gridCol w="2893392">
                  <a:extLst>
                    <a:ext uri="{9D8B030D-6E8A-4147-A177-3AD203B41FA5}">
                      <a16:colId xmlns:a16="http://schemas.microsoft.com/office/drawing/2014/main" val="4022185405"/>
                    </a:ext>
                  </a:extLst>
                </a:gridCol>
              </a:tblGrid>
              <a:tr h="285945">
                <a:tc>
                  <a:txBody>
                    <a:bodyPr/>
                    <a:lstStyle/>
                    <a:p>
                      <a:pPr algn="ctr" rtl="1"/>
                      <a:r>
                        <a:rPr lang="ar-AE" dirty="0">
                          <a:solidFill>
                            <a:schemeClr val="tx1"/>
                          </a:solidFill>
                        </a:rPr>
                        <a:t>اسم النهمة الغنائية </a:t>
                      </a:r>
                    </a:p>
                  </a:txBody>
                  <a:tcPr/>
                </a:tc>
                <a:tc>
                  <a:txBody>
                    <a:bodyPr/>
                    <a:lstStyle/>
                    <a:p>
                      <a:pPr algn="ctr" rtl="1"/>
                      <a:r>
                        <a:rPr lang="ar-AE" dirty="0">
                          <a:solidFill>
                            <a:schemeClr val="tx1"/>
                          </a:solidFill>
                        </a:rPr>
                        <a:t>استخدامها </a:t>
                      </a:r>
                    </a:p>
                  </a:txBody>
                  <a:tcPr/>
                </a:tc>
                <a:extLst>
                  <a:ext uri="{0D108BD9-81ED-4DB2-BD59-A6C34878D82A}">
                    <a16:rowId xmlns:a16="http://schemas.microsoft.com/office/drawing/2014/main" val="1727813164"/>
                  </a:ext>
                </a:extLst>
              </a:tr>
              <a:tr h="285945">
                <a:tc>
                  <a:txBody>
                    <a:bodyPr/>
                    <a:lstStyle/>
                    <a:p>
                      <a:pPr rtl="1"/>
                      <a:endParaRPr lang="ar-AE"/>
                    </a:p>
                  </a:txBody>
                  <a:tcPr/>
                </a:tc>
                <a:tc>
                  <a:txBody>
                    <a:bodyPr/>
                    <a:lstStyle/>
                    <a:p>
                      <a:pPr rtl="1"/>
                      <a:endParaRPr lang="ar-AE"/>
                    </a:p>
                  </a:txBody>
                  <a:tcPr/>
                </a:tc>
                <a:extLst>
                  <a:ext uri="{0D108BD9-81ED-4DB2-BD59-A6C34878D82A}">
                    <a16:rowId xmlns:a16="http://schemas.microsoft.com/office/drawing/2014/main" val="2695770618"/>
                  </a:ext>
                </a:extLst>
              </a:tr>
              <a:tr h="285945">
                <a:tc>
                  <a:txBody>
                    <a:bodyPr/>
                    <a:lstStyle/>
                    <a:p>
                      <a:pPr rtl="1"/>
                      <a:endParaRPr lang="ar-AE"/>
                    </a:p>
                  </a:txBody>
                  <a:tcPr/>
                </a:tc>
                <a:tc>
                  <a:txBody>
                    <a:bodyPr/>
                    <a:lstStyle/>
                    <a:p>
                      <a:pPr rtl="1"/>
                      <a:endParaRPr lang="ar-AE"/>
                    </a:p>
                  </a:txBody>
                  <a:tcPr/>
                </a:tc>
                <a:extLst>
                  <a:ext uri="{0D108BD9-81ED-4DB2-BD59-A6C34878D82A}">
                    <a16:rowId xmlns:a16="http://schemas.microsoft.com/office/drawing/2014/main" val="562640075"/>
                  </a:ext>
                </a:extLst>
              </a:tr>
              <a:tr h="285945">
                <a:tc>
                  <a:txBody>
                    <a:bodyPr/>
                    <a:lstStyle/>
                    <a:p>
                      <a:pPr rtl="1"/>
                      <a:endParaRPr lang="ar-AE"/>
                    </a:p>
                  </a:txBody>
                  <a:tcPr/>
                </a:tc>
                <a:tc>
                  <a:txBody>
                    <a:bodyPr/>
                    <a:lstStyle/>
                    <a:p>
                      <a:pPr rtl="1"/>
                      <a:endParaRPr lang="ar-AE"/>
                    </a:p>
                  </a:txBody>
                  <a:tcPr/>
                </a:tc>
                <a:extLst>
                  <a:ext uri="{0D108BD9-81ED-4DB2-BD59-A6C34878D82A}">
                    <a16:rowId xmlns:a16="http://schemas.microsoft.com/office/drawing/2014/main" val="124883737"/>
                  </a:ext>
                </a:extLst>
              </a:tr>
              <a:tr h="285945">
                <a:tc>
                  <a:txBody>
                    <a:bodyPr/>
                    <a:lstStyle/>
                    <a:p>
                      <a:pPr rtl="1"/>
                      <a:endParaRPr lang="ar-AE"/>
                    </a:p>
                  </a:txBody>
                  <a:tcPr/>
                </a:tc>
                <a:tc>
                  <a:txBody>
                    <a:bodyPr/>
                    <a:lstStyle/>
                    <a:p>
                      <a:pPr rtl="1"/>
                      <a:endParaRPr lang="ar-AE" dirty="0"/>
                    </a:p>
                  </a:txBody>
                  <a:tcPr/>
                </a:tc>
                <a:extLst>
                  <a:ext uri="{0D108BD9-81ED-4DB2-BD59-A6C34878D82A}">
                    <a16:rowId xmlns:a16="http://schemas.microsoft.com/office/drawing/2014/main" val="3673801348"/>
                  </a:ext>
                </a:extLst>
              </a:tr>
            </a:tbl>
          </a:graphicData>
        </a:graphic>
      </p:graphicFrame>
      <p:graphicFrame>
        <p:nvGraphicFramePr>
          <p:cNvPr id="8" name="جدول 7">
            <a:extLst>
              <a:ext uri="{FF2B5EF4-FFF2-40B4-BE49-F238E27FC236}">
                <a16:creationId xmlns:a16="http://schemas.microsoft.com/office/drawing/2014/main" id="{74C09501-5D63-81AA-60AC-C5CD5EA782DF}"/>
              </a:ext>
            </a:extLst>
          </p:cNvPr>
          <p:cNvGraphicFramePr>
            <a:graphicFrameLocks noGrp="1"/>
          </p:cNvGraphicFramePr>
          <p:nvPr/>
        </p:nvGraphicFramePr>
        <p:xfrm>
          <a:off x="5441529" y="2597585"/>
          <a:ext cx="4946070" cy="1112520"/>
        </p:xfrm>
        <a:graphic>
          <a:graphicData uri="http://schemas.openxmlformats.org/drawingml/2006/table">
            <a:tbl>
              <a:tblPr rtl="1" firstRow="1" bandRow="1">
                <a:tableStyleId>{5C22544A-7EE6-4342-B048-85BDC9FD1C3A}</a:tableStyleId>
              </a:tblPr>
              <a:tblGrid>
                <a:gridCol w="1407740">
                  <a:extLst>
                    <a:ext uri="{9D8B030D-6E8A-4147-A177-3AD203B41FA5}">
                      <a16:colId xmlns:a16="http://schemas.microsoft.com/office/drawing/2014/main" val="2940163290"/>
                    </a:ext>
                  </a:extLst>
                </a:gridCol>
                <a:gridCol w="3538330">
                  <a:extLst>
                    <a:ext uri="{9D8B030D-6E8A-4147-A177-3AD203B41FA5}">
                      <a16:colId xmlns:a16="http://schemas.microsoft.com/office/drawing/2014/main" val="2254613978"/>
                    </a:ext>
                  </a:extLst>
                </a:gridCol>
              </a:tblGrid>
              <a:tr h="370840">
                <a:tc>
                  <a:txBody>
                    <a:bodyPr/>
                    <a:lstStyle/>
                    <a:p>
                      <a:pPr rtl="1"/>
                      <a:r>
                        <a:rPr lang="ar-AE" sz="1800" b="1" i="0" kern="1200" dirty="0" err="1">
                          <a:solidFill>
                            <a:schemeClr val="tx1"/>
                          </a:solidFill>
                          <a:effectLst/>
                          <a:latin typeface="+mn-lt"/>
                          <a:ea typeface="+mn-ea"/>
                          <a:cs typeface="+mn-cs"/>
                        </a:rPr>
                        <a:t>النّوخذةُ</a:t>
                      </a:r>
                      <a:r>
                        <a:rPr lang="ar-AE" sz="1800" b="1" i="0" kern="1200" dirty="0">
                          <a:solidFill>
                            <a:schemeClr val="lt1"/>
                          </a:solidFill>
                          <a:effectLst/>
                          <a:latin typeface="+mn-lt"/>
                          <a:ea typeface="+mn-ea"/>
                          <a:cs typeface="+mn-cs"/>
                        </a:rPr>
                        <a:t> </a:t>
                      </a:r>
                      <a:endParaRPr lang="ar-AE" dirty="0"/>
                    </a:p>
                  </a:txBody>
                  <a:tcPr>
                    <a:solidFill>
                      <a:srgbClr val="FF6DB6"/>
                    </a:solidFill>
                  </a:tcPr>
                </a:tc>
                <a:tc>
                  <a:txBody>
                    <a:bodyPr/>
                    <a:lstStyle/>
                    <a:p>
                      <a:pPr rtl="1"/>
                      <a:endParaRPr lang="ar-AE" dirty="0"/>
                    </a:p>
                  </a:txBody>
                  <a:tcPr>
                    <a:solidFill>
                      <a:srgbClr val="FF6DB6"/>
                    </a:solidFill>
                  </a:tcPr>
                </a:tc>
                <a:extLst>
                  <a:ext uri="{0D108BD9-81ED-4DB2-BD59-A6C34878D82A}">
                    <a16:rowId xmlns:a16="http://schemas.microsoft.com/office/drawing/2014/main" val="3921701690"/>
                  </a:ext>
                </a:extLst>
              </a:tr>
              <a:tr h="370840">
                <a:tc>
                  <a:txBody>
                    <a:bodyPr/>
                    <a:lstStyle/>
                    <a:p>
                      <a:pPr rtl="1"/>
                      <a:r>
                        <a:rPr lang="ar-AE" b="1" i="0" dirty="0">
                          <a:solidFill>
                            <a:schemeClr val="tx1"/>
                          </a:solidFill>
                          <a:effectLst/>
                          <a:latin typeface="abdo"/>
                        </a:rPr>
                        <a:t>النّـهّامُ</a:t>
                      </a:r>
                      <a:r>
                        <a:rPr lang="ar-AE" b="1" i="0" dirty="0">
                          <a:solidFill>
                            <a:srgbClr val="C0392B"/>
                          </a:solidFill>
                          <a:effectLst/>
                          <a:latin typeface="abdo"/>
                        </a:rPr>
                        <a:t> </a:t>
                      </a:r>
                      <a:endParaRPr lang="ar-AE" dirty="0"/>
                    </a:p>
                  </a:txBody>
                  <a:tcPr>
                    <a:solidFill>
                      <a:srgbClr val="FF6DB6"/>
                    </a:solidFill>
                  </a:tcPr>
                </a:tc>
                <a:tc>
                  <a:txBody>
                    <a:bodyPr/>
                    <a:lstStyle/>
                    <a:p>
                      <a:pPr rtl="1"/>
                      <a:endParaRPr lang="ar-AE"/>
                    </a:p>
                  </a:txBody>
                  <a:tcPr>
                    <a:solidFill>
                      <a:srgbClr val="FF6DB6"/>
                    </a:solidFill>
                  </a:tcPr>
                </a:tc>
                <a:extLst>
                  <a:ext uri="{0D108BD9-81ED-4DB2-BD59-A6C34878D82A}">
                    <a16:rowId xmlns:a16="http://schemas.microsoft.com/office/drawing/2014/main" val="2858099742"/>
                  </a:ext>
                </a:extLst>
              </a:tr>
              <a:tr h="370840">
                <a:tc>
                  <a:txBody>
                    <a:bodyPr/>
                    <a:lstStyle/>
                    <a:p>
                      <a:pPr rtl="1"/>
                      <a:r>
                        <a:rPr lang="ar-AE" sz="1800" b="1" i="0" kern="1200" dirty="0">
                          <a:solidFill>
                            <a:schemeClr val="dk1"/>
                          </a:solidFill>
                          <a:effectLst/>
                          <a:latin typeface="+mn-lt"/>
                          <a:ea typeface="+mn-ea"/>
                          <a:cs typeface="+mn-cs"/>
                        </a:rPr>
                        <a:t>القفال </a:t>
                      </a:r>
                      <a:endParaRPr lang="ar-AE" dirty="0"/>
                    </a:p>
                  </a:txBody>
                  <a:tcPr>
                    <a:solidFill>
                      <a:srgbClr val="FF6DB6"/>
                    </a:solidFill>
                  </a:tcPr>
                </a:tc>
                <a:tc>
                  <a:txBody>
                    <a:bodyPr/>
                    <a:lstStyle/>
                    <a:p>
                      <a:pPr rtl="1"/>
                      <a:endParaRPr lang="ar-AE" dirty="0"/>
                    </a:p>
                  </a:txBody>
                  <a:tcPr>
                    <a:solidFill>
                      <a:srgbClr val="FF6DB6"/>
                    </a:solidFill>
                  </a:tcPr>
                </a:tc>
                <a:extLst>
                  <a:ext uri="{0D108BD9-81ED-4DB2-BD59-A6C34878D82A}">
                    <a16:rowId xmlns:a16="http://schemas.microsoft.com/office/drawing/2014/main" val="2468277589"/>
                  </a:ext>
                </a:extLst>
              </a:tr>
            </a:tbl>
          </a:graphicData>
        </a:graphic>
      </p:graphicFrame>
      <p:sp>
        <p:nvSpPr>
          <p:cNvPr id="12" name="Rectangle 2">
            <a:extLst>
              <a:ext uri="{FF2B5EF4-FFF2-40B4-BE49-F238E27FC236}">
                <a16:creationId xmlns:a16="http://schemas.microsoft.com/office/drawing/2014/main" id="{F7773A0B-EB2F-CED7-D025-EC7D43FED3C9}"/>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t" latinLnBrk="0" hangingPunct="0">
              <a:lnSpc>
                <a:spcPct val="100000"/>
              </a:lnSpc>
              <a:spcBef>
                <a:spcPct val="0"/>
              </a:spcBef>
              <a:spcAft>
                <a:spcPct val="0"/>
              </a:spcAft>
              <a:buClrTx/>
              <a:buSzTx/>
              <a:buFontTx/>
              <a:buNone/>
              <a:tabLst/>
              <a:defRPr/>
            </a:pPr>
            <a:r>
              <a:rPr kumimoji="0" lang="ar-SA" altLang="ar-AE" sz="1600" b="0" i="0" u="none" strike="noStrike" kern="1200" cap="none" spc="0" normalizeH="0" baseline="0" noProof="0" dirty="0">
                <a:ln>
                  <a:noFill/>
                </a:ln>
                <a:solidFill>
                  <a:srgbClr val="FFFFFF"/>
                </a:solidFill>
                <a:effectLst/>
                <a:uLnTx/>
                <a:uFillTx/>
                <a:latin typeface="abdo"/>
                <a:ea typeface="+mn-ea"/>
                <a:cs typeface="Arial" panose="020B0604020202020204" pitchFamily="34" charset="0"/>
              </a:rPr>
              <a:t>ارْتِباطُ فَنِّ النَّهْمَةِ بِدَوْلَةِ الإماراتِ الْعَرَبِيَّةِ الْمُتَّحِدَةِ.</a:t>
            </a:r>
            <a:endParaRPr kumimoji="0" lang="en-US" altLang="ar-AE"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ar-A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1665274"/>
      </p:ext>
    </p:extLst>
  </p:cSld>
  <p:clrMapOvr>
    <a:masterClrMapping/>
  </p:clrMapOvr>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1697</Words>
  <Application>Microsoft Office PowerPoint</Application>
  <PresentationFormat>Widescreen</PresentationFormat>
  <Paragraphs>205</Paragraphs>
  <Slides>8</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abdo</vt:lpstr>
      <vt:lpstr>Aldhabi</vt:lpstr>
      <vt:lpstr>-apple-system</vt:lpstr>
      <vt:lpstr>Arial</vt:lpstr>
      <vt:lpstr>Calibri</vt:lpstr>
      <vt:lpstr>Calibri Light</vt:lpstr>
      <vt:lpstr>Helvetica Neue</vt:lpstr>
      <vt:lpstr>Wingdings</vt:lpstr>
      <vt:lpstr>1_نسق Office</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Aysha Ali Saeed Ibrahim Aldhaheri</dc:creator>
  <cp:lastModifiedBy>Aysha Ali Saeed Ibrahim Aldhaheri</cp:lastModifiedBy>
  <cp:revision>79</cp:revision>
  <dcterms:created xsi:type="dcterms:W3CDTF">2022-10-17T09:24:34Z</dcterms:created>
  <dcterms:modified xsi:type="dcterms:W3CDTF">2025-04-07T11:02:51Z</dcterms:modified>
</cp:coreProperties>
</file>