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93" r:id="rId4"/>
    <p:sldId id="296" r:id="rId5"/>
    <p:sldId id="312" r:id="rId6"/>
    <p:sldId id="355" r:id="rId7"/>
    <p:sldId id="313" r:id="rId8"/>
    <p:sldId id="311" r:id="rId9"/>
    <p:sldId id="315" r:id="rId10"/>
    <p:sldId id="316" r:id="rId11"/>
    <p:sldId id="356" r:id="rId12"/>
    <p:sldId id="357" r:id="rId13"/>
    <p:sldId id="358" r:id="rId14"/>
    <p:sldId id="259" r:id="rId15"/>
    <p:sldId id="299" r:id="rId16"/>
    <p:sldId id="359" r:id="rId17"/>
    <p:sldId id="317" r:id="rId18"/>
    <p:sldId id="318" r:id="rId19"/>
    <p:sldId id="319" r:id="rId20"/>
    <p:sldId id="320" r:id="rId21"/>
    <p:sldId id="321" r:id="rId22"/>
    <p:sldId id="360" r:id="rId23"/>
    <p:sldId id="361" r:id="rId24"/>
    <p:sldId id="362" r:id="rId25"/>
    <p:sldId id="260" r:id="rId26"/>
    <p:sldId id="300" r:id="rId27"/>
    <p:sldId id="322" r:id="rId28"/>
    <p:sldId id="323" r:id="rId29"/>
    <p:sldId id="325" r:id="rId30"/>
    <p:sldId id="324" r:id="rId31"/>
    <p:sldId id="363" r:id="rId32"/>
    <p:sldId id="364" r:id="rId33"/>
    <p:sldId id="365" r:id="rId34"/>
    <p:sldId id="367" r:id="rId35"/>
    <p:sldId id="366" r:id="rId36"/>
    <p:sldId id="368" r:id="rId37"/>
    <p:sldId id="369" r:id="rId38"/>
    <p:sldId id="289" r:id="rId39"/>
    <p:sldId id="326" r:id="rId40"/>
    <p:sldId id="327" r:id="rId41"/>
    <p:sldId id="328" r:id="rId42"/>
    <p:sldId id="329" r:id="rId43"/>
    <p:sldId id="370" r:id="rId44"/>
    <p:sldId id="371" r:id="rId45"/>
    <p:sldId id="372" r:id="rId46"/>
    <p:sldId id="291" r:id="rId47"/>
    <p:sldId id="301" r:id="rId48"/>
    <p:sldId id="275" r:id="rId49"/>
    <p:sldId id="331" r:id="rId50"/>
    <p:sldId id="332" r:id="rId51"/>
    <p:sldId id="333" r:id="rId52"/>
    <p:sldId id="334" r:id="rId53"/>
    <p:sldId id="373" r:id="rId54"/>
    <p:sldId id="374" r:id="rId55"/>
    <p:sldId id="330" r:id="rId56"/>
    <p:sldId id="335" r:id="rId57"/>
    <p:sldId id="336" r:id="rId58"/>
    <p:sldId id="337" r:id="rId59"/>
    <p:sldId id="338" r:id="rId60"/>
    <p:sldId id="339" r:id="rId61"/>
    <p:sldId id="375" r:id="rId62"/>
    <p:sldId id="376" r:id="rId63"/>
    <p:sldId id="262" r:id="rId64"/>
    <p:sldId id="303" r:id="rId65"/>
    <p:sldId id="304" r:id="rId66"/>
    <p:sldId id="340" r:id="rId67"/>
    <p:sldId id="341" r:id="rId68"/>
    <p:sldId id="342" r:id="rId69"/>
    <p:sldId id="343" r:id="rId70"/>
    <p:sldId id="263" r:id="rId71"/>
    <p:sldId id="280" r:id="rId72"/>
    <p:sldId id="344" r:id="rId73"/>
    <p:sldId id="345" r:id="rId74"/>
    <p:sldId id="346" r:id="rId75"/>
    <p:sldId id="347" r:id="rId76"/>
    <p:sldId id="377" r:id="rId77"/>
    <p:sldId id="264" r:id="rId78"/>
    <p:sldId id="348" r:id="rId79"/>
    <p:sldId id="350" r:id="rId80"/>
    <p:sldId id="349" r:id="rId81"/>
    <p:sldId id="351" r:id="rId82"/>
    <p:sldId id="352" r:id="rId83"/>
    <p:sldId id="354" r:id="rId84"/>
    <p:sldId id="353" r:id="rId85"/>
    <p:sldId id="383" r:id="rId86"/>
    <p:sldId id="378" r:id="rId87"/>
    <p:sldId id="379" r:id="rId88"/>
    <p:sldId id="380" r:id="rId89"/>
    <p:sldId id="381" r:id="rId90"/>
    <p:sldId id="382" r:id="rId91"/>
    <p:sldId id="287" r:id="rId92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444" autoAdjust="0"/>
    <p:restoredTop sz="93447" autoAdjust="0"/>
  </p:normalViewPr>
  <p:slideViewPr>
    <p:cSldViewPr snapToGrid="0">
      <p:cViewPr>
        <p:scale>
          <a:sx n="72" d="100"/>
          <a:sy n="72" d="100"/>
        </p:scale>
        <p:origin x="8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F18307E-E8DB-4305-9366-9D265C4B1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7FE755D-CE8C-49C8-B2C0-BF20A1EF3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5DB7ACB-059A-418A-AA7D-2AE3F1DB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A8B7AC0-CD52-4EE0-A411-10D87F0BE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ADE9FB1-C5A3-43A8-B50A-6CE4BC81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7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306C932-8B91-44B7-833D-0AEF31CFB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F916AE2-040A-48E6-9E08-23970B199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372F7A2-AE61-4711-BDD7-B2B7967A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2F2762F-2D31-476E-AB7C-7B227D9C3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FAB37E-A469-4A25-943D-7A142469E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3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70BC5C-CA9C-46F3-B301-391486690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4EBF876-87C9-4268-8851-1184055EA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140D840-0DB5-4A75-878B-131682633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D2453D-3F75-4E40-BDE7-41204771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F7736AE-DB21-4DC3-AE87-98613598F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2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13A8C2B-D1B1-4C0B-BA04-B55F4D82B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3CB8D64-A63E-4F94-A57E-288D8F80E0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EEFD85C-0A61-4197-B780-B5F8EA28E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B7C93E2-D909-47E4-8CC8-4DE991E9C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30DCA4C-0EFA-4D35-BB3C-E4A529A1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7978813-61E4-4273-B728-A4488CA1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6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770F056-06E2-423C-A81A-0E4A6BB3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AACFAC5-1E52-46EF-B2A2-4AFFDF797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664C138-E888-42CE-9AD9-C887D7E3D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7D797C5-DB61-4431-8FC1-4A22DDC68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C0CD5FA1-D486-424E-AD16-45A7CE5F2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3573E61-F696-423B-88D5-6CD6055B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AE100B2-D25D-4835-9531-11F797B44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FEE4F3A-4FFC-49B4-A281-FAEDE300B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91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4779FD-EB6C-47F7-BE9E-E1DB28F97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E76141-2EDC-48BB-AA67-BC1F3CD3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2F8D22DC-9257-4A36-8F65-17303765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2606CCC-828C-4C03-B957-9C186258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1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9BDDB71A-7156-4431-A3D7-BCE46C2CA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56452CE-70E2-4B96-A9B1-919D23A2B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5BBD958-02CF-4691-8169-53822B8E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76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504ADB9-9B3A-49BE-8365-18983AB8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992935D-DCD0-46CD-AF10-08BA74880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DE1D9F7-9FD8-41C5-AD71-365B176A6D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E319BC9-D1C7-4FD3-A2DD-4002E4E4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D309EBB-8681-4935-82BB-C3DB076E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A36DBFE-1C0B-49B1-9DF8-D60F8B99D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7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2954902-A4FD-48DE-8C52-D27E91A82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01C7805-15C8-4661-9708-C299D5CC5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35EA147-B7E1-4E10-B3A1-3695D6205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C871E70-9C0B-4D3E-B439-09AFC099D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F0953FC-5314-4069-9472-B65EC6A47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28E72CC-5EE2-49F3-A0B8-406629879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25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3B068AD-4312-447E-9168-7C12C915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EA7EF42-98BC-48FE-8D74-0EDD4124A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5FB5723-E44E-4B91-804E-FBDBE7C31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41F643A-9F6E-4EDF-9835-CB1E86F2F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5DCEF7E-767D-49D6-B35F-584BDCDA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4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B762337F-CBC0-4D60-A151-5523A6226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FE488ED-6DEC-4DB5-B6BE-1F8CE2EDB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7FA9BC8-E90C-4BA2-B113-E7836234D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5E7C992-FDDF-4556-9D9E-0CFDE2671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7B9A0EA-CC84-4F8F-A930-A868F82B5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7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99775122-1D80-4811-A880-C3575F6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30399CC-3E0C-4580-A972-557D32B1B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2E52028-5314-46FC-98A6-76FE6F0BE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6A5A0-09B2-4013-A67F-C4FA551374BA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AA75805-6F50-4184-A9F9-F73E7BE97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51401FB-DCD1-42DD-B1BC-69800E0B5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9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0" y="503203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7A6E9F-320E-4C43-67A0-24E7FE3A5457}"/>
              </a:ext>
            </a:extLst>
          </p:cNvPr>
          <p:cNvSpPr/>
          <p:nvPr/>
        </p:nvSpPr>
        <p:spPr>
          <a:xfrm>
            <a:off x="1974521" y="980787"/>
            <a:ext cx="8242962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4800" b="1" dirty="0">
                <a:ln/>
                <a:solidFill>
                  <a:schemeClr val="accent4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مراجعة عامة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4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على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4800" b="1" dirty="0">
                <a:ln/>
                <a:solidFill>
                  <a:schemeClr val="accent4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أسئلة الهيكل الوزاري للصف الثامن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4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مادة التربية الإسلامية</a:t>
            </a:r>
            <a:endParaRPr lang="en-US" altLang="en-US" sz="4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sz="4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الفصل الدراسي الثالث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sz="4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2024-2025 م</a:t>
            </a:r>
            <a:endParaRPr lang="en-US" sz="48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E7070-F934-3BFB-9386-E20BB1B74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4059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444137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006DB4-4AFD-1D2A-1717-AC66690C0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0584" y="1123406"/>
            <a:ext cx="7872548" cy="57345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5A35BD-A3A8-BB9C-814E-6F3B978E0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2184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1D5AE-6C75-D0C0-E8B9-DC10DBF31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78F466D-8741-03D4-37B4-F99128C00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8EB4873-A07D-9C7E-4DED-04042901DFCB}"/>
              </a:ext>
            </a:extLst>
          </p:cNvPr>
          <p:cNvSpPr txBox="1"/>
          <p:nvPr/>
        </p:nvSpPr>
        <p:spPr>
          <a:xfrm>
            <a:off x="-278674" y="570410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40BEACA8-DFA2-BE89-0B06-F8F49C0E666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B6835D-34E2-4B8B-313A-1FA67305D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78D242-018F-B94E-991A-FBA469672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216" y="2058266"/>
            <a:ext cx="8886825" cy="33847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4CF179-B072-7A2A-C736-E416796D3C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348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ED89C-97C2-9BF5-50C4-A85580436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08CF99E-E204-393B-DAE2-E569A403FC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A5D14CE-0CBD-6ABB-94E4-1E7EE2CB92B6}"/>
              </a:ext>
            </a:extLst>
          </p:cNvPr>
          <p:cNvSpPr txBox="1"/>
          <p:nvPr/>
        </p:nvSpPr>
        <p:spPr>
          <a:xfrm>
            <a:off x="-278674" y="570410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2D2A20A5-8BCB-7DDD-D8AF-A85E1560FBD0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8C2ED3-A284-6792-564A-034CF098B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A9F4A8-3AB8-55A6-679B-74864EFA4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188" y="1230991"/>
            <a:ext cx="4960983" cy="52307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712351-9C61-2332-D2E2-B84EF9351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145" y="1221352"/>
            <a:ext cx="4933950" cy="478756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A423BBB-A1BC-244C-3486-7CCB713B44F1}"/>
              </a:ext>
            </a:extLst>
          </p:cNvPr>
          <p:cNvSpPr/>
          <p:nvPr/>
        </p:nvSpPr>
        <p:spPr>
          <a:xfrm>
            <a:off x="9631679" y="5852160"/>
            <a:ext cx="1881051" cy="4541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185C5A-9682-9FEB-A000-F7110C58A8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6925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BC043B-9822-D020-C3E2-A0466A350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8EC3C43-22C0-1A3B-505E-CFFE82DF95D5}"/>
              </a:ext>
            </a:extLst>
          </p:cNvPr>
          <p:cNvCxnSpPr>
            <a:cxnSpLocks/>
          </p:cNvCxnSpPr>
          <p:nvPr/>
        </p:nvCxnSpPr>
        <p:spPr>
          <a:xfrm flipH="1">
            <a:off x="1863634" y="3394165"/>
            <a:ext cx="5347062" cy="6966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AFDCD4D-0B5B-5C0D-4492-3476F16EE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716" y="1641023"/>
            <a:ext cx="9248775" cy="404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59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781BD-792A-D6CE-0E12-607BDFF8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550B5219-9093-1A98-F57C-270F10931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E382797-A9C8-C180-BF03-6DE9BE5500AF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BDC177A0-E980-1FA9-DFB5-A589A947C2C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469D23-02EB-3508-CF7C-DB7305A09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صورة 1" descr="10">
            <a:extLst>
              <a:ext uri="{FF2B5EF4-FFF2-40B4-BE49-F238E27FC236}">
                <a16:creationId xmlns:a16="http://schemas.microsoft.com/office/drawing/2014/main" id="{639D5331-AF62-870A-EAC0-7120D2445E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" y="1221353"/>
            <a:ext cx="11368196" cy="4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3FBE038B-3E43-7EA2-29F2-C5672A47000D}"/>
              </a:ext>
            </a:extLst>
          </p:cNvPr>
          <p:cNvSpPr/>
          <p:nvPr/>
        </p:nvSpPr>
        <p:spPr>
          <a:xfrm>
            <a:off x="6096000" y="3269399"/>
            <a:ext cx="4462623" cy="452844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ar-AE" sz="36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الوصول إلى الحق</a:t>
            </a:r>
            <a:endParaRPr lang="ar-AE" dirty="0"/>
          </a:p>
        </p:txBody>
      </p:sp>
      <p:sp>
        <p:nvSpPr>
          <p:cNvPr id="7" name="مستطيل 4">
            <a:extLst>
              <a:ext uri="{FF2B5EF4-FFF2-40B4-BE49-F238E27FC236}">
                <a16:creationId xmlns:a16="http://schemas.microsoft.com/office/drawing/2014/main" id="{FA0AB8D5-8225-99EB-5316-0300161EEC7E}"/>
              </a:ext>
            </a:extLst>
          </p:cNvPr>
          <p:cNvSpPr/>
          <p:nvPr/>
        </p:nvSpPr>
        <p:spPr>
          <a:xfrm>
            <a:off x="5853654" y="3834291"/>
            <a:ext cx="4947314" cy="544414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ar-AE" sz="36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بيان فضل الأعمال وتميزيها</a:t>
            </a:r>
            <a:endParaRPr lang="ar-AE" dirty="0"/>
          </a:p>
        </p:txBody>
      </p:sp>
      <p:sp>
        <p:nvSpPr>
          <p:cNvPr id="9" name="مستطيل 5">
            <a:extLst>
              <a:ext uri="{FF2B5EF4-FFF2-40B4-BE49-F238E27FC236}">
                <a16:creationId xmlns:a16="http://schemas.microsoft.com/office/drawing/2014/main" id="{192F67A1-2D88-3AFE-70F3-9D4C0B58819F}"/>
              </a:ext>
            </a:extLst>
          </p:cNvPr>
          <p:cNvSpPr/>
          <p:nvPr/>
        </p:nvSpPr>
        <p:spPr>
          <a:xfrm>
            <a:off x="5853654" y="4452848"/>
            <a:ext cx="4947314" cy="622422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ar-AE" sz="3600" b="1" dirty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التعرف على مقاصد الدين</a:t>
            </a:r>
            <a:endParaRPr lang="ar-AE" dirty="0">
              <a:solidFill>
                <a:schemeClr val="bg1"/>
              </a:solidFill>
            </a:endParaRPr>
          </a:p>
        </p:txBody>
      </p:sp>
      <p:sp>
        <p:nvSpPr>
          <p:cNvPr id="10" name="مستطيل 6">
            <a:extLst>
              <a:ext uri="{FF2B5EF4-FFF2-40B4-BE49-F238E27FC236}">
                <a16:creationId xmlns:a16="http://schemas.microsoft.com/office/drawing/2014/main" id="{F1A0AD5C-2254-5015-043C-80A011B96A31}"/>
              </a:ext>
            </a:extLst>
          </p:cNvPr>
          <p:cNvSpPr/>
          <p:nvPr/>
        </p:nvSpPr>
        <p:spPr>
          <a:xfrm>
            <a:off x="5853654" y="5147867"/>
            <a:ext cx="4947314" cy="622422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ar-AE" sz="36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يبعد الأنسان عن المهلكات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88402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BC043B-9822-D020-C3E2-A0466A350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D759DC-3B43-4C50-DB9A-6E5AE4170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087" y="1766887"/>
            <a:ext cx="9267825" cy="3728222"/>
          </a:xfrm>
          <a:prstGeom prst="rect">
            <a:avLst/>
          </a:prstGeom>
        </p:spPr>
      </p:pic>
      <p:sp>
        <p:nvSpPr>
          <p:cNvPr id="7" name="مستطيل 12">
            <a:extLst>
              <a:ext uri="{FF2B5EF4-FFF2-40B4-BE49-F238E27FC236}">
                <a16:creationId xmlns:a16="http://schemas.microsoft.com/office/drawing/2014/main" id="{DEE32602-E1CA-6B31-C304-A08EE454FC28}"/>
              </a:ext>
            </a:extLst>
          </p:cNvPr>
          <p:cNvSpPr/>
          <p:nvPr/>
        </p:nvSpPr>
        <p:spPr>
          <a:xfrm>
            <a:off x="1689464" y="4610852"/>
            <a:ext cx="8543108" cy="43817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ar-AE" sz="36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للعظة والعبرة والحذر من اتباع وساوس الشيطان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423151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-111071" y="1759482"/>
            <a:ext cx="12192000" cy="25159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معنى المفردة القرآنية (جِبِلًّا) في قولِهِ تعالى: ﴿</a:t>
            </a:r>
            <a:r>
              <a:rPr lang="ar-AE" altLang="en-US" sz="36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هوَلَقَدْ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أَضَلَّ مِنكُمْ جِبِلًّا كَثِيرًا﴾؟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شياطيناً.          خلقاً.	           ملائكة. </a:t>
            </a:r>
            <a:endParaRPr lang="en-US" sz="5400" b="1" dirty="0">
              <a:ln/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BC043B-9822-D020-C3E2-A0466A350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Arrow: Left 12">
            <a:extLst>
              <a:ext uri="{FF2B5EF4-FFF2-40B4-BE49-F238E27FC236}">
                <a16:creationId xmlns:a16="http://schemas.microsoft.com/office/drawing/2014/main" id="{207BE403-20BB-A030-B9F3-9369D0F5A110}"/>
              </a:ext>
            </a:extLst>
          </p:cNvPr>
          <p:cNvSpPr/>
          <p:nvPr/>
        </p:nvSpPr>
        <p:spPr>
          <a:xfrm>
            <a:off x="7802880" y="4131494"/>
            <a:ext cx="771483" cy="3098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9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BDD7F-0FCD-4FED-E384-80EBE6D81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B35EB35-0435-8D7B-74A5-0762D23364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59F88DD-BF4E-8468-A6FE-BFB6B18E6C6E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5F33AD1-A16C-CD5E-6837-F4FAC4BC0D6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0E69DE-216F-B2EE-CF10-BAD12A95ECE2}"/>
              </a:ext>
            </a:extLst>
          </p:cNvPr>
          <p:cNvSpPr/>
          <p:nvPr/>
        </p:nvSpPr>
        <p:spPr>
          <a:xfrm>
            <a:off x="-174171" y="1810335"/>
            <a:ext cx="12192000" cy="34506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معنى المفردة القرآنية (الْأَرَائِكِ) في قولِهِ تعالى: ﴿هُمْ وَأَزْوَاجُهُمْ فِي ظِلَالٍ عَلَى الْأَرَائِكِ مُتَّكِئُونَ﴾؟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الأسرَّةُ الفاخرةُ.      الحريرُ الفاخرُ.	      الملابسُ الفاخرةُ.          الأواني الفاخرةُ.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A62D7-C019-E8BD-A3BE-24BD52C05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99B7A82F-A985-A5F7-DB7C-89D3A1857CA6}"/>
              </a:ext>
            </a:extLst>
          </p:cNvPr>
          <p:cNvSpPr/>
          <p:nvPr/>
        </p:nvSpPr>
        <p:spPr>
          <a:xfrm>
            <a:off x="9831977" y="3945588"/>
            <a:ext cx="2081349" cy="16090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59AE7-8379-01F8-8563-EC371DF61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99315248-760C-4261-1132-96FBCAEE7A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92180AED-24EA-1B08-F5C0-31FEDAC2B82D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831EA4C5-1106-456F-B22B-8C33B8CCE9A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A52D33-8353-4550-18F2-F9321D8EF1AC}"/>
              </a:ext>
            </a:extLst>
          </p:cNvPr>
          <p:cNvSpPr/>
          <p:nvPr/>
        </p:nvSpPr>
        <p:spPr>
          <a:xfrm>
            <a:off x="-84945" y="2050824"/>
            <a:ext cx="12192000" cy="32391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مَعْنى المُفْردةِ القُرآنِيَّةِ (مَا يَدَّعُونَ) في قولِهِ تعالى: ﴿ لَهُمْ فِيهَا فَاكِهَةٌ وَلَهُمْ مَا يَدَّعُونَ﴾؟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يَتمنّون.                ما يَكتُبون.          ما يَملِكون.            ما يَعرِفون.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9CD560-2550-844C-077F-AFD61D530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CBE715B0-621D-8A46-58E8-6300E3F14065}"/>
              </a:ext>
            </a:extLst>
          </p:cNvPr>
          <p:cNvSpPr/>
          <p:nvPr/>
        </p:nvSpPr>
        <p:spPr>
          <a:xfrm>
            <a:off x="10554789" y="4195354"/>
            <a:ext cx="1402080" cy="11538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53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5D6D6-7BF6-9AD9-BEA7-3F9769C95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1587EE68-A720-F64A-A612-59DB923D8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7178D96-A022-A17E-54AF-CE010A95920C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734D0A4E-BE98-56FF-9302-FF8350716AB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9992D0-0E7B-577F-C8E4-61F0F350C249}"/>
              </a:ext>
            </a:extLst>
          </p:cNvPr>
          <p:cNvSpPr/>
          <p:nvPr/>
        </p:nvSpPr>
        <p:spPr>
          <a:xfrm>
            <a:off x="-84945" y="2050824"/>
            <a:ext cx="12192000" cy="37008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الآيةُ الكريمةُ الدَّالةُ على العهدِ الذي أخذَهُ اللّهُ تعالى على بني آدَم؟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 تعالى: ﴿سَلَامٌ قَوْلًا مِّن رَّبٍّ رَّحِيمٍ﴾.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 تعالى: ﴿أَلَمْ أَعْهَدْ إِلَيْكُمْ يَا بَنِي آدَمَ أَن لَّا تَعْبُدُوا الشَّيْطَانَ ۖ إِنَّهُ لَكُمْ عَدُوٌّ مُّبِينٌ﴾ 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 تعالى: ﴿لِّيُنذِرَ مَن كَانَ حَيًّا وَيَحِقَّ الْقَوْلُ عَلَى الْكَافِرِينَ﴾.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DEA6A6-E7E0-D98C-6F06-B8CC5A230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5ACE4486-E6D2-93E9-4059-B6EF9A5EE175}"/>
              </a:ext>
            </a:extLst>
          </p:cNvPr>
          <p:cNvSpPr/>
          <p:nvPr/>
        </p:nvSpPr>
        <p:spPr>
          <a:xfrm>
            <a:off x="1375954" y="4048803"/>
            <a:ext cx="10598332" cy="15743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93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37415-C23E-AE2E-DC9F-5805FF3A8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23A8BE1-762E-C0E3-546F-DFD12C560A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-71108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D8422EC-1EA1-AF45-E06A-4942CD594F0D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A83863CD-2119-9370-FEEF-3EF86C160223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C77DB4-5181-6DCD-B419-F8F826266D61}"/>
              </a:ext>
            </a:extLst>
          </p:cNvPr>
          <p:cNvSpPr/>
          <p:nvPr/>
        </p:nvSpPr>
        <p:spPr>
          <a:xfrm>
            <a:off x="-84945" y="2050824"/>
            <a:ext cx="12192000" cy="3054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أيٌّ ممَّا يلي </a:t>
            </a:r>
            <a:r>
              <a:rPr lang="ar-AE" altLang="en-US" sz="3200" b="1" dirty="0">
                <a:ln/>
                <a:solidFill>
                  <a:srgbClr val="92D05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لا يعدُّ </a:t>
            </a: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منْ فوائدِ إعمالِ العقلِ؟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بُعدُ الإنسانِ عنِ الأهواءِ.                              معرفةُ الإنسانِ بمقاصِدِ الشَّريعةِ.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الوصولُ إلى الحقِّ والطريقِ المسْتَقيمِ.              اتِّباعُ الإنسانِ عدوه الشَّيطان.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5887A-740E-1FAE-1021-1683D6667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6F4EE477-75F5-25B4-200F-9FD447DB337F}"/>
              </a:ext>
            </a:extLst>
          </p:cNvPr>
          <p:cNvSpPr/>
          <p:nvPr/>
        </p:nvSpPr>
        <p:spPr>
          <a:xfrm>
            <a:off x="2490651" y="4099560"/>
            <a:ext cx="3605349" cy="17634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53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67B14-A498-C80F-21B8-BC383040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31B7485-A9C0-6BBB-299F-C13C985137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E63D981-7241-C54A-84C3-C557ECFB121E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41939DB6-DB4E-F666-5101-C5E633C06165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ABDF2E-0A92-74A2-FF67-E6D1BCE033F0}"/>
              </a:ext>
            </a:extLst>
          </p:cNvPr>
          <p:cNvSpPr/>
          <p:nvPr/>
        </p:nvSpPr>
        <p:spPr>
          <a:xfrm>
            <a:off x="-84945" y="2050824"/>
            <a:ext cx="12192000" cy="3054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مَظاهرِ عداوةِ الشَّيطانِ للإِنْسانِ؟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توعَّدَ بإذلالِ ذرِّيَّةِ آدم.               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توعَّدَ بقطعِ رزقِ الإنسانِ.            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توعَّدَ بإضلالِ ذرِّيَّةِ آدم. </a:t>
            </a:r>
            <a:r>
              <a:rPr lang="ar-AE" altLang="en-US" sz="40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000" b="1" dirty="0">
              <a:ln/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C16E64-2341-0A11-D0D6-6E7B0BE08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5FFBAC2B-2F24-B007-1CEF-FCC194E8F689}"/>
              </a:ext>
            </a:extLst>
          </p:cNvPr>
          <p:cNvSpPr/>
          <p:nvPr/>
        </p:nvSpPr>
        <p:spPr>
          <a:xfrm>
            <a:off x="9109166" y="4865914"/>
            <a:ext cx="2908663" cy="16764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80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A47A95-C9A1-C156-4D78-98BEC407B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50" y="2077222"/>
            <a:ext cx="8953500" cy="331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71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7C6FA-8FAC-5BFA-9095-7FA0E6355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6A3980BE-4C87-685B-7F65-C8037C6FCB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7E1E394-7AE5-A637-4ED8-B40474F9DC15}"/>
              </a:ext>
            </a:extLst>
          </p:cNvPr>
          <p:cNvSpPr txBox="1"/>
          <p:nvPr/>
        </p:nvSpPr>
        <p:spPr>
          <a:xfrm>
            <a:off x="-496388" y="6138058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799DD61-BF19-33FC-E143-0E23ED1483A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7B7633-5F83-3340-159C-53032322F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08E6FD-1642-0815-DE21-585AA2DB7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429" y="1331301"/>
            <a:ext cx="9974308" cy="48387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A47F327-692E-C47E-7E8D-5FDE6975381B}"/>
              </a:ext>
            </a:extLst>
          </p:cNvPr>
          <p:cNvSpPr/>
          <p:nvPr/>
        </p:nvSpPr>
        <p:spPr>
          <a:xfrm>
            <a:off x="6183087" y="5683876"/>
            <a:ext cx="4829084" cy="4541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43054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FC947-34D8-0A27-777A-DD48AC197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F40308C-3BBD-D6A8-71A6-FFE6544192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40722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A6F9082-F3B1-5D57-F2F3-1CB04F5B531C}"/>
              </a:ext>
            </a:extLst>
          </p:cNvPr>
          <p:cNvSpPr txBox="1"/>
          <p:nvPr/>
        </p:nvSpPr>
        <p:spPr>
          <a:xfrm>
            <a:off x="-496388" y="6138058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491E229A-ABC6-C069-5547-BC5C41E7344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19A5B5-0074-FAED-435A-4332A43FD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3B53FF-C382-F06B-00B8-A42A526EE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438" y="1221352"/>
            <a:ext cx="10515282" cy="540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68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AB71B-7642-CBBC-B530-E60D3A2B3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A221C998-9ADD-E936-80E0-AD906E4094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2FE8F53-54AF-DA98-CB0B-F1FBBE3BF992}"/>
              </a:ext>
            </a:extLst>
          </p:cNvPr>
          <p:cNvSpPr txBox="1"/>
          <p:nvPr/>
        </p:nvSpPr>
        <p:spPr>
          <a:xfrm>
            <a:off x="-391885" y="609576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B957D25-2312-E575-9B84-29465EF701F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0AB60E-362B-F3E7-933D-D3939F06A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صورة 1" descr="10">
            <a:extLst>
              <a:ext uri="{FF2B5EF4-FFF2-40B4-BE49-F238E27FC236}">
                <a16:creationId xmlns:a16="http://schemas.microsoft.com/office/drawing/2014/main" id="{AF560DC1-B73C-ADFD-4425-C420280723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46" y="1221354"/>
            <a:ext cx="11129554" cy="532749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انفجار 2 2">
            <a:extLst>
              <a:ext uri="{FF2B5EF4-FFF2-40B4-BE49-F238E27FC236}">
                <a16:creationId xmlns:a16="http://schemas.microsoft.com/office/drawing/2014/main" id="{A91D019A-D792-3000-BCAB-AF747F3861B8}"/>
              </a:ext>
            </a:extLst>
          </p:cNvPr>
          <p:cNvSpPr/>
          <p:nvPr/>
        </p:nvSpPr>
        <p:spPr>
          <a:xfrm>
            <a:off x="3904169" y="3108886"/>
            <a:ext cx="754039" cy="640228"/>
          </a:xfrm>
          <a:prstGeom prst="irregularSeal2">
            <a:avLst/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انفجار 2 3">
            <a:extLst>
              <a:ext uri="{FF2B5EF4-FFF2-40B4-BE49-F238E27FC236}">
                <a16:creationId xmlns:a16="http://schemas.microsoft.com/office/drawing/2014/main" id="{DAA55464-9ABC-25EA-BBBE-62FCF6140CAD}"/>
              </a:ext>
            </a:extLst>
          </p:cNvPr>
          <p:cNvSpPr/>
          <p:nvPr/>
        </p:nvSpPr>
        <p:spPr>
          <a:xfrm>
            <a:off x="2099464" y="3749114"/>
            <a:ext cx="767687" cy="665328"/>
          </a:xfrm>
          <a:prstGeom prst="irregularSeal2">
            <a:avLst/>
          </a:prstGeom>
          <a:solidFill>
            <a:srgbClr val="FFC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انفجار 2 3">
            <a:extLst>
              <a:ext uri="{FF2B5EF4-FFF2-40B4-BE49-F238E27FC236}">
                <a16:creationId xmlns:a16="http://schemas.microsoft.com/office/drawing/2014/main" id="{7FEF1D0E-CA7E-C0BD-D2E8-8FE5A34F7E4F}"/>
              </a:ext>
            </a:extLst>
          </p:cNvPr>
          <p:cNvSpPr/>
          <p:nvPr/>
        </p:nvSpPr>
        <p:spPr>
          <a:xfrm>
            <a:off x="2099463" y="4465399"/>
            <a:ext cx="767687" cy="665328"/>
          </a:xfrm>
          <a:prstGeom prst="irregularSeal2">
            <a:avLst/>
          </a:prstGeom>
          <a:solidFill>
            <a:srgbClr val="FFC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انفجار 2 2">
            <a:extLst>
              <a:ext uri="{FF2B5EF4-FFF2-40B4-BE49-F238E27FC236}">
                <a16:creationId xmlns:a16="http://schemas.microsoft.com/office/drawing/2014/main" id="{4384BCAD-4252-3405-91C4-8364F4E2016F}"/>
              </a:ext>
            </a:extLst>
          </p:cNvPr>
          <p:cNvSpPr/>
          <p:nvPr/>
        </p:nvSpPr>
        <p:spPr>
          <a:xfrm>
            <a:off x="3795312" y="4970468"/>
            <a:ext cx="754039" cy="640228"/>
          </a:xfrm>
          <a:prstGeom prst="irregularSeal2">
            <a:avLst/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انفجار 2 2">
            <a:extLst>
              <a:ext uri="{FF2B5EF4-FFF2-40B4-BE49-F238E27FC236}">
                <a16:creationId xmlns:a16="http://schemas.microsoft.com/office/drawing/2014/main" id="{ACF6149E-016B-2B89-C6C1-56E8E5F439A6}"/>
              </a:ext>
            </a:extLst>
          </p:cNvPr>
          <p:cNvSpPr/>
          <p:nvPr/>
        </p:nvSpPr>
        <p:spPr>
          <a:xfrm>
            <a:off x="3904168" y="5636646"/>
            <a:ext cx="754039" cy="640228"/>
          </a:xfrm>
          <a:prstGeom prst="irregularSeal2">
            <a:avLst/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579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A5522-B87E-6F5A-E3C1-071BDDBF3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5333EB0-AA03-A3D9-9106-2A531A1DC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02E9EDC-B4F4-B711-6F9A-8CD68A662BA1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4EE626C6-BD49-0E74-6C81-A50F5AA7834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E3DB44-9E3C-B62D-1439-DD38AA0E8232}"/>
              </a:ext>
            </a:extLst>
          </p:cNvPr>
          <p:cNvSpPr/>
          <p:nvPr/>
        </p:nvSpPr>
        <p:spPr>
          <a:xfrm>
            <a:off x="-494248" y="1221353"/>
            <a:ext cx="12192000" cy="41893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المقصودُ بكلِمةِ (إمّعَةٍ) في قولِهِ ﷺ:  [لا تَكُونُوا إِمَّعَةً، تَقُولُونَ: إنْ أَحسَنَ النَّاسُ أَحسَنَّا، وإنْ ظَلَمُوا ظَلَمْنَا]؟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الإنسانُ ذو الشخصية المستقلة.                      المقلِّدُ للغَيرِ في تّصرُّفاتِه الخطأ.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المُقَلِّدُ للغَيرِ في تصرّفاتِه الصّحيحة.                 المُقلِّدُ للغَيرِ بعدَ تحرّي الدّليلِ.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D82835-6E81-A8BD-E71D-B27D5C79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4BAE8197-2E97-6E16-FD96-AF3E0EB3AC4A}"/>
              </a:ext>
            </a:extLst>
          </p:cNvPr>
          <p:cNvSpPr/>
          <p:nvPr/>
        </p:nvSpPr>
        <p:spPr>
          <a:xfrm>
            <a:off x="1027610" y="3339864"/>
            <a:ext cx="3596641" cy="15595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5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35E14-650C-6E8D-DFF1-E8E792C23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C0ACC5B-FED7-0277-9182-E4A2A3040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-87086" y="-8709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93A160C7-04BE-9853-382C-E28D8C40D1F7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DA44671-71B6-02EF-E558-E4748C2BF98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F28965-6D25-C2E7-1E32-B9CC6E957033}"/>
              </a:ext>
            </a:extLst>
          </p:cNvPr>
          <p:cNvSpPr/>
          <p:nvPr/>
        </p:nvSpPr>
        <p:spPr>
          <a:xfrm>
            <a:off x="-259117" y="1715601"/>
            <a:ext cx="12192000" cy="35430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دلالـة قولِهِ ﷺ: [ولكن وطِّنوا أنفُسكُم]؟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حكِّموا أقْوالَكَم قبلَ أن تصدر عنكم.            حكِّموا نِفوسَكم واتَّبِعوا رغباتِكم.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حكِّموا نُفوسَكمْ وخالِفوا رَغَباتِكمْ.               حكِّموا عُقولكُم واختاروا الصَّواب.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9E8BB2-5B69-B493-02EE-9C14A248C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A5234506-A52F-E4AF-BE40-9099D2074A8B}"/>
              </a:ext>
            </a:extLst>
          </p:cNvPr>
          <p:cNvSpPr/>
          <p:nvPr/>
        </p:nvSpPr>
        <p:spPr>
          <a:xfrm>
            <a:off x="896983" y="4075611"/>
            <a:ext cx="4502331" cy="17417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54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AA6E4-EEA6-4636-CC84-017A40172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6928BA55-AE1E-DD38-6D5D-C36A0DE5EE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E6C82F3-459E-9752-F329-AAC8937D5382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4248C32-8C50-6D21-4960-C56349149268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083A03-2EB7-35C5-0483-AB31DAC65FDD}"/>
              </a:ext>
            </a:extLst>
          </p:cNvPr>
          <p:cNvSpPr/>
          <p:nvPr/>
        </p:nvSpPr>
        <p:spPr>
          <a:xfrm>
            <a:off x="-494248" y="1221353"/>
            <a:ext cx="12192000" cy="42816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مَوقِفُكَ مِن أصدِقاءٍ لكَ قرَروا القِيام بِحملةِ تنظيفٍ للشّاطئِ؟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أُعاوِنُهُم بهَدَفِ تضييعِ الوقتِ.    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أُعاوِنُهُم في سبيـلِ خِدمَةِ الوَطَنِ.    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أعاونهم من أجلِ الشهرة. </a:t>
            </a:r>
            <a:endParaRPr lang="ar-AE" altLang="en-US" sz="24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A61C45-F02A-0AD3-4F6E-09C5E4E2E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372A73ED-FA6A-E348-86EE-A250029CA7D1}"/>
              </a:ext>
            </a:extLst>
          </p:cNvPr>
          <p:cNvSpPr/>
          <p:nvPr/>
        </p:nvSpPr>
        <p:spPr>
          <a:xfrm>
            <a:off x="6888480" y="3495821"/>
            <a:ext cx="4628606" cy="21403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56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E12F6-B639-E4F1-99C1-41701CB2E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17FC2880-6515-AC36-05D2-3BC0128279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41A2C32-1D3D-81A1-8DFB-9F840DBBAE8E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1E887BC-5924-242D-2793-F4D306D6E34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4FA339-341C-90E4-2FC2-15706F7F458D}"/>
              </a:ext>
            </a:extLst>
          </p:cNvPr>
          <p:cNvSpPr/>
          <p:nvPr/>
        </p:nvSpPr>
        <p:spPr>
          <a:xfrm>
            <a:off x="-494248" y="1221353"/>
            <a:ext cx="12192000" cy="35430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التَّقليدُ المذمومُ يكون بــ: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تمييزٌ بينَ الخطأِ والصَّوابِ.                  اتِّباعٌ بغيرِ دليلٍ عقليٍّ.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تمييزٌ بينَ الحقِّ والباطِلِ.                     اتِّباعٌ بغيرِ دليلٍ حسيٍّ.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DBB52D-AE36-57B9-7FC9-B2940363A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5E55D3CA-762D-B606-E19B-2FAE04BCB89A}"/>
              </a:ext>
            </a:extLst>
          </p:cNvPr>
          <p:cNvSpPr/>
          <p:nvPr/>
        </p:nvSpPr>
        <p:spPr>
          <a:xfrm>
            <a:off x="2734491" y="2747953"/>
            <a:ext cx="3248297" cy="16941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33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17443-3D03-0EAB-1854-9E2EA8A41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58EE324B-FFEC-6F68-21CA-37AC801613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B92A49B-DA6D-289D-5E9E-00D255E19B21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EB44928-1382-B548-B780-867826C90370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459440-5552-1BCA-9132-01F133854CAD}"/>
              </a:ext>
            </a:extLst>
          </p:cNvPr>
          <p:cNvSpPr/>
          <p:nvPr/>
        </p:nvSpPr>
        <p:spPr>
          <a:xfrm>
            <a:off x="-511666" y="1749822"/>
            <a:ext cx="12192000" cy="33583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أيٌّ مِنَ الأمثِلَةِ التالية يُعتَبَرُ مِثالًا للتّقليدِ المَذمومِ؟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مساعَدَةُ والِدي في إطعامِ الفُقراءِ.                        مساعَدَةُ المُعلِّمِ في زِراعَةِ ساحَةِ المَدرَسَةِ.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مُشارَكَةُ الرِّفاقِ في التَّجسُّسِ على الآخرينَ.             استخدامُ الانترنت في التّعلُّمِ وَالبحثِ.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F6F581-EE32-C4D9-EAFD-6A1B23300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CC270A35-DDEF-B44A-6461-1B7353C19C27}"/>
              </a:ext>
            </a:extLst>
          </p:cNvPr>
          <p:cNvSpPr/>
          <p:nvPr/>
        </p:nvSpPr>
        <p:spPr>
          <a:xfrm>
            <a:off x="6479178" y="3863456"/>
            <a:ext cx="5042262" cy="22086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63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F516F-BF05-D723-63E4-053470BF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5456D892-BC6E-C384-5C3C-749CCF696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9439135-5E0A-5929-4367-DBB7660EA0FA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E57C0B1-4674-4EA5-8BAF-63ECAD0A38E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5A4ECB-9DA3-474F-9557-99C4593ADAE0}"/>
              </a:ext>
            </a:extLst>
          </p:cNvPr>
          <p:cNvSpPr/>
          <p:nvPr/>
        </p:nvSpPr>
        <p:spPr>
          <a:xfrm>
            <a:off x="-163323" y="1759482"/>
            <a:ext cx="12192000" cy="43740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علامَ حثَّنا الرَّسولُ ﷺ في قوله: [ليسَ الشّديدُ بالصّرعةِ، إنَّما الشّديدُ الّذي يَملِكُ نَفسَهُ عِندَ الغَضَبِ]؟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ضبطُ النَّفسِ.                  تركُ المعاصي.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التّقوى في الدُّنيا.           مُخالطةُ النَّاسِ.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E872FD-F37C-3526-9509-CAEF10EE1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27171CCE-C0AB-0027-C414-C0E20DADBBF5}"/>
              </a:ext>
            </a:extLst>
          </p:cNvPr>
          <p:cNvSpPr/>
          <p:nvPr/>
        </p:nvSpPr>
        <p:spPr>
          <a:xfrm>
            <a:off x="9997440" y="4040599"/>
            <a:ext cx="2031237" cy="13179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3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E2B61-C88B-855D-18E3-74F8BC916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136533F-8E0B-319E-E967-09111EDC2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6096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753DDEFA-6730-DD38-3137-6AD4CBDCA430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93C8296F-6678-AD79-3CBD-C34316F289A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290C67-3122-DE76-DC02-C76DC8C8DBDC}"/>
              </a:ext>
            </a:extLst>
          </p:cNvPr>
          <p:cNvSpPr/>
          <p:nvPr/>
        </p:nvSpPr>
        <p:spPr>
          <a:xfrm>
            <a:off x="-363620" y="2247900"/>
            <a:ext cx="12192000" cy="28966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النِّعمَةُ الّتي أنعَمَ اللَّهُ تعالى بِها على الإنسانِ لِيَستَنيرَ بها؟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السّمعُ.                المالُ.                 البصرُ.                   العَقلُ.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A81EC-C316-4FE3-913F-83AC6616B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F7703F8D-92C1-C908-672D-0CE8B648311F}"/>
              </a:ext>
            </a:extLst>
          </p:cNvPr>
          <p:cNvSpPr/>
          <p:nvPr/>
        </p:nvSpPr>
        <p:spPr>
          <a:xfrm>
            <a:off x="2735813" y="3803291"/>
            <a:ext cx="1193074" cy="11339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47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48343" y="582602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2832D6-E4C3-71D8-860A-CF29D4001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3612" y="1802675"/>
            <a:ext cx="8059919" cy="413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20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9BDE5-34E9-B77D-218A-E144CEE42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1FCF74F-7387-7B90-D01A-BA52AED143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2ADBC0B-BAA3-10C4-4976-7D65ADE34648}"/>
              </a:ext>
            </a:extLst>
          </p:cNvPr>
          <p:cNvSpPr txBox="1"/>
          <p:nvPr/>
        </p:nvSpPr>
        <p:spPr>
          <a:xfrm>
            <a:off x="-348343" y="582602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80FA0567-B54C-DDB9-0314-70D5CC72B6C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78FFED-AE95-878E-01E3-75E787624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CBD0B4-A4CE-027A-F644-336C0B5A4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699" y="1384662"/>
            <a:ext cx="10494917" cy="48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094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483B9-F51C-6B46-923B-6EEE6E6CE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C9DAF120-9F5F-C167-558B-651F1550B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5C0A1AE-06DC-8C6F-0E6B-3EC45853044C}"/>
              </a:ext>
            </a:extLst>
          </p:cNvPr>
          <p:cNvSpPr txBox="1"/>
          <p:nvPr/>
        </p:nvSpPr>
        <p:spPr>
          <a:xfrm>
            <a:off x="-862154" y="6269650"/>
            <a:ext cx="37590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24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6CE8E69-6436-2FFA-D02D-A65E2CCC1FBA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396BEE-C7F6-FF2E-7981-C4221A660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صورة 1" descr="8">
            <a:extLst>
              <a:ext uri="{FF2B5EF4-FFF2-40B4-BE49-F238E27FC236}">
                <a16:creationId xmlns:a16="http://schemas.microsoft.com/office/drawing/2014/main" id="{A472962D-5DD0-E9CF-68FA-D639AA7F1C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1352"/>
            <a:ext cx="12192000" cy="54668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مستطيل 2">
            <a:extLst>
              <a:ext uri="{FF2B5EF4-FFF2-40B4-BE49-F238E27FC236}">
                <a16:creationId xmlns:a16="http://schemas.microsoft.com/office/drawing/2014/main" id="{05C7776F-A35F-58CB-CB80-E3325E79C075}"/>
              </a:ext>
            </a:extLst>
          </p:cNvPr>
          <p:cNvSpPr/>
          <p:nvPr/>
        </p:nvSpPr>
        <p:spPr>
          <a:xfrm>
            <a:off x="6244452" y="3954767"/>
            <a:ext cx="4998592" cy="48790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إطعام عشرة مساكين</a:t>
            </a:r>
          </a:p>
        </p:txBody>
      </p:sp>
      <p:sp>
        <p:nvSpPr>
          <p:cNvPr id="7" name="مستطيل 3">
            <a:extLst>
              <a:ext uri="{FF2B5EF4-FFF2-40B4-BE49-F238E27FC236}">
                <a16:creationId xmlns:a16="http://schemas.microsoft.com/office/drawing/2014/main" id="{4AF967CC-3727-1B33-9C26-666A23BFED46}"/>
              </a:ext>
            </a:extLst>
          </p:cNvPr>
          <p:cNvSpPr/>
          <p:nvPr/>
        </p:nvSpPr>
        <p:spPr>
          <a:xfrm>
            <a:off x="1017381" y="3954766"/>
            <a:ext cx="4998592" cy="487907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كسوة عشرة مساكين</a:t>
            </a:r>
          </a:p>
        </p:txBody>
      </p:sp>
      <p:sp>
        <p:nvSpPr>
          <p:cNvPr id="9" name="مستطيل 4">
            <a:extLst>
              <a:ext uri="{FF2B5EF4-FFF2-40B4-BE49-F238E27FC236}">
                <a16:creationId xmlns:a16="http://schemas.microsoft.com/office/drawing/2014/main" id="{D3A0CE5F-3F48-3567-19D1-E70585AB1E29}"/>
              </a:ext>
            </a:extLst>
          </p:cNvPr>
          <p:cNvSpPr/>
          <p:nvPr/>
        </p:nvSpPr>
        <p:spPr>
          <a:xfrm>
            <a:off x="3427725" y="4442673"/>
            <a:ext cx="4998592" cy="487907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صيام ثلاثة أيام</a:t>
            </a:r>
          </a:p>
        </p:txBody>
      </p:sp>
      <p:sp>
        <p:nvSpPr>
          <p:cNvPr id="10" name="مستطيل 5">
            <a:extLst>
              <a:ext uri="{FF2B5EF4-FFF2-40B4-BE49-F238E27FC236}">
                <a16:creationId xmlns:a16="http://schemas.microsoft.com/office/drawing/2014/main" id="{6508D349-1312-678C-2A32-22E7F98DD432}"/>
              </a:ext>
            </a:extLst>
          </p:cNvPr>
          <p:cNvSpPr/>
          <p:nvPr/>
        </p:nvSpPr>
        <p:spPr>
          <a:xfrm>
            <a:off x="2896917" y="5257055"/>
            <a:ext cx="5820364" cy="487907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التيسير والتوسعة على المكفر</a:t>
            </a:r>
          </a:p>
        </p:txBody>
      </p:sp>
    </p:spTree>
    <p:extLst>
      <p:ext uri="{BB962C8B-B14F-4D97-AF65-F5344CB8AC3E}">
        <p14:creationId xmlns:p14="http://schemas.microsoft.com/office/powerpoint/2010/main" val="81338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8944F-6756-0EEB-D7FC-B6EE02C6C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4AF793E-B675-5530-26AC-1C90D4BEB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3E2C153-8A56-6FCE-A335-4FC987705713}"/>
              </a:ext>
            </a:extLst>
          </p:cNvPr>
          <p:cNvSpPr txBox="1"/>
          <p:nvPr/>
        </p:nvSpPr>
        <p:spPr>
          <a:xfrm>
            <a:off x="-426720" y="6217396"/>
            <a:ext cx="37590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24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807F3768-4A23-E4F9-03D7-903B4D8B50F6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C65C4-1BC9-EA9E-D0B5-34679FE4F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صورة 1" descr="11">
            <a:extLst>
              <a:ext uri="{FF2B5EF4-FFF2-40B4-BE49-F238E27FC236}">
                <a16:creationId xmlns:a16="http://schemas.microsoft.com/office/drawing/2014/main" id="{AB4AB9B4-11AF-0994-0772-065FD9BB2D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21353"/>
            <a:ext cx="12192000" cy="53623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7FF1C6B9-50AA-561D-2651-DDE46B9D0C83}"/>
              </a:ext>
            </a:extLst>
          </p:cNvPr>
          <p:cNvSpPr/>
          <p:nvPr/>
        </p:nvSpPr>
        <p:spPr>
          <a:xfrm>
            <a:off x="523164" y="3495821"/>
            <a:ext cx="2542254" cy="747783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عليها كفارة 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B224FB8-818D-D9AC-082B-AE080103BC88}"/>
              </a:ext>
            </a:extLst>
          </p:cNvPr>
          <p:cNvSpPr/>
          <p:nvPr/>
        </p:nvSpPr>
        <p:spPr>
          <a:xfrm>
            <a:off x="523164" y="4447553"/>
            <a:ext cx="2542254" cy="69831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لا شيء عليها</a:t>
            </a:r>
          </a:p>
        </p:txBody>
      </p:sp>
      <p:sp>
        <p:nvSpPr>
          <p:cNvPr id="9" name="مستطيل 7">
            <a:extLst>
              <a:ext uri="{FF2B5EF4-FFF2-40B4-BE49-F238E27FC236}">
                <a16:creationId xmlns:a16="http://schemas.microsoft.com/office/drawing/2014/main" id="{4AFF8DC8-88B3-E5FD-4F4E-AFE4286859AF}"/>
              </a:ext>
            </a:extLst>
          </p:cNvPr>
          <p:cNvSpPr/>
          <p:nvPr/>
        </p:nvSpPr>
        <p:spPr>
          <a:xfrm>
            <a:off x="523164" y="5315137"/>
            <a:ext cx="2542255" cy="791001"/>
          </a:xfrm>
          <a:prstGeom prst="rect">
            <a:avLst/>
          </a:prstGeom>
          <a:solidFill>
            <a:srgbClr val="996633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1" anchor="ctr"/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التوبة</a:t>
            </a:r>
          </a:p>
        </p:txBody>
      </p:sp>
      <p:sp>
        <p:nvSpPr>
          <p:cNvPr id="10" name="انفجار 1 3">
            <a:extLst>
              <a:ext uri="{FF2B5EF4-FFF2-40B4-BE49-F238E27FC236}">
                <a16:creationId xmlns:a16="http://schemas.microsoft.com/office/drawing/2014/main" id="{5DCD35DD-38D0-D997-1EEB-D3E4EEC0E6AE}"/>
              </a:ext>
            </a:extLst>
          </p:cNvPr>
          <p:cNvSpPr/>
          <p:nvPr/>
        </p:nvSpPr>
        <p:spPr>
          <a:xfrm>
            <a:off x="4355715" y="3429000"/>
            <a:ext cx="914400" cy="69831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انفجار 1 3">
            <a:extLst>
              <a:ext uri="{FF2B5EF4-FFF2-40B4-BE49-F238E27FC236}">
                <a16:creationId xmlns:a16="http://schemas.microsoft.com/office/drawing/2014/main" id="{79B8B1A8-D46B-ABE4-AD06-2767F927ADB1}"/>
              </a:ext>
            </a:extLst>
          </p:cNvPr>
          <p:cNvSpPr/>
          <p:nvPr/>
        </p:nvSpPr>
        <p:spPr>
          <a:xfrm>
            <a:off x="5483475" y="4420874"/>
            <a:ext cx="914400" cy="69831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انفجار 1 3">
            <a:extLst>
              <a:ext uri="{FF2B5EF4-FFF2-40B4-BE49-F238E27FC236}">
                <a16:creationId xmlns:a16="http://schemas.microsoft.com/office/drawing/2014/main" id="{036C1F5E-12DE-F2C5-AB7E-E353C60B6FA5}"/>
              </a:ext>
            </a:extLst>
          </p:cNvPr>
          <p:cNvSpPr/>
          <p:nvPr/>
        </p:nvSpPr>
        <p:spPr>
          <a:xfrm>
            <a:off x="3262790" y="5407828"/>
            <a:ext cx="914400" cy="69831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0767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00315-3B7D-3451-B2F9-43ED37D6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E5DDCBD2-DB4D-AFBA-2D85-2DB7C69A78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BD09A00-9AAC-4FC6-2954-DD74AD275073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CB04048-0D7F-7005-95D1-993621C39758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3FFDBF-552F-A6F3-457D-1F48CB6AF680}"/>
              </a:ext>
            </a:extLst>
          </p:cNvPr>
          <p:cNvSpPr/>
          <p:nvPr/>
        </p:nvSpPr>
        <p:spPr>
          <a:xfrm>
            <a:off x="-250408" y="1935456"/>
            <a:ext cx="12192000" cy="35430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نـذرُ المَعصـيةِ؟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الذي لم يُحدَّدُ فيهِ نوعُ المنذورِ.                  اليمينُ التي يؤاخذُ عليها.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أن يكونَ المنذورُ معصية للَّهِ تعالى.             أنْ يكونَ المنذورُ طاعة للَّهِ تعالى.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2D7F1D-4C2D-F90D-CEE7-2BE4C1CE8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EDD12D90-23CF-7EA4-9D39-BA80BFDC1A2A}"/>
              </a:ext>
            </a:extLst>
          </p:cNvPr>
          <p:cNvSpPr/>
          <p:nvPr/>
        </p:nvSpPr>
        <p:spPr>
          <a:xfrm>
            <a:off x="6740435" y="4228891"/>
            <a:ext cx="5129348" cy="13410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4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D392C-CBA5-EAEE-6F2E-337FB76E5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1646470C-BBC2-2F90-1D3C-C77A5FAC76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62159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379F07B-52C5-58F5-23C5-4C1FD89FB60D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729FF9C-F7D9-F9DC-1BC7-AA25E10E4E38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5D2484-0D55-347A-8BF4-21106B13A1BE}"/>
              </a:ext>
            </a:extLst>
          </p:cNvPr>
          <p:cNvSpPr/>
          <p:nvPr/>
        </p:nvSpPr>
        <p:spPr>
          <a:xfrm>
            <a:off x="-764214" y="2047476"/>
            <a:ext cx="12192000" cy="28966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أيُّ نوعٍ مِن أنواعِ النّذورِ يَشمَلُ نذرَ قطيعَةُ الرَّحِمِ؟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نَذرُ معصِيَةٍ.              نَذرٌ مُطلَقٌ.         ليسَ بنذرٍ.          نَذرُ طاعَةٍ.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18A80C-165D-666E-9ED6-4F8510285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5C03F47F-99D7-893C-E027-57F8904883FC}"/>
              </a:ext>
            </a:extLst>
          </p:cNvPr>
          <p:cNvSpPr/>
          <p:nvPr/>
        </p:nvSpPr>
        <p:spPr>
          <a:xfrm>
            <a:off x="9579428" y="3557981"/>
            <a:ext cx="1848358" cy="13280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54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CF2F3-DFFA-F0C1-37D8-9DA2DFA24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CE420A17-6C38-CE08-F655-DBC946663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11441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93AD1B5B-2118-38B2-4DDD-CA970E1E7DD6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CD3CDEA-F2BB-264C-1F84-DD9DAAAF23C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02A51E-791A-08A7-0C14-A43EEB80B658}"/>
              </a:ext>
            </a:extLst>
          </p:cNvPr>
          <p:cNvSpPr/>
          <p:nvPr/>
        </p:nvSpPr>
        <p:spPr>
          <a:xfrm>
            <a:off x="-320076" y="2992885"/>
            <a:ext cx="12192000" cy="27120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الحلف على معصِيَةٍ.                      النَذرٌ مُطلَقٌ.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اليمين الغموس.                            نَذرُ طاعَةٍ.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572C70-F0C1-01A4-5381-43173811F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7169AA55-E0A9-EC4A-5ECB-C0607C83FE1C}"/>
              </a:ext>
            </a:extLst>
          </p:cNvPr>
          <p:cNvSpPr/>
          <p:nvPr/>
        </p:nvSpPr>
        <p:spPr>
          <a:xfrm>
            <a:off x="8987246" y="3713158"/>
            <a:ext cx="2812148" cy="21440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6" name="Picture 5" descr="A close up of a sign&#10;&#10;AI-generated content may be incorrect.">
            <a:extLst>
              <a:ext uri="{FF2B5EF4-FFF2-40B4-BE49-F238E27FC236}">
                <a16:creationId xmlns:a16="http://schemas.microsoft.com/office/drawing/2014/main" id="{7AE3FD8E-12BA-2DD3-D5FE-0944ECD48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1653093"/>
            <a:ext cx="8673737" cy="117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0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24B6F-1B87-1522-80ED-6C0B7B142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FEEF94F-E1CB-09A4-2607-207428BCB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62159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68B920E-1216-8B86-A483-02A14F64B1C9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2C48020-0368-2C1D-4AC2-7477214FE3B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A6C389-F695-A8BC-2F6B-8E146C68B1A1}"/>
              </a:ext>
            </a:extLst>
          </p:cNvPr>
          <p:cNvSpPr/>
          <p:nvPr/>
        </p:nvSpPr>
        <p:spPr>
          <a:xfrm>
            <a:off x="-973220" y="3232363"/>
            <a:ext cx="12192000" cy="19733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نَذرُ معصِيَةٍ.              نَذرٌ مُطلَقٌ.         ليسَ بنذرٍ.          نَذرُ طاعَةٍ.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FA208D-4B80-2B2C-BC74-2EEDF7EA8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C9098DF4-DFEB-0CD9-E13E-E49B9BD148A7}"/>
              </a:ext>
            </a:extLst>
          </p:cNvPr>
          <p:cNvSpPr/>
          <p:nvPr/>
        </p:nvSpPr>
        <p:spPr>
          <a:xfrm>
            <a:off x="9370422" y="3959567"/>
            <a:ext cx="1848358" cy="13280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6" name="Picture 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A1EE999-5E15-693E-AE90-97F3F4300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97" y="1919522"/>
            <a:ext cx="8020594" cy="14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97548-CD5F-AF1C-B2FF-32B822B53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EA8BB57-9F8A-EAC9-1585-33BD721D2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62159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3F591AD-2637-4DA0-3964-DA6C2F0ED72E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9269A24A-0421-926F-3205-836E05C0669A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65CBCC-EF35-2B9A-4936-BAEB7A498C2A}"/>
              </a:ext>
            </a:extLst>
          </p:cNvPr>
          <p:cNvSpPr/>
          <p:nvPr/>
        </p:nvSpPr>
        <p:spPr>
          <a:xfrm>
            <a:off x="-764214" y="2047476"/>
            <a:ext cx="12192000" cy="33583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أيُّ الحالاتِ التَّاليةِ تُبيِّنُ مفهومَ يمينِ الغَموسِ؟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إذا حَلَفَ الإنسانُ على معصيَةٍ.             إذا حَلَفَ الإنسانُ على ما يَظُنُّهُ صحيحًا.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إذا حَلَفَ الإنسانُ كَذِبًا مع علمه.           إذا حَلَفَ الإنسانُ على مباحٍ، ثمَّ عمل خَيرًا مِنهُ.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0EEE7C-B4CE-73F5-4AAF-0FA8B5473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1F1F50E6-5B8D-415D-BDA7-0B1AB57EBF60}"/>
              </a:ext>
            </a:extLst>
          </p:cNvPr>
          <p:cNvSpPr/>
          <p:nvPr/>
        </p:nvSpPr>
        <p:spPr>
          <a:xfrm>
            <a:off x="7393577" y="4184997"/>
            <a:ext cx="3973249" cy="13445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40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374C4-541B-6A1E-52AF-1F09A7564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09999DEA-386B-DFD9-963A-BF1575635F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62159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4C36E22-720D-E7A1-25D2-E248D9648701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E022AFBF-2CA6-041F-C852-041DC3CECAE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A186DE-2AE0-7CFD-F158-B418668C183C}"/>
              </a:ext>
            </a:extLst>
          </p:cNvPr>
          <p:cNvSpPr/>
          <p:nvPr/>
        </p:nvSpPr>
        <p:spPr>
          <a:xfrm>
            <a:off x="-764214" y="2047476"/>
            <a:ext cx="12192000" cy="26774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مـاذا يترتَّبُ على مَن أقسـمَ على شيءٍ زورًا؟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لا شيء عليه.              ليسَ عليه كفَّارةٌ.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عليه بالتَّوبةِ.             عليه كفَّارةُ </a:t>
            </a:r>
            <a:r>
              <a:rPr lang="ar-AE" altLang="en-US" sz="4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800" b="1" dirty="0">
              <a:ln/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C98E92-C883-423F-D920-5EED4F255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2037D34C-B989-13BF-AB39-C8E557AA75FC}"/>
              </a:ext>
            </a:extLst>
          </p:cNvPr>
          <p:cNvSpPr/>
          <p:nvPr/>
        </p:nvSpPr>
        <p:spPr>
          <a:xfrm>
            <a:off x="9501051" y="4590423"/>
            <a:ext cx="1813523" cy="13445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07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66D82-8009-B844-2105-EDDB0674D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9A4BB09-1806-DD26-AE61-5D4661C5BD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62159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4C9DB2C-0CB6-02E6-F105-EE93167D401B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7EA35C8-641B-0719-ECA8-8EC77F8101D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62218-36D3-B463-C316-AE438B844824}"/>
              </a:ext>
            </a:extLst>
          </p:cNvPr>
          <p:cNvSpPr/>
          <p:nvPr/>
        </p:nvSpPr>
        <p:spPr>
          <a:xfrm>
            <a:off x="-764214" y="2047476"/>
            <a:ext cx="12192000" cy="2992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"دعاكَ صديقُكَ للحضورِ إلى حفلِ تخرُّجِهِ، وحلفتَ على قدومكَ؛ ولكنْ لظروفٍ عائليَّةٍ طارئةٍ لم تتمكَّن منَ الذَّهابِ".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من خلالِ المثالِ السَّابق، ماذا يترتَّبُ على ذلك: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لا كفَّارةٌ ولا توبةٌ.                  عليهِ كَفّارَةٌ ولا إثمَ عَليهِ.             لا كَفّارَة عليهِ ولا إثم أيضًا. </a:t>
            </a:r>
            <a:endParaRPr lang="en-US" sz="4400" b="1" dirty="0">
              <a:ln/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A2E1BD-825D-AB81-87F8-82DFE8FE9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53677D39-55E8-4323-1514-38A1F133EBBC}"/>
              </a:ext>
            </a:extLst>
          </p:cNvPr>
          <p:cNvSpPr/>
          <p:nvPr/>
        </p:nvSpPr>
        <p:spPr>
          <a:xfrm>
            <a:off x="4685211" y="4993107"/>
            <a:ext cx="2971764" cy="109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28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C468D-99FB-B2DD-5D24-1F4053CEE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5185A11-8197-E58C-9387-D4B75A7C6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70868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2EA7240-E75E-02D0-FC84-D689E6369657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C50EEF0-825A-2335-9FB7-F0B19EAA868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A894A5-F9F5-2ECC-EB1E-E28E96F4D503}"/>
              </a:ext>
            </a:extLst>
          </p:cNvPr>
          <p:cNvSpPr/>
          <p:nvPr/>
        </p:nvSpPr>
        <p:spPr>
          <a:xfrm>
            <a:off x="-764214" y="2047476"/>
            <a:ext cx="12192000" cy="30931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أيُّ نَذرٍ لا يَلزَمُ الوَفاءُ بِهِ ممّا يأتي؟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نذرَ للّهِ تعالى إنْ تعافى أن يصومَ يومًا.       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نذَرَ للّهِ تعالى إنْ شَفاهُ اللّهُ تعالى أن يتصَدَّقَ على الفقراء.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نذَرَ للّهِ تعالى إن تعافى ابنه أنْ لا يَزورَ أقارِبَهُ.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نذرَ للّهِ تعالى إنْ نجح في الامتحان أن يطعِمَ مسكين.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44FCDE-1022-D808-34F5-89D86B93A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7AE4B803-4600-5385-92CB-41695C5236F3}"/>
              </a:ext>
            </a:extLst>
          </p:cNvPr>
          <p:cNvSpPr/>
          <p:nvPr/>
        </p:nvSpPr>
        <p:spPr>
          <a:xfrm>
            <a:off x="6426926" y="4488010"/>
            <a:ext cx="4905066" cy="14495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11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E3CE2-86AC-2FDE-97DD-D10BA796A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49C13E0-65FE-F77C-EB04-7614A148C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70868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76E3AF4-3A17-AB97-266D-ABA87BC263F1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854551EB-7E42-CA77-415D-3C4644974A6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F87A84-B0A4-2035-FCEB-EBA95209CABC}"/>
              </a:ext>
            </a:extLst>
          </p:cNvPr>
          <p:cNvSpPr/>
          <p:nvPr/>
        </p:nvSpPr>
        <p:spPr>
          <a:xfrm>
            <a:off x="-860008" y="2848665"/>
            <a:ext cx="12192000" cy="1708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التيسير على الناس.       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حتي لا يحلف الناس.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 err="1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التصعيب</a:t>
            </a: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على الناس.         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C82C43-254A-D97A-FD28-C50CEA888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401C57E8-AB74-5465-A4A1-9834E8FE96EF}"/>
              </a:ext>
            </a:extLst>
          </p:cNvPr>
          <p:cNvSpPr/>
          <p:nvPr/>
        </p:nvSpPr>
        <p:spPr>
          <a:xfrm>
            <a:off x="9126583" y="3356525"/>
            <a:ext cx="2066072" cy="24882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E640CA-6F7B-5F2A-5943-0E72417DE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631" y="1835650"/>
            <a:ext cx="4073361" cy="113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04800" y="583473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FFF7DB-4FF9-B774-E75B-E0296FD51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00" y="1793966"/>
            <a:ext cx="8915400" cy="404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69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87685-1694-C69B-B2F6-3FF1E19BA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9BFB303-B71A-BFE5-A5BF-BF827FA485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2955AE9-24DB-305C-8EEF-975E07D8AC4B}"/>
              </a:ext>
            </a:extLst>
          </p:cNvPr>
          <p:cNvSpPr txBox="1"/>
          <p:nvPr/>
        </p:nvSpPr>
        <p:spPr>
          <a:xfrm>
            <a:off x="-783769" y="6278363"/>
            <a:ext cx="37590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24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3BB20705-EC63-8D14-A75C-1CAD510F5BE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64D771-ABBB-EBB1-E6F1-74C51B402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8A5322-B2CD-1F1C-9A7C-6D6BF4E15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7" y="1221353"/>
            <a:ext cx="12000412" cy="5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822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573B-7EB2-2C3E-022F-A8FA95A6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65FCD407-02DA-0C37-4699-BB67AE3E33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8E1881D-8CFA-C7B0-5614-FA960507CEE7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94ED9E0-A9FD-F80C-E314-31FFD3C8CDD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4A12E2-4E55-4F01-C1E0-979FF237A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39CD8F-B37D-3E5B-2BAD-469DEE190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150" y="1566862"/>
            <a:ext cx="9818370" cy="4435270"/>
          </a:xfrm>
          <a:prstGeom prst="rect">
            <a:avLst/>
          </a:prstGeom>
        </p:spPr>
      </p:pic>
      <p:sp>
        <p:nvSpPr>
          <p:cNvPr id="7" name="مستطيل 2">
            <a:extLst>
              <a:ext uri="{FF2B5EF4-FFF2-40B4-BE49-F238E27FC236}">
                <a16:creationId xmlns:a16="http://schemas.microsoft.com/office/drawing/2014/main" id="{9AB108A0-C38A-47E9-80AE-8767880371DA}"/>
              </a:ext>
            </a:extLst>
          </p:cNvPr>
          <p:cNvSpPr/>
          <p:nvPr/>
        </p:nvSpPr>
        <p:spPr>
          <a:xfrm>
            <a:off x="3664111" y="4105799"/>
            <a:ext cx="5652447" cy="6142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/>
            <a:r>
              <a:rPr lang="ar-AE" sz="36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التوكل على الله والأخذ بالأسباب.</a:t>
            </a:r>
            <a:endParaRPr lang="ar-AE" dirty="0"/>
          </a:p>
        </p:txBody>
      </p:sp>
      <p:sp>
        <p:nvSpPr>
          <p:cNvPr id="9" name="مستطيل 4">
            <a:extLst>
              <a:ext uri="{FF2B5EF4-FFF2-40B4-BE49-F238E27FC236}">
                <a16:creationId xmlns:a16="http://schemas.microsoft.com/office/drawing/2014/main" id="{BBF99D3B-3BF5-0569-E57D-5A8AD76E49CF}"/>
              </a:ext>
            </a:extLst>
          </p:cNvPr>
          <p:cNvSpPr/>
          <p:nvPr/>
        </p:nvSpPr>
        <p:spPr>
          <a:xfrm>
            <a:off x="4434460" y="5439556"/>
            <a:ext cx="3759070" cy="6805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lvl="0"/>
            <a:r>
              <a:rPr lang="ar-AE" sz="36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طاعة الله سبب للنصر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85405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DF42E-53BA-471C-8625-CDAA88DA9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963705F6-9420-03FE-B49C-372B58E741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DC9120C-8B72-DD5C-C1B4-69C6B6D7BED9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37D30D9F-D5D1-1B5B-AABE-D8A7B991074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C50FBF-A14A-1CF6-B113-8CBA1230348D}"/>
              </a:ext>
            </a:extLst>
          </p:cNvPr>
          <p:cNvSpPr/>
          <p:nvPr/>
        </p:nvSpPr>
        <p:spPr>
          <a:xfrm>
            <a:off x="-511665" y="1657489"/>
            <a:ext cx="12192000" cy="35430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أينَ حَدثت غزوةُ حُنَين؟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داخلَ مكّةَ المكرمة.            بين مكّةَ والطّائفِ.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بينَ مكّةَ والمدينةَ.            داخلَ المدينةِ المنورة.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DD670B-454D-7E3E-41E6-AF2ADCBFA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B97065B5-25BE-1CB0-A81F-4C30B10D32E4}"/>
              </a:ext>
            </a:extLst>
          </p:cNvPr>
          <p:cNvSpPr/>
          <p:nvPr/>
        </p:nvSpPr>
        <p:spPr>
          <a:xfrm>
            <a:off x="5059680" y="3150326"/>
            <a:ext cx="2608715" cy="15022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8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0F2B3-F73E-DFF2-922C-B61E0E523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136E79B1-B620-FE2A-F717-75C670A5C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7FBBB8C3-4C43-7E2C-CE37-C4F82812EBE1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85117CA-93D1-30D9-3BC7-F548EF564F2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C2A68E-837B-4CD9-CD19-CA9537CB414C}"/>
              </a:ext>
            </a:extLst>
          </p:cNvPr>
          <p:cNvSpPr/>
          <p:nvPr/>
        </p:nvSpPr>
        <p:spPr>
          <a:xfrm>
            <a:off x="-494248" y="1221353"/>
            <a:ext cx="12192000" cy="40701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متى حدَثت غزوةُ حُنَين؟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قبلَ فتحِ مكَّةَ في السّنةِ السَّابعةِ للهجرةِ.          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بعدَ صُلحِ الحُديبيةِ في السّنةِ السَّادسةِ للهجرةِ.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قَبلَ فتحِ مكَّةَ بثلاثةِ أشهُرٍ في السّنةِ الثّامنةِ للهجرةِ.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بعدَ فتحِ مكَّةَ بنصفِ شهرٍ في السّنةِ الثّامنةِ للهجرةِ.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F5E405-88B1-A4B0-8845-87EAD8C4C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0DAD6633-9B45-807A-B2A9-66FC77732900}"/>
              </a:ext>
            </a:extLst>
          </p:cNvPr>
          <p:cNvSpPr/>
          <p:nvPr/>
        </p:nvSpPr>
        <p:spPr>
          <a:xfrm>
            <a:off x="5886995" y="4227219"/>
            <a:ext cx="5749798" cy="24027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35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F05C7-6DEC-343B-8D79-D02BF59FF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46A92A0-379B-27E4-8F7D-4231F08536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A876667-5316-70AB-C18C-7CCE53C7391E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D3849DA-DFD7-438D-2F35-161F25EEC675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AFF4AF-1331-BE29-A026-6FA011F34D56}"/>
              </a:ext>
            </a:extLst>
          </p:cNvPr>
          <p:cNvSpPr/>
          <p:nvPr/>
        </p:nvSpPr>
        <p:spPr>
          <a:xfrm>
            <a:off x="-426720" y="2607641"/>
            <a:ext cx="12192000" cy="38854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العبرةُ المُستفادةُ منَ الآيةِ الكريمةِ السَّابقة؟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أنَّ التخطيط الجيّد وحده سببٌ للفوز والانتصار.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أنْ يتوكَّلَ المُسلِمُ على اللَّهِ تعالى مع الأخذِ بالأسبابِ.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أن يثقَ المسلم بقدراته وقوتِه وعتادِه.                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أنَّ الأعدادَ الكبيرةَ للجيوشِ أساسٌ للنصر.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DB6FDA-743F-EA47-F01A-545E73125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7865F078-F8E7-9846-E3F6-824E5F6EE614}"/>
              </a:ext>
            </a:extLst>
          </p:cNvPr>
          <p:cNvSpPr/>
          <p:nvPr/>
        </p:nvSpPr>
        <p:spPr>
          <a:xfrm>
            <a:off x="5895704" y="4302034"/>
            <a:ext cx="5749798" cy="16546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5" name="Picture 4" descr="A close-up of a sign&#10;&#10;AI-generated content may be incorrect.">
            <a:extLst>
              <a:ext uri="{FF2B5EF4-FFF2-40B4-BE49-F238E27FC236}">
                <a16:creationId xmlns:a16="http://schemas.microsoft.com/office/drawing/2014/main" id="{CAFFA7E6-198B-4990-28EF-66FF92661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017" y="1462795"/>
            <a:ext cx="7889965" cy="116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4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C2732-33C4-5C73-B75A-1EB9EF2C9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299EAF5-36C5-0EE7-4EEA-ADB7500502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-133643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943BAB9-1138-1014-52A8-B725CED6BFA8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29F5FFD3-1ADA-65B6-7FA4-8D33BA7B6FB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D1F277-CD0E-4B87-333B-CF439972C37F}"/>
              </a:ext>
            </a:extLst>
          </p:cNvPr>
          <p:cNvSpPr/>
          <p:nvPr/>
        </p:nvSpPr>
        <p:spPr>
          <a:xfrm>
            <a:off x="-426720" y="1801908"/>
            <a:ext cx="12192000" cy="26851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كانَ سببُ هزيمةِ المُسلمينَ في بدايةِ المعركةِ؟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آفةُ العُجْبِ.               آفةُ التَّواكلِ.               آفةُ الرِّياءِ.             آفةُ الطَّمعِ.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5B580-45ED-6ED3-ADAD-BBFB68B6B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25D6C5A1-19C2-8876-779A-C76FA2ED4F13}"/>
              </a:ext>
            </a:extLst>
          </p:cNvPr>
          <p:cNvSpPr/>
          <p:nvPr/>
        </p:nvSpPr>
        <p:spPr>
          <a:xfrm>
            <a:off x="10101942" y="3242039"/>
            <a:ext cx="1560975" cy="25009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3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17F10-D5DE-A628-F580-F00E78EA7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305FC20-5566-D084-BA91-BACD49218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5E9DA92-5FE6-7AEF-7386-619814E1A78D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5BD49A99-28CE-08CC-D4D6-C9398DD805F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3B5AAC-D554-73A0-1A0B-22C52FF90491}"/>
              </a:ext>
            </a:extLst>
          </p:cNvPr>
          <p:cNvSpPr/>
          <p:nvPr/>
        </p:nvSpPr>
        <p:spPr>
          <a:xfrm>
            <a:off x="-494248" y="1221353"/>
            <a:ext cx="12192000" cy="46241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دلالةُ انتِصارِ المُسلمينَ في قولِه تَعالى: {يَا أَيُّهَا الَّذِينَ آمَنُوا إِن تَنصُرُوا اللَّهَ يَنصُرْكُمْ وَيُثَبِّتْ أَقْدَامَكُمْ}؟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أنَّ اللَّه ينصرُ المُؤمنيــنَ إنْ كانَتْ أعـدادُ جُيوشِهـم كبـيرةً.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أنَّ اللَّهَ تعالى ينصرُ منِ التَزمَ طاعتهُ وطاعة رَسولِه ﷺ ووليِّ الأمرِ.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أنَّ اللَّهَ يُثبِّتُ المُؤمنـينَ في الغـزواتِ ويزيـدُ مـِن قوَّتهـم.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6EEA2F-8AE2-6E4A-D164-88B9912E1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66F9837C-694D-7B93-6A09-4A9B7859CDC0}"/>
              </a:ext>
            </a:extLst>
          </p:cNvPr>
          <p:cNvSpPr/>
          <p:nvPr/>
        </p:nvSpPr>
        <p:spPr>
          <a:xfrm>
            <a:off x="3500846" y="4038610"/>
            <a:ext cx="8014027" cy="21117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6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18288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FEFACC-B185-87BA-D141-C47D37789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060" y="1960139"/>
            <a:ext cx="9067800" cy="34903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9A8E95-8E97-9627-C3EE-74141E4C1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8709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97890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13B4A-03B4-B3D3-5D62-19C1F05E3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702A868-1510-F212-31EB-A1AE2387F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4F4B299-219B-7E71-E3F0-3F34B5A6E22A}"/>
              </a:ext>
            </a:extLst>
          </p:cNvPr>
          <p:cNvSpPr txBox="1"/>
          <p:nvPr/>
        </p:nvSpPr>
        <p:spPr>
          <a:xfrm>
            <a:off x="-478038" y="6027003"/>
            <a:ext cx="37590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24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A603CE0D-595F-8B3B-31CF-3455BD49504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9ABA55D-D543-9F62-CE44-8A719452F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6655" y="115281"/>
            <a:ext cx="774382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B1A0F870-87DB-BE8A-7334-B611EB0D3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51520" y="2677506"/>
            <a:ext cx="914501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7C6D0A-C1FB-A0B4-CB5F-2C63D8F77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0070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548639" y="6108396"/>
            <a:ext cx="37590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24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8A6A8-1666-8C1D-FC4B-DEA767CA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9503" y="1209524"/>
            <a:ext cx="10087519" cy="505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7">
            <a:extLst>
              <a:ext uri="{FF2B5EF4-FFF2-40B4-BE49-F238E27FC236}">
                <a16:creationId xmlns:a16="http://schemas.microsoft.com/office/drawing/2014/main" id="{89238042-2446-1FA7-4CAB-3729ACF3A53A}"/>
              </a:ext>
            </a:extLst>
          </p:cNvPr>
          <p:cNvSpPr/>
          <p:nvPr/>
        </p:nvSpPr>
        <p:spPr>
          <a:xfrm>
            <a:off x="5099971" y="3029449"/>
            <a:ext cx="18732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تغطية الإناء وقلبه وإغلاق الباب</a:t>
            </a:r>
            <a:endParaRPr lang="ar-AE" sz="2000" dirty="0"/>
          </a:p>
        </p:txBody>
      </p:sp>
      <p:sp>
        <p:nvSpPr>
          <p:cNvPr id="6" name="مستطيل 4">
            <a:extLst>
              <a:ext uri="{FF2B5EF4-FFF2-40B4-BE49-F238E27FC236}">
                <a16:creationId xmlns:a16="http://schemas.microsoft.com/office/drawing/2014/main" id="{333687D1-110F-0D40-43B2-A5DC44D64F30}"/>
              </a:ext>
            </a:extLst>
          </p:cNvPr>
          <p:cNvSpPr/>
          <p:nvPr/>
        </p:nvSpPr>
        <p:spPr>
          <a:xfrm>
            <a:off x="5229956" y="4081353"/>
            <a:ext cx="2047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عدم النفخ في  الإناء   ( الكوب مثلاً)</a:t>
            </a:r>
            <a:endParaRPr lang="ar-AE" sz="2000" dirty="0"/>
          </a:p>
        </p:txBody>
      </p:sp>
      <p:sp>
        <p:nvSpPr>
          <p:cNvPr id="7" name="مستطيل 3">
            <a:extLst>
              <a:ext uri="{FF2B5EF4-FFF2-40B4-BE49-F238E27FC236}">
                <a16:creationId xmlns:a16="http://schemas.microsoft.com/office/drawing/2014/main" id="{18FD0354-807E-246E-2AD0-F9F8370BE769}"/>
              </a:ext>
            </a:extLst>
          </p:cNvPr>
          <p:cNvSpPr/>
          <p:nvPr/>
        </p:nvSpPr>
        <p:spPr>
          <a:xfrm>
            <a:off x="5229956" y="5049428"/>
            <a:ext cx="20893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تطهير الإناء الذي ولغ فيه الكلب سبع مرات إحداهن بالتراب</a:t>
            </a:r>
            <a:endParaRPr lang="ar-AE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A49CE-1B69-21BE-C5F7-D35C0B361F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103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8BD8-17C3-445D-F42D-FA0E2CEA6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A5F50AF-475E-7EC1-A049-9F12FCB20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CD8E392-5750-3662-C7D8-DD407CBE1EC7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3C52E81-4195-881C-2FFC-0177E255456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D1EB5B-6813-4F4F-5437-1673B95C181D}"/>
              </a:ext>
            </a:extLst>
          </p:cNvPr>
          <p:cNvSpPr/>
          <p:nvPr/>
        </p:nvSpPr>
        <p:spPr>
          <a:xfrm>
            <a:off x="81280" y="1721374"/>
            <a:ext cx="11938688" cy="43740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أيٌ مما يلي </a:t>
            </a: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لا يُعَــدُ 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من آثارُ حُسنِ استِثمارِ المسلمِ لصحَّتِهِ في نفعِ الآخرينَ؟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ضعفُ المجتمعِ وتفكُّكه.                  تقويةُ العلاقاتِ بينَ النَّاسِ.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نيلُ محبَّةِ النَّاسِ.                           تحقيقُ الأمنِ في المجتمعِ.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AA2D3C5B-BD17-C93A-D134-801692FED956}"/>
              </a:ext>
            </a:extLst>
          </p:cNvPr>
          <p:cNvSpPr/>
          <p:nvPr/>
        </p:nvSpPr>
        <p:spPr>
          <a:xfrm>
            <a:off x="9039497" y="4063191"/>
            <a:ext cx="2700384" cy="8661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56DD1-0DF3-630B-131B-19AACA64A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92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28AF-4228-191A-AC41-04B842A9C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D980DECB-43DB-31EA-B0B0-410101FDA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-66822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CC83852-2E3B-5400-4AF9-62AC9DF78822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5B13C8B2-90CD-DB7F-9685-9216C21C21E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EE2BBF-2F04-0ECC-86E4-E3DFE9F4D52D}"/>
              </a:ext>
            </a:extLst>
          </p:cNvPr>
          <p:cNvSpPr/>
          <p:nvPr/>
        </p:nvSpPr>
        <p:spPr>
          <a:xfrm>
            <a:off x="-81280" y="2581776"/>
            <a:ext cx="12192000" cy="2619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المالُ مِن أعظَمِ النِّعَمِ الّتي يَمتَلِكُها الإنسانُ.                     المسكنُ مِن أعظَمِ النِّعَمِ الّتي يَمتَلِكُها الإنسانُ.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الطَّعامُ مِن أعظَمِ النِّعَمِ الّتي يَمتَلِكُها الإنسانُ.                   الصِّحَّةُ مِن أعظَمِ النِّعَمِ الّتي يَمتَلِكُها الإنسانُ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E6EADC11-8721-841E-E186-4D982358850B}"/>
              </a:ext>
            </a:extLst>
          </p:cNvPr>
          <p:cNvSpPr/>
          <p:nvPr/>
        </p:nvSpPr>
        <p:spPr>
          <a:xfrm>
            <a:off x="542987" y="3891622"/>
            <a:ext cx="4856327" cy="14219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5952A1-ACA1-3A9B-720D-5BD9F7729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A57F0D-7DD0-AB5E-7D5E-FCE3FA210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126" y="1400754"/>
            <a:ext cx="8945842" cy="9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9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0C8EB-2FF5-CC9B-D6F9-710EB4DA3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1A8BA0C-B7A9-F61D-534E-62C2E07DB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0704817-4999-09EF-50E3-6450196D1DB7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ED45F845-6EE8-7685-A560-AF35C221134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893ADC-4B31-CBFF-B6D8-1A9923F98D27}"/>
              </a:ext>
            </a:extLst>
          </p:cNvPr>
          <p:cNvSpPr/>
          <p:nvPr/>
        </p:nvSpPr>
        <p:spPr>
          <a:xfrm>
            <a:off x="-172032" y="1721374"/>
            <a:ext cx="12192000" cy="28966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المُصطلح الدَّال على ما يلي: هوَ رائحةُ اللحمِ وَدُسومَتُهُ.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الغمرُ                    السِّوَاكُ                        الدنسِ                الصحةُ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3F9BC19D-7274-75EB-E2F4-D9BEE0406B88}"/>
              </a:ext>
            </a:extLst>
          </p:cNvPr>
          <p:cNvSpPr/>
          <p:nvPr/>
        </p:nvSpPr>
        <p:spPr>
          <a:xfrm>
            <a:off x="10920549" y="3169719"/>
            <a:ext cx="1099419" cy="16566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D76624-566B-EF02-878D-2AF240175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83" y="0"/>
            <a:ext cx="2151017" cy="90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709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5B0D7-824E-7417-3188-088775BD1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96327C5D-52D9-CB73-4C5F-F5C88D841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69EC051-9FB7-F5CE-0E52-CA61E7BCE7EB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F4E9B48-0DCF-A69E-7862-A1A9A6FFD98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17952E-B2B0-D98C-838A-24E7E8778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E98A5-1F92-309C-CF7C-70EB4A64B851}"/>
              </a:ext>
            </a:extLst>
          </p:cNvPr>
          <p:cNvSpPr/>
          <p:nvPr/>
        </p:nvSpPr>
        <p:spPr>
          <a:xfrm>
            <a:off x="-172032" y="1721374"/>
            <a:ext cx="12192000" cy="33583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مما النّهي الوارِد في قولِهِ ﷺ: «كُلُّ مُسْكِرٍ خَمْرٌ، وَكُلُّ مُسْكِرٍ حَرَامٌ»؟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النهي عن أكل لحم الميتة.               النهي عن شرب المسكرات.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النهّي عن الإسراف.                      النهي عن أكل مال الربا.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3EC06241-DC73-C67C-3708-16C58A1CDD1B}"/>
              </a:ext>
            </a:extLst>
          </p:cNvPr>
          <p:cNvSpPr/>
          <p:nvPr/>
        </p:nvSpPr>
        <p:spPr>
          <a:xfrm>
            <a:off x="4032067" y="3114811"/>
            <a:ext cx="3077759" cy="14219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2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1572C-1EF1-58E5-9A3B-A9B691095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4714459-E6C9-F2B1-6D2D-08204C7A94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39164A0-103C-8A48-E792-754E7FA9057F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AEF4507-CD49-01E0-A794-986D1E39F38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6A3ABC-DB85-2A0E-8974-D3C2F4F9D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BABF33-07CE-DA2B-BC72-1AA210D40BD8}"/>
              </a:ext>
            </a:extLst>
          </p:cNvPr>
          <p:cNvSpPr/>
          <p:nvPr/>
        </p:nvSpPr>
        <p:spPr>
          <a:xfrm>
            <a:off x="-172032" y="1721374"/>
            <a:ext cx="12192000" cy="33583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دلالــة قوله ﷺ: «طهَّرُوا أفنيتَكمْ»؟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لبسُ أفضلَ الثيابِ وَأطهرَها.            نظافةِ اليدينِ وَغسلِهما بعدَ الطعامِ.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العناية بنظافةِ المسجدِ والبيتِ.           نظافةِ الفمِ وَالأسنانِ بالسواك.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879ED668-DE59-9BB5-345D-8AD8FD7ED0C2}"/>
              </a:ext>
            </a:extLst>
          </p:cNvPr>
          <p:cNvSpPr/>
          <p:nvPr/>
        </p:nvSpPr>
        <p:spPr>
          <a:xfrm>
            <a:off x="8560524" y="3776663"/>
            <a:ext cx="3077759" cy="14219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10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50609-0531-81DD-5EE7-0DD6E7549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5D61BBEE-BE28-C45F-44A5-2E9514816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591B1F6-010F-57A9-B812-36F854A2E359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7555742-6CD3-A8D1-E4EC-866002A9D1D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1AFED1-7C36-6A2F-CB4C-34E20BC4E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06DE38-519B-C6AA-A966-FDBBA011521D}"/>
              </a:ext>
            </a:extLst>
          </p:cNvPr>
          <p:cNvSpPr/>
          <p:nvPr/>
        </p:nvSpPr>
        <p:spPr>
          <a:xfrm>
            <a:off x="-172032" y="2391934"/>
            <a:ext cx="12192000" cy="25273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النهي عن أكل لحم الميتة.               النهي عن شرب المسكرات.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النهّي عن الإسراف.                      النهي عن أكل مال الربا.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22B68A4C-44B9-AA21-E56C-098275F381BD}"/>
              </a:ext>
            </a:extLst>
          </p:cNvPr>
          <p:cNvSpPr/>
          <p:nvPr/>
        </p:nvSpPr>
        <p:spPr>
          <a:xfrm>
            <a:off x="4032067" y="3114811"/>
            <a:ext cx="3077759" cy="14219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D8F5DC-F67D-BCD2-A33F-C61507C63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9314" y="1400754"/>
            <a:ext cx="6620654" cy="9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5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04B59-55FD-5069-1036-A3CD3F9C7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64220F55-46F8-9207-A3D4-D50078626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69B6490-2F11-7D0F-2A06-431F6648E604}"/>
              </a:ext>
            </a:extLst>
          </p:cNvPr>
          <p:cNvSpPr txBox="1"/>
          <p:nvPr/>
        </p:nvSpPr>
        <p:spPr>
          <a:xfrm>
            <a:off x="-18288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3B3EB02E-442A-F36A-C62E-AE94054D2DD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4F74DB-6F6F-9F6A-F626-AEFEAA716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304E4F-A592-C3C1-4870-218FECFF1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397" y="1623136"/>
            <a:ext cx="9067800" cy="428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860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CC647-6068-4619-1AD3-8E644356D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802BA87A-E889-7ABE-7297-E2A431E67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2CED0FB-9174-5A20-1048-370A1646F33E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CDE032A-C066-718B-F0C3-7217CF1C7E2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12111F-A9A7-3D00-E222-502620B29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324A30-CE8C-B5FF-24F3-A9FE6088B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00" y="457200"/>
            <a:ext cx="8334375" cy="2971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896ADD-86EE-91B0-B99B-944F41FF6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7900" y="3429000"/>
            <a:ext cx="6134100" cy="320475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009DB1-A3E8-2448-89C6-86AA381CD3B9}"/>
              </a:ext>
            </a:extLst>
          </p:cNvPr>
          <p:cNvSpPr/>
          <p:nvPr/>
        </p:nvSpPr>
        <p:spPr>
          <a:xfrm>
            <a:off x="6516233" y="4057777"/>
            <a:ext cx="4829084" cy="4541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751765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FE42F-CD0C-111E-1D58-8C0D2CF4E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07AE46E4-979E-A57E-ACFD-6F21E4F90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F27DC5C-F07B-7FBD-4705-A87266F2B8F2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F74037C-C5FE-E6DE-68F3-7A879A6F6E9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F52C4B-18B3-C77A-B42E-38A783BB5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90BD77-5CE1-62B7-F1F4-7F9C9A529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2" y="123971"/>
            <a:ext cx="8334375" cy="2828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1C465C-75B1-C60F-8D59-E6552DD73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4394" y="2944634"/>
            <a:ext cx="5308236" cy="378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74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2AEAA-D3F6-D1E4-CFB2-5B4EF7344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AF498A89-93C7-BEEE-7A1B-339ABCB036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8B4D46D-2234-2E4A-6960-FC7249A90324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FE5074D-0237-B89D-A0E1-D2F47A1CE87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88C2C8-DBC5-D6CA-D01B-6F183A916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839AF2-3386-B5B7-178B-1110768ED069}"/>
              </a:ext>
            </a:extLst>
          </p:cNvPr>
          <p:cNvSpPr/>
          <p:nvPr/>
        </p:nvSpPr>
        <p:spPr>
          <a:xfrm>
            <a:off x="-172032" y="1721374"/>
            <a:ext cx="12192000" cy="46510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معنى قولِه تعالى: ﴿وَمَا عَلَّمْنَاهُ الشِّعْرَ وَمَا يَنبَغِي لَهُ(69)﴾ (يس)؟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لا يليقُ بأهلِ مكَّةَ أنْ يكونَ منهم شاعرًا.                 </a:t>
            </a:r>
            <a:endParaRPr lang="en-US" altLang="en-US" sz="28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لا يليقُ بالمسلمِ أنْ يكونَ شاعرًا.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لا يليقُ بالنّبيِّ محمّدٍ ﷺ أنْ يكونَ شاعرًا.                 </a:t>
            </a:r>
            <a:endParaRPr lang="en-US" altLang="en-US" sz="28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لا يليقُ بأهلِ المدينةِ أنْ يكونَ منهم شاعرًا.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C4CBE7EE-53DD-604B-752E-76DF0E91244C}"/>
              </a:ext>
            </a:extLst>
          </p:cNvPr>
          <p:cNvSpPr/>
          <p:nvPr/>
        </p:nvSpPr>
        <p:spPr>
          <a:xfrm>
            <a:off x="6914606" y="4455931"/>
            <a:ext cx="4958809" cy="15090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6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6927D-0BD4-82B4-746B-FC60C020A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61A45360-8BAC-AF66-924D-94B8360EB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F69868B-B76D-5EEE-2745-6AD95039D720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21C862F8-02B0-C934-93D7-3DF5DB0FE22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0DED13-1960-A85D-6BAF-F525947BB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C0114C-1F97-1625-7AFD-61080B670983}"/>
              </a:ext>
            </a:extLst>
          </p:cNvPr>
          <p:cNvSpPr/>
          <p:nvPr/>
        </p:nvSpPr>
        <p:spPr>
          <a:xfrm>
            <a:off x="-81280" y="2552848"/>
            <a:ext cx="12192000" cy="12346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FAC2C08B-DEDC-6A63-1C1D-C24DCEC1677A}"/>
              </a:ext>
            </a:extLst>
          </p:cNvPr>
          <p:cNvSpPr/>
          <p:nvPr/>
        </p:nvSpPr>
        <p:spPr>
          <a:xfrm>
            <a:off x="9739216" y="5053311"/>
            <a:ext cx="2241736" cy="15961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13BE9-F643-386F-0E1E-E037FDEBE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12" y="1221353"/>
            <a:ext cx="6538608" cy="1208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666BF0-4705-B143-2997-CAACA61200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8378" y="2664822"/>
            <a:ext cx="2125093" cy="6141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E2D1BA-0F2F-602C-75E5-1C8D499DCB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9216" y="3584733"/>
            <a:ext cx="2183415" cy="6295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952C15-1B3F-5BFC-8ADC-F78D3CE54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8378" y="4419499"/>
            <a:ext cx="2154253" cy="62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4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C2CA9-D1DB-D0EC-386E-747C8A97C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E40AF5C-A28B-6E46-C72C-E1BBD1019C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ACFC710-AD0E-6CE7-ECC2-9728C3EF3C02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057F5FB-461E-8594-8CEE-4AEA7E874A4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59CA70-32EA-ECF6-224C-CF30BAF02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E1F6C9-4774-4FEF-CC08-CB901FD1A044}"/>
              </a:ext>
            </a:extLst>
          </p:cNvPr>
          <p:cNvSpPr/>
          <p:nvPr/>
        </p:nvSpPr>
        <p:spPr>
          <a:xfrm>
            <a:off x="-172032" y="1721374"/>
            <a:ext cx="12192000" cy="37276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دلالةُ الاستِفهامِ الوارِدِ في قولِهِ تعالى: ﴿ قَالَ مَنْ يُحْيِي الْعِظَامَ وَهِيَ رَمِيمٌ ﴾؟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التعجُّبُ.                  الإنكارُ.                 التوبيخُ.                    التقريرُ.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89005ACA-4A6A-78FB-12A3-7CCC672350DD}"/>
              </a:ext>
            </a:extLst>
          </p:cNvPr>
          <p:cNvSpPr/>
          <p:nvPr/>
        </p:nvSpPr>
        <p:spPr>
          <a:xfrm>
            <a:off x="7880214" y="4090169"/>
            <a:ext cx="1092205" cy="18574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67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BA522-0DEC-C107-AA0A-4A28795D5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D34B440-C58D-2457-71F7-5629B274F7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9F3AC51-9E20-34F1-D989-428C0181CF75}"/>
              </a:ext>
            </a:extLst>
          </p:cNvPr>
          <p:cNvSpPr txBox="1"/>
          <p:nvPr/>
        </p:nvSpPr>
        <p:spPr>
          <a:xfrm>
            <a:off x="-87085" y="57880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B01A083-4515-ACE3-9E2D-C25EC82441F0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CA5848-C922-1142-854B-0EAAD6B1D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DDD0C7-E609-A844-144F-758CA7E317FB}"/>
              </a:ext>
            </a:extLst>
          </p:cNvPr>
          <p:cNvSpPr/>
          <p:nvPr/>
        </p:nvSpPr>
        <p:spPr>
          <a:xfrm>
            <a:off x="-172032" y="1721374"/>
            <a:ext cx="12192000" cy="35430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أيٌّ منَ الخياراتِ التي أمامكَ </a:t>
            </a: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ليسَ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منْ صِفاتِ الشِّعرِ؟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نظمٌ منْ أفكارِ البشرِ.                           مصدرُهُ منَ اللَّهِ تعالى.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خواطرٌ وانفِعالاتٌ.                              يتبـدَّلُ حَسَبَ الأهواءِ.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13B51CBC-FE09-F97C-AC6C-3F0F88AC7FC0}"/>
              </a:ext>
            </a:extLst>
          </p:cNvPr>
          <p:cNvSpPr/>
          <p:nvPr/>
        </p:nvSpPr>
        <p:spPr>
          <a:xfrm>
            <a:off x="2952205" y="3184478"/>
            <a:ext cx="3312891" cy="168321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4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C80F7-0B5F-14FB-C1F4-6F18395E2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897751C8-BCD3-BE7B-6406-3C7244B1D1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CFE830A-942D-0CDD-1B09-A3D799BC0B01}"/>
              </a:ext>
            </a:extLst>
          </p:cNvPr>
          <p:cNvSpPr txBox="1"/>
          <p:nvPr/>
        </p:nvSpPr>
        <p:spPr>
          <a:xfrm>
            <a:off x="-172032" y="561392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AA40715A-165B-60E8-1DD6-43BF7748A7E8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43AB6E-7E6A-A820-690A-37EA492B1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DFDED6-C1F8-1164-DF3F-DDDD05CE3CD9}"/>
              </a:ext>
            </a:extLst>
          </p:cNvPr>
          <p:cNvSpPr/>
          <p:nvPr/>
        </p:nvSpPr>
        <p:spPr>
          <a:xfrm>
            <a:off x="-172032" y="1721374"/>
            <a:ext cx="12192000" cy="37276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المقصودُ بالكلمةِ الملوَّنةِ في قولِه تعالى: ﴿وَضَرَبَ لَنَا مَثَلًا وَنَسِيَ خَلْقَهُ ۖ قَالَ مَن يُحْيِي الْعِظَامَ وَهِيَ </a:t>
            </a: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رَمِيمٌ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﴾؟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باليَةٌ.                 متينةٌ.                قويَّةٌ.                متماسكةٌ.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98524E37-A37E-6A79-C324-FDA96D37DFD5}"/>
              </a:ext>
            </a:extLst>
          </p:cNvPr>
          <p:cNvSpPr/>
          <p:nvPr/>
        </p:nvSpPr>
        <p:spPr>
          <a:xfrm>
            <a:off x="11033759" y="4142422"/>
            <a:ext cx="891907" cy="14219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50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261258" y="580860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54098D-B52B-E320-BBF9-4FDE0C55A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277" y="1716927"/>
            <a:ext cx="9331506" cy="406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219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ECD1-9BED-3652-92B1-47A00286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1A221A7-CAD6-68DF-0817-36157DE84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77E9D3B-8E91-544F-DD31-7B79D21A6C67}"/>
              </a:ext>
            </a:extLst>
          </p:cNvPr>
          <p:cNvSpPr txBox="1"/>
          <p:nvPr/>
        </p:nvSpPr>
        <p:spPr>
          <a:xfrm>
            <a:off x="-261258" y="580860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782AA9F-4E23-E078-8C5A-03397A85B7EC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CC69CF-F4E2-72A2-6988-DBC118069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F695E8-4D27-FFF1-6639-71878E4F0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080" y="1221353"/>
            <a:ext cx="10708639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022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40237-1BAE-01F5-A506-A7090F791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803C89D-5F31-BB4A-C8E6-9B4859C4D7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DDD13C8-4518-5843-DA74-09041C6E24B5}"/>
              </a:ext>
            </a:extLst>
          </p:cNvPr>
          <p:cNvSpPr txBox="1"/>
          <p:nvPr/>
        </p:nvSpPr>
        <p:spPr>
          <a:xfrm>
            <a:off x="-261258" y="580860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6390FA2-0A74-D7B0-01DE-EDC3FB681935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CE7789-C471-C22A-E3AC-8EC5F5DE2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481C7B-E959-44FB-936D-742F74236A57}"/>
              </a:ext>
            </a:extLst>
          </p:cNvPr>
          <p:cNvSpPr/>
          <p:nvPr/>
        </p:nvSpPr>
        <p:spPr>
          <a:xfrm>
            <a:off x="-172032" y="1721374"/>
            <a:ext cx="12192000" cy="45586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المَقصودُ بـ(وَيُنسَأَ لَهُ في أَثَرِهِ) في قولهِ ﷺ: "مَن أَحَبَّ أَنْ يُبْسَطَ لَهُ في رِزْقِهِ، وَيُنسَأَ لَهُ في أَثَرِهِ، فَلْيَصِلْ رَحِمَهُ" (رواهُ البخاريُّ ومُسلِمٌ)؟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يُبارَكُ لهُ في عمرِهِ.    </a:t>
            </a:r>
            <a:r>
              <a:rPr lang="en-US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يمدُّ لهُ في عمرِهِ.         </a:t>
            </a:r>
            <a:endParaRPr lang="en-US" altLang="en-US" sz="32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يباركُ له في مالِهِ.       </a:t>
            </a:r>
            <a:r>
              <a:rPr lang="en-US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</a:t>
            </a: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يُباركُ لهُ في وقتِهِ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01DC1161-63C7-91A6-3141-607D354AF71D}"/>
              </a:ext>
            </a:extLst>
          </p:cNvPr>
          <p:cNvSpPr/>
          <p:nvPr/>
        </p:nvSpPr>
        <p:spPr>
          <a:xfrm>
            <a:off x="9222377" y="4052817"/>
            <a:ext cx="2694582" cy="16213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4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4E938-6957-12A0-78D2-0055BF10A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E2A383D-F8FB-E150-AC9C-14374A0BA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867604E-A506-A3BD-9BD4-EE4B5D62AD64}"/>
              </a:ext>
            </a:extLst>
          </p:cNvPr>
          <p:cNvSpPr txBox="1"/>
          <p:nvPr/>
        </p:nvSpPr>
        <p:spPr>
          <a:xfrm>
            <a:off x="-261258" y="580860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CC1A484-D3AB-AA71-914E-BB3F9450585A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79DCD2-8D6B-5179-4B89-A4AFB8AE2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4FE669-928C-FF3A-58BE-FAC7FA105512}"/>
              </a:ext>
            </a:extLst>
          </p:cNvPr>
          <p:cNvSpPr/>
          <p:nvPr/>
        </p:nvSpPr>
        <p:spPr>
          <a:xfrm>
            <a:off x="-172032" y="1721374"/>
            <a:ext cx="12192000" cy="43740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منِ المقصودُ بكلمةِ (الرَّحِمِ) في قولهِ ﷺ "مَن أَحَبَّ أَنْ يُبْسَطَ لَهُ في رِزْقِهِ، وَيُنسَأَ لَهُ في أَثَرِهِ، فَلْيَصِلْ رَحِمَهُ" 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المسؤولونَ والمُدراءُ.                          الزُّملاءُ والأصدقاءُ.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العُلماءُ والخبراءُ.                              الأهلُ والأقارِبُ.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6F1F920D-3C2C-468B-E39B-BF2E10F9AE08}"/>
              </a:ext>
            </a:extLst>
          </p:cNvPr>
          <p:cNvSpPr/>
          <p:nvPr/>
        </p:nvSpPr>
        <p:spPr>
          <a:xfrm flipV="1">
            <a:off x="4319451" y="4763587"/>
            <a:ext cx="2181522" cy="13062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5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5035C-0015-4892-C2DC-DDFB7FD66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24CEF53-EFC4-9198-7778-A25B96EFF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02553B0-EC92-5AEF-61A8-114E7DA976A6}"/>
              </a:ext>
            </a:extLst>
          </p:cNvPr>
          <p:cNvSpPr txBox="1"/>
          <p:nvPr/>
        </p:nvSpPr>
        <p:spPr>
          <a:xfrm>
            <a:off x="-261258" y="580860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2E7913D-917E-F83D-1D61-FD7434F8FD73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248717-5516-8E0F-D7C0-2400B99ED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3B51F4-7D2D-DA9F-A0F9-B57D59732F00}"/>
              </a:ext>
            </a:extLst>
          </p:cNvPr>
          <p:cNvSpPr/>
          <p:nvPr/>
        </p:nvSpPr>
        <p:spPr>
          <a:xfrm>
            <a:off x="-81280" y="1509629"/>
            <a:ext cx="12192000" cy="41893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التّصرُّفُ الصّائِبُ في صِلَةِ الرَّحِمِ بَينَ أخَوَينِ اختَصَما وتباعَدَا؟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المُبادَرَةُ بالصَّفحِ والتّسامُحِ.                     الإصرارُ على تجنبِ كل منهما الآخر.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الاكتفاء بالسّؤالِ عَنهُ حينَ المرضِ.            الاكتفاءُ بزيارتِهِ في الأعيادِ.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B30717B3-E7DD-BAA7-BC70-D6362B03CA56}"/>
              </a:ext>
            </a:extLst>
          </p:cNvPr>
          <p:cNvSpPr/>
          <p:nvPr/>
        </p:nvSpPr>
        <p:spPr>
          <a:xfrm>
            <a:off x="8159932" y="3053850"/>
            <a:ext cx="3706748" cy="19444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84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AFAD7-BAB1-4878-43B3-86A3EFBF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5DA7CDCF-AA05-EC70-BC88-0AD0902CD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6A7FCF2-DD9F-0BC0-1392-441C696F7AE3}"/>
              </a:ext>
            </a:extLst>
          </p:cNvPr>
          <p:cNvSpPr txBox="1"/>
          <p:nvPr/>
        </p:nvSpPr>
        <p:spPr>
          <a:xfrm>
            <a:off x="-261258" y="580860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5C28BC3F-29F0-F4D1-F9D1-EFCC5F610D1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343B83-23D6-FA2E-C964-633DFF31D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C475B68-F276-16B6-64A9-655323800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6423" y="1606093"/>
            <a:ext cx="9423082" cy="450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57C3949D-1F20-105C-E106-96AF44B8FD21}"/>
              </a:ext>
            </a:extLst>
          </p:cNvPr>
          <p:cNvSpPr/>
          <p:nvPr/>
        </p:nvSpPr>
        <p:spPr>
          <a:xfrm>
            <a:off x="3337600" y="3014854"/>
            <a:ext cx="21295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الصدقة الجارية</a:t>
            </a:r>
            <a:endParaRPr lang="ar-AE" sz="2400" dirty="0"/>
          </a:p>
        </p:txBody>
      </p:sp>
      <p:sp>
        <p:nvSpPr>
          <p:cNvPr id="7" name="مستطيل 4">
            <a:extLst>
              <a:ext uri="{FF2B5EF4-FFF2-40B4-BE49-F238E27FC236}">
                <a16:creationId xmlns:a16="http://schemas.microsoft.com/office/drawing/2014/main" id="{D13512C3-DCC7-7AD3-2912-40DA7D6E66A1}"/>
              </a:ext>
            </a:extLst>
          </p:cNvPr>
          <p:cNvSpPr/>
          <p:nvPr/>
        </p:nvSpPr>
        <p:spPr>
          <a:xfrm>
            <a:off x="3923742" y="3429000"/>
            <a:ext cx="1236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العلم النافع</a:t>
            </a:r>
            <a:endParaRPr lang="ar-AE" sz="2400" dirty="0"/>
          </a:p>
        </p:txBody>
      </p:sp>
      <p:sp>
        <p:nvSpPr>
          <p:cNvPr id="9" name="مستطيل 3">
            <a:extLst>
              <a:ext uri="{FF2B5EF4-FFF2-40B4-BE49-F238E27FC236}">
                <a16:creationId xmlns:a16="http://schemas.microsoft.com/office/drawing/2014/main" id="{4719F7CE-2AFD-FF8A-E650-83331358A742}"/>
              </a:ext>
            </a:extLst>
          </p:cNvPr>
          <p:cNvSpPr/>
          <p:nvPr/>
        </p:nvSpPr>
        <p:spPr>
          <a:xfrm>
            <a:off x="3832371" y="3813740"/>
            <a:ext cx="1418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الولد الصالح</a:t>
            </a:r>
            <a:endParaRPr lang="ar-AE" sz="2400" dirty="0"/>
          </a:p>
        </p:txBody>
      </p:sp>
      <p:sp>
        <p:nvSpPr>
          <p:cNvPr id="10" name="مستطيل 2">
            <a:extLst>
              <a:ext uri="{FF2B5EF4-FFF2-40B4-BE49-F238E27FC236}">
                <a16:creationId xmlns:a16="http://schemas.microsoft.com/office/drawing/2014/main" id="{662D66C3-B1D1-BA33-70F2-1C8A90A51000}"/>
              </a:ext>
            </a:extLst>
          </p:cNvPr>
          <p:cNvSpPr/>
          <p:nvPr/>
        </p:nvSpPr>
        <p:spPr>
          <a:xfrm>
            <a:off x="3389140" y="4498336"/>
            <a:ext cx="2305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الدلالة على فعل الخير</a:t>
            </a:r>
            <a:endParaRPr lang="ar-AE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182BEB-1167-2AC1-D3DD-C2FB7F926D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028" y="383177"/>
            <a:ext cx="5254246" cy="10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3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F1BB2-0C59-321E-6ED8-AF3B49380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0A348850-1315-6E9C-6700-A9E524E694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A8EA2A9-9192-2DEE-E6EB-599247D2E9ED}"/>
              </a:ext>
            </a:extLst>
          </p:cNvPr>
          <p:cNvSpPr txBox="1"/>
          <p:nvPr/>
        </p:nvSpPr>
        <p:spPr>
          <a:xfrm>
            <a:off x="-261258" y="580860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0652180-2BB0-C4DB-0A9E-BBFF2AC263B8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445A9A-C46C-D8DF-61A0-91FA830A1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4CC6DD-5C3C-5A91-34D5-E452B493D136}"/>
              </a:ext>
            </a:extLst>
          </p:cNvPr>
          <p:cNvSpPr/>
          <p:nvPr/>
        </p:nvSpPr>
        <p:spPr>
          <a:xfrm>
            <a:off x="-172032" y="1721374"/>
            <a:ext cx="12192000" cy="31736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لماذا تُعتَبَرُ صلَةُ الرَّحمِ التي تَصِلُ منْ قَطَعَهَا  خَيرًا منْ صِلَةِ الرَّحمِ التي تَصِلُ مَنْ وَصَلَها؟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لِما فيها من ذلٍّ ومهانةٍ.                             لما فيها من بركةٍ في الصِّحةِ.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لِما فيها من زيادةٍ في المالِ.                        لِما فيما مِن تسامحٍ ومجاهدةٍ للنّفسِ.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718592CA-E71D-42B8-1726-1B6AACB3CE0F}"/>
              </a:ext>
            </a:extLst>
          </p:cNvPr>
          <p:cNvSpPr/>
          <p:nvPr/>
        </p:nvSpPr>
        <p:spPr>
          <a:xfrm>
            <a:off x="1506583" y="3588295"/>
            <a:ext cx="4884291" cy="14768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20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30926" y="583473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183260-310C-2636-E1F1-436ABEC8C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850" y="2229394"/>
            <a:ext cx="9258300" cy="326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083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7861EF-B4AE-DDB4-7B2F-9688C64C2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465" y="1221353"/>
            <a:ext cx="92868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258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9892-6EB3-0D9E-0011-7D14AAB59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4C055DC-E258-2BA1-8447-830B719B7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4F5813F-D3AD-83AC-D420-D10546A0951B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2348746D-D561-ED9D-851F-5EE79D9FC9DC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85B49B-C264-6E00-CDB0-5EA31E418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006B06-1C63-93EB-771D-087AC99BC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1874" y="1201233"/>
            <a:ext cx="8999220" cy="554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603A3B9C-99F3-0278-A231-9F4F68D10C84}"/>
              </a:ext>
            </a:extLst>
          </p:cNvPr>
          <p:cNvSpPr/>
          <p:nvPr/>
        </p:nvSpPr>
        <p:spPr>
          <a:xfrm>
            <a:off x="5462131" y="2495627"/>
            <a:ext cx="4685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لبيان أهمية الكتابة في تقييد العلم ونقله للناس</a:t>
            </a:r>
            <a:endParaRPr lang="ar-AE" sz="2400" dirty="0"/>
          </a:p>
        </p:txBody>
      </p:sp>
      <p:sp>
        <p:nvSpPr>
          <p:cNvPr id="7" name="مستطيل 4">
            <a:extLst>
              <a:ext uri="{FF2B5EF4-FFF2-40B4-BE49-F238E27FC236}">
                <a16:creationId xmlns:a16="http://schemas.microsoft.com/office/drawing/2014/main" id="{B91C7E95-5606-06FA-3DE5-EA1ECE303835}"/>
              </a:ext>
            </a:extLst>
          </p:cNvPr>
          <p:cNvSpPr/>
          <p:nvPr/>
        </p:nvSpPr>
        <p:spPr>
          <a:xfrm>
            <a:off x="6918889" y="4451541"/>
            <a:ext cx="299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طلب العلم سبب لدخول الجنة</a:t>
            </a:r>
            <a:endParaRPr lang="ar-AE" sz="2400" dirty="0"/>
          </a:p>
        </p:txBody>
      </p:sp>
      <p:sp>
        <p:nvSpPr>
          <p:cNvPr id="9" name="مستطيل 3">
            <a:extLst>
              <a:ext uri="{FF2B5EF4-FFF2-40B4-BE49-F238E27FC236}">
                <a16:creationId xmlns:a16="http://schemas.microsoft.com/office/drawing/2014/main" id="{0CACE105-D823-276F-C13D-FFF36F3D9BE2}"/>
              </a:ext>
            </a:extLst>
          </p:cNvPr>
          <p:cNvSpPr/>
          <p:nvPr/>
        </p:nvSpPr>
        <p:spPr>
          <a:xfrm>
            <a:off x="7312825" y="5135465"/>
            <a:ext cx="2996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رضا الملائكة عن طالب العلم</a:t>
            </a:r>
            <a:endParaRPr lang="ar-AE" sz="2400" dirty="0"/>
          </a:p>
        </p:txBody>
      </p:sp>
      <p:sp>
        <p:nvSpPr>
          <p:cNvPr id="10" name="مستطيل 2">
            <a:extLst>
              <a:ext uri="{FF2B5EF4-FFF2-40B4-BE49-F238E27FC236}">
                <a16:creationId xmlns:a16="http://schemas.microsoft.com/office/drawing/2014/main" id="{752CBF88-95C9-B590-A41D-6F1E6C0E5D02}"/>
              </a:ext>
            </a:extLst>
          </p:cNvPr>
          <p:cNvSpPr/>
          <p:nvPr/>
        </p:nvSpPr>
        <p:spPr>
          <a:xfrm>
            <a:off x="3877969" y="6176622"/>
            <a:ext cx="6480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تكتب له صدقة جارية ينال أجرها إلى يوم القيامة </a:t>
            </a:r>
            <a:endParaRPr lang="ar-AE" sz="2400" dirty="0"/>
          </a:p>
        </p:txBody>
      </p:sp>
    </p:spTree>
    <p:extLst>
      <p:ext uri="{BB962C8B-B14F-4D97-AF65-F5344CB8AC3E}">
        <p14:creationId xmlns:p14="http://schemas.microsoft.com/office/powerpoint/2010/main" val="190457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6AE15-4EF9-BD70-686E-022773EBB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BE9F68C3-9765-246E-F5F1-2E96B98FCD98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ED9B4917-5680-A969-6A87-E7E38C79BC8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448332-90BC-64BF-AFA4-2CA8415E6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95E4E4-A0DF-3A8D-82F8-354F7FD559D9}"/>
              </a:ext>
            </a:extLst>
          </p:cNvPr>
          <p:cNvSpPr/>
          <p:nvPr/>
        </p:nvSpPr>
        <p:spPr>
          <a:xfrm>
            <a:off x="-304800" y="2954614"/>
            <a:ext cx="12192000" cy="6000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علو قدر العلماء.                           علو قدر الطالب.                        أهمية القراءة.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8B6D8DDA-52D5-0AA7-764C-C2A3195A222F}"/>
              </a:ext>
            </a:extLst>
          </p:cNvPr>
          <p:cNvSpPr/>
          <p:nvPr/>
        </p:nvSpPr>
        <p:spPr>
          <a:xfrm flipV="1">
            <a:off x="10084526" y="3464456"/>
            <a:ext cx="1717405" cy="9019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405D07-83D6-FC15-215E-51D1A65C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611" y="1399798"/>
            <a:ext cx="9559109" cy="116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1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065BA-58A4-0E32-1926-71D1D8836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A491C1B-A775-8F6C-EDA2-E5958E5C9F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35EB4CA-C806-E716-9D3D-44AE558921C9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043CA54-00B7-6888-FEC7-3CCD1813E0E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DF665D-26DC-F8DD-DE01-2D1B2AE79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18E34C-659D-43FA-EF41-03D104AD1395}"/>
              </a:ext>
            </a:extLst>
          </p:cNvPr>
          <p:cNvSpPr/>
          <p:nvPr/>
        </p:nvSpPr>
        <p:spPr>
          <a:xfrm>
            <a:off x="-81280" y="1509629"/>
            <a:ext cx="12192000" cy="43740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الدّليـل على أن اللّهُ تعالى قـرنَ (شهـادةَ ملائكتِـهِ وشهـادةَ العلمـاءِ) بشهادتِـهِ عزَّ وجـلَّ 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 تعالى:﴿يَرْفَعِ اللَّهُ الَّذِينَ آمَنُوا مِنكُمْ وَالَّذِينَ أُوتُوا الْعِلْمَ دَرَجَاتٍ ۚ وَاللَّهُ بِمَا تَعْمَلُونَ خَبِيرٌ (11)﴾.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 تعالى:﴿قُلْ هَلْ يَسْتَوِي الَّذِينَ يَعْلَمُونَ وَالَّذِينَ لَا يَعْلَمُونَ ۗ إِنَّمَا يَتَذَكَّرُ أُولُو الْأَلْبَابِ (9)﴾.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 تعالى:﴿شَهِدَ اللَّهُ أَنَّهُ لَا إِلَٰهَ إِلَّا هُوَ وَالْمَلَائِكَةُ وَأُولُو الْعِلْمِ قَائِمًا بِالْقِسْطِ ۚ لَا إِلَٰهَ إِلَّا هُوَ الْعَزِيزُ الْحَكِيمُ (18)﴾.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15B45F5A-31F6-C1D3-EB63-C5F326B00866}"/>
              </a:ext>
            </a:extLst>
          </p:cNvPr>
          <p:cNvSpPr/>
          <p:nvPr/>
        </p:nvSpPr>
        <p:spPr>
          <a:xfrm>
            <a:off x="426720" y="4662193"/>
            <a:ext cx="11614385" cy="11010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0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B4401-AA26-4C38-3C4C-6E451DF2F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B3B0D00-B77D-E364-8FEE-07FF496BF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-1431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0B24F44-51B3-B52E-5257-D3F2EACE070A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7A76C88-1307-C86C-B1D6-259E8F48043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6AC1B9-5446-7863-61B8-188F055A7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AD1643-3AA1-FA9D-2498-C23061925E35}"/>
              </a:ext>
            </a:extLst>
          </p:cNvPr>
          <p:cNvSpPr/>
          <p:nvPr/>
        </p:nvSpPr>
        <p:spPr>
          <a:xfrm>
            <a:off x="-984068" y="2475910"/>
            <a:ext cx="12192000" cy="13388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العِلمُ النّافِـعُ الّذي يُساعِـدُ الإنسانَ في إحيـاءِ الأراضي القاحِلَـةِ؟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عِلمُ الزِّراعَةِ.                  عِلمُ التاريخ.                   عِلمُ الطِّبِّ.                   عِلمُ الرِّياضيّاتِ.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A064DFD3-BC71-A297-4E45-ED15306E56F3}"/>
              </a:ext>
            </a:extLst>
          </p:cNvPr>
          <p:cNvSpPr/>
          <p:nvPr/>
        </p:nvSpPr>
        <p:spPr>
          <a:xfrm>
            <a:off x="9805851" y="3735555"/>
            <a:ext cx="1302114" cy="2094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4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495AC-3405-2E37-CDA2-65CC9CD9C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DFC3AC7C-50E2-AFF2-2AE6-3960AC5DFA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115281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968BB9FD-3A24-D85E-022B-39CDAF1BD52D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754FAE8F-CF0A-419B-5E64-B327E07EB50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D210CD-FA96-D9F3-72D1-54CB9293D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713FEB-9910-0C63-FC68-112F40B6ECCE}"/>
              </a:ext>
            </a:extLst>
          </p:cNvPr>
          <p:cNvSpPr/>
          <p:nvPr/>
        </p:nvSpPr>
        <p:spPr>
          <a:xfrm>
            <a:off x="-81280" y="2492293"/>
            <a:ext cx="12192000" cy="20774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دلالـةُ قـولِ الرّسـولِ ﷺ: "إنَّ فَضْلَ العَالِمِ عَلى العَابِدِ كَفَضْلِ القَمَرِ لَيْلَةَ البَدْرِ عَلى سَائِرِ الكَواكِبِ"؟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فَضلُ العُلماءِ المُعلمين.                        فَضلُ ذِكْرِ اللّهِ تعالى.                 فَضلُ التَّطوعِ في الصَّلاةِ.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B73F445C-3088-6793-658B-B16CC3DEF4B3}"/>
              </a:ext>
            </a:extLst>
          </p:cNvPr>
          <p:cNvSpPr/>
          <p:nvPr/>
        </p:nvSpPr>
        <p:spPr>
          <a:xfrm>
            <a:off x="9675223" y="4465071"/>
            <a:ext cx="2260057" cy="22014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6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22217" y="583473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D25789-933A-056A-8663-D219572F7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00" y="2077221"/>
            <a:ext cx="8915400" cy="34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397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465DD-2680-48F8-9B8C-E3E04CE09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9E1297DC-FFFB-F495-0F0F-0965D4E75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69A62F1-174D-E536-C088-ED2A62C431BE}"/>
              </a:ext>
            </a:extLst>
          </p:cNvPr>
          <p:cNvSpPr txBox="1"/>
          <p:nvPr/>
        </p:nvSpPr>
        <p:spPr>
          <a:xfrm>
            <a:off x="-757646" y="6027003"/>
            <a:ext cx="37590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24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4E687B3-37FB-6E7F-DF1F-B68B94F0B32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F64F49-6D7E-2065-BD1D-B247539C6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7AD502-E1D8-43DA-E507-E363C1F56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0900" y="1132115"/>
            <a:ext cx="9989820" cy="540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9">
            <a:extLst>
              <a:ext uri="{FF2B5EF4-FFF2-40B4-BE49-F238E27FC236}">
                <a16:creationId xmlns:a16="http://schemas.microsoft.com/office/drawing/2014/main" id="{E8B4C5FF-D864-BEDD-B023-961CCD51CB96}"/>
              </a:ext>
            </a:extLst>
          </p:cNvPr>
          <p:cNvSpPr/>
          <p:nvPr/>
        </p:nvSpPr>
        <p:spPr>
          <a:xfrm>
            <a:off x="7629357" y="3028890"/>
            <a:ext cx="29290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ينال </a:t>
            </a:r>
            <a:r>
              <a:rPr lang="ar-AE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</a:t>
            </a:r>
            <a:r>
              <a:rPr lang="ar-AE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المرء رضا الله فيثاب عليه</a:t>
            </a:r>
            <a:endParaRPr lang="ar-AE" sz="2000" dirty="0"/>
          </a:p>
        </p:txBody>
      </p:sp>
      <p:sp>
        <p:nvSpPr>
          <p:cNvPr id="7" name="مستطيل 7">
            <a:extLst>
              <a:ext uri="{FF2B5EF4-FFF2-40B4-BE49-F238E27FC236}">
                <a16:creationId xmlns:a16="http://schemas.microsoft.com/office/drawing/2014/main" id="{4889653D-8D29-7D5A-5A0B-E18EE48ECD57}"/>
              </a:ext>
            </a:extLst>
          </p:cNvPr>
          <p:cNvSpPr/>
          <p:nvPr/>
        </p:nvSpPr>
        <p:spPr>
          <a:xfrm>
            <a:off x="7244882" y="3470366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تكسبه المعرفة بكيفية عبادة الله تعالى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9" name="مستطيل 5">
            <a:extLst>
              <a:ext uri="{FF2B5EF4-FFF2-40B4-BE49-F238E27FC236}">
                <a16:creationId xmlns:a16="http://schemas.microsoft.com/office/drawing/2014/main" id="{CBA8BAD0-1B33-80B6-522E-FEC36F9A9432}"/>
              </a:ext>
            </a:extLst>
          </p:cNvPr>
          <p:cNvSpPr/>
          <p:nvPr/>
        </p:nvSpPr>
        <p:spPr>
          <a:xfrm>
            <a:off x="7534028" y="3946668"/>
            <a:ext cx="3024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تهذّب أخلاق الفرد وتقوّم سلوكه</a:t>
            </a:r>
            <a:endParaRPr lang="ar-AE" sz="2000" dirty="0"/>
          </a:p>
        </p:txBody>
      </p:sp>
      <p:sp>
        <p:nvSpPr>
          <p:cNvPr id="10" name="مستطيل 8">
            <a:extLst>
              <a:ext uri="{FF2B5EF4-FFF2-40B4-BE49-F238E27FC236}">
                <a16:creationId xmlns:a16="http://schemas.microsoft.com/office/drawing/2014/main" id="{2666C103-5DD6-A0AB-8679-4D41B99801F8}"/>
              </a:ext>
            </a:extLst>
          </p:cNvPr>
          <p:cNvSpPr/>
          <p:nvPr/>
        </p:nvSpPr>
        <p:spPr>
          <a:xfrm>
            <a:off x="2924010" y="3028890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تكسبه طلاقة لغوية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3187A137-F77F-01E5-381F-AEBF9594F411}"/>
              </a:ext>
            </a:extLst>
          </p:cNvPr>
          <p:cNvSpPr/>
          <p:nvPr/>
        </p:nvSpPr>
        <p:spPr>
          <a:xfrm>
            <a:off x="2707986" y="3511732"/>
            <a:ext cx="3888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تكسب الفرد علماً وحكمة ومعرفة</a:t>
            </a:r>
            <a:endParaRPr lang="ar-AE" sz="2000" dirty="0"/>
          </a:p>
        </p:txBody>
      </p:sp>
      <p:sp>
        <p:nvSpPr>
          <p:cNvPr id="13" name="مستطيل 4">
            <a:extLst>
              <a:ext uri="{FF2B5EF4-FFF2-40B4-BE49-F238E27FC236}">
                <a16:creationId xmlns:a16="http://schemas.microsoft.com/office/drawing/2014/main" id="{E466FF9D-E638-01DD-D6F0-8AB48CDBA72C}"/>
              </a:ext>
            </a:extLst>
          </p:cNvPr>
          <p:cNvSpPr/>
          <p:nvPr/>
        </p:nvSpPr>
        <p:spPr>
          <a:xfrm>
            <a:off x="3303807" y="3978396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تنمي قدرات الفرد على التفكير والابتكار</a:t>
            </a:r>
            <a:endParaRPr lang="ar-AE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96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2B639-AD5D-3501-5C46-4764BFAF2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02BF3959-9A35-D6FF-D147-384D62B2DB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4643D40-77C5-E135-A07A-021C420AC534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02E6CAC-4780-818D-42AC-1AADC9C3F64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3BA027-9865-AAB5-EFF1-5EBF31CE1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7EF219-0399-459C-DA04-670E33A42516}"/>
              </a:ext>
            </a:extLst>
          </p:cNvPr>
          <p:cNvSpPr/>
          <p:nvPr/>
        </p:nvSpPr>
        <p:spPr>
          <a:xfrm>
            <a:off x="-81280" y="1509629"/>
            <a:ext cx="12192000" cy="45586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الدّليل على أن اللَّه تعالى أقسمَ بأدواتِ القراءةِ والكتابةِ؟  قوله تعالى: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﴿ن وَالْقَلَمِ وَمَا يَسْطُرُونَ﴾.                  </a:t>
            </a:r>
            <a:endParaRPr lang="en-US" altLang="en-US" sz="36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﴿الَّذِي عَلَّمَ بِالْقَلَمِ﴾.                 </a:t>
            </a:r>
            <a:endParaRPr lang="en-US" altLang="en-US" sz="36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﴿اقْرَأْ بِاسْمِ رَبِّكَ الَّذِي خَلَقَ (1)﴾.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A4EC30A7-2E70-1C60-21FD-C57000CE30A3}"/>
              </a:ext>
            </a:extLst>
          </p:cNvPr>
          <p:cNvSpPr/>
          <p:nvPr/>
        </p:nvSpPr>
        <p:spPr>
          <a:xfrm>
            <a:off x="7846423" y="3130863"/>
            <a:ext cx="3872411" cy="20452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25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F04C6-E7A0-0593-F0B2-6A627225D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0F0D21D-FD10-1408-0123-0FB12FBD7F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-14224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36AF668-DF0B-775D-36F2-3AFC0AD7B9F3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420BC787-5236-8BC4-22FB-DE980374DEA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9DA1A4-2110-440E-D85D-9E1754E7E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45F9EC-C661-0D3A-5FF0-B5D761261041}"/>
              </a:ext>
            </a:extLst>
          </p:cNvPr>
          <p:cNvSpPr/>
          <p:nvPr/>
        </p:nvSpPr>
        <p:spPr>
          <a:xfrm>
            <a:off x="-81280" y="1509629"/>
            <a:ext cx="12192000" cy="45586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الفائـدةُ المَرجـوَّةُ مِن قِـراءةِ كتبِ سُنَّـةِ نبيِّنـا مُحمَّـدٍ ﷺ وسـيرَتِهِ العَطِـرَةِ؟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لنحافظَ على اللغةِ العربيـةِ.                  </a:t>
            </a:r>
            <a:endParaRPr lang="en-US" altLang="en-US" sz="28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لنعرِفَ تاريخِ الوطنِ ومؤسِّسيه.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لنربِطَ الأحداثَ بالتَّواريخِ.                    </a:t>
            </a:r>
            <a:endParaRPr lang="en-US" altLang="en-US" sz="28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لنأخُذُ مِنها الأُسوةَ الحسنةَ.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0EFD6301-992E-A25D-2E70-9E95D0DC0F5A}"/>
              </a:ext>
            </a:extLst>
          </p:cNvPr>
          <p:cNvSpPr/>
          <p:nvPr/>
        </p:nvSpPr>
        <p:spPr>
          <a:xfrm>
            <a:off x="8560526" y="4765199"/>
            <a:ext cx="3489234" cy="21610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28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BC273-45A4-01D9-C224-4BAA17B5F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B385C5C-61A1-7A41-9978-1ACC90EF2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7A979E4-CF98-B368-B18B-1A05DCDC13DF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A2139E16-EB21-FEDE-829D-15634F7C6710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F736DE-2D2D-5E1B-4C12-6C71C8861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F2D276-C8A6-412F-74EB-1B74B4025123}"/>
              </a:ext>
            </a:extLst>
          </p:cNvPr>
          <p:cNvSpPr/>
          <p:nvPr/>
        </p:nvSpPr>
        <p:spPr>
          <a:xfrm>
            <a:off x="-81280" y="1509629"/>
            <a:ext cx="12192000" cy="41624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أيٌّ مـنَ الآتي </a:t>
            </a:r>
            <a:r>
              <a:rPr lang="ar-AE" altLang="en-US" sz="36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ليـسَ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منَ الفـوائـدِ التي تعـودُ على القـارئِ منْ تدبُّـرهِ للقُـرآنِ الكريـمِ؟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تطبيقُ شرعِ اللّهِ تعالى.             فهمُ معانيهِ وآياتهِ.               </a:t>
            </a:r>
            <a:endParaRPr lang="en-US" altLang="en-US" sz="32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نيلُ الأجرِ والثَّوابِ.           </a:t>
            </a:r>
            <a:r>
              <a:rPr lang="en-US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</a:t>
            </a: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التَّباهي والتَّفاخُر.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CAD39E50-E413-4699-BADA-DD51F8906645}"/>
              </a:ext>
            </a:extLst>
          </p:cNvPr>
          <p:cNvSpPr/>
          <p:nvPr/>
        </p:nvSpPr>
        <p:spPr>
          <a:xfrm>
            <a:off x="4841965" y="4619227"/>
            <a:ext cx="2442689" cy="205321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2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15AF3-3068-6136-503D-646C0D109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C2A24D75-B509-5071-BCD4-A01D9507F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C0986AF-05C8-E199-447B-9CC0602D8C39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7AE62D7B-7D77-CEF7-AEFE-E51E765419F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FF5FB3-2D98-B169-2ECF-1AD219015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E22D41-1B58-9BA3-19AC-D9C555F98928}"/>
              </a:ext>
            </a:extLst>
          </p:cNvPr>
          <p:cNvSpPr/>
          <p:nvPr/>
        </p:nvSpPr>
        <p:spPr>
          <a:xfrm>
            <a:off x="-81280" y="1509629"/>
            <a:ext cx="12192000" cy="40701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أيٌّ مِنَ العبـاراتِ الآتِيـةِ تَصفُ وسـائلَ القـراءةِ الحديثـةِ وصـفًا دقيـقًا؟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تُعَدُّ وسائِلُ القراءَةِ الالكترونيَّةِ أكثر أهمية مِن قراءةِ الكُتُبِ الورقيةِ.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تُعَدُّ وسائِلُ القراءَةِ الالكترونيَّةِ سِلاحًا ذا حَدَّينِ.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تُعَدُّ وسائِلُ القراءَةِ الالكترونيَّةِ أمرًا ثانَوِيًّا في الأهمِّيَّةِ.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AB43D4A2-D25B-5240-73EE-8139E20E6D0C}"/>
              </a:ext>
            </a:extLst>
          </p:cNvPr>
          <p:cNvSpPr/>
          <p:nvPr/>
        </p:nvSpPr>
        <p:spPr>
          <a:xfrm>
            <a:off x="5320937" y="3791912"/>
            <a:ext cx="6789783" cy="15306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05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88EDC-3951-F0B7-1AF9-7BED492C2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D6EB2DE-376E-AAC8-B029-AAAC57F38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376E3D4-0600-20D0-DA4A-BC142E154089}"/>
              </a:ext>
            </a:extLst>
          </p:cNvPr>
          <p:cNvSpPr txBox="1"/>
          <p:nvPr/>
        </p:nvSpPr>
        <p:spPr>
          <a:xfrm>
            <a:off x="-322217" y="583473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50DD82B8-6708-E5AB-1DA4-708E011CFA7A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783CEB-F027-5AFC-8DD0-9F78B60148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48D693-42FE-1AB3-D5A0-E69FA03B1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287" y="2077222"/>
            <a:ext cx="9115425" cy="279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805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12619-38A4-AF30-33D7-71AFB2A1C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D28CEBE-96DB-9804-ECC4-A1A9BF494D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2EFBA24-DB75-830A-39C0-774FE32221E9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9D389EF-BAEA-D347-78BB-5006D6696A13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8F86D2-AE28-CF3B-FEB7-855C624E6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B7AD5B-C76D-58C7-DBBF-31D61BE28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570" y="1412399"/>
            <a:ext cx="10725150" cy="467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176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4EA5F-888F-0535-5072-BB533F31E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98F5C6F-E2F3-D256-0486-36C37F929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7594EC21-04FA-ED91-7874-2BF1BD4387C9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6CBABBA-A9E0-05D1-E1C8-FFE919B8C44A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94ABF2-C67E-89E3-73A0-B16FAF8C7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F2D537-1683-379B-FE10-A6CDFC824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662" y="1606093"/>
            <a:ext cx="10196241" cy="463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527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C3297-F6AE-BC51-70A8-9B702466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A45370B-71D8-BE3B-4130-ABEE3B2FBF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45971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C0D499A-210D-E177-E55D-66CC6C495355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7C30CB52-5B3B-22E7-0B90-EE033365E74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0CFBB-5A43-F054-F666-010D4E09C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ECE630-6BC7-8443-F68C-01D11886C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135" y="1282757"/>
            <a:ext cx="10539276" cy="5096012"/>
          </a:xfrm>
          <a:prstGeom prst="rect">
            <a:avLst/>
          </a:prstGeom>
        </p:spPr>
      </p:pic>
      <p:sp>
        <p:nvSpPr>
          <p:cNvPr id="5" name="مستطيل 8">
            <a:extLst>
              <a:ext uri="{FF2B5EF4-FFF2-40B4-BE49-F238E27FC236}">
                <a16:creationId xmlns:a16="http://schemas.microsoft.com/office/drawing/2014/main" id="{3D470D2F-A422-98FD-5309-6672C64597C5}"/>
              </a:ext>
            </a:extLst>
          </p:cNvPr>
          <p:cNvSpPr/>
          <p:nvPr/>
        </p:nvSpPr>
        <p:spPr>
          <a:xfrm>
            <a:off x="4382016" y="2257507"/>
            <a:ext cx="2662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محمد بن إدريس الشافعي</a:t>
            </a:r>
            <a:endParaRPr lang="ar-AE" sz="2400" dirty="0"/>
          </a:p>
        </p:txBody>
      </p:sp>
      <p:sp>
        <p:nvSpPr>
          <p:cNvPr id="7" name="مستطيل 7">
            <a:extLst>
              <a:ext uri="{FF2B5EF4-FFF2-40B4-BE49-F238E27FC236}">
                <a16:creationId xmlns:a16="http://schemas.microsoft.com/office/drawing/2014/main" id="{FB423A72-6133-4D2B-9903-3DA18924FEB6}"/>
              </a:ext>
            </a:extLst>
          </p:cNvPr>
          <p:cNvSpPr/>
          <p:nvPr/>
        </p:nvSpPr>
        <p:spPr>
          <a:xfrm>
            <a:off x="3588540" y="3080127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سنة   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150</a:t>
            </a:r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هـ   بمدينة غزة </a:t>
            </a:r>
            <a:endParaRPr lang="ar-AE" sz="2400" dirty="0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E8B1CA2D-4A8F-0503-8089-2B183083258A}"/>
              </a:ext>
            </a:extLst>
          </p:cNvPr>
          <p:cNvSpPr/>
          <p:nvPr/>
        </p:nvSpPr>
        <p:spPr>
          <a:xfrm>
            <a:off x="5127922" y="3830763"/>
            <a:ext cx="1681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فقير ويتيم الأب</a:t>
            </a:r>
            <a:endParaRPr lang="ar-AE" sz="2400" dirty="0"/>
          </a:p>
        </p:txBody>
      </p:sp>
      <p:sp>
        <p:nvSpPr>
          <p:cNvPr id="10" name="مستطيل 5">
            <a:extLst>
              <a:ext uri="{FF2B5EF4-FFF2-40B4-BE49-F238E27FC236}">
                <a16:creationId xmlns:a16="http://schemas.microsoft.com/office/drawing/2014/main" id="{A09A7165-EE2E-12AE-E232-AA5B6C971568}"/>
              </a:ext>
            </a:extLst>
          </p:cNvPr>
          <p:cNvSpPr/>
          <p:nvPr/>
        </p:nvSpPr>
        <p:spPr>
          <a:xfrm>
            <a:off x="4132748" y="4729448"/>
            <a:ext cx="3161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العمل من أجل تغطية مصاريفه</a:t>
            </a:r>
            <a:endParaRPr lang="ar-AE" sz="2400" dirty="0"/>
          </a:p>
        </p:txBody>
      </p:sp>
      <p:sp>
        <p:nvSpPr>
          <p:cNvPr id="11" name="مستطيل 4">
            <a:extLst>
              <a:ext uri="{FF2B5EF4-FFF2-40B4-BE49-F238E27FC236}">
                <a16:creationId xmlns:a16="http://schemas.microsoft.com/office/drawing/2014/main" id="{31EEDD95-F8B1-4701-F692-313614B822A1}"/>
              </a:ext>
            </a:extLst>
          </p:cNvPr>
          <p:cNvSpPr/>
          <p:nvPr/>
        </p:nvSpPr>
        <p:spPr>
          <a:xfrm>
            <a:off x="3985277" y="5529214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الإمام مالك بن أنس عالم المدينة</a:t>
            </a:r>
            <a:endParaRPr lang="ar-AE" sz="2400" dirty="0"/>
          </a:p>
        </p:txBody>
      </p:sp>
    </p:spTree>
    <p:extLst>
      <p:ext uri="{BB962C8B-B14F-4D97-AF65-F5344CB8AC3E}">
        <p14:creationId xmlns:p14="http://schemas.microsoft.com/office/powerpoint/2010/main" val="381397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DF29-982F-9226-C240-0B5853CD8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743526B-E893-1989-CFA6-60C5F5FAEC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2C1A7D3-3EA2-9C67-0C0F-B72DCECDBB46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EEF0D834-DAD3-8B2A-4F37-B7C333131F2B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14CCD9-3648-844B-9F3E-926F151E8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50B865-26C2-4DBD-C8CC-29FAAEB95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108" y="1721374"/>
            <a:ext cx="9296400" cy="4362450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3A6B50CB-670B-BF41-3DCA-A4890C8941F2}"/>
              </a:ext>
            </a:extLst>
          </p:cNvPr>
          <p:cNvSpPr/>
          <p:nvPr/>
        </p:nvSpPr>
        <p:spPr>
          <a:xfrm>
            <a:off x="5032888" y="3495821"/>
            <a:ext cx="1063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كتاب الأم</a:t>
            </a:r>
            <a:endParaRPr lang="ar-AE" sz="2400" dirty="0"/>
          </a:p>
        </p:txBody>
      </p:sp>
      <p:sp>
        <p:nvSpPr>
          <p:cNvPr id="7" name="مستطيل 3">
            <a:extLst>
              <a:ext uri="{FF2B5EF4-FFF2-40B4-BE49-F238E27FC236}">
                <a16:creationId xmlns:a16="http://schemas.microsoft.com/office/drawing/2014/main" id="{CB2198A1-1FE6-9EF3-C26A-795ADD56A28B}"/>
              </a:ext>
            </a:extLst>
          </p:cNvPr>
          <p:cNvSpPr/>
          <p:nvPr/>
        </p:nvSpPr>
        <p:spPr>
          <a:xfrm>
            <a:off x="4942865" y="4328157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كتاب الرسالة</a:t>
            </a:r>
            <a:endParaRPr lang="ar-AE" sz="2400" dirty="0"/>
          </a:p>
        </p:txBody>
      </p:sp>
      <p:sp>
        <p:nvSpPr>
          <p:cNvPr id="9" name="مستطيل 2">
            <a:extLst>
              <a:ext uri="{FF2B5EF4-FFF2-40B4-BE49-F238E27FC236}">
                <a16:creationId xmlns:a16="http://schemas.microsoft.com/office/drawing/2014/main" id="{2ED2B128-7611-1D3D-5CFB-F107EDAA8C05}"/>
              </a:ext>
            </a:extLst>
          </p:cNvPr>
          <p:cNvSpPr/>
          <p:nvPr/>
        </p:nvSpPr>
        <p:spPr>
          <a:xfrm>
            <a:off x="4293310" y="5059010"/>
            <a:ext cx="2274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ديوان الشعر للشافعي</a:t>
            </a:r>
            <a:endParaRPr lang="ar-AE" sz="2400" dirty="0"/>
          </a:p>
        </p:txBody>
      </p:sp>
    </p:spTree>
    <p:extLst>
      <p:ext uri="{BB962C8B-B14F-4D97-AF65-F5344CB8AC3E}">
        <p14:creationId xmlns:p14="http://schemas.microsoft.com/office/powerpoint/2010/main" val="99425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3A09C-F122-62F1-EC8E-6A05D7AC8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C134AB4A-CE0C-74F6-56B1-06672E797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-43543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9DFF07B-1CC8-31E8-57BE-47A8CA77B0E9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3ECDEFC-9746-9C03-94F1-895C6AB04A3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366FEA-BA0C-B491-E8ED-03440B786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08FDA8-14CE-C731-0B1F-C754AA56FB7D}"/>
              </a:ext>
            </a:extLst>
          </p:cNvPr>
          <p:cNvSpPr/>
          <p:nvPr/>
        </p:nvSpPr>
        <p:spPr>
          <a:xfrm>
            <a:off x="-81280" y="1509629"/>
            <a:ext cx="12192000" cy="52704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أهـمِّ مؤلفـاتِ الإمـامِ الشـافعيِّ -رحمهُ اللُّه- في الفقه: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كتاب الأم.                        كتاب الرسالة.                    ديوان الشعر للإمام الشافعي.</a:t>
            </a:r>
            <a:endParaRPr lang="en-US" altLang="en-US" sz="28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en-US" altLang="en-US" sz="28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مـاذا كـانَ يفعـلُ الإمـامُ الشّـافعيُّ رَحِمَهُ اللّهُ تعـالى في الجـزءِ الأوَّلِ من ليلِـه؟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يُدونُ الأحاديثَ.                  يرسمُ الحروفَ.             يَكتُبُ العِلمَ.          يَجْمعُ الرّسائِلَ.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09E9238E-4FE1-64E5-2926-5AA7B3154E30}"/>
              </a:ext>
            </a:extLst>
          </p:cNvPr>
          <p:cNvSpPr/>
          <p:nvPr/>
        </p:nvSpPr>
        <p:spPr>
          <a:xfrm>
            <a:off x="10694126" y="3103935"/>
            <a:ext cx="1303383" cy="2227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3B37B25C-B5F7-7C00-3C1E-8E7FAC7F3CB2}"/>
              </a:ext>
            </a:extLst>
          </p:cNvPr>
          <p:cNvSpPr/>
          <p:nvPr/>
        </p:nvSpPr>
        <p:spPr>
          <a:xfrm>
            <a:off x="4027715" y="5059009"/>
            <a:ext cx="1303383" cy="2227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4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7DAE-3A32-12F7-052F-111249373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7B7D76E-4B68-F896-1968-DD20D1F32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7BC6BD9-AC62-E18C-E082-F892CDC39713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76AE2A6B-8296-B006-2D49-F7A29C42982B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6F0459-5644-9042-5476-92999988B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063517-339E-1382-6B28-01E9FE028E77}"/>
              </a:ext>
            </a:extLst>
          </p:cNvPr>
          <p:cNvSpPr/>
          <p:nvPr/>
        </p:nvSpPr>
        <p:spPr>
          <a:xfrm>
            <a:off x="-81280" y="1509629"/>
            <a:ext cx="12192000" cy="39778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كيفَ تمكَّـنَ الإمـامُ الشّـافعيُّ -رَحِمَهُ اللّهُ- من تعلُّـمِ اللُّغَـةِ العَرَبَّيـةِ والأدَبِ؟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بالإقامةِ في بُطونِ العربِ.                            </a:t>
            </a:r>
            <a:r>
              <a:rPr lang="en-US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</a:t>
            </a: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بِقراءَةِ الكُتُبِ والمؤلَّفاتِ العربيَّةِ.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بملازَمَةِ الإمامِ مالكِ بنِ أنسٍ رحمه اللّه.               بتلقّي علومِ اللّغَةِ مِن علمائها.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4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3D7C889B-271D-BF35-C646-EDCB2C6B7053}"/>
              </a:ext>
            </a:extLst>
          </p:cNvPr>
          <p:cNvSpPr/>
          <p:nvPr/>
        </p:nvSpPr>
        <p:spPr>
          <a:xfrm>
            <a:off x="8987246" y="3722244"/>
            <a:ext cx="3001554" cy="20532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06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38C3F-EDB4-D036-5CEB-F33E2391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633DFB2-76A6-8D08-5050-B9B8C6145E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488167B-B98D-D957-9401-F772E85BFC1B}"/>
              </a:ext>
            </a:extLst>
          </p:cNvPr>
          <p:cNvSpPr txBox="1"/>
          <p:nvPr/>
        </p:nvSpPr>
        <p:spPr>
          <a:xfrm>
            <a:off x="-30480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4F2DC0F-B544-C770-F5BF-E1B36874A02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6B996C-D5AA-CC1F-056C-6349A41F0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9283FE-5D50-22FC-EE67-6599A96A38C5}"/>
              </a:ext>
            </a:extLst>
          </p:cNvPr>
          <p:cNvSpPr/>
          <p:nvPr/>
        </p:nvSpPr>
        <p:spPr>
          <a:xfrm>
            <a:off x="-81280" y="1509629"/>
            <a:ext cx="12192000" cy="40778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مـا أهميـةَ تنظيـمِ الوقتِ في التمـيُّزِ منْ خـلالِ سـيرةِ الإمـامِ الشـافعيِّ -رحمهُ اللّهُ تعالى-؟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الفوضى والتقاعس عن العمل.               </a:t>
            </a:r>
            <a:endParaRPr lang="en-US" altLang="en-US" sz="3200" b="1" dirty="0">
              <a:ln/>
              <a:solidFill>
                <a:srgbClr val="0070C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التراجع في تحقيق الأهداف.  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النجاح في الحياة. </a:t>
            </a:r>
            <a:r>
              <a:rPr lang="ar-AE" altLang="en-US" sz="4000" b="1" dirty="0">
                <a:ln/>
                <a:solidFill>
                  <a:srgbClr val="0070C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4000" b="1" dirty="0">
              <a:ln/>
              <a:solidFill>
                <a:srgbClr val="0070C0"/>
              </a:solidFill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2B40912C-3260-6AF9-5600-C0C1E9D38A38}"/>
              </a:ext>
            </a:extLst>
          </p:cNvPr>
          <p:cNvSpPr/>
          <p:nvPr/>
        </p:nvSpPr>
        <p:spPr>
          <a:xfrm>
            <a:off x="9823268" y="5437702"/>
            <a:ext cx="2139405" cy="26641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98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-66822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45440" y="4915584"/>
            <a:ext cx="375907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تحياتي؛</a:t>
            </a: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254000" y="1514653"/>
            <a:ext cx="11856720" cy="68018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ar-AE" altLang="en-US" sz="4000" b="1" dirty="0">
              <a:ln/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Tahoma" panose="020B0604030504040204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PT Bold Heading" panose="02010400000000000000" pitchFamily="2" charset="-78"/>
                <a:sym typeface="Tahoma" panose="020B0604030504040204" pitchFamily="34" charset="0"/>
              </a:rPr>
              <a:t>أسأل الله لكم التوفيق والسداد.</a:t>
            </a:r>
          </a:p>
          <a:p>
            <a:pPr algn="ctr">
              <a:spcBef>
                <a:spcPct val="0"/>
              </a:spcBef>
              <a:defRPr/>
            </a:pPr>
            <a:endParaRPr lang="ar-AE" altLang="en-US" sz="4000" b="1" dirty="0">
              <a:ln/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PT Bold Heading" panose="02010400000000000000" pitchFamily="2" charset="-78"/>
              <a:sym typeface="Tahoma" panose="020B0604030504040204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PT Bold Heading" panose="02010400000000000000" pitchFamily="2" charset="-78"/>
                <a:sym typeface="Tahoma" panose="020B0604030504040204" pitchFamily="34" charset="0"/>
              </a:rPr>
              <a:t>والسلام عليكم ورحمة الله وبركاته.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7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2807</Words>
  <Application>Microsoft Office PowerPoint</Application>
  <PresentationFormat>Widescreen</PresentationFormat>
  <Paragraphs>534</Paragraphs>
  <Slides>91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100" baseType="lpstr">
      <vt:lpstr>Algerian</vt:lpstr>
      <vt:lpstr>Arial</vt:lpstr>
      <vt:lpstr>Arial Unicode MS</vt:lpstr>
      <vt:lpstr>Calibri</vt:lpstr>
      <vt:lpstr>Calibri Light</vt:lpstr>
      <vt:lpstr>Dubai Medium</vt:lpstr>
      <vt:lpstr>Monotype Koufi</vt:lpstr>
      <vt:lpstr>SHAGARA v2</vt:lpstr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فاطمة سعيد بن طوق</dc:creator>
  <cp:lastModifiedBy>Mahmoud Elsaid Abdelkader Mahmoud</cp:lastModifiedBy>
  <cp:revision>60</cp:revision>
  <dcterms:created xsi:type="dcterms:W3CDTF">2021-01-17T12:42:15Z</dcterms:created>
  <dcterms:modified xsi:type="dcterms:W3CDTF">2025-06-01T11:49:13Z</dcterms:modified>
</cp:coreProperties>
</file>