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7" r:id="rId13"/>
    <p:sldId id="270" r:id="rId14"/>
    <p:sldId id="266" r:id="rId15"/>
    <p:sldId id="271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35" d="100"/>
          <a:sy n="135" d="100"/>
        </p:scale>
        <p:origin x="-1152" y="-1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ai Samhar" userId="6766c4cc2cd3c67d" providerId="LiveId" clId="{E124BA97-1690-487F-ABB2-A4A1FF288B47}"/>
    <pc:docChg chg="undo custSel modSld">
      <pc:chgData name="Odai Samhar" userId="6766c4cc2cd3c67d" providerId="LiveId" clId="{E124BA97-1690-487F-ABB2-A4A1FF288B47}" dt="2023-05-08T05:11:05.752" v="42" actId="122"/>
      <pc:docMkLst>
        <pc:docMk/>
      </pc:docMkLst>
      <pc:sldChg chg="addSp delSp modSp mod">
        <pc:chgData name="Odai Samhar" userId="6766c4cc2cd3c67d" providerId="LiveId" clId="{E124BA97-1690-487F-ABB2-A4A1FF288B47}" dt="2023-05-08T05:11:05.752" v="42" actId="122"/>
        <pc:sldMkLst>
          <pc:docMk/>
          <pc:sldMk cId="2768264089" sldId="257"/>
        </pc:sldMkLst>
        <pc:spChg chg="add del mod">
          <ac:chgData name="Odai Samhar" userId="6766c4cc2cd3c67d" providerId="LiveId" clId="{E124BA97-1690-487F-ABB2-A4A1FF288B47}" dt="2023-05-08T05:11:05.752" v="42" actId="122"/>
          <ac:spMkLst>
            <pc:docMk/>
            <pc:sldMk cId="2768264089" sldId="257"/>
            <ac:spMk id="2" creationId="{00000000-0000-0000-0000-000000000000}"/>
          </ac:spMkLst>
        </pc:spChg>
        <pc:spChg chg="add del mod">
          <ac:chgData name="Odai Samhar" userId="6766c4cc2cd3c67d" providerId="LiveId" clId="{E124BA97-1690-487F-ABB2-A4A1FF288B47}" dt="2023-05-08T05:10:06.969" v="1" actId="478"/>
          <ac:spMkLst>
            <pc:docMk/>
            <pc:sldMk cId="2768264089" sldId="257"/>
            <ac:spMk id="6" creationId="{03B8B32D-F7D5-F2DA-8581-8B59B5FF16CD}"/>
          </ac:spMkLst>
        </pc:spChg>
        <pc:spChg chg="add del mod">
          <ac:chgData name="Odai Samhar" userId="6766c4cc2cd3c67d" providerId="LiveId" clId="{E124BA97-1690-487F-ABB2-A4A1FF288B47}" dt="2023-05-08T05:10:55.767" v="36" actId="478"/>
          <ac:spMkLst>
            <pc:docMk/>
            <pc:sldMk cId="2768264089" sldId="257"/>
            <ac:spMk id="8" creationId="{5D3FFDB9-A64E-7331-612E-64947C18D6A9}"/>
          </ac:spMkLst>
        </pc:spChg>
        <pc:picChg chg="del">
          <ac:chgData name="Odai Samhar" userId="6766c4cc2cd3c67d" providerId="LiveId" clId="{E124BA97-1690-487F-ABB2-A4A1FF288B47}" dt="2023-05-08T05:10:01.612" v="0" actId="478"/>
          <ac:picMkLst>
            <pc:docMk/>
            <pc:sldMk cId="2768264089" sldId="257"/>
            <ac:picMk id="4" creationId="{00000000-0000-0000-0000-000000000000}"/>
          </ac:picMkLst>
        </pc:picChg>
        <pc:picChg chg="del">
          <ac:chgData name="Odai Samhar" userId="6766c4cc2cd3c67d" providerId="LiveId" clId="{E124BA97-1690-487F-ABB2-A4A1FF288B47}" dt="2023-05-08T05:10:08.381" v="2" actId="478"/>
          <ac:picMkLst>
            <pc:docMk/>
            <pc:sldMk cId="2768264089" sldId="257"/>
            <ac:picMk id="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C217-196A-4650-A751-B3D9254C7B6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58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C217-196A-4650-A751-B3D9254C7B6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115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C217-196A-4650-A751-B3D9254C7B6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30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C217-196A-4650-A751-B3D9254C7B6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983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C217-196A-4650-A751-B3D9254C7B6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514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C217-196A-4650-A751-B3D9254C7B6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011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C217-196A-4650-A751-B3D9254C7B6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94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C217-196A-4650-A751-B3D9254C7B6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524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C217-196A-4650-A751-B3D9254C7B6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885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C217-196A-4650-A751-B3D9254C7B6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130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C217-196A-4650-A751-B3D9254C7B6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124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5C217-196A-4650-A751-B3D9254C7B6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91385-75CD-471E-9EB1-99C83CFCC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198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2708" y="661182"/>
            <a:ext cx="10972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algn="ctr"/>
            <a:r>
              <a:rPr lang="en-US" sz="5400" dirty="0">
                <a:latin typeface="Baskerville Old Face" panose="02020602080505020303" pitchFamily="18" charset="0"/>
              </a:rPr>
              <a:t>Unit 10</a:t>
            </a:r>
          </a:p>
          <a:p>
            <a:pPr algn="ctr"/>
            <a:r>
              <a:rPr lang="en-US" sz="5400" dirty="0">
                <a:latin typeface="Baskerville Old Face" panose="02020602080505020303" pitchFamily="18" charset="0"/>
              </a:rPr>
              <a:t>Lesson 3 – 4: Exploring the Seas</a:t>
            </a:r>
          </a:p>
          <a:p>
            <a:pPr algn="ctr"/>
            <a:endParaRPr lang="en-US" sz="5400" dirty="0">
              <a:latin typeface="Baskerville Old Face" panose="02020602080505020303" pitchFamily="18" charset="0"/>
            </a:endParaRPr>
          </a:p>
          <a:p>
            <a:pPr algn="ctr"/>
            <a:r>
              <a:rPr lang="en-US" sz="2400" dirty="0">
                <a:latin typeface="Baskerville Old Face" panose="02020602080505020303" pitchFamily="18" charset="0"/>
              </a:rPr>
              <a:t>Grade 8</a:t>
            </a:r>
          </a:p>
        </p:txBody>
      </p:sp>
    </p:spTree>
    <p:extLst>
      <p:ext uri="{BB962C8B-B14F-4D97-AF65-F5344CB8AC3E}">
        <p14:creationId xmlns:p14="http://schemas.microsoft.com/office/powerpoint/2010/main" val="943674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3945" y="276621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nstantia" panose="02030602050306030303" pitchFamily="18" charset="0"/>
              </a:rPr>
              <a:t>Learning Outcomes</a:t>
            </a:r>
            <a:br>
              <a:rPr lang="en-US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nstantia" panose="02030602050306030303" pitchFamily="18" charset="0"/>
              </a:rPr>
            </a:br>
            <a:br>
              <a:rPr lang="en-US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nstantia" panose="02030602050306030303" pitchFamily="18" charset="0"/>
              </a:rPr>
            </a:br>
            <a:br>
              <a:rPr lang="en-US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nstantia" panose="02030602050306030303" pitchFamily="18" charset="0"/>
              </a:rPr>
            </a:br>
            <a:br>
              <a:rPr lang="en-US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nstantia" panose="02030602050306030303" pitchFamily="18" charset="0"/>
              </a:rPr>
            </a:br>
            <a:br>
              <a:rPr lang="en-US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nstantia" panose="02030602050306030303" pitchFamily="18" charset="0"/>
              </a:rPr>
            </a:br>
            <a:r>
              <a:rPr lang="en-AE" sz="2700" b="1" i="0" u="none" strike="noStrike" baseline="0" dirty="0">
                <a:latin typeface="HelveticaNeueLTStd-Roman"/>
              </a:rPr>
              <a:t>• listen to a discussion and summarise the</a:t>
            </a:r>
            <a:br>
              <a:rPr lang="en-AE" sz="2700" b="1" i="0" u="none" strike="noStrike" baseline="0" dirty="0">
                <a:latin typeface="HelveticaNeueLTStd-Roman"/>
              </a:rPr>
            </a:br>
            <a:r>
              <a:rPr lang="en-GB" sz="2700" b="1" i="0" u="none" strike="noStrike" baseline="0" dirty="0">
                <a:latin typeface="HelveticaNeueLTStd-Roman"/>
              </a:rPr>
              <a:t>opinions of the speakers.</a:t>
            </a:r>
            <a:br>
              <a:rPr lang="en-GB" sz="2700" b="1" i="0" u="none" strike="noStrike" baseline="0" dirty="0">
                <a:latin typeface="HelveticaNeueLTStd-Roman"/>
              </a:rPr>
            </a:br>
            <a:br>
              <a:rPr lang="en-GB" sz="2700" b="1" i="0" u="none" strike="noStrike" baseline="0" dirty="0">
                <a:latin typeface="HelveticaNeueLTStd-Roman"/>
              </a:rPr>
            </a:br>
            <a:br>
              <a:rPr lang="en-GB" sz="2700" b="1" i="0" u="none" strike="noStrike" baseline="0" dirty="0">
                <a:latin typeface="HelveticaNeueLTStd-Roman"/>
              </a:rPr>
            </a:br>
            <a:br>
              <a:rPr lang="en-GB" sz="2700" b="1" i="0" u="none" strike="noStrike" baseline="0" dirty="0">
                <a:latin typeface="HelveticaNeueLTStd-Roman"/>
              </a:rPr>
            </a:br>
            <a:br>
              <a:rPr lang="en-GB" sz="2700" b="1" i="0" u="none" strike="noStrike" baseline="0" dirty="0">
                <a:latin typeface="HelveticaNeueLTStd-Roman"/>
              </a:rPr>
            </a:br>
            <a:r>
              <a:rPr lang="en-AE" sz="2700" b="1" i="0" u="none" strike="noStrike" baseline="0" dirty="0">
                <a:latin typeface="HelveticaNeueLTStd-Roman"/>
              </a:rPr>
              <a:t>• take part in a discussion and express their</a:t>
            </a:r>
            <a:br>
              <a:rPr lang="en-AE" sz="2700" b="1" i="0" u="none" strike="noStrike" baseline="0" dirty="0">
                <a:latin typeface="HelveticaNeueLTStd-Roman"/>
              </a:rPr>
            </a:br>
            <a:r>
              <a:rPr lang="en-GB" sz="2700" b="1" i="0" u="none" strike="noStrike" baseline="0" dirty="0">
                <a:latin typeface="HelveticaNeueLTStd-Roman"/>
              </a:rPr>
              <a:t>opinions.</a:t>
            </a:r>
            <a:endParaRPr lang="en-US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264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3261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nstantia" panose="02030602050306030303" pitchFamily="18" charset="0"/>
              </a:rPr>
              <a:t>Lesson 3 - Key 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235" y="1825625"/>
            <a:ext cx="11479236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u="sng" dirty="0"/>
              <a:t>Wreck</a:t>
            </a:r>
            <a:r>
              <a:rPr lang="en-US" dirty="0"/>
              <a:t>: Ruin, crash </a:t>
            </a:r>
          </a:p>
          <a:p>
            <a:pPr>
              <a:lnSpc>
                <a:spcPct val="150000"/>
              </a:lnSpc>
            </a:pPr>
            <a:r>
              <a:rPr lang="en-US" u="sng" dirty="0"/>
              <a:t>Submersible: 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 small boat designed for exploration under water.</a:t>
            </a:r>
            <a:endParaRPr lang="en-US" u="sng" dirty="0"/>
          </a:p>
          <a:p>
            <a:pPr>
              <a:lnSpc>
                <a:spcPct val="150000"/>
              </a:lnSpc>
            </a:pPr>
            <a:r>
              <a:rPr lang="en-US" u="sng" dirty="0"/>
              <a:t>Expedition: </a:t>
            </a:r>
            <a:r>
              <a:rPr lang="en-US" dirty="0"/>
              <a:t>a journey taken by a group of people with a particular                           purpose. </a:t>
            </a:r>
            <a:endParaRPr lang="en-US" u="sng" dirty="0"/>
          </a:p>
          <a:p>
            <a:pPr>
              <a:lnSpc>
                <a:spcPct val="150000"/>
              </a:lnSpc>
            </a:pPr>
            <a:r>
              <a:rPr lang="en-US" u="sng" dirty="0"/>
              <a:t>Belongings: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a person's movable possessions</a:t>
            </a:r>
            <a:r>
              <a:rPr lang="en-US" u="sng" dirty="0"/>
              <a:t> </a:t>
            </a:r>
          </a:p>
          <a:p>
            <a:pPr>
              <a:lnSpc>
                <a:spcPct val="150000"/>
              </a:lnSpc>
            </a:pPr>
            <a:r>
              <a:rPr lang="en-US" u="sng" dirty="0"/>
              <a:t>Grave: </a:t>
            </a:r>
            <a:r>
              <a:rPr lang="en-US" dirty="0"/>
              <a:t>a hole dug in the ground to bury a dead body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550931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7107" y="309489"/>
            <a:ext cx="9321114" cy="6154243"/>
          </a:xfrm>
          <a:prstGeom prst="rect">
            <a:avLst/>
          </a:prstGeom>
        </p:spPr>
      </p:pic>
      <p:pic>
        <p:nvPicPr>
          <p:cNvPr id="5" name="CB Track 03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3613" y="3233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07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0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nstantia" panose="02030602050306030303" pitchFamily="18" charset="0"/>
              </a:rPr>
              <a:t>Key Answers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44512"/>
          <a:stretch/>
        </p:blipFill>
        <p:spPr>
          <a:xfrm>
            <a:off x="895790" y="1766925"/>
            <a:ext cx="10669389" cy="14090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56452" r="721" b="16154"/>
          <a:stretch/>
        </p:blipFill>
        <p:spPr>
          <a:xfrm>
            <a:off x="895790" y="3477401"/>
            <a:ext cx="10669389" cy="7007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81780" r="3557"/>
          <a:stretch/>
        </p:blipFill>
        <p:spPr>
          <a:xfrm>
            <a:off x="838200" y="4479542"/>
            <a:ext cx="10726980" cy="48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39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3940" b="51084"/>
          <a:stretch/>
        </p:blipFill>
        <p:spPr>
          <a:xfrm>
            <a:off x="2039816" y="710543"/>
            <a:ext cx="9200272" cy="49868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59988" y="1097280"/>
            <a:ext cx="562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59988" y="2803868"/>
            <a:ext cx="562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59988" y="4250641"/>
            <a:ext cx="562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81319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48735" r="1244"/>
          <a:stretch/>
        </p:blipFill>
        <p:spPr>
          <a:xfrm>
            <a:off x="1659988" y="745588"/>
            <a:ext cx="9343562" cy="51628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35612" y="745588"/>
            <a:ext cx="562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5612" y="2532185"/>
            <a:ext cx="562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5612" y="3936609"/>
            <a:ext cx="562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158634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nstantia" panose="02030602050306030303" pitchFamily="18" charset="0"/>
              </a:rPr>
              <a:t>Lesson 4 – Key 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2186354" cy="1902313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r>
              <a:rPr lang="en-US" dirty="0"/>
              <a:t>Navigate</a:t>
            </a:r>
          </a:p>
          <a:p>
            <a:r>
              <a:rPr lang="en-US" dirty="0"/>
              <a:t>Navigator</a:t>
            </a:r>
          </a:p>
          <a:p>
            <a:r>
              <a:rPr lang="en-US" dirty="0"/>
              <a:t>Navigation</a:t>
            </a:r>
          </a:p>
          <a:p>
            <a:r>
              <a:rPr lang="en-US" dirty="0"/>
              <a:t>Scholar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011" y="1690688"/>
            <a:ext cx="5774494" cy="484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002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714" b="38785"/>
          <a:stretch/>
        </p:blipFill>
        <p:spPr>
          <a:xfrm>
            <a:off x="1308297" y="196947"/>
            <a:ext cx="3924886" cy="61839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61479" r="2762"/>
          <a:stretch/>
        </p:blipFill>
        <p:spPr>
          <a:xfrm>
            <a:off x="6693877" y="196947"/>
            <a:ext cx="4281478" cy="429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487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508" y="796949"/>
            <a:ext cx="5639240" cy="8510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508" y="2067951"/>
            <a:ext cx="10622864" cy="7587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508" y="3246716"/>
            <a:ext cx="5619750" cy="153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83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" t="61559" r="723"/>
          <a:stretch/>
        </p:blipFill>
        <p:spPr>
          <a:xfrm>
            <a:off x="820614" y="584792"/>
            <a:ext cx="10393095" cy="58266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20" y="3430466"/>
            <a:ext cx="3268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Navigated his own ship at 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3792623"/>
            <a:ext cx="3268980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Explored the Arabian Sea, the Red Sea  and the Indian Ocean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33538" y="3430467"/>
            <a:ext cx="4433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Studied navigation, geography, astronomy, and Arabic literature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538" y="4196632"/>
            <a:ext cx="4304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Memorized the Qur’an at an early 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30071" y="4874784"/>
            <a:ext cx="4555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Recorded his experience in a series of books. </a:t>
            </a:r>
          </a:p>
        </p:txBody>
      </p:sp>
    </p:spTree>
    <p:extLst>
      <p:ext uri="{BB962C8B-B14F-4D97-AF65-F5344CB8AC3E}">
        <p14:creationId xmlns:p14="http://schemas.microsoft.com/office/powerpoint/2010/main" val="10467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1252" b="65750"/>
          <a:stretch/>
        </p:blipFill>
        <p:spPr>
          <a:xfrm>
            <a:off x="298351" y="1259278"/>
            <a:ext cx="11089526" cy="40442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8351" y="450166"/>
            <a:ext cx="4991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Home work</a:t>
            </a:r>
          </a:p>
        </p:txBody>
      </p:sp>
    </p:spTree>
    <p:extLst>
      <p:ext uri="{BB962C8B-B14F-4D97-AF65-F5344CB8AC3E}">
        <p14:creationId xmlns:p14="http://schemas.microsoft.com/office/powerpoint/2010/main" val="1816592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7A8C8-1BD6-B49A-9511-3FC223DAC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0995"/>
            <a:ext cx="10515600" cy="5655968"/>
          </a:xfrm>
        </p:spPr>
        <p:txBody>
          <a:bodyPr>
            <a:normAutofit fontScale="92500" lnSpcReduction="20000"/>
          </a:bodyPr>
          <a:lstStyle/>
          <a:p>
            <a:r>
              <a:rPr lang="en-US" sz="5400" dirty="0"/>
              <a:t>1 </a:t>
            </a:r>
            <a:r>
              <a:rPr lang="en-US" sz="5400" dirty="0" err="1"/>
              <a:t>harbours</a:t>
            </a:r>
            <a:r>
              <a:rPr lang="en-US" sz="5400" dirty="0"/>
              <a:t>; </a:t>
            </a:r>
          </a:p>
          <a:p>
            <a:r>
              <a:rPr lang="en-US" sz="5400" dirty="0"/>
              <a:t>2 coasts; </a:t>
            </a:r>
          </a:p>
          <a:p>
            <a:r>
              <a:rPr lang="en-US" sz="5400" dirty="0"/>
              <a:t>3 along with; </a:t>
            </a:r>
          </a:p>
          <a:p>
            <a:r>
              <a:rPr lang="en-US" sz="5400" dirty="0"/>
              <a:t>4 recorded his experiences; </a:t>
            </a:r>
          </a:p>
          <a:p>
            <a:r>
              <a:rPr lang="en-US" sz="5400" dirty="0"/>
              <a:t>5 published; </a:t>
            </a:r>
          </a:p>
          <a:p>
            <a:r>
              <a:rPr lang="en-US" sz="5400" dirty="0"/>
              <a:t>6 exploring; </a:t>
            </a:r>
          </a:p>
          <a:p>
            <a:r>
              <a:rPr lang="en-US" sz="5400" dirty="0"/>
              <a:t>7 astronomy; </a:t>
            </a:r>
          </a:p>
          <a:p>
            <a:r>
              <a:rPr lang="en-US" sz="5400" dirty="0"/>
              <a:t>8 verses</a:t>
            </a:r>
          </a:p>
        </p:txBody>
      </p:sp>
    </p:spTree>
    <p:extLst>
      <p:ext uri="{BB962C8B-B14F-4D97-AF65-F5344CB8AC3E}">
        <p14:creationId xmlns:p14="http://schemas.microsoft.com/office/powerpoint/2010/main" val="755856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35460" r="1606" b="37697"/>
          <a:stretch/>
        </p:blipFill>
        <p:spPr>
          <a:xfrm>
            <a:off x="298350" y="1330363"/>
            <a:ext cx="11594959" cy="33260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8350" y="520504"/>
            <a:ext cx="4991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Home work</a:t>
            </a:r>
          </a:p>
        </p:txBody>
      </p:sp>
    </p:spTree>
    <p:extLst>
      <p:ext uri="{BB962C8B-B14F-4D97-AF65-F5344CB8AC3E}">
        <p14:creationId xmlns:p14="http://schemas.microsoft.com/office/powerpoint/2010/main" val="1625842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72FD2-64F3-FFED-F7C8-C1AC05FF2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1 published, came from, spent, explored, kept, learned, recorded, wrote, needed</a:t>
            </a:r>
          </a:p>
          <a:p>
            <a:r>
              <a:rPr lang="en-US" sz="4400" b="1" dirty="0">
                <a:solidFill>
                  <a:srgbClr val="FF0000"/>
                </a:solidFill>
              </a:rPr>
              <a:t>2 was known, was born, was written, was (still) used</a:t>
            </a:r>
          </a:p>
          <a:p>
            <a:r>
              <a:rPr lang="en-US" sz="4400" b="1" dirty="0">
                <a:solidFill>
                  <a:srgbClr val="FF0000"/>
                </a:solidFill>
              </a:rPr>
              <a:t>3 was navigating</a:t>
            </a:r>
          </a:p>
          <a:p>
            <a:r>
              <a:rPr lang="en-US" sz="4400" b="1" dirty="0">
                <a:solidFill>
                  <a:srgbClr val="FF0000"/>
                </a:solidFill>
              </a:rPr>
              <a:t>4 had (already) </a:t>
            </a:r>
            <a:r>
              <a:rPr lang="en-US" sz="4400" b="1" dirty="0" err="1">
                <a:solidFill>
                  <a:srgbClr val="FF0000"/>
                </a:solidFill>
              </a:rPr>
              <a:t>memorised</a:t>
            </a:r>
            <a:endParaRPr lang="en-US" sz="4400" b="1" dirty="0">
              <a:solidFill>
                <a:srgbClr val="FF0000"/>
              </a:solidFill>
            </a:endParaRPr>
          </a:p>
          <a:p>
            <a:r>
              <a:rPr lang="en-US" sz="4400" b="1" dirty="0">
                <a:solidFill>
                  <a:srgbClr val="FF0000"/>
                </a:solidFill>
              </a:rPr>
              <a:t>5 has (ever) written</a:t>
            </a:r>
          </a:p>
        </p:txBody>
      </p:sp>
    </p:spTree>
    <p:extLst>
      <p:ext uri="{BB962C8B-B14F-4D97-AF65-F5344CB8AC3E}">
        <p14:creationId xmlns:p14="http://schemas.microsoft.com/office/powerpoint/2010/main" val="2867081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 Fact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178" y="3929062"/>
            <a:ext cx="5857876" cy="2928938"/>
          </a:xfrm>
          <a:prstGeom prst="rect">
            <a:avLst/>
          </a:prstGeom>
        </p:spPr>
      </p:pic>
      <p:sp>
        <p:nvSpPr>
          <p:cNvPr id="6" name="AutoShape 4" descr="Museum &amp; Center of the Navigator Ahmed bin Majid – incora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Museum &amp; Center of the Navigator Ahmed bin Majid – incora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661" y="2462053"/>
            <a:ext cx="4395946" cy="4395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740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247</Words>
  <Application>Microsoft Office PowerPoint</Application>
  <PresentationFormat>Widescreen</PresentationFormat>
  <Paragraphs>47</Paragraphs>
  <Slides>16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Arial</vt:lpstr>
      <vt:lpstr>Baskerville Old Face</vt:lpstr>
      <vt:lpstr>Calibri</vt:lpstr>
      <vt:lpstr>Calibri Light</vt:lpstr>
      <vt:lpstr>Constantia</vt:lpstr>
      <vt:lpstr>HelveticaNeueLTStd-Roman</vt:lpstr>
      <vt:lpstr>Office Theme</vt:lpstr>
      <vt:lpstr>PowerPoint Presentation</vt:lpstr>
      <vt:lpstr>Learning Outcomes     • listen to a discussion and summarise the opinions of the speakers.     • take part in a discussion and express their opinions.</vt:lpstr>
      <vt:lpstr>Lesson 3 - Key Words</vt:lpstr>
      <vt:lpstr>PowerPoint Presentation</vt:lpstr>
      <vt:lpstr>Key Answers</vt:lpstr>
      <vt:lpstr>PowerPoint Presentation</vt:lpstr>
      <vt:lpstr>PowerPoint Presentation</vt:lpstr>
      <vt:lpstr>Lesson 4 – Key Words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 Fact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ASAAD SAEED</cp:lastModifiedBy>
  <cp:revision>17</cp:revision>
  <dcterms:created xsi:type="dcterms:W3CDTF">2020-04-11T07:20:22Z</dcterms:created>
  <dcterms:modified xsi:type="dcterms:W3CDTF">2024-04-24T07:00:39Z</dcterms:modified>
</cp:coreProperties>
</file>