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837" r:id="rId2"/>
  </p:sldIdLst>
  <p:sldSz cx="12192000" cy="6858000"/>
  <p:notesSz cx="6858000" cy="9144000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544516-BB2B-42E8-BC8B-C52F4B913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5D0C3E9-80F0-43FB-8BEE-9CEEB60EF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CAD915D-2C4B-4738-A1A8-3DDC07E2E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B75A28-85E5-4B4F-B5F4-36ADCEC2A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C6A9413-86B1-41C4-B831-BFE352019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46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E1BED3-D285-4622-8CE7-05A1BA77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59943A2-75E9-46E7-A4F3-D15741A91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AFE5E5E-2DE0-4356-BE42-578DA071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71899E3-9FDA-4481-8794-1056EA48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38DD7EA-A8BC-4F28-877D-4BACC9F10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9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424A09-CD0B-4AC7-82A2-CB35C917F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BFF1EA4-CE12-4652-BC6A-84168A19A2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F90BE17-3294-44DC-9AF5-9B4AB70D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1FFCAA2-D9BF-432A-9DC4-FFFA1553A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E329A3C-1C0B-4988-9605-C8B0FE1E1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71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D177AF-73F6-4283-AF00-D47F7C64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34010B0-5CEE-44E2-8195-B1751F5F4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AE0FA29-7E51-4AAC-BC50-81DCF63F4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03818E4-6699-42C1-8738-7230B19D6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C2BC8DE6-DC7B-4570-A668-D5B872505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25B2E04-12DD-418D-B8B3-4C8B71AA0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51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E615A23-1C34-46CA-98D1-C4C05807E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9D921BF-2A8C-46D4-BF97-432944946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B3D131D-A612-4D8F-990D-6FFF2B699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DBB2C64F-EC99-4BBA-A615-3B36A5667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B91C9A1-61A9-4521-84A1-8DAB95C59D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46540786-819E-46B6-9B6F-728EA944F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63DDD272-62D3-466E-89EC-44222976E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12799B2D-B6BF-40C7-A3FD-5D1E1E53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7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4BA53EB-8109-4935-BD92-6535DA39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D98C6C5B-4BBB-4BA5-B0BE-551D480E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8DBAC26-5D50-436A-9BAE-34E49154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2E619C4E-A194-431B-A902-F702FECC1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25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3DE73569-D22F-4E0F-B555-CBEB1213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13A9FF0-4600-443B-839B-878E1FF8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68862E9-5F5B-4CCC-8FFB-AE2B9B7C7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32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6C59F21-55A8-459D-A0B5-AB6B33A33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A546FE3-BBDE-42BA-AAA5-82DB6AA10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D1908AB6-47F8-4D30-BB43-CF1269744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9926FEB-86E7-4541-8319-0B2C1685C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C6F522F-73B0-4ED6-9E5E-7303754EB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4F3BEA0-B188-4CAF-8FF8-6F12E53CB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780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E843AE-BC41-4D20-B66C-27EA96800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A5131F7-276F-4899-AE07-FF13BEFCBB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AE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3052005-2BCA-46FA-8EAF-AA6FB0447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B4FFDBA-A6BE-42EB-AD9B-E9E67F3A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A913C1D-74CD-4EB6-BC7F-7F42F5CF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3A62183-FC5B-4D9E-B4C0-455534D94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21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F005C93-DDF6-4E00-B3A0-1CEF6AA3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6BCC831-038B-457C-BD68-06404AAFD4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7C0039C-0F40-4889-8326-E67ECE5BA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68CA024-EAD3-43A5-BCD1-AE4357864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D6AA7B9-EC99-4473-BB88-1E2BDA9B1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55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6C26C56D-AFDB-49D8-866C-0D53A577D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9C2C6819-6A57-432C-A1CD-E775918D6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EB558AF-9A66-4D9D-B42F-E190AE3FF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9D2CCEB-5953-41B0-B36B-A03A18FE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0D1DC79-A836-4E50-9E19-01C12D41F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12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9D7AACC-CBF3-48B5-A405-A3CB9DD77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AE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6F988CA-F0A0-4D93-9579-994CAA633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AE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3E82A7D-54FD-4A0B-936D-F4CDDE2B1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88E31-9B8A-4001-84E0-778AE56E9614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1D30A3A-A6B5-4B1D-86B9-EC6463BA4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2217C0F-6CE9-43EB-A7F8-E2D855DB5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378E8-543A-4B37-BF35-36E8B801D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53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213574A-B4D0-4288-BBC9-CE462BD04B28}"/>
              </a:ext>
            </a:extLst>
          </p:cNvPr>
          <p:cNvGrpSpPr/>
          <p:nvPr/>
        </p:nvGrpSpPr>
        <p:grpSpPr>
          <a:xfrm>
            <a:off x="6464070" y="803672"/>
            <a:ext cx="2799666" cy="1040609"/>
            <a:chOff x="9993401" y="230962"/>
            <a:chExt cx="3973263" cy="1428222"/>
          </a:xfrm>
        </p:grpSpPr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41DD78D3-83AC-4CAB-B465-44B72D46CD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5710" b="15312"/>
            <a:stretch/>
          </p:blipFill>
          <p:spPr>
            <a:xfrm>
              <a:off x="9993401" y="230962"/>
              <a:ext cx="3973263" cy="1428222"/>
            </a:xfrm>
            <a:prstGeom prst="rect">
              <a:avLst/>
            </a:prstGeom>
          </p:spPr>
        </p:pic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5668D5F7-632E-407D-A08A-DC1B45D2BDD8}"/>
                </a:ext>
              </a:extLst>
            </p:cNvPr>
            <p:cNvSpPr txBox="1"/>
            <p:nvPr/>
          </p:nvSpPr>
          <p:spPr>
            <a:xfrm>
              <a:off x="10766328" y="870653"/>
              <a:ext cx="2302930" cy="464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380969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AE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panose="020B0604020202020204" pitchFamily="34" charset="0"/>
                </a:rPr>
                <a:t>الوجه الآخر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DAF8C0E-5413-4E3A-AEFD-FA98F11C02A1}"/>
              </a:ext>
            </a:extLst>
          </p:cNvPr>
          <p:cNvSpPr txBox="1"/>
          <p:nvPr/>
        </p:nvSpPr>
        <p:spPr>
          <a:xfrm>
            <a:off x="228777" y="708311"/>
            <a:ext cx="4570145" cy="1815882"/>
          </a:xfrm>
          <a:prstGeom prst="rect">
            <a:avLst/>
          </a:prstGeom>
          <a:noFill/>
          <a:ln w="76200">
            <a:solidFill>
              <a:srgbClr val="0630E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"...وَأَنا أَقِفُ عِنْدَ الشَّاطِئِ، عَيْني تَرْقُبُ ساعِدَ السَّمَّاكِ وَهو يَسْحَبُ حِبالَ (</a:t>
            </a:r>
            <a:r>
              <a:rPr kumimoji="0" lang="ar-AE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اللّنج</a:t>
            </a: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) سَمْراءَ داكِنَـةً، مَعْروقَـةً، شُروخُ البَحْرِ غائِصَـةٌ في لَحْمِ جَبينِهِ... قُلْتُ في نَفْسي يَجِبُ أَنْ أَكْتُبَ لِصالِحِ هؤلاءِ تَكونُ الكِتابَـةُ حَقيقِيَّـةً".</a:t>
            </a:r>
            <a:endParaRPr kumimoji="0" lang="ar-AE" sz="14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bdo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srgbClr val="C0392B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الحدثُ الَّذي تُعبِّـرُ عنـهُ الفقرةُ السَّابقـةُ مِنَ القصَّـةِ:</a:t>
            </a:r>
            <a:endParaRPr kumimoji="0" lang="ar-AE" sz="14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bdo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انفراجُ العُقدةِ.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حدثُ النِّهايــةِ.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حدثُ البدايــةِ.</a:t>
            </a:r>
          </a:p>
          <a:p>
            <a:pPr marL="285750" marR="0" lvl="0" indent="-28575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ar-AE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حدثُ العُقدةِ.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B21C087F-D739-4ED2-A2FD-189365517886}"/>
              </a:ext>
            </a:extLst>
          </p:cNvPr>
          <p:cNvSpPr txBox="1"/>
          <p:nvPr/>
        </p:nvSpPr>
        <p:spPr>
          <a:xfrm>
            <a:off x="4825426" y="1153876"/>
            <a:ext cx="1136417" cy="908864"/>
          </a:xfrm>
          <a:prstGeom prst="ellipse">
            <a:avLst/>
          </a:prstGeom>
          <a:noFill/>
          <a:ln w="57150">
            <a:solidFill>
              <a:srgbClr val="0630E5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0630E5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الأزرق 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9BB77FB-41F8-4FAF-9AD2-B2CD1D941C8D}"/>
              </a:ext>
            </a:extLst>
          </p:cNvPr>
          <p:cNvSpPr txBox="1"/>
          <p:nvPr/>
        </p:nvSpPr>
        <p:spPr>
          <a:xfrm>
            <a:off x="521490" y="3621961"/>
            <a:ext cx="4722052" cy="2123658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ar-AE" sz="1200" b="1" i="0" dirty="0" err="1">
                <a:solidFill>
                  <a:srgbClr val="2980B9"/>
                </a:solidFill>
                <a:effectLst/>
                <a:latin typeface="abdo"/>
              </a:rPr>
              <a:t>نْتَهَتِ</a:t>
            </a:r>
            <a:r>
              <a:rPr lang="ar-AE" sz="1200" b="1" i="0" dirty="0">
                <a:solidFill>
                  <a:srgbClr val="2980B9"/>
                </a:solidFill>
                <a:effectLst/>
                <a:latin typeface="abdo"/>
              </a:rPr>
              <a:t> القِصَّـةُ بِمُقابَلَـةِ الكاتِبِ لِجارِهِ سَعيدٍ، وما لَفَتَ انْتِباهُ الكاتِبِ هو قِرْطاسُ الخُبْزِ، ما الَّذي تَسْتَخْلِصـهُ مِنْ هذا المَوْقِفِ؟ وَعلامَ يَدُلُّ ذَلكَ؟</a:t>
            </a:r>
          </a:p>
          <a:p>
            <a:pPr algn="r"/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</a:p>
          <a:p>
            <a:endParaRPr kumimoji="0" lang="ar-AE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do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F4E3244-C0A4-4EA7-AE3F-BD1D086FD3FC}"/>
              </a:ext>
            </a:extLst>
          </p:cNvPr>
          <p:cNvSpPr txBox="1"/>
          <p:nvPr/>
        </p:nvSpPr>
        <p:spPr>
          <a:xfrm>
            <a:off x="2330297" y="2713097"/>
            <a:ext cx="1170559" cy="908864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الأخضر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8065C91-FB6D-457E-BA8C-A1B793717C3C}"/>
              </a:ext>
            </a:extLst>
          </p:cNvPr>
          <p:cNvSpPr txBox="1"/>
          <p:nvPr/>
        </p:nvSpPr>
        <p:spPr>
          <a:xfrm>
            <a:off x="5393635" y="2236966"/>
            <a:ext cx="4946070" cy="1384995"/>
          </a:xfrm>
          <a:prstGeom prst="rect">
            <a:avLst/>
          </a:prstGeom>
          <a:noFill/>
          <a:ln w="76200">
            <a:solidFill>
              <a:srgbClr val="E2007E"/>
            </a:solidFill>
          </a:ln>
        </p:spPr>
        <p:txBody>
          <a:bodyPr wrap="square" rtlCol="0">
            <a:spAutoFit/>
          </a:bodyPr>
          <a:lstStyle/>
          <a:p>
            <a:pPr algn="r" rtl="1"/>
            <a:r>
              <a:rPr lang="ar-AE" sz="1400" b="1" i="0" dirty="0">
                <a:solidFill>
                  <a:srgbClr val="D81A1A"/>
                </a:solidFill>
                <a:effectLst/>
                <a:latin typeface="abdo"/>
              </a:rPr>
              <a:t>كانَ الكاتبُ مُتأثِّـرًا بعبارةٍ دَفعتْـهُ إلى المُضيِّ قُدُمًــا هي:</a:t>
            </a:r>
            <a:endParaRPr lang="ar-AE" sz="1400" b="0" i="0" dirty="0">
              <a:solidFill>
                <a:srgbClr val="444444"/>
              </a:solidFill>
              <a:effectLst/>
              <a:latin typeface="abdo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  <a:t>عبارةُ الأُمِّ: سيكونُ لكَ شأنٌ عظيـمٌ.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  <a:t>عبارةُ المُديرِ: هذهِ الجُملـةُ يجبُ حَذفُها.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  <a:t>عبارةُ الجارِ: يَبدو التَّعبُ ظاهرًا على وَجهِـكَ.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  <a:t>عبارةُ الأبِ: السَّمَّاكُ هو الأَعظمُ على هذهِ الأرضِ.</a:t>
            </a:r>
            <a:br>
              <a:rPr lang="ar-AE" sz="1400" b="1" i="0" dirty="0">
                <a:solidFill>
                  <a:srgbClr val="444444"/>
                </a:solidFill>
                <a:effectLst/>
                <a:latin typeface="abdo"/>
              </a:rPr>
            </a:br>
            <a:endParaRPr kumimoji="0" lang="ar-SA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0D8F1461-6AD6-4759-9FC3-9908714E52F1}"/>
              </a:ext>
            </a:extLst>
          </p:cNvPr>
          <p:cNvSpPr txBox="1"/>
          <p:nvPr/>
        </p:nvSpPr>
        <p:spPr>
          <a:xfrm>
            <a:off x="10366209" y="2538301"/>
            <a:ext cx="1304301" cy="908864"/>
          </a:xfrm>
          <a:prstGeom prst="ellipse">
            <a:avLst/>
          </a:prstGeom>
          <a:noFill/>
          <a:ln w="57150">
            <a:solidFill>
              <a:srgbClr val="E2007E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E2007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الوردي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1034F00-9234-4CD6-974D-CAC95F4A8C84}"/>
              </a:ext>
            </a:extLst>
          </p:cNvPr>
          <p:cNvSpPr txBox="1"/>
          <p:nvPr/>
        </p:nvSpPr>
        <p:spPr>
          <a:xfrm>
            <a:off x="6464070" y="4556633"/>
            <a:ext cx="5327152" cy="1938992"/>
          </a:xfrm>
          <a:prstGeom prst="rect">
            <a:avLst/>
          </a:prstGeom>
          <a:noFill/>
          <a:ln w="762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كِتابَـةُ مَقالٍ إِنْسانيٍّ مَوْقِفٌ، التَّحَدُّثُ عَنْ مُعاناةِ الآخَرينَ مَوْقِفٌ، المُشارَكَـةُ الحَقيقِيَّـةُ مَوْقِفٌ.</a:t>
            </a:r>
            <a:endParaRPr kumimoji="0" lang="ar-AE" sz="12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bdo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هَلْ مَرَرتَ بتجاربَ كُنْتَ فيها صاحِبَ مَوْقِفٍ مِنْ قَبْل؟ اكْتُبْ مواقِفَ حَقيقيَّــةً حَدَثَتْ لَكَ.</a:t>
            </a:r>
            <a:endParaRPr kumimoji="0" lang="ar-AE" sz="1200" b="0" i="0" u="none" strike="noStrike" kern="1200" cap="none" spc="0" normalizeH="0" baseline="0" noProof="0" dirty="0">
              <a:ln>
                <a:noFill/>
              </a:ln>
              <a:solidFill>
                <a:srgbClr val="444444"/>
              </a:solidFill>
              <a:effectLst/>
              <a:uLnTx/>
              <a:uFillTx/>
              <a:latin typeface="abdo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do"/>
                <a:ea typeface="+mn-ea"/>
                <a:cs typeface="Arial" panose="020B0604020202020204" pitchFamily="34" charset="0"/>
              </a:rPr>
              <a:t>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-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AE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do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2E3DC129-AB21-4938-BE53-582E482A94C6}"/>
              </a:ext>
            </a:extLst>
          </p:cNvPr>
          <p:cNvSpPr txBox="1"/>
          <p:nvPr/>
        </p:nvSpPr>
        <p:spPr>
          <a:xfrm>
            <a:off x="8554665" y="3734328"/>
            <a:ext cx="1145962" cy="822305"/>
          </a:xfrm>
          <a:prstGeom prst="ellipse">
            <a:avLst/>
          </a:prstGeom>
          <a:noFill/>
          <a:ln w="57150">
            <a:solidFill>
              <a:srgbClr val="FF660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اللون البرتقالي 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D1EF3659-4F23-4810-93DF-5B8FD3680D4C}"/>
              </a:ext>
            </a:extLst>
          </p:cNvPr>
          <p:cNvSpPr txBox="1"/>
          <p:nvPr/>
        </p:nvSpPr>
        <p:spPr>
          <a:xfrm>
            <a:off x="9263736" y="203246"/>
            <a:ext cx="2544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مدرسة الزوراء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AE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للتعليم الأساسي حلقة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100" b="1" i="0" u="none" strike="noStrike" kern="1200" cap="none" spc="0" normalizeH="0" baseline="0" noProof="0" dirty="0">
                <a:ln>
                  <a:noFill/>
                </a:ln>
                <a:solidFill>
                  <a:srgbClr val="222A35"/>
                </a:solidFill>
                <a:effectLst/>
                <a:uLnTx/>
                <a:uFillTx/>
                <a:latin typeface="Helvetica Neue"/>
                <a:ea typeface="Calibri" panose="020F0502020204030204" pitchFamily="34" charset="0"/>
                <a:cs typeface="Arial" panose="020B0604020202020204" pitchFamily="34" charset="0"/>
              </a:rPr>
              <a:t>الفرع المدرسي الأول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9F67274E-2CF5-42BA-8D68-B4915E5F8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5035" y="684131"/>
            <a:ext cx="1252781" cy="1086753"/>
          </a:xfrm>
          <a:prstGeom prst="rect">
            <a:avLst/>
          </a:prstGeom>
        </p:spPr>
      </p:pic>
      <p:sp>
        <p:nvSpPr>
          <p:cNvPr id="30" name="مربع نص 29">
            <a:extLst>
              <a:ext uri="{FF2B5EF4-FFF2-40B4-BE49-F238E27FC236}">
                <a16:creationId xmlns:a16="http://schemas.microsoft.com/office/drawing/2014/main" id="{13AA88A7-EEEF-48DC-9FFA-82643353CA98}"/>
              </a:ext>
            </a:extLst>
          </p:cNvPr>
          <p:cNvSpPr txBox="1"/>
          <p:nvPr/>
        </p:nvSpPr>
        <p:spPr>
          <a:xfrm>
            <a:off x="1168794" y="6149689"/>
            <a:ext cx="321499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معلمتك المحبة لك عائشة الظاهري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E8C7FA6-78AE-3181-5100-B9E370A02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1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AE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bdo"/>
                <a:cs typeface="Arial" panose="020B0604020202020204" pitchFamily="34" charset="0"/>
              </a:rPr>
              <a:t>حدثُ العُقدةِ.</a:t>
            </a:r>
            <a:endParaRPr kumimoji="0" lang="en-US" altLang="ar-AE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2AE86D6-D62E-E5FD-AF02-F6D43B9F62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1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AE" sz="16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abdo"/>
                <a:cs typeface="Arial" panose="020B0604020202020204" pitchFamily="34" charset="0"/>
              </a:rPr>
              <a:t>حدثُ العُقدةِ.</a:t>
            </a:r>
            <a:endParaRPr kumimoji="0" lang="en-US" altLang="ar-AE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ar-A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248037"/>
      </p:ext>
    </p:extLst>
  </p:cSld>
  <p:clrMapOvr>
    <a:masterClrMapping/>
  </p:clrMapOvr>
</p:sld>
</file>

<file path=ppt/theme/theme1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197</Words>
  <Application>Microsoft Office PowerPoint</Application>
  <PresentationFormat>شاشة عريضة</PresentationFormat>
  <Paragraphs>26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8" baseType="lpstr">
      <vt:lpstr>abdo</vt:lpstr>
      <vt:lpstr>Arial</vt:lpstr>
      <vt:lpstr>Calibri</vt:lpstr>
      <vt:lpstr>Calibri Light</vt:lpstr>
      <vt:lpstr>Helvetica Neue</vt:lpstr>
      <vt:lpstr>Wingdings</vt:lpstr>
      <vt:lpstr>1_نسق Office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Aysha Ali Saeed Ibrahim Aldhaheri</dc:creator>
  <cp:lastModifiedBy>Aysha Ali Saeed Ibrahim Aldhaheri</cp:lastModifiedBy>
  <cp:revision>10</cp:revision>
  <dcterms:created xsi:type="dcterms:W3CDTF">2024-01-05T03:12:47Z</dcterms:created>
  <dcterms:modified xsi:type="dcterms:W3CDTF">2024-04-26T06:51:44Z</dcterms:modified>
</cp:coreProperties>
</file>