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7"/>
  </p:notesMasterIdLst>
  <p:sldIdLst>
    <p:sldId id="265" r:id="rId2"/>
    <p:sldId id="258" r:id="rId3"/>
    <p:sldId id="259" r:id="rId4"/>
    <p:sldId id="268" r:id="rId5"/>
    <p:sldId id="262" r:id="rId6"/>
  </p:sldIdLst>
  <p:sldSz cx="9906000" cy="6858000" type="A4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07" autoAdjust="0"/>
    <p:restoredTop sz="94660"/>
  </p:normalViewPr>
  <p:slideViewPr>
    <p:cSldViewPr snapToGrid="0">
      <p:cViewPr varScale="1">
        <p:scale>
          <a:sx n="165" d="100"/>
          <a:sy n="165" d="100"/>
        </p:scale>
        <p:origin x="117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2E05BA0-D773-473B-9231-D430F6D85322}" type="datetimeFigureOut">
              <a:rPr lang="ar-AE" smtClean="0"/>
              <a:t>15/06/1442</a:t>
            </a:fld>
            <a:endParaRPr lang="ar-AE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AE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15A8F78-5122-410C-966F-2734D184397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65691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DB6F6-1E7C-4D9F-80F5-19858251C40C}" type="slidenum">
              <a:rPr lang="ar-AE" smtClean="0"/>
              <a:t>2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6730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DB6F6-1E7C-4D9F-80F5-19858251C40C}" type="slidenum">
              <a:rPr lang="ar-AE" smtClean="0"/>
              <a:t>3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25650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DB6F6-1E7C-4D9F-80F5-19858251C40C}" type="slidenum">
              <a:rPr lang="ar-AE" smtClean="0"/>
              <a:t>4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1130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DB6F6-1E7C-4D9F-80F5-19858251C40C}" type="slidenum">
              <a:rPr lang="ar-AE" smtClean="0"/>
              <a:t>5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09469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291C-D93B-4E1F-B417-320A5F0D7158}" type="datetimeFigureOut">
              <a:rPr lang="ar-AE" smtClean="0"/>
              <a:t>15/06/1442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788C-1C8A-41A2-940B-C8DD4D7843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96736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291C-D93B-4E1F-B417-320A5F0D7158}" type="datetimeFigureOut">
              <a:rPr lang="ar-AE" smtClean="0"/>
              <a:t>15/06/1442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788C-1C8A-41A2-940B-C8DD4D7843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2158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291C-D93B-4E1F-B417-320A5F0D7158}" type="datetimeFigureOut">
              <a:rPr lang="ar-AE" smtClean="0"/>
              <a:t>15/06/1442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788C-1C8A-41A2-940B-C8DD4D7843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7474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291C-D93B-4E1F-B417-320A5F0D7158}" type="datetimeFigureOut">
              <a:rPr lang="ar-AE" smtClean="0"/>
              <a:t>15/06/1442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788C-1C8A-41A2-940B-C8DD4D7843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2429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291C-D93B-4E1F-B417-320A5F0D7158}" type="datetimeFigureOut">
              <a:rPr lang="ar-AE" smtClean="0"/>
              <a:t>15/06/1442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788C-1C8A-41A2-940B-C8DD4D7843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8408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291C-D93B-4E1F-B417-320A5F0D7158}" type="datetimeFigureOut">
              <a:rPr lang="ar-AE" smtClean="0"/>
              <a:t>15/06/1442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788C-1C8A-41A2-940B-C8DD4D7843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1469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291C-D93B-4E1F-B417-320A5F0D7158}" type="datetimeFigureOut">
              <a:rPr lang="ar-AE" smtClean="0"/>
              <a:t>15/06/1442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788C-1C8A-41A2-940B-C8DD4D7843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2576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291C-D93B-4E1F-B417-320A5F0D7158}" type="datetimeFigureOut">
              <a:rPr lang="ar-AE" smtClean="0"/>
              <a:t>15/06/1442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788C-1C8A-41A2-940B-C8DD4D7843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69089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291C-D93B-4E1F-B417-320A5F0D7158}" type="datetimeFigureOut">
              <a:rPr lang="ar-AE" smtClean="0"/>
              <a:t>15/06/1442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788C-1C8A-41A2-940B-C8DD4D7843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26641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291C-D93B-4E1F-B417-320A5F0D7158}" type="datetimeFigureOut">
              <a:rPr lang="ar-AE" smtClean="0"/>
              <a:t>15/06/1442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788C-1C8A-41A2-940B-C8DD4D7843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89413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291C-D93B-4E1F-B417-320A5F0D7158}" type="datetimeFigureOut">
              <a:rPr lang="ar-AE" smtClean="0"/>
              <a:t>15/06/1442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788C-1C8A-41A2-940B-C8DD4D7843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70556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8291C-D93B-4E1F-B417-320A5F0D7158}" type="datetimeFigureOut">
              <a:rPr lang="ar-AE" smtClean="0"/>
              <a:t>15/06/1442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3788C-1C8A-41A2-940B-C8DD4D7843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7766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مستطيل 94"/>
          <p:cNvSpPr/>
          <p:nvPr/>
        </p:nvSpPr>
        <p:spPr>
          <a:xfrm>
            <a:off x="80010" y="68580"/>
            <a:ext cx="9728949" cy="67058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64" name="مستطيل 63"/>
          <p:cNvSpPr/>
          <p:nvPr/>
        </p:nvSpPr>
        <p:spPr>
          <a:xfrm>
            <a:off x="219847" y="228600"/>
            <a:ext cx="4674865" cy="642769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70" name="مستطيل 69"/>
          <p:cNvSpPr/>
          <p:nvPr/>
        </p:nvSpPr>
        <p:spPr>
          <a:xfrm>
            <a:off x="5034549" y="228600"/>
            <a:ext cx="4674865" cy="642769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72" name="مربع نص 71"/>
          <p:cNvSpPr txBox="1"/>
          <p:nvPr/>
        </p:nvSpPr>
        <p:spPr>
          <a:xfrm>
            <a:off x="102570" y="478267"/>
            <a:ext cx="473359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(4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ar-SA" b="1" dirty="0" smtClean="0">
                <a:solidFill>
                  <a:srgbClr val="00B0F0"/>
                </a:solidFill>
              </a:rPr>
              <a:t>إحداثيات </a:t>
            </a:r>
            <a:r>
              <a:rPr lang="ar-SA" b="1" dirty="0">
                <a:solidFill>
                  <a:srgbClr val="00B0F0"/>
                </a:solidFill>
              </a:rPr>
              <a:t>النقطة </a:t>
            </a:r>
            <a:r>
              <a:rPr lang="en-US" b="1" dirty="0" smtClean="0">
                <a:solidFill>
                  <a:srgbClr val="00B0F0"/>
                </a:solidFill>
              </a:rPr>
              <a:t>( 3 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dirty="0" smtClean="0">
                <a:solidFill>
                  <a:srgbClr val="00B0F0"/>
                </a:solidFill>
              </a:rPr>
              <a:t>5 </a:t>
            </a:r>
            <a:r>
              <a:rPr lang="en-US" b="1" dirty="0">
                <a:solidFill>
                  <a:srgbClr val="00B0F0"/>
                </a:solidFill>
              </a:rPr>
              <a:t>) </a:t>
            </a:r>
            <a:r>
              <a:rPr lang="ar-SA" b="1" dirty="0">
                <a:solidFill>
                  <a:srgbClr val="00B0F0"/>
                </a:solidFill>
              </a:rPr>
              <a:t>  </a:t>
            </a:r>
            <a:r>
              <a:rPr lang="ar-AE" b="1" dirty="0">
                <a:solidFill>
                  <a:srgbClr val="00B0F0"/>
                </a:solidFill>
              </a:rPr>
              <a:t>بعد ازاحتها </a:t>
            </a:r>
            <a:r>
              <a:rPr lang="ar-AE" b="1" dirty="0" smtClean="0">
                <a:solidFill>
                  <a:srgbClr val="00B0F0"/>
                </a:solidFill>
              </a:rPr>
              <a:t>وحدتين </a:t>
            </a:r>
            <a:r>
              <a:rPr lang="ar-SA" b="1" dirty="0" smtClean="0">
                <a:solidFill>
                  <a:srgbClr val="00B0F0"/>
                </a:solidFill>
              </a:rPr>
              <a:t>ي</a:t>
            </a:r>
            <a:r>
              <a:rPr lang="ar-AE" b="1" dirty="0">
                <a:solidFill>
                  <a:srgbClr val="00B0F0"/>
                </a:solidFill>
              </a:rPr>
              <a:t>مين</a:t>
            </a:r>
            <a:r>
              <a:rPr lang="ar-SA" b="1" dirty="0">
                <a:solidFill>
                  <a:srgbClr val="00B0F0"/>
                </a:solidFill>
              </a:rPr>
              <a:t> </a:t>
            </a:r>
            <a:endParaRPr lang="ar-AE" b="1" dirty="0" smtClean="0">
              <a:solidFill>
                <a:srgbClr val="00B0F0"/>
              </a:solidFill>
            </a:endParaRPr>
          </a:p>
          <a:p>
            <a:r>
              <a:rPr lang="ar-AE" b="1" dirty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  </a:t>
            </a:r>
            <a:r>
              <a:rPr lang="ar-SA" b="1" dirty="0" smtClean="0">
                <a:solidFill>
                  <a:srgbClr val="00B0F0"/>
                </a:solidFill>
              </a:rPr>
              <a:t>و </a:t>
            </a:r>
            <a:r>
              <a:rPr lang="ar-AE" b="1" dirty="0" smtClean="0">
                <a:solidFill>
                  <a:srgbClr val="00B0F0"/>
                </a:solidFill>
              </a:rPr>
              <a:t>5 </a:t>
            </a:r>
            <a:r>
              <a:rPr lang="ar-SA" b="1" dirty="0">
                <a:solidFill>
                  <a:srgbClr val="00B0F0"/>
                </a:solidFill>
              </a:rPr>
              <a:t>وحدات </a:t>
            </a:r>
            <a:r>
              <a:rPr lang="ar-SA" b="1" dirty="0" smtClean="0">
                <a:solidFill>
                  <a:srgbClr val="00B0F0"/>
                </a:solidFill>
              </a:rPr>
              <a:t>إلى</a:t>
            </a:r>
            <a:r>
              <a:rPr lang="ar-AE" b="1" dirty="0" smtClean="0">
                <a:solidFill>
                  <a:srgbClr val="00B0F0"/>
                </a:solidFill>
              </a:rPr>
              <a:t> الاسفل هي : 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73" name="مستطيل 72"/>
          <p:cNvSpPr/>
          <p:nvPr/>
        </p:nvSpPr>
        <p:spPr>
          <a:xfrm>
            <a:off x="318555" y="1794884"/>
            <a:ext cx="45004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(5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ar-SA" b="1" dirty="0" smtClean="0">
                <a:solidFill>
                  <a:srgbClr val="00B0F0"/>
                </a:solidFill>
              </a:rPr>
              <a:t>إحداثيات </a:t>
            </a:r>
            <a:r>
              <a:rPr lang="ar-SA" b="1" dirty="0">
                <a:solidFill>
                  <a:srgbClr val="00B0F0"/>
                </a:solidFill>
              </a:rPr>
              <a:t>صورة </a:t>
            </a:r>
            <a:r>
              <a:rPr lang="ar-SA" b="1" dirty="0" smtClean="0">
                <a:solidFill>
                  <a:srgbClr val="00B0F0"/>
                </a:solidFill>
              </a:rPr>
              <a:t>النقطة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ar-SA" b="1" dirty="0" smtClean="0">
                <a:solidFill>
                  <a:srgbClr val="00B0F0"/>
                </a:solidFill>
              </a:rPr>
              <a:t> </a:t>
            </a:r>
            <a:r>
              <a:rPr lang="en-US" b="1" dirty="0" smtClean="0">
                <a:solidFill>
                  <a:srgbClr val="00B0F0"/>
                </a:solidFill>
              </a:rPr>
              <a:t>  ( </a:t>
            </a:r>
            <a:r>
              <a:rPr lang="en-US" b="1" dirty="0">
                <a:solidFill>
                  <a:srgbClr val="00B0F0"/>
                </a:solidFill>
              </a:rPr>
              <a:t>3 , -4 )</a:t>
            </a:r>
            <a:r>
              <a:rPr lang="ar-SA" b="1" dirty="0">
                <a:solidFill>
                  <a:srgbClr val="00B0F0"/>
                </a:solidFill>
              </a:rPr>
              <a:t>   بانعكاس  في المحور </a:t>
            </a:r>
            <a:r>
              <a:rPr lang="en-US" b="1" dirty="0">
                <a:solidFill>
                  <a:srgbClr val="00B0F0"/>
                </a:solidFill>
              </a:rPr>
              <a:t>   </a:t>
            </a:r>
            <a:r>
              <a:rPr lang="en-US" b="1" dirty="0" smtClean="0">
                <a:solidFill>
                  <a:srgbClr val="00B0F0"/>
                </a:solidFill>
              </a:rPr>
              <a:t>y </a:t>
            </a:r>
            <a:r>
              <a:rPr lang="ar-AE" b="1" dirty="0" smtClean="0">
                <a:solidFill>
                  <a:srgbClr val="00B0F0"/>
                </a:solidFill>
              </a:rPr>
              <a:t>: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74" name="مستطيل 73"/>
          <p:cNvSpPr/>
          <p:nvPr/>
        </p:nvSpPr>
        <p:spPr>
          <a:xfrm>
            <a:off x="3897386" y="1167365"/>
            <a:ext cx="950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(5 , 10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75" name="مستطيل 74"/>
          <p:cNvSpPr/>
          <p:nvPr/>
        </p:nvSpPr>
        <p:spPr>
          <a:xfrm>
            <a:off x="327168" y="1153929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 </a:t>
            </a:r>
            <a:r>
              <a:rPr lang="en-US" b="1" dirty="0"/>
              <a:t> </a:t>
            </a:r>
            <a:r>
              <a:rPr lang="en-US" b="1" dirty="0" smtClean="0"/>
              <a:t>( 5 </a:t>
            </a:r>
            <a:r>
              <a:rPr lang="en-US" b="1" dirty="0"/>
              <a:t>, </a:t>
            </a:r>
            <a:r>
              <a:rPr lang="en-US" b="1" dirty="0" smtClean="0"/>
              <a:t>0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76" name="مستطيل 75"/>
          <p:cNvSpPr/>
          <p:nvPr/>
        </p:nvSpPr>
        <p:spPr>
          <a:xfrm>
            <a:off x="1562864" y="1167365"/>
            <a:ext cx="950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(1 , 10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77" name="مستطيل 76"/>
          <p:cNvSpPr/>
          <p:nvPr/>
        </p:nvSpPr>
        <p:spPr>
          <a:xfrm>
            <a:off x="2880086" y="1155201"/>
            <a:ext cx="780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(8, 7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78" name="مستطيل 77"/>
          <p:cNvSpPr/>
          <p:nvPr/>
        </p:nvSpPr>
        <p:spPr>
          <a:xfrm>
            <a:off x="3850324" y="2476898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( 3, - 4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79" name="مستطيل 78"/>
          <p:cNvSpPr/>
          <p:nvPr/>
        </p:nvSpPr>
        <p:spPr>
          <a:xfrm>
            <a:off x="2877223" y="2489804"/>
            <a:ext cx="886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( 3 ,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80" name="مستطيل 79"/>
          <p:cNvSpPr/>
          <p:nvPr/>
        </p:nvSpPr>
        <p:spPr>
          <a:xfrm>
            <a:off x="1595791" y="2507993"/>
            <a:ext cx="1080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-3 , - 4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81" name="مستطيل 80"/>
          <p:cNvSpPr/>
          <p:nvPr/>
        </p:nvSpPr>
        <p:spPr>
          <a:xfrm>
            <a:off x="473960" y="2474409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-3 ,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82" name="مستطيل 81"/>
          <p:cNvSpPr/>
          <p:nvPr/>
        </p:nvSpPr>
        <p:spPr>
          <a:xfrm>
            <a:off x="-873537" y="1168595"/>
            <a:ext cx="5989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 </a:t>
            </a:r>
            <a:r>
              <a:rPr lang="en-US" sz="1600" b="1" dirty="0" smtClean="0">
                <a:solidFill>
                  <a:srgbClr val="FF0000"/>
                </a:solidFill>
              </a:rPr>
              <a:t>    </a:t>
            </a:r>
            <a:r>
              <a:rPr lang="ar-AE" sz="1600" b="1" dirty="0" smtClean="0">
                <a:solidFill>
                  <a:srgbClr val="FF0000"/>
                </a:solidFill>
              </a:rPr>
              <a:t>       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      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83" name="مستطيل 82"/>
          <p:cNvSpPr/>
          <p:nvPr/>
        </p:nvSpPr>
        <p:spPr>
          <a:xfrm>
            <a:off x="-916333" y="2472552"/>
            <a:ext cx="5989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</a:rPr>
              <a:t>    </a:t>
            </a:r>
            <a:r>
              <a:rPr lang="ar-AE" sz="1600" b="1" dirty="0" smtClean="0">
                <a:solidFill>
                  <a:srgbClr val="FF0000"/>
                </a:solidFill>
              </a:rPr>
              <a:t>       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      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84" name="مستطيل 83"/>
          <p:cNvSpPr/>
          <p:nvPr/>
        </p:nvSpPr>
        <p:spPr>
          <a:xfrm>
            <a:off x="345200" y="3118979"/>
            <a:ext cx="45004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(6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ar-SA" b="1" dirty="0" smtClean="0">
                <a:solidFill>
                  <a:srgbClr val="00B0F0"/>
                </a:solidFill>
              </a:rPr>
              <a:t>إحداثيات </a:t>
            </a:r>
            <a:r>
              <a:rPr lang="ar-SA" b="1" dirty="0">
                <a:solidFill>
                  <a:srgbClr val="00B0F0"/>
                </a:solidFill>
              </a:rPr>
              <a:t>صورة </a:t>
            </a:r>
            <a:r>
              <a:rPr lang="ar-SA" b="1" dirty="0" smtClean="0">
                <a:solidFill>
                  <a:srgbClr val="00B0F0"/>
                </a:solidFill>
              </a:rPr>
              <a:t>النقطة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ar-SA" b="1" dirty="0" smtClean="0">
                <a:solidFill>
                  <a:srgbClr val="00B0F0"/>
                </a:solidFill>
              </a:rPr>
              <a:t> </a:t>
            </a:r>
            <a:r>
              <a:rPr lang="en-US" b="1" dirty="0" smtClean="0">
                <a:solidFill>
                  <a:srgbClr val="00B0F0"/>
                </a:solidFill>
              </a:rPr>
              <a:t>  ( </a:t>
            </a:r>
            <a:r>
              <a:rPr lang="en-US" b="1" dirty="0">
                <a:solidFill>
                  <a:srgbClr val="00B0F0"/>
                </a:solidFill>
              </a:rPr>
              <a:t>3 , -4 )</a:t>
            </a:r>
            <a:r>
              <a:rPr lang="ar-SA" b="1" dirty="0">
                <a:solidFill>
                  <a:srgbClr val="00B0F0"/>
                </a:solidFill>
              </a:rPr>
              <a:t>   بانعكاس  في المحور </a:t>
            </a:r>
            <a:r>
              <a:rPr lang="en-US" b="1" dirty="0">
                <a:solidFill>
                  <a:srgbClr val="00B0F0"/>
                </a:solidFill>
              </a:rPr>
              <a:t>   X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: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85" name="مستطيل 84"/>
          <p:cNvSpPr/>
          <p:nvPr/>
        </p:nvSpPr>
        <p:spPr>
          <a:xfrm>
            <a:off x="3876969" y="3800993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( 3, - 4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86" name="مستطيل 85"/>
          <p:cNvSpPr/>
          <p:nvPr/>
        </p:nvSpPr>
        <p:spPr>
          <a:xfrm>
            <a:off x="2903868" y="3813899"/>
            <a:ext cx="886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( 3 ,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87" name="مستطيل 86"/>
          <p:cNvSpPr/>
          <p:nvPr/>
        </p:nvSpPr>
        <p:spPr>
          <a:xfrm>
            <a:off x="1622436" y="3832088"/>
            <a:ext cx="1080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-3 , - 4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88" name="مستطيل 87"/>
          <p:cNvSpPr/>
          <p:nvPr/>
        </p:nvSpPr>
        <p:spPr>
          <a:xfrm>
            <a:off x="500605" y="3798504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-3 ,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89" name="مستطيل 88"/>
          <p:cNvSpPr/>
          <p:nvPr/>
        </p:nvSpPr>
        <p:spPr>
          <a:xfrm>
            <a:off x="-889688" y="3796647"/>
            <a:ext cx="5989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</a:rPr>
              <a:t>    </a:t>
            </a:r>
            <a:r>
              <a:rPr lang="ar-AE" sz="1600" b="1" dirty="0" smtClean="0">
                <a:solidFill>
                  <a:srgbClr val="FF0000"/>
                </a:solidFill>
              </a:rPr>
              <a:t>       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      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90" name="مربع نص 89"/>
          <p:cNvSpPr txBox="1"/>
          <p:nvPr/>
        </p:nvSpPr>
        <p:spPr>
          <a:xfrm>
            <a:off x="215411" y="4477783"/>
            <a:ext cx="45836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7</a:t>
            </a:r>
            <a:r>
              <a:rPr lang="ar-AE" b="1" dirty="0" smtClean="0">
                <a:solidFill>
                  <a:srgbClr val="00B0F0"/>
                </a:solidFill>
              </a:rPr>
              <a:t>)  حدد نوع التحويل الذي ينتج عنه : </a:t>
            </a:r>
          </a:p>
          <a:p>
            <a:r>
              <a:rPr lang="ar-AE" b="1" dirty="0" smtClean="0">
                <a:solidFill>
                  <a:srgbClr val="00B0F0"/>
                </a:solidFill>
              </a:rPr>
              <a:t>     </a:t>
            </a:r>
            <a:r>
              <a:rPr lang="en-US" b="1" dirty="0" smtClean="0">
                <a:solidFill>
                  <a:srgbClr val="00B0F0"/>
                </a:solidFill>
              </a:rPr>
              <a:t>P( 2 , 5)             P`( 5 , 5 ) 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91" name="مستطيل 90"/>
          <p:cNvSpPr/>
          <p:nvPr/>
        </p:nvSpPr>
        <p:spPr>
          <a:xfrm>
            <a:off x="2649894" y="5361288"/>
            <a:ext cx="19676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1600" b="1" dirty="0" smtClean="0"/>
              <a:t>انعكاس حول محور  </a:t>
            </a:r>
            <a:r>
              <a:rPr lang="en-US" sz="1600" b="1" dirty="0" smtClean="0"/>
              <a:t>X</a:t>
            </a:r>
          </a:p>
          <a:p>
            <a:endParaRPr lang="en-US" sz="1600" b="1" dirty="0" smtClean="0"/>
          </a:p>
          <a:p>
            <a:endParaRPr lang="en-US" sz="1600" b="1" dirty="0"/>
          </a:p>
          <a:p>
            <a:r>
              <a:rPr lang="ar-AE" sz="1600" b="1" dirty="0"/>
              <a:t>انعكاس حول </a:t>
            </a:r>
            <a:r>
              <a:rPr lang="ar-AE" sz="1600" b="1" dirty="0" smtClean="0"/>
              <a:t>محور </a:t>
            </a:r>
            <a:r>
              <a:rPr lang="en-US" sz="1600" b="1" dirty="0" smtClean="0"/>
              <a:t>  Y</a:t>
            </a:r>
            <a:endParaRPr lang="ar-AE" sz="1600" b="1" dirty="0"/>
          </a:p>
        </p:txBody>
      </p:sp>
      <p:cxnSp>
        <p:nvCxnSpPr>
          <p:cNvPr id="92" name="رابط كسهم مستقيم 91"/>
          <p:cNvCxnSpPr/>
          <p:nvPr/>
        </p:nvCxnSpPr>
        <p:spPr>
          <a:xfrm>
            <a:off x="2831404" y="4955104"/>
            <a:ext cx="435798" cy="10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مستطيل 92"/>
          <p:cNvSpPr/>
          <p:nvPr/>
        </p:nvSpPr>
        <p:spPr>
          <a:xfrm>
            <a:off x="529401" y="5332855"/>
            <a:ext cx="19676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1600" b="1" dirty="0" smtClean="0"/>
              <a:t>إزاحة 5 وحدات الى اليمين</a:t>
            </a:r>
          </a:p>
          <a:p>
            <a:endParaRPr lang="en-US" sz="1600" b="1" dirty="0" smtClean="0"/>
          </a:p>
          <a:p>
            <a:endParaRPr lang="en-US" sz="1600" b="1" dirty="0" smtClean="0"/>
          </a:p>
          <a:p>
            <a:r>
              <a:rPr lang="ar-AE" sz="1600" b="1" dirty="0"/>
              <a:t>إزاحة </a:t>
            </a:r>
            <a:r>
              <a:rPr lang="ar-AE" sz="1600" b="1" dirty="0" smtClean="0"/>
              <a:t>3 </a:t>
            </a:r>
            <a:r>
              <a:rPr lang="ar-AE" sz="1600" b="1" dirty="0"/>
              <a:t>وحدات الى </a:t>
            </a:r>
            <a:r>
              <a:rPr lang="ar-AE" sz="1600" b="1" dirty="0" smtClean="0"/>
              <a:t>اليمين</a:t>
            </a:r>
            <a:endParaRPr lang="en-US" sz="1600" b="1" dirty="0" smtClean="0"/>
          </a:p>
          <a:p>
            <a:endParaRPr lang="en-US" sz="1600" b="1" dirty="0"/>
          </a:p>
        </p:txBody>
      </p:sp>
      <p:sp>
        <p:nvSpPr>
          <p:cNvPr id="94" name="مستطيل 93"/>
          <p:cNvSpPr/>
          <p:nvPr/>
        </p:nvSpPr>
        <p:spPr>
          <a:xfrm>
            <a:off x="255144" y="5334904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96" name="مستطيل 95"/>
          <p:cNvSpPr/>
          <p:nvPr/>
        </p:nvSpPr>
        <p:spPr>
          <a:xfrm>
            <a:off x="271138" y="6066833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97" name="مستطيل 96"/>
          <p:cNvSpPr/>
          <p:nvPr/>
        </p:nvSpPr>
        <p:spPr>
          <a:xfrm>
            <a:off x="2654774" y="5346524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98" name="مستطيل 97"/>
          <p:cNvSpPr/>
          <p:nvPr/>
        </p:nvSpPr>
        <p:spPr>
          <a:xfrm>
            <a:off x="2669956" y="6107334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99" name="مربع نص 98"/>
          <p:cNvSpPr txBox="1"/>
          <p:nvPr/>
        </p:nvSpPr>
        <p:spPr>
          <a:xfrm>
            <a:off x="5848258" y="395070"/>
            <a:ext cx="288696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400" b="1" dirty="0" smtClean="0">
                <a:solidFill>
                  <a:prstClr val="black"/>
                </a:solidFill>
              </a:rPr>
              <a:t>مراجعة في الوحدة ( </a:t>
            </a:r>
            <a:r>
              <a:rPr lang="en-US" sz="2400" b="1" dirty="0" smtClean="0">
                <a:solidFill>
                  <a:prstClr val="black"/>
                </a:solidFill>
              </a:rPr>
              <a:t>6</a:t>
            </a:r>
            <a:r>
              <a:rPr lang="ar-AE" sz="2400" b="1" dirty="0" smtClean="0">
                <a:solidFill>
                  <a:prstClr val="black"/>
                </a:solidFill>
              </a:rPr>
              <a:t> )</a:t>
            </a:r>
            <a:endParaRPr lang="ar-AE" sz="2400" b="1" dirty="0">
              <a:solidFill>
                <a:prstClr val="black"/>
              </a:solidFill>
            </a:endParaRPr>
          </a:p>
        </p:txBody>
      </p:sp>
      <p:sp>
        <p:nvSpPr>
          <p:cNvPr id="100" name="مربع نص 99"/>
          <p:cNvSpPr txBox="1"/>
          <p:nvPr/>
        </p:nvSpPr>
        <p:spPr>
          <a:xfrm>
            <a:off x="6121710" y="1014036"/>
            <a:ext cx="21570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b="1" dirty="0" smtClean="0">
                <a:solidFill>
                  <a:prstClr val="black"/>
                </a:solidFill>
              </a:rPr>
              <a:t>(  الفصل ا</a:t>
            </a:r>
            <a:r>
              <a:rPr lang="ar-AE" b="1" dirty="0">
                <a:solidFill>
                  <a:prstClr val="black"/>
                </a:solidFill>
              </a:rPr>
              <a:t>ل</a:t>
            </a:r>
            <a:r>
              <a:rPr lang="ar-AE" b="1" dirty="0" smtClean="0">
                <a:solidFill>
                  <a:prstClr val="black"/>
                </a:solidFill>
              </a:rPr>
              <a:t>ثاني   )</a:t>
            </a:r>
            <a:endParaRPr lang="ar-AE" b="1" dirty="0">
              <a:solidFill>
                <a:prstClr val="black"/>
              </a:solidFill>
            </a:endParaRPr>
          </a:p>
        </p:txBody>
      </p:sp>
      <p:sp>
        <p:nvSpPr>
          <p:cNvPr id="101" name="مربع نص 100"/>
          <p:cNvSpPr txBox="1"/>
          <p:nvPr/>
        </p:nvSpPr>
        <p:spPr>
          <a:xfrm>
            <a:off x="4934415" y="3924456"/>
            <a:ext cx="473359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(2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ar-SA" b="1" dirty="0" smtClean="0">
                <a:solidFill>
                  <a:srgbClr val="00B0F0"/>
                </a:solidFill>
              </a:rPr>
              <a:t>إحداثيات </a:t>
            </a:r>
            <a:r>
              <a:rPr lang="ar-SA" b="1" dirty="0">
                <a:solidFill>
                  <a:srgbClr val="00B0F0"/>
                </a:solidFill>
              </a:rPr>
              <a:t>النقطة </a:t>
            </a:r>
            <a:r>
              <a:rPr lang="en-US" b="1" dirty="0" smtClean="0">
                <a:solidFill>
                  <a:srgbClr val="00B0F0"/>
                </a:solidFill>
              </a:rPr>
              <a:t>( 1 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dirty="0" smtClean="0">
                <a:solidFill>
                  <a:srgbClr val="00B0F0"/>
                </a:solidFill>
              </a:rPr>
              <a:t>3 </a:t>
            </a:r>
            <a:r>
              <a:rPr lang="en-US" b="1" dirty="0">
                <a:solidFill>
                  <a:srgbClr val="00B0F0"/>
                </a:solidFill>
              </a:rPr>
              <a:t>) </a:t>
            </a:r>
            <a:r>
              <a:rPr lang="ar-SA" b="1" dirty="0">
                <a:solidFill>
                  <a:srgbClr val="00B0F0"/>
                </a:solidFill>
              </a:rPr>
              <a:t>  </a:t>
            </a:r>
            <a:r>
              <a:rPr lang="ar-AE" b="1" dirty="0">
                <a:solidFill>
                  <a:srgbClr val="00B0F0"/>
                </a:solidFill>
              </a:rPr>
              <a:t>بعد ازاحتها ثلاث وحدات</a:t>
            </a:r>
            <a:r>
              <a:rPr lang="ar-SA" b="1" dirty="0">
                <a:solidFill>
                  <a:srgbClr val="00B0F0"/>
                </a:solidFill>
              </a:rPr>
              <a:t> ي</a:t>
            </a:r>
            <a:r>
              <a:rPr lang="ar-AE" b="1" dirty="0">
                <a:solidFill>
                  <a:srgbClr val="00B0F0"/>
                </a:solidFill>
              </a:rPr>
              <a:t>مين</a:t>
            </a:r>
            <a:r>
              <a:rPr lang="ar-SA" b="1" dirty="0">
                <a:solidFill>
                  <a:srgbClr val="00B0F0"/>
                </a:solidFill>
              </a:rPr>
              <a:t> </a:t>
            </a:r>
            <a:endParaRPr lang="ar-AE" b="1" dirty="0" smtClean="0">
              <a:solidFill>
                <a:srgbClr val="00B0F0"/>
              </a:solidFill>
            </a:endParaRPr>
          </a:p>
          <a:p>
            <a:r>
              <a:rPr lang="ar-AE" b="1" dirty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  </a:t>
            </a:r>
            <a:r>
              <a:rPr lang="ar-SA" b="1" dirty="0" smtClean="0">
                <a:solidFill>
                  <a:srgbClr val="00B0F0"/>
                </a:solidFill>
              </a:rPr>
              <a:t>و </a:t>
            </a:r>
            <a:r>
              <a:rPr lang="en-US" b="1" dirty="0">
                <a:solidFill>
                  <a:srgbClr val="00B0F0"/>
                </a:solidFill>
              </a:rPr>
              <a:t>4</a:t>
            </a:r>
            <a:r>
              <a:rPr lang="ar-AE" b="1" dirty="0">
                <a:solidFill>
                  <a:srgbClr val="00B0F0"/>
                </a:solidFill>
              </a:rPr>
              <a:t> </a:t>
            </a:r>
            <a:r>
              <a:rPr lang="ar-SA" b="1" dirty="0">
                <a:solidFill>
                  <a:srgbClr val="00B0F0"/>
                </a:solidFill>
              </a:rPr>
              <a:t>وحدات </a:t>
            </a:r>
            <a:r>
              <a:rPr lang="ar-SA" b="1" dirty="0" smtClean="0">
                <a:solidFill>
                  <a:srgbClr val="00B0F0"/>
                </a:solidFill>
              </a:rPr>
              <a:t>إلى</a:t>
            </a:r>
            <a:r>
              <a:rPr lang="ar-AE" b="1" dirty="0" smtClean="0">
                <a:solidFill>
                  <a:srgbClr val="00B0F0"/>
                </a:solidFill>
              </a:rPr>
              <a:t> الأعلى هي : 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102" name="مربع نص 101"/>
          <p:cNvSpPr txBox="1"/>
          <p:nvPr/>
        </p:nvSpPr>
        <p:spPr>
          <a:xfrm>
            <a:off x="5367059" y="1901926"/>
            <a:ext cx="434951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000" b="1" dirty="0" smtClean="0">
                <a:solidFill>
                  <a:srgbClr val="C00000"/>
                </a:solidFill>
              </a:rPr>
              <a:t>  ضع دائرة حول الإجابة الصحيحة فيما يلي  : </a:t>
            </a:r>
            <a:endParaRPr lang="ar-AE" sz="2000" b="1" dirty="0">
              <a:solidFill>
                <a:srgbClr val="C00000"/>
              </a:solidFill>
            </a:endParaRPr>
          </a:p>
        </p:txBody>
      </p:sp>
      <p:sp>
        <p:nvSpPr>
          <p:cNvPr id="103" name="مستطيل 102"/>
          <p:cNvSpPr/>
          <p:nvPr/>
        </p:nvSpPr>
        <p:spPr>
          <a:xfrm>
            <a:off x="5034588" y="5233451"/>
            <a:ext cx="46802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(3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ar-SA" b="1" dirty="0">
                <a:solidFill>
                  <a:srgbClr val="00B0F0"/>
                </a:solidFill>
              </a:rPr>
              <a:t>إحداثيات النقطة </a:t>
            </a:r>
            <a:r>
              <a:rPr lang="en-US" b="1" dirty="0">
                <a:solidFill>
                  <a:srgbClr val="00B0F0"/>
                </a:solidFill>
              </a:rPr>
              <a:t>( </a:t>
            </a:r>
            <a:r>
              <a:rPr lang="en-US" b="1" dirty="0" smtClean="0">
                <a:solidFill>
                  <a:srgbClr val="00B0F0"/>
                </a:solidFill>
              </a:rPr>
              <a:t>-2 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dirty="0" smtClean="0">
                <a:solidFill>
                  <a:srgbClr val="00B0F0"/>
                </a:solidFill>
              </a:rPr>
              <a:t>1 </a:t>
            </a:r>
            <a:r>
              <a:rPr lang="en-US" b="1" dirty="0">
                <a:solidFill>
                  <a:srgbClr val="00B0F0"/>
                </a:solidFill>
              </a:rPr>
              <a:t>) </a:t>
            </a:r>
            <a:r>
              <a:rPr lang="ar-SA" b="1" dirty="0">
                <a:solidFill>
                  <a:srgbClr val="00B0F0"/>
                </a:solidFill>
              </a:rPr>
              <a:t>  </a:t>
            </a:r>
            <a:r>
              <a:rPr lang="ar-AE" b="1" dirty="0">
                <a:solidFill>
                  <a:srgbClr val="00B0F0"/>
                </a:solidFill>
              </a:rPr>
              <a:t>بعد ازاحتها </a:t>
            </a:r>
            <a:r>
              <a:rPr lang="en-US" b="1" dirty="0" smtClean="0">
                <a:solidFill>
                  <a:srgbClr val="00B0F0"/>
                </a:solidFill>
              </a:rPr>
              <a:t>4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ar-AE" b="1" dirty="0">
                <a:solidFill>
                  <a:srgbClr val="00B0F0"/>
                </a:solidFill>
              </a:rPr>
              <a:t>وحدات</a:t>
            </a:r>
            <a:r>
              <a:rPr lang="ar-SA" b="1" dirty="0">
                <a:solidFill>
                  <a:srgbClr val="00B0F0"/>
                </a:solidFill>
              </a:rPr>
              <a:t> </a:t>
            </a:r>
            <a:endParaRPr lang="ar-AE" b="1" dirty="0" smtClean="0">
              <a:solidFill>
                <a:srgbClr val="00B0F0"/>
              </a:solidFill>
            </a:endParaRPr>
          </a:p>
          <a:p>
            <a:r>
              <a:rPr lang="en-US" b="1" dirty="0" smtClean="0">
                <a:solidFill>
                  <a:srgbClr val="00B0F0"/>
                </a:solidFill>
              </a:rPr>
              <a:t>    </a:t>
            </a:r>
            <a:r>
              <a:rPr lang="ar-AE" b="1" dirty="0" smtClean="0">
                <a:solidFill>
                  <a:srgbClr val="00B0F0"/>
                </a:solidFill>
              </a:rPr>
              <a:t>يسار و </a:t>
            </a:r>
            <a:r>
              <a:rPr lang="en-US" b="1" dirty="0" smtClean="0">
                <a:solidFill>
                  <a:srgbClr val="00B0F0"/>
                </a:solidFill>
              </a:rPr>
              <a:t> 3</a:t>
            </a:r>
            <a:r>
              <a:rPr lang="ar-SA" b="1" dirty="0" smtClean="0">
                <a:solidFill>
                  <a:srgbClr val="00B0F0"/>
                </a:solidFill>
              </a:rPr>
              <a:t>وحدات </a:t>
            </a:r>
            <a:r>
              <a:rPr lang="ar-SA" b="1" dirty="0">
                <a:solidFill>
                  <a:srgbClr val="00B0F0"/>
                </a:solidFill>
              </a:rPr>
              <a:t>إلى</a:t>
            </a:r>
            <a:r>
              <a:rPr lang="ar-AE" b="1" dirty="0">
                <a:solidFill>
                  <a:srgbClr val="00B0F0"/>
                </a:solidFill>
              </a:rPr>
              <a:t> الأعلى هي : </a:t>
            </a:r>
          </a:p>
          <a:p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104" name="مستطيل 103"/>
          <p:cNvSpPr/>
          <p:nvPr/>
        </p:nvSpPr>
        <p:spPr>
          <a:xfrm>
            <a:off x="8846250" y="4613554"/>
            <a:ext cx="833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(5 , 6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105" name="مستطيل 104"/>
          <p:cNvSpPr/>
          <p:nvPr/>
        </p:nvSpPr>
        <p:spPr>
          <a:xfrm>
            <a:off x="5159013" y="4600118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 </a:t>
            </a:r>
            <a:r>
              <a:rPr lang="en-US" b="1" dirty="0"/>
              <a:t> </a:t>
            </a:r>
            <a:r>
              <a:rPr lang="en-US" b="1" dirty="0" smtClean="0"/>
              <a:t>( 2 </a:t>
            </a:r>
            <a:r>
              <a:rPr lang="en-US" b="1" dirty="0"/>
              <a:t>, </a:t>
            </a:r>
            <a:r>
              <a:rPr lang="en-US" b="1" dirty="0" smtClean="0"/>
              <a:t>1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106" name="مستطيل 105"/>
          <p:cNvSpPr/>
          <p:nvPr/>
        </p:nvSpPr>
        <p:spPr>
          <a:xfrm>
            <a:off x="6564627" y="4613554"/>
            <a:ext cx="780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(4, 7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107" name="مستطيل 106"/>
          <p:cNvSpPr/>
          <p:nvPr/>
        </p:nvSpPr>
        <p:spPr>
          <a:xfrm>
            <a:off x="7641399" y="4601390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(4, -3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108" name="مستطيل 107"/>
          <p:cNvSpPr/>
          <p:nvPr/>
        </p:nvSpPr>
        <p:spPr>
          <a:xfrm>
            <a:off x="8679390" y="6007177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-6 ,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109" name="مستطيل 108"/>
          <p:cNvSpPr/>
          <p:nvPr/>
        </p:nvSpPr>
        <p:spPr>
          <a:xfrm>
            <a:off x="7611280" y="6018021"/>
            <a:ext cx="886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( 2 ,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110" name="مستطيل 109"/>
          <p:cNvSpPr/>
          <p:nvPr/>
        </p:nvSpPr>
        <p:spPr>
          <a:xfrm>
            <a:off x="6509976" y="6040795"/>
            <a:ext cx="833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( 2 , 2) </a:t>
            </a:r>
            <a:endParaRPr lang="ar-AE" dirty="0"/>
          </a:p>
        </p:txBody>
      </p:sp>
      <p:sp>
        <p:nvSpPr>
          <p:cNvPr id="111" name="مستطيل 110"/>
          <p:cNvSpPr/>
          <p:nvPr/>
        </p:nvSpPr>
        <p:spPr>
          <a:xfrm>
            <a:off x="5293626" y="6031170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-6 , 2 </a:t>
            </a:r>
            <a:r>
              <a:rPr lang="en-US" b="1" dirty="0"/>
              <a:t>) </a:t>
            </a:r>
            <a:endParaRPr lang="ar-AE" dirty="0"/>
          </a:p>
        </p:txBody>
      </p:sp>
      <p:pic>
        <p:nvPicPr>
          <p:cNvPr id="112" name="Picture 2" descr="ØµÙØ±Ø© Ø°Ø§Øª ØµÙØ©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849" y="228600"/>
            <a:ext cx="1520018" cy="175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مستطيل 112"/>
          <p:cNvSpPr/>
          <p:nvPr/>
        </p:nvSpPr>
        <p:spPr>
          <a:xfrm>
            <a:off x="4069475" y="4635084"/>
            <a:ext cx="5989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        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         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114" name="مستطيل 113"/>
          <p:cNvSpPr/>
          <p:nvPr/>
        </p:nvSpPr>
        <p:spPr>
          <a:xfrm>
            <a:off x="3936337" y="6031170"/>
            <a:ext cx="5989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        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        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127" name="مربع نص 126"/>
          <p:cNvSpPr txBox="1"/>
          <p:nvPr/>
        </p:nvSpPr>
        <p:spPr>
          <a:xfrm>
            <a:off x="4987426" y="2513891"/>
            <a:ext cx="473359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(1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ar-SA" b="1" dirty="0" smtClean="0">
                <a:solidFill>
                  <a:srgbClr val="00B0F0"/>
                </a:solidFill>
              </a:rPr>
              <a:t>إحداثيات </a:t>
            </a:r>
            <a:r>
              <a:rPr lang="ar-SA" b="1" dirty="0">
                <a:solidFill>
                  <a:srgbClr val="00B0F0"/>
                </a:solidFill>
              </a:rPr>
              <a:t>النقطة </a:t>
            </a:r>
            <a:r>
              <a:rPr lang="en-US" b="1" dirty="0" smtClean="0">
                <a:solidFill>
                  <a:srgbClr val="00B0F0"/>
                </a:solidFill>
              </a:rPr>
              <a:t>( 0 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dirty="0" smtClean="0">
                <a:solidFill>
                  <a:srgbClr val="00B0F0"/>
                </a:solidFill>
              </a:rPr>
              <a:t>3 </a:t>
            </a:r>
            <a:r>
              <a:rPr lang="en-US" b="1" dirty="0">
                <a:solidFill>
                  <a:srgbClr val="00B0F0"/>
                </a:solidFill>
              </a:rPr>
              <a:t>) </a:t>
            </a:r>
            <a:r>
              <a:rPr lang="ar-SA" b="1" dirty="0">
                <a:solidFill>
                  <a:srgbClr val="00B0F0"/>
                </a:solidFill>
              </a:rPr>
              <a:t>  </a:t>
            </a:r>
            <a:r>
              <a:rPr lang="ar-AE" b="1" dirty="0">
                <a:solidFill>
                  <a:srgbClr val="00B0F0"/>
                </a:solidFill>
              </a:rPr>
              <a:t>بعد ازاحتها </a:t>
            </a:r>
            <a:r>
              <a:rPr lang="ar-AE" b="1" dirty="0" smtClean="0">
                <a:solidFill>
                  <a:srgbClr val="00B0F0"/>
                </a:solidFill>
              </a:rPr>
              <a:t>وحدة واحدة يسار</a:t>
            </a:r>
            <a:r>
              <a:rPr lang="ar-SA" b="1" dirty="0" smtClean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        </a:t>
            </a:r>
          </a:p>
          <a:p>
            <a:r>
              <a:rPr lang="ar-AE" b="1" dirty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    ووحدتين أسفل هي : 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128" name="مستطيل 127"/>
          <p:cNvSpPr/>
          <p:nvPr/>
        </p:nvSpPr>
        <p:spPr>
          <a:xfrm>
            <a:off x="8828728" y="3202989"/>
            <a:ext cx="904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(-1 , 1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129" name="مستطيل 128"/>
          <p:cNvSpPr/>
          <p:nvPr/>
        </p:nvSpPr>
        <p:spPr>
          <a:xfrm>
            <a:off x="5212024" y="3189553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 </a:t>
            </a:r>
            <a:r>
              <a:rPr lang="en-US" b="1" dirty="0"/>
              <a:t> </a:t>
            </a:r>
            <a:r>
              <a:rPr lang="en-US" b="1" dirty="0" smtClean="0"/>
              <a:t>( 0 </a:t>
            </a:r>
            <a:r>
              <a:rPr lang="en-US" b="1" dirty="0"/>
              <a:t>, </a:t>
            </a:r>
            <a:r>
              <a:rPr lang="en-US" b="1" dirty="0" smtClean="0"/>
              <a:t>1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130" name="مستطيل 129"/>
          <p:cNvSpPr/>
          <p:nvPr/>
        </p:nvSpPr>
        <p:spPr>
          <a:xfrm>
            <a:off x="6564738" y="3202989"/>
            <a:ext cx="833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(1 , 2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131" name="مستطيل 130"/>
          <p:cNvSpPr/>
          <p:nvPr/>
        </p:nvSpPr>
        <p:spPr>
          <a:xfrm>
            <a:off x="7712042" y="3190825"/>
            <a:ext cx="833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(1 , 5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132" name="مستطيل 131"/>
          <p:cNvSpPr/>
          <p:nvPr/>
        </p:nvSpPr>
        <p:spPr>
          <a:xfrm>
            <a:off x="3936338" y="3207935"/>
            <a:ext cx="6123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        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         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2" name="شكل بيضاوي 1"/>
          <p:cNvSpPr/>
          <p:nvPr/>
        </p:nvSpPr>
        <p:spPr>
          <a:xfrm>
            <a:off x="8700055" y="3293830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شكل بيضاوي 53"/>
          <p:cNvSpPr/>
          <p:nvPr/>
        </p:nvSpPr>
        <p:spPr>
          <a:xfrm>
            <a:off x="6395352" y="4756002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شكل بيضاوي 54"/>
          <p:cNvSpPr/>
          <p:nvPr/>
        </p:nvSpPr>
        <p:spPr>
          <a:xfrm>
            <a:off x="8575071" y="6124925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شكل بيضاوي 55"/>
          <p:cNvSpPr/>
          <p:nvPr/>
        </p:nvSpPr>
        <p:spPr>
          <a:xfrm>
            <a:off x="390660" y="6132563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شكل بيضاوي 56"/>
          <p:cNvSpPr/>
          <p:nvPr/>
        </p:nvSpPr>
        <p:spPr>
          <a:xfrm>
            <a:off x="2745924" y="3889952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شكل بيضاوي 57"/>
          <p:cNvSpPr/>
          <p:nvPr/>
        </p:nvSpPr>
        <p:spPr>
          <a:xfrm>
            <a:off x="1444754" y="2579322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شكل بيضاوي 58"/>
          <p:cNvSpPr/>
          <p:nvPr/>
        </p:nvSpPr>
        <p:spPr>
          <a:xfrm>
            <a:off x="287773" y="1286529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85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054084" y="228600"/>
            <a:ext cx="4674865" cy="642769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52" name="مربع نص 51"/>
          <p:cNvSpPr txBox="1"/>
          <p:nvPr/>
        </p:nvSpPr>
        <p:spPr>
          <a:xfrm>
            <a:off x="260936" y="254123"/>
            <a:ext cx="45836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11</a:t>
            </a:r>
            <a:r>
              <a:rPr lang="ar-AE" b="1" dirty="0" smtClean="0">
                <a:solidFill>
                  <a:srgbClr val="00B0F0"/>
                </a:solidFill>
              </a:rPr>
              <a:t>)  حدد نوع التحويل الذي ينتج عنه : </a:t>
            </a:r>
          </a:p>
          <a:p>
            <a:r>
              <a:rPr lang="ar-AE" b="1" dirty="0" smtClean="0">
                <a:solidFill>
                  <a:srgbClr val="00B0F0"/>
                </a:solidFill>
              </a:rPr>
              <a:t>     </a:t>
            </a:r>
            <a:r>
              <a:rPr lang="en-US" b="1" dirty="0" smtClean="0">
                <a:solidFill>
                  <a:srgbClr val="00B0F0"/>
                </a:solidFill>
              </a:rPr>
              <a:t>P( -5 , 9)             P`( -5, -9 ) 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2695419" y="1137628"/>
            <a:ext cx="19676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1600" b="1" dirty="0" smtClean="0"/>
              <a:t>انعكاس حول محور  </a:t>
            </a:r>
            <a:r>
              <a:rPr lang="en-US" sz="1600" b="1" dirty="0" smtClean="0"/>
              <a:t>X</a:t>
            </a:r>
          </a:p>
          <a:p>
            <a:endParaRPr lang="en-US" sz="1600" b="1" dirty="0" smtClean="0"/>
          </a:p>
          <a:p>
            <a:endParaRPr lang="en-US" sz="1600" b="1" dirty="0"/>
          </a:p>
          <a:p>
            <a:r>
              <a:rPr lang="ar-AE" sz="1600" b="1" dirty="0"/>
              <a:t>انعكاس حول </a:t>
            </a:r>
            <a:r>
              <a:rPr lang="ar-AE" sz="1600" b="1" dirty="0" smtClean="0"/>
              <a:t>محور </a:t>
            </a:r>
            <a:r>
              <a:rPr lang="en-US" sz="1600" b="1" dirty="0" smtClean="0"/>
              <a:t>  Y</a:t>
            </a:r>
            <a:endParaRPr lang="ar-AE" sz="1600" b="1" dirty="0"/>
          </a:p>
        </p:txBody>
      </p:sp>
      <p:sp>
        <p:nvSpPr>
          <p:cNvPr id="44" name="مستطيل 43"/>
          <p:cNvSpPr/>
          <p:nvPr/>
        </p:nvSpPr>
        <p:spPr>
          <a:xfrm>
            <a:off x="183305" y="201706"/>
            <a:ext cx="4737097" cy="642769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95" name="مستطيل 94"/>
          <p:cNvSpPr/>
          <p:nvPr/>
        </p:nvSpPr>
        <p:spPr>
          <a:xfrm>
            <a:off x="80010" y="68580"/>
            <a:ext cx="9728949" cy="67058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53" name="مربع نص 52"/>
          <p:cNvSpPr txBox="1"/>
          <p:nvPr/>
        </p:nvSpPr>
        <p:spPr>
          <a:xfrm>
            <a:off x="-107984" y="2552708"/>
            <a:ext cx="494686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12</a:t>
            </a:r>
            <a:r>
              <a:rPr lang="ar-AE" b="1" dirty="0" smtClean="0">
                <a:solidFill>
                  <a:srgbClr val="00B0F0"/>
                </a:solidFill>
              </a:rPr>
              <a:t>)  عند دوران النقطة ( 2</a:t>
            </a:r>
            <a:r>
              <a:rPr lang="en-US" b="1" dirty="0" smtClean="0">
                <a:solidFill>
                  <a:srgbClr val="00B0F0"/>
                </a:solidFill>
              </a:rPr>
              <a:t> , </a:t>
            </a:r>
            <a:r>
              <a:rPr lang="ar-AE" b="1" dirty="0" smtClean="0">
                <a:solidFill>
                  <a:srgbClr val="00B0F0"/>
                </a:solidFill>
              </a:rPr>
              <a:t> 6 )  حول نقطة الأصل كانت   </a:t>
            </a:r>
          </a:p>
          <a:p>
            <a:r>
              <a:rPr lang="ar-AE" b="1" dirty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     صورتها  ( 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dirty="0" smtClean="0">
                <a:solidFill>
                  <a:srgbClr val="00B0F0"/>
                </a:solidFill>
              </a:rPr>
              <a:t>-6</a:t>
            </a:r>
            <a:r>
              <a:rPr lang="ar-AE" b="1" dirty="0" smtClean="0">
                <a:solidFill>
                  <a:srgbClr val="00B0F0"/>
                </a:solidFill>
              </a:rPr>
              <a:t> 2 </a:t>
            </a:r>
            <a:r>
              <a:rPr lang="ar-AE" b="1" dirty="0">
                <a:solidFill>
                  <a:srgbClr val="00B0F0"/>
                </a:solidFill>
              </a:rPr>
              <a:t>) </a:t>
            </a:r>
            <a:r>
              <a:rPr lang="ar-AE" b="1" dirty="0" smtClean="0">
                <a:solidFill>
                  <a:srgbClr val="00B0F0"/>
                </a:solidFill>
              </a:rPr>
              <a:t> ما الزاوية   : </a:t>
            </a:r>
            <a:r>
              <a:rPr lang="ar-AE" b="1" dirty="0" smtClean="0"/>
              <a:t> </a:t>
            </a:r>
            <a:endParaRPr lang="ar-AE" b="1" dirty="0"/>
          </a:p>
        </p:txBody>
      </p:sp>
      <p:sp>
        <p:nvSpPr>
          <p:cNvPr id="39" name="مستطيل 38"/>
          <p:cNvSpPr/>
          <p:nvPr/>
        </p:nvSpPr>
        <p:spPr>
          <a:xfrm>
            <a:off x="70414" y="3265985"/>
            <a:ext cx="4735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/>
              <a:t> </a:t>
            </a:r>
            <a:r>
              <a:rPr lang="en-US" b="1" dirty="0" smtClean="0"/>
              <a:t>        90</a:t>
            </a:r>
            <a:r>
              <a:rPr lang="en-US" b="1" baseline="55000" dirty="0" smtClean="0">
                <a:latin typeface="Calibri" panose="020F0502020204030204" pitchFamily="34" charset="0"/>
              </a:rPr>
              <a:t> o                       </a:t>
            </a:r>
            <a:r>
              <a:rPr lang="en-US" b="1" dirty="0" smtClean="0"/>
              <a:t>270</a:t>
            </a:r>
            <a:r>
              <a:rPr lang="en-US" b="1" baseline="55000" dirty="0" smtClean="0">
                <a:latin typeface="Calibri" panose="020F0502020204030204" pitchFamily="34" charset="0"/>
              </a:rPr>
              <a:t> o                      </a:t>
            </a:r>
            <a:r>
              <a:rPr lang="en-US" b="1" dirty="0" smtClean="0"/>
              <a:t>180</a:t>
            </a:r>
            <a:r>
              <a:rPr lang="en-US" b="1" baseline="55000" dirty="0" smtClean="0">
                <a:latin typeface="Calibri" panose="020F0502020204030204" pitchFamily="34" charset="0"/>
              </a:rPr>
              <a:t> o                  </a:t>
            </a:r>
            <a:r>
              <a:rPr lang="en-US" b="1" dirty="0" smtClean="0"/>
              <a:t>-180</a:t>
            </a:r>
            <a:r>
              <a:rPr lang="en-US" b="1" baseline="55000" dirty="0" smtClean="0">
                <a:latin typeface="Calibri" panose="020F0502020204030204" pitchFamily="34" charset="0"/>
              </a:rPr>
              <a:t> </a:t>
            </a:r>
            <a:r>
              <a:rPr lang="en-US" b="1" baseline="55000" dirty="0">
                <a:latin typeface="Calibri" panose="020F0502020204030204" pitchFamily="34" charset="0"/>
              </a:rPr>
              <a:t>o</a:t>
            </a:r>
            <a:endParaRPr lang="ar-AE" b="1" dirty="0"/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2876929" y="731444"/>
            <a:ext cx="435798" cy="10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مستطيل 72"/>
          <p:cNvSpPr/>
          <p:nvPr/>
        </p:nvSpPr>
        <p:spPr>
          <a:xfrm>
            <a:off x="574926" y="1109195"/>
            <a:ext cx="19676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1600" b="1" dirty="0" smtClean="0"/>
              <a:t>إزاحة 5 وحدات الى اليمين</a:t>
            </a:r>
          </a:p>
          <a:p>
            <a:endParaRPr lang="en-US" sz="1600" b="1" dirty="0" smtClean="0"/>
          </a:p>
          <a:p>
            <a:endParaRPr lang="en-US" sz="1600" b="1" dirty="0" smtClean="0"/>
          </a:p>
          <a:p>
            <a:r>
              <a:rPr lang="ar-AE" sz="1600" b="1" dirty="0"/>
              <a:t>إزاحة </a:t>
            </a:r>
            <a:r>
              <a:rPr lang="ar-AE" sz="1600" b="1" dirty="0" smtClean="0"/>
              <a:t>3 </a:t>
            </a:r>
            <a:r>
              <a:rPr lang="ar-AE" sz="1600" b="1" dirty="0"/>
              <a:t>وحدات الى </a:t>
            </a:r>
            <a:r>
              <a:rPr lang="ar-AE" sz="1600" b="1" dirty="0" smtClean="0"/>
              <a:t>اليمين</a:t>
            </a:r>
            <a:endParaRPr lang="en-US" sz="1600" b="1" dirty="0" smtClean="0"/>
          </a:p>
          <a:p>
            <a:endParaRPr lang="en-US" sz="1600" b="1" dirty="0"/>
          </a:p>
        </p:txBody>
      </p:sp>
      <p:sp>
        <p:nvSpPr>
          <p:cNvPr id="36" name="مستطيل 35"/>
          <p:cNvSpPr/>
          <p:nvPr/>
        </p:nvSpPr>
        <p:spPr>
          <a:xfrm>
            <a:off x="-855128" y="3243862"/>
            <a:ext cx="6204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      </a:t>
            </a:r>
            <a:r>
              <a:rPr lang="en-US" sz="1600" b="1" dirty="0" smtClean="0">
                <a:solidFill>
                  <a:srgbClr val="FF0000"/>
                </a:solidFill>
              </a:rPr>
              <a:t>    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   </a:t>
            </a:r>
            <a:r>
              <a:rPr lang="en-US" sz="1600" b="1" dirty="0" smtClean="0">
                <a:solidFill>
                  <a:srgbClr val="FF0000"/>
                </a:solidFill>
              </a:rPr>
              <a:t> 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54" name="مستطيل 53"/>
          <p:cNvSpPr/>
          <p:nvPr/>
        </p:nvSpPr>
        <p:spPr>
          <a:xfrm>
            <a:off x="300669" y="1111244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55" name="مستطيل 54"/>
          <p:cNvSpPr/>
          <p:nvPr/>
        </p:nvSpPr>
        <p:spPr>
          <a:xfrm>
            <a:off x="316663" y="1843173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56" name="مستطيل 55"/>
          <p:cNvSpPr/>
          <p:nvPr/>
        </p:nvSpPr>
        <p:spPr>
          <a:xfrm>
            <a:off x="2700299" y="1122864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59" name="مستطيل 58"/>
          <p:cNvSpPr/>
          <p:nvPr/>
        </p:nvSpPr>
        <p:spPr>
          <a:xfrm>
            <a:off x="2715481" y="1883674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60" name="مربع نص 59"/>
          <p:cNvSpPr txBox="1"/>
          <p:nvPr/>
        </p:nvSpPr>
        <p:spPr>
          <a:xfrm>
            <a:off x="5101829" y="259967"/>
            <a:ext cx="45836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8</a:t>
            </a:r>
            <a:r>
              <a:rPr lang="ar-AE" b="1" dirty="0" smtClean="0">
                <a:solidFill>
                  <a:srgbClr val="00B0F0"/>
                </a:solidFill>
              </a:rPr>
              <a:t>)  حدد نوع التحويل الذي ينتج عنه : </a:t>
            </a:r>
          </a:p>
          <a:p>
            <a:r>
              <a:rPr lang="ar-AE" b="1" dirty="0" smtClean="0">
                <a:solidFill>
                  <a:srgbClr val="00B0F0"/>
                </a:solidFill>
              </a:rPr>
              <a:t>     </a:t>
            </a:r>
            <a:r>
              <a:rPr lang="en-US" b="1" dirty="0">
                <a:solidFill>
                  <a:srgbClr val="00B0F0"/>
                </a:solidFill>
              </a:rPr>
              <a:t>S</a:t>
            </a:r>
            <a:r>
              <a:rPr lang="en-US" b="1" dirty="0" smtClean="0">
                <a:solidFill>
                  <a:srgbClr val="00B0F0"/>
                </a:solidFill>
              </a:rPr>
              <a:t>( 4 , 1)             S`( 4 , 5 ) 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61" name="مستطيل 60"/>
          <p:cNvSpPr/>
          <p:nvPr/>
        </p:nvSpPr>
        <p:spPr>
          <a:xfrm>
            <a:off x="7533523" y="1097342"/>
            <a:ext cx="19676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1600" b="1" dirty="0" smtClean="0"/>
              <a:t>انعكاس حول محور  </a:t>
            </a:r>
            <a:r>
              <a:rPr lang="en-US" sz="1600" b="1" dirty="0" smtClean="0"/>
              <a:t>X</a:t>
            </a:r>
          </a:p>
          <a:p>
            <a:endParaRPr lang="en-US" sz="1600" b="1" dirty="0" smtClean="0"/>
          </a:p>
          <a:p>
            <a:endParaRPr lang="en-US" sz="1600" b="1" dirty="0"/>
          </a:p>
          <a:p>
            <a:r>
              <a:rPr lang="ar-AE" sz="1600" b="1" dirty="0"/>
              <a:t>انعكاس حول </a:t>
            </a:r>
            <a:r>
              <a:rPr lang="ar-AE" sz="1600" b="1" dirty="0" smtClean="0"/>
              <a:t>محور </a:t>
            </a:r>
            <a:r>
              <a:rPr lang="en-US" sz="1600" b="1" dirty="0" smtClean="0"/>
              <a:t>  Y</a:t>
            </a:r>
            <a:endParaRPr lang="ar-AE" sz="1600" b="1" dirty="0"/>
          </a:p>
        </p:txBody>
      </p:sp>
      <p:cxnSp>
        <p:nvCxnSpPr>
          <p:cNvPr id="72" name="رابط كسهم مستقيم 71"/>
          <p:cNvCxnSpPr/>
          <p:nvPr/>
        </p:nvCxnSpPr>
        <p:spPr>
          <a:xfrm>
            <a:off x="7717822" y="737288"/>
            <a:ext cx="435798" cy="10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مستطيل 73"/>
          <p:cNvSpPr/>
          <p:nvPr/>
        </p:nvSpPr>
        <p:spPr>
          <a:xfrm>
            <a:off x="5415819" y="1115039"/>
            <a:ext cx="19676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1600" b="1" dirty="0" smtClean="0"/>
              <a:t>إزاحة </a:t>
            </a:r>
            <a:r>
              <a:rPr lang="en-US" sz="1600" b="1" dirty="0" smtClean="0"/>
              <a:t>4</a:t>
            </a:r>
            <a:r>
              <a:rPr lang="ar-AE" sz="1600" b="1" dirty="0" smtClean="0"/>
              <a:t> وحدات الى الأعلى</a:t>
            </a:r>
          </a:p>
          <a:p>
            <a:endParaRPr lang="en-US" sz="1600" b="1" dirty="0" smtClean="0"/>
          </a:p>
          <a:p>
            <a:endParaRPr lang="en-US" sz="1600" b="1" dirty="0" smtClean="0"/>
          </a:p>
          <a:p>
            <a:r>
              <a:rPr lang="ar-AE" sz="1600" b="1" dirty="0"/>
              <a:t>إزاحة </a:t>
            </a:r>
            <a:r>
              <a:rPr lang="ar-AE" sz="1600" b="1" dirty="0" smtClean="0"/>
              <a:t>4 </a:t>
            </a:r>
            <a:r>
              <a:rPr lang="ar-AE" sz="1600" b="1" dirty="0"/>
              <a:t>وحدات الى </a:t>
            </a:r>
            <a:r>
              <a:rPr lang="ar-AE" sz="1600" b="1" dirty="0" smtClean="0"/>
              <a:t>الأسفل</a:t>
            </a:r>
            <a:endParaRPr lang="en-US" sz="1600" b="1" dirty="0" smtClean="0"/>
          </a:p>
          <a:p>
            <a:endParaRPr lang="en-US" sz="1600" b="1" dirty="0"/>
          </a:p>
        </p:txBody>
      </p:sp>
      <p:sp>
        <p:nvSpPr>
          <p:cNvPr id="75" name="مستطيل 74"/>
          <p:cNvSpPr/>
          <p:nvPr/>
        </p:nvSpPr>
        <p:spPr>
          <a:xfrm>
            <a:off x="5141562" y="1117088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76" name="مستطيل 75"/>
          <p:cNvSpPr/>
          <p:nvPr/>
        </p:nvSpPr>
        <p:spPr>
          <a:xfrm>
            <a:off x="5117573" y="1835433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78" name="مستطيل 77"/>
          <p:cNvSpPr/>
          <p:nvPr/>
        </p:nvSpPr>
        <p:spPr>
          <a:xfrm>
            <a:off x="7533523" y="1111605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80" name="مستطيل 79"/>
          <p:cNvSpPr/>
          <p:nvPr/>
        </p:nvSpPr>
        <p:spPr>
          <a:xfrm>
            <a:off x="7597012" y="1817587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81" name="مربع نص 80"/>
          <p:cNvSpPr txBox="1"/>
          <p:nvPr/>
        </p:nvSpPr>
        <p:spPr>
          <a:xfrm>
            <a:off x="5055473" y="2341930"/>
            <a:ext cx="45836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9</a:t>
            </a:r>
            <a:r>
              <a:rPr lang="ar-AE" b="1" dirty="0" smtClean="0">
                <a:solidFill>
                  <a:srgbClr val="00B0F0"/>
                </a:solidFill>
              </a:rPr>
              <a:t>)  حدد نوع التحويل الذي ينتج عنه : </a:t>
            </a:r>
          </a:p>
          <a:p>
            <a:r>
              <a:rPr lang="ar-AE" b="1" dirty="0" smtClean="0">
                <a:solidFill>
                  <a:srgbClr val="00B0F0"/>
                </a:solidFill>
              </a:rPr>
              <a:t>     </a:t>
            </a:r>
            <a:r>
              <a:rPr lang="en-US" b="1" dirty="0" smtClean="0">
                <a:solidFill>
                  <a:srgbClr val="00B0F0"/>
                </a:solidFill>
              </a:rPr>
              <a:t>C ( 3 , 7)             C`( -3 , 7 ) 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82" name="مستطيل 81"/>
          <p:cNvSpPr/>
          <p:nvPr/>
        </p:nvSpPr>
        <p:spPr>
          <a:xfrm>
            <a:off x="7487167" y="3179305"/>
            <a:ext cx="19676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1600" b="1" dirty="0" smtClean="0"/>
              <a:t>انعكاس حول محور  </a:t>
            </a:r>
            <a:r>
              <a:rPr lang="en-US" sz="1600" b="1" dirty="0" smtClean="0"/>
              <a:t>X</a:t>
            </a:r>
          </a:p>
          <a:p>
            <a:endParaRPr lang="en-US" sz="1600" b="1" dirty="0" smtClean="0"/>
          </a:p>
          <a:p>
            <a:endParaRPr lang="en-US" sz="1600" b="1" dirty="0"/>
          </a:p>
          <a:p>
            <a:r>
              <a:rPr lang="ar-AE" sz="1600" b="1" dirty="0"/>
              <a:t>انعكاس حول </a:t>
            </a:r>
            <a:r>
              <a:rPr lang="ar-AE" sz="1600" b="1" dirty="0" smtClean="0"/>
              <a:t>محور </a:t>
            </a:r>
            <a:r>
              <a:rPr lang="en-US" sz="1600" b="1" dirty="0" smtClean="0"/>
              <a:t>  Y</a:t>
            </a:r>
            <a:endParaRPr lang="ar-AE" sz="1600" b="1" dirty="0"/>
          </a:p>
        </p:txBody>
      </p:sp>
      <p:cxnSp>
        <p:nvCxnSpPr>
          <p:cNvPr id="83" name="رابط كسهم مستقيم 82"/>
          <p:cNvCxnSpPr/>
          <p:nvPr/>
        </p:nvCxnSpPr>
        <p:spPr>
          <a:xfrm>
            <a:off x="7671466" y="2819251"/>
            <a:ext cx="435798" cy="10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مستطيل 83"/>
          <p:cNvSpPr/>
          <p:nvPr/>
        </p:nvSpPr>
        <p:spPr>
          <a:xfrm>
            <a:off x="5369463" y="3197002"/>
            <a:ext cx="19676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1600" b="1" dirty="0" smtClean="0"/>
              <a:t>إزاحة </a:t>
            </a:r>
            <a:r>
              <a:rPr lang="en-US" sz="1600" b="1" dirty="0" smtClean="0"/>
              <a:t>4</a:t>
            </a:r>
            <a:r>
              <a:rPr lang="ar-AE" sz="1600" b="1" dirty="0" smtClean="0"/>
              <a:t> وحدات الى الأعلى</a:t>
            </a:r>
          </a:p>
          <a:p>
            <a:endParaRPr lang="en-US" sz="1600" b="1" dirty="0" smtClean="0"/>
          </a:p>
          <a:p>
            <a:endParaRPr lang="en-US" sz="1600" b="1" dirty="0" smtClean="0"/>
          </a:p>
          <a:p>
            <a:r>
              <a:rPr lang="ar-AE" sz="1600" b="1" dirty="0"/>
              <a:t>إزاحة </a:t>
            </a:r>
            <a:r>
              <a:rPr lang="ar-AE" sz="1600" b="1" dirty="0" smtClean="0"/>
              <a:t>4 </a:t>
            </a:r>
            <a:r>
              <a:rPr lang="ar-AE" sz="1600" b="1" dirty="0"/>
              <a:t>وحدات الى </a:t>
            </a:r>
            <a:r>
              <a:rPr lang="ar-AE" sz="1600" b="1" dirty="0" smtClean="0"/>
              <a:t>الأسفل</a:t>
            </a:r>
            <a:endParaRPr lang="en-US" sz="1600" b="1" dirty="0" smtClean="0"/>
          </a:p>
          <a:p>
            <a:endParaRPr lang="en-US" sz="1600" b="1" dirty="0"/>
          </a:p>
        </p:txBody>
      </p:sp>
      <p:sp>
        <p:nvSpPr>
          <p:cNvPr id="85" name="مستطيل 84"/>
          <p:cNvSpPr/>
          <p:nvPr/>
        </p:nvSpPr>
        <p:spPr>
          <a:xfrm>
            <a:off x="5095206" y="3199051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86" name="مستطيل 85"/>
          <p:cNvSpPr/>
          <p:nvPr/>
        </p:nvSpPr>
        <p:spPr>
          <a:xfrm>
            <a:off x="5050230" y="3917077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87" name="مستطيل 86"/>
          <p:cNvSpPr/>
          <p:nvPr/>
        </p:nvSpPr>
        <p:spPr>
          <a:xfrm>
            <a:off x="7487167" y="3193568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88" name="مستطيل 87"/>
          <p:cNvSpPr/>
          <p:nvPr/>
        </p:nvSpPr>
        <p:spPr>
          <a:xfrm>
            <a:off x="7550656" y="3899550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89" name="مربع نص 88"/>
          <p:cNvSpPr txBox="1"/>
          <p:nvPr/>
        </p:nvSpPr>
        <p:spPr>
          <a:xfrm>
            <a:off x="5070451" y="4432044"/>
            <a:ext cx="45836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10</a:t>
            </a:r>
            <a:r>
              <a:rPr lang="ar-AE" b="1" dirty="0" smtClean="0">
                <a:solidFill>
                  <a:srgbClr val="00B0F0"/>
                </a:solidFill>
              </a:rPr>
              <a:t>)  حدد نوع التحويل الذي ينتج عنه : </a:t>
            </a:r>
          </a:p>
          <a:p>
            <a:r>
              <a:rPr lang="ar-AE" b="1" dirty="0" smtClean="0">
                <a:solidFill>
                  <a:srgbClr val="00B0F0"/>
                </a:solidFill>
              </a:rPr>
              <a:t>     </a:t>
            </a:r>
            <a:r>
              <a:rPr lang="en-US" b="1" dirty="0" smtClean="0">
                <a:solidFill>
                  <a:srgbClr val="00B0F0"/>
                </a:solidFill>
              </a:rPr>
              <a:t>N( </a:t>
            </a:r>
            <a:r>
              <a:rPr lang="en-US" b="1" dirty="0" smtClean="0">
                <a:solidFill>
                  <a:srgbClr val="00B0F0"/>
                </a:solidFill>
              </a:rPr>
              <a:t>1 </a:t>
            </a:r>
            <a:r>
              <a:rPr lang="en-US" b="1" dirty="0" smtClean="0">
                <a:solidFill>
                  <a:srgbClr val="00B0F0"/>
                </a:solidFill>
              </a:rPr>
              <a:t>, -5 )             N`( </a:t>
            </a:r>
            <a:r>
              <a:rPr lang="en-US" b="1" dirty="0" smtClean="0">
                <a:solidFill>
                  <a:srgbClr val="00B0F0"/>
                </a:solidFill>
              </a:rPr>
              <a:t>1 </a:t>
            </a:r>
            <a:r>
              <a:rPr lang="en-US" b="1" dirty="0" smtClean="0">
                <a:solidFill>
                  <a:srgbClr val="00B0F0"/>
                </a:solidFill>
              </a:rPr>
              <a:t>, 5 ) 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90" name="مستطيل 89"/>
          <p:cNvSpPr/>
          <p:nvPr/>
        </p:nvSpPr>
        <p:spPr>
          <a:xfrm>
            <a:off x="7502145" y="5269419"/>
            <a:ext cx="19676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1600" b="1" dirty="0" smtClean="0"/>
              <a:t>انعكاس حول محور  </a:t>
            </a:r>
            <a:r>
              <a:rPr lang="en-US" sz="1600" b="1" dirty="0" smtClean="0"/>
              <a:t>X</a:t>
            </a:r>
          </a:p>
          <a:p>
            <a:endParaRPr lang="en-US" sz="1600" b="1" dirty="0" smtClean="0"/>
          </a:p>
          <a:p>
            <a:endParaRPr lang="en-US" sz="1600" b="1" dirty="0"/>
          </a:p>
          <a:p>
            <a:r>
              <a:rPr lang="ar-AE" sz="1600" b="1" dirty="0"/>
              <a:t>انعكاس حول </a:t>
            </a:r>
            <a:r>
              <a:rPr lang="ar-AE" sz="1600" b="1" dirty="0" smtClean="0"/>
              <a:t>محور </a:t>
            </a:r>
            <a:r>
              <a:rPr lang="en-US" sz="1600" b="1" dirty="0" smtClean="0"/>
              <a:t>  Y</a:t>
            </a:r>
            <a:endParaRPr lang="ar-AE" sz="1600" b="1" dirty="0"/>
          </a:p>
        </p:txBody>
      </p:sp>
      <p:cxnSp>
        <p:nvCxnSpPr>
          <p:cNvPr id="91" name="رابط كسهم مستقيم 90"/>
          <p:cNvCxnSpPr/>
          <p:nvPr/>
        </p:nvCxnSpPr>
        <p:spPr>
          <a:xfrm>
            <a:off x="7686444" y="4909365"/>
            <a:ext cx="435798" cy="10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مستطيل 91"/>
          <p:cNvSpPr/>
          <p:nvPr/>
        </p:nvSpPr>
        <p:spPr>
          <a:xfrm>
            <a:off x="5384441" y="5287116"/>
            <a:ext cx="19676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1600" b="1" dirty="0" smtClean="0"/>
              <a:t>إزاحة </a:t>
            </a:r>
            <a:r>
              <a:rPr lang="en-US" sz="1600" b="1" dirty="0" smtClean="0"/>
              <a:t>4</a:t>
            </a:r>
            <a:r>
              <a:rPr lang="ar-AE" sz="1600" b="1" dirty="0" smtClean="0"/>
              <a:t> وحدات الى الأعلى</a:t>
            </a:r>
          </a:p>
          <a:p>
            <a:endParaRPr lang="en-US" sz="1600" b="1" dirty="0" smtClean="0"/>
          </a:p>
          <a:p>
            <a:endParaRPr lang="en-US" sz="1600" b="1" dirty="0" smtClean="0"/>
          </a:p>
          <a:p>
            <a:r>
              <a:rPr lang="ar-AE" sz="1600" b="1" dirty="0"/>
              <a:t>إزاحة </a:t>
            </a:r>
            <a:r>
              <a:rPr lang="ar-AE" sz="1600" b="1" dirty="0" smtClean="0"/>
              <a:t>4 </a:t>
            </a:r>
            <a:r>
              <a:rPr lang="ar-AE" sz="1600" b="1" dirty="0"/>
              <a:t>وحدات الى </a:t>
            </a:r>
            <a:r>
              <a:rPr lang="ar-AE" sz="1600" b="1" dirty="0" smtClean="0"/>
              <a:t>الأسفل</a:t>
            </a:r>
            <a:endParaRPr lang="en-US" sz="1600" b="1" dirty="0" smtClean="0"/>
          </a:p>
          <a:p>
            <a:endParaRPr lang="en-US" sz="1600" b="1" dirty="0"/>
          </a:p>
        </p:txBody>
      </p:sp>
      <p:sp>
        <p:nvSpPr>
          <p:cNvPr id="93" name="مستطيل 92"/>
          <p:cNvSpPr/>
          <p:nvPr/>
        </p:nvSpPr>
        <p:spPr>
          <a:xfrm>
            <a:off x="5110184" y="5289165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94" name="مستطيل 93"/>
          <p:cNvSpPr/>
          <p:nvPr/>
        </p:nvSpPr>
        <p:spPr>
          <a:xfrm>
            <a:off x="5086195" y="6007510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96" name="مستطيل 95"/>
          <p:cNvSpPr/>
          <p:nvPr/>
        </p:nvSpPr>
        <p:spPr>
          <a:xfrm>
            <a:off x="7502145" y="5283682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97" name="مستطيل 96"/>
          <p:cNvSpPr/>
          <p:nvPr/>
        </p:nvSpPr>
        <p:spPr>
          <a:xfrm>
            <a:off x="7565634" y="5989664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98" name="مربع نص 97"/>
          <p:cNvSpPr txBox="1"/>
          <p:nvPr/>
        </p:nvSpPr>
        <p:spPr>
          <a:xfrm>
            <a:off x="-102277" y="3930038"/>
            <a:ext cx="494686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13</a:t>
            </a:r>
            <a:r>
              <a:rPr lang="ar-AE" b="1" dirty="0" smtClean="0">
                <a:solidFill>
                  <a:srgbClr val="00B0F0"/>
                </a:solidFill>
              </a:rPr>
              <a:t>)  عند دوران النقطة ( </a:t>
            </a:r>
            <a:r>
              <a:rPr lang="en-US" b="1" dirty="0" smtClean="0">
                <a:solidFill>
                  <a:srgbClr val="00B0F0"/>
                </a:solidFill>
              </a:rPr>
              <a:t>- 3 , 2</a:t>
            </a:r>
            <a:r>
              <a:rPr lang="ar-AE" b="1" dirty="0" smtClean="0">
                <a:solidFill>
                  <a:srgbClr val="00B0F0"/>
                </a:solidFill>
              </a:rPr>
              <a:t>)  حول نقطة الأصل كانت   </a:t>
            </a:r>
          </a:p>
          <a:p>
            <a:r>
              <a:rPr lang="ar-AE" b="1" dirty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     صورتها  ( 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dirty="0" smtClean="0">
                <a:solidFill>
                  <a:srgbClr val="00B0F0"/>
                </a:solidFill>
              </a:rPr>
              <a:t>-2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en-US" b="1" dirty="0" smtClean="0">
                <a:solidFill>
                  <a:srgbClr val="00B0F0"/>
                </a:solidFill>
              </a:rPr>
              <a:t>3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ar-AE" b="1" dirty="0">
                <a:solidFill>
                  <a:srgbClr val="00B0F0"/>
                </a:solidFill>
              </a:rPr>
              <a:t>) </a:t>
            </a:r>
            <a:r>
              <a:rPr lang="ar-AE" b="1" dirty="0" smtClean="0">
                <a:solidFill>
                  <a:srgbClr val="00B0F0"/>
                </a:solidFill>
              </a:rPr>
              <a:t> ما الزاوية   : </a:t>
            </a:r>
            <a:r>
              <a:rPr lang="ar-AE" b="1" dirty="0" smtClean="0"/>
              <a:t> </a:t>
            </a:r>
            <a:endParaRPr lang="ar-AE" b="1" dirty="0"/>
          </a:p>
        </p:txBody>
      </p:sp>
      <p:sp>
        <p:nvSpPr>
          <p:cNvPr id="99" name="مستطيل 98"/>
          <p:cNvSpPr/>
          <p:nvPr/>
        </p:nvSpPr>
        <p:spPr>
          <a:xfrm>
            <a:off x="76121" y="4643315"/>
            <a:ext cx="4735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/>
              <a:t> </a:t>
            </a:r>
            <a:r>
              <a:rPr lang="en-US" b="1" dirty="0" smtClean="0"/>
              <a:t>        90</a:t>
            </a:r>
            <a:r>
              <a:rPr lang="en-US" b="1" baseline="55000" dirty="0" smtClean="0">
                <a:latin typeface="Calibri" panose="020F0502020204030204" pitchFamily="34" charset="0"/>
              </a:rPr>
              <a:t> o                       </a:t>
            </a:r>
            <a:r>
              <a:rPr lang="en-US" b="1" dirty="0" smtClean="0"/>
              <a:t>270</a:t>
            </a:r>
            <a:r>
              <a:rPr lang="en-US" b="1" baseline="55000" dirty="0" smtClean="0">
                <a:latin typeface="Calibri" panose="020F0502020204030204" pitchFamily="34" charset="0"/>
              </a:rPr>
              <a:t> o                      </a:t>
            </a:r>
            <a:r>
              <a:rPr lang="en-US" b="1" dirty="0" smtClean="0"/>
              <a:t>180</a:t>
            </a:r>
            <a:r>
              <a:rPr lang="en-US" b="1" baseline="55000" dirty="0" smtClean="0">
                <a:latin typeface="Calibri" panose="020F0502020204030204" pitchFamily="34" charset="0"/>
              </a:rPr>
              <a:t> o                  </a:t>
            </a:r>
            <a:r>
              <a:rPr lang="en-US" b="1" dirty="0" smtClean="0"/>
              <a:t>-90</a:t>
            </a:r>
            <a:r>
              <a:rPr lang="en-US" b="1" baseline="55000" dirty="0" smtClean="0">
                <a:latin typeface="Calibri" panose="020F0502020204030204" pitchFamily="34" charset="0"/>
              </a:rPr>
              <a:t> </a:t>
            </a:r>
            <a:r>
              <a:rPr lang="en-US" b="1" baseline="55000" dirty="0">
                <a:latin typeface="Calibri" panose="020F0502020204030204" pitchFamily="34" charset="0"/>
              </a:rPr>
              <a:t>o</a:t>
            </a:r>
            <a:endParaRPr lang="ar-AE" b="1" dirty="0"/>
          </a:p>
        </p:txBody>
      </p:sp>
      <p:sp>
        <p:nvSpPr>
          <p:cNvPr id="100" name="مربع نص 99"/>
          <p:cNvSpPr txBox="1"/>
          <p:nvPr/>
        </p:nvSpPr>
        <p:spPr>
          <a:xfrm>
            <a:off x="-35202" y="5266202"/>
            <a:ext cx="494686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14</a:t>
            </a:r>
            <a:r>
              <a:rPr lang="ar-AE" b="1" dirty="0" smtClean="0">
                <a:solidFill>
                  <a:srgbClr val="00B0F0"/>
                </a:solidFill>
              </a:rPr>
              <a:t>)  عند دوران النقطة ( </a:t>
            </a:r>
            <a:r>
              <a:rPr lang="en-US" b="1" dirty="0" smtClean="0">
                <a:solidFill>
                  <a:srgbClr val="00B0F0"/>
                </a:solidFill>
              </a:rPr>
              <a:t>- 5 , -3</a:t>
            </a:r>
            <a:r>
              <a:rPr lang="ar-AE" b="1" dirty="0" smtClean="0">
                <a:solidFill>
                  <a:srgbClr val="00B0F0"/>
                </a:solidFill>
              </a:rPr>
              <a:t>)  حول نقطة الأصل كانت   </a:t>
            </a:r>
          </a:p>
          <a:p>
            <a:r>
              <a:rPr lang="ar-AE" b="1" dirty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     صورتها  ( 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dirty="0" smtClean="0">
                <a:solidFill>
                  <a:srgbClr val="00B0F0"/>
                </a:solidFill>
              </a:rPr>
              <a:t>-5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en-US" b="1" dirty="0" smtClean="0">
                <a:solidFill>
                  <a:srgbClr val="00B0F0"/>
                </a:solidFill>
              </a:rPr>
              <a:t>3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ar-AE" b="1" dirty="0">
                <a:solidFill>
                  <a:srgbClr val="00B0F0"/>
                </a:solidFill>
              </a:rPr>
              <a:t>) </a:t>
            </a:r>
            <a:r>
              <a:rPr lang="ar-AE" b="1" dirty="0" smtClean="0">
                <a:solidFill>
                  <a:srgbClr val="00B0F0"/>
                </a:solidFill>
              </a:rPr>
              <a:t> ما الزاوية   : </a:t>
            </a:r>
            <a:r>
              <a:rPr lang="ar-AE" b="1" dirty="0" smtClean="0"/>
              <a:t> </a:t>
            </a:r>
            <a:endParaRPr lang="ar-AE" b="1" dirty="0"/>
          </a:p>
        </p:txBody>
      </p:sp>
      <p:sp>
        <p:nvSpPr>
          <p:cNvPr id="101" name="مستطيل 100"/>
          <p:cNvSpPr/>
          <p:nvPr/>
        </p:nvSpPr>
        <p:spPr>
          <a:xfrm>
            <a:off x="1233" y="6022017"/>
            <a:ext cx="4735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/>
              <a:t> </a:t>
            </a:r>
            <a:r>
              <a:rPr lang="en-US" b="1" dirty="0" smtClean="0"/>
              <a:t>        90</a:t>
            </a:r>
            <a:r>
              <a:rPr lang="en-US" b="1" baseline="55000" dirty="0" smtClean="0">
                <a:latin typeface="Calibri" panose="020F0502020204030204" pitchFamily="34" charset="0"/>
              </a:rPr>
              <a:t> o                       </a:t>
            </a:r>
            <a:r>
              <a:rPr lang="en-US" b="1" dirty="0" smtClean="0"/>
              <a:t>270</a:t>
            </a:r>
            <a:r>
              <a:rPr lang="en-US" b="1" baseline="55000" dirty="0" smtClean="0">
                <a:latin typeface="Calibri" panose="020F0502020204030204" pitchFamily="34" charset="0"/>
              </a:rPr>
              <a:t> o                      </a:t>
            </a:r>
            <a:r>
              <a:rPr lang="en-US" b="1" dirty="0" smtClean="0"/>
              <a:t>180</a:t>
            </a:r>
            <a:r>
              <a:rPr lang="en-US" b="1" baseline="55000" dirty="0" smtClean="0">
                <a:latin typeface="Calibri" panose="020F0502020204030204" pitchFamily="34" charset="0"/>
              </a:rPr>
              <a:t> o                  </a:t>
            </a:r>
            <a:r>
              <a:rPr lang="en-US" b="1" dirty="0" smtClean="0"/>
              <a:t>-180</a:t>
            </a:r>
            <a:r>
              <a:rPr lang="en-US" b="1" baseline="55000" dirty="0" smtClean="0">
                <a:latin typeface="Calibri" panose="020F0502020204030204" pitchFamily="34" charset="0"/>
              </a:rPr>
              <a:t> </a:t>
            </a:r>
            <a:r>
              <a:rPr lang="en-US" b="1" baseline="55000" dirty="0">
                <a:latin typeface="Calibri" panose="020F0502020204030204" pitchFamily="34" charset="0"/>
              </a:rPr>
              <a:t>o</a:t>
            </a:r>
            <a:endParaRPr lang="ar-AE" b="1" dirty="0"/>
          </a:p>
        </p:txBody>
      </p:sp>
      <p:sp>
        <p:nvSpPr>
          <p:cNvPr id="102" name="مستطيل 101"/>
          <p:cNvSpPr/>
          <p:nvPr/>
        </p:nvSpPr>
        <p:spPr>
          <a:xfrm>
            <a:off x="-736569" y="4639658"/>
            <a:ext cx="6204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      </a:t>
            </a:r>
            <a:r>
              <a:rPr lang="en-US" sz="1600" b="1" dirty="0" smtClean="0">
                <a:solidFill>
                  <a:srgbClr val="FF0000"/>
                </a:solidFill>
              </a:rPr>
              <a:t>    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   </a:t>
            </a:r>
            <a:r>
              <a:rPr lang="en-US" sz="1600" b="1" dirty="0" smtClean="0">
                <a:solidFill>
                  <a:srgbClr val="FF0000"/>
                </a:solidFill>
              </a:rPr>
              <a:t> 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103" name="مستطيل 102"/>
          <p:cNvSpPr/>
          <p:nvPr/>
        </p:nvSpPr>
        <p:spPr>
          <a:xfrm>
            <a:off x="-939988" y="6003523"/>
            <a:ext cx="6204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      </a:t>
            </a:r>
            <a:r>
              <a:rPr lang="en-US" sz="1600" b="1" dirty="0" smtClean="0">
                <a:solidFill>
                  <a:srgbClr val="FF0000"/>
                </a:solidFill>
              </a:rPr>
              <a:t>    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   </a:t>
            </a:r>
            <a:r>
              <a:rPr lang="en-US" sz="1600" b="1" dirty="0" smtClean="0">
                <a:solidFill>
                  <a:srgbClr val="FF0000"/>
                </a:solidFill>
              </a:rPr>
              <a:t> 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46" name="شكل بيضاوي 45"/>
          <p:cNvSpPr/>
          <p:nvPr/>
        </p:nvSpPr>
        <p:spPr>
          <a:xfrm>
            <a:off x="2834070" y="1199175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شكل بيضاوي 46"/>
          <p:cNvSpPr/>
          <p:nvPr/>
        </p:nvSpPr>
        <p:spPr>
          <a:xfrm>
            <a:off x="359172" y="3347104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شكل بيضاوي 47"/>
          <p:cNvSpPr/>
          <p:nvPr/>
        </p:nvSpPr>
        <p:spPr>
          <a:xfrm>
            <a:off x="7663473" y="3973669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شكل بيضاوي 48"/>
          <p:cNvSpPr/>
          <p:nvPr/>
        </p:nvSpPr>
        <p:spPr>
          <a:xfrm>
            <a:off x="5266502" y="1196471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شكل بيضاوي 49"/>
          <p:cNvSpPr/>
          <p:nvPr/>
        </p:nvSpPr>
        <p:spPr>
          <a:xfrm>
            <a:off x="7626353" y="5369599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شكل بيضاوي 50"/>
          <p:cNvSpPr/>
          <p:nvPr/>
        </p:nvSpPr>
        <p:spPr>
          <a:xfrm>
            <a:off x="2879074" y="4733043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شكل بيضاوي 56"/>
          <p:cNvSpPr/>
          <p:nvPr/>
        </p:nvSpPr>
        <p:spPr>
          <a:xfrm>
            <a:off x="1450876" y="6110754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7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054084" y="228600"/>
            <a:ext cx="4674865" cy="642769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44" name="مستطيل 43"/>
          <p:cNvSpPr/>
          <p:nvPr/>
        </p:nvSpPr>
        <p:spPr>
          <a:xfrm>
            <a:off x="183305" y="201706"/>
            <a:ext cx="4737097" cy="642769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95" name="مستطيل 94"/>
          <p:cNvSpPr/>
          <p:nvPr/>
        </p:nvSpPr>
        <p:spPr>
          <a:xfrm>
            <a:off x="80010" y="68580"/>
            <a:ext cx="9728949" cy="67058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4978945" y="3413842"/>
            <a:ext cx="476066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rgbClr val="00B0F0"/>
                </a:solidFill>
              </a:rPr>
              <a:t>17</a:t>
            </a:r>
            <a:r>
              <a:rPr lang="ar-AE" b="1" dirty="0" smtClean="0">
                <a:solidFill>
                  <a:srgbClr val="00B0F0"/>
                </a:solidFill>
              </a:rPr>
              <a:t>) احداثيات </a:t>
            </a:r>
            <a:r>
              <a:rPr lang="ar-AE" b="1" dirty="0">
                <a:solidFill>
                  <a:srgbClr val="00B0F0"/>
                </a:solidFill>
              </a:rPr>
              <a:t>صورة النقطة </a:t>
            </a:r>
            <a:r>
              <a:rPr lang="en-US" b="1" dirty="0" smtClean="0">
                <a:solidFill>
                  <a:srgbClr val="00B0F0"/>
                </a:solidFill>
              </a:rPr>
              <a:t>( </a:t>
            </a:r>
            <a:r>
              <a:rPr lang="en-US" b="1" dirty="0">
                <a:solidFill>
                  <a:srgbClr val="00B0F0"/>
                </a:solidFill>
              </a:rPr>
              <a:t>- </a:t>
            </a:r>
            <a:r>
              <a:rPr lang="en-US" b="1" dirty="0" smtClean="0">
                <a:solidFill>
                  <a:srgbClr val="00B0F0"/>
                </a:solidFill>
              </a:rPr>
              <a:t>3 </a:t>
            </a:r>
            <a:r>
              <a:rPr lang="en-US" b="1" dirty="0">
                <a:solidFill>
                  <a:srgbClr val="00B0F0"/>
                </a:solidFill>
              </a:rPr>
              <a:t>, - </a:t>
            </a:r>
            <a:r>
              <a:rPr lang="en-US" b="1" dirty="0" smtClean="0">
                <a:solidFill>
                  <a:srgbClr val="00B0F0"/>
                </a:solidFill>
              </a:rPr>
              <a:t>7 </a:t>
            </a:r>
            <a:r>
              <a:rPr lang="en-US" b="1" dirty="0">
                <a:solidFill>
                  <a:srgbClr val="00B0F0"/>
                </a:solidFill>
              </a:rPr>
              <a:t>)</a:t>
            </a:r>
            <a:r>
              <a:rPr lang="ar-AE" b="1" dirty="0">
                <a:solidFill>
                  <a:srgbClr val="00B0F0"/>
                </a:solidFill>
              </a:rPr>
              <a:t>  بعد دوران  بزاوية </a:t>
            </a:r>
            <a:r>
              <a:rPr lang="en-US" b="1" dirty="0" smtClean="0">
                <a:solidFill>
                  <a:srgbClr val="00B0F0"/>
                </a:solidFill>
              </a:rPr>
              <a:t>90    </a:t>
            </a:r>
            <a:r>
              <a:rPr lang="ar-AE" b="1" dirty="0" smtClean="0">
                <a:solidFill>
                  <a:srgbClr val="00B0F0"/>
                </a:solidFill>
              </a:rPr>
              <a:t>   </a:t>
            </a:r>
            <a:r>
              <a:rPr lang="ar-AE" b="1" dirty="0">
                <a:solidFill>
                  <a:srgbClr val="00B0F0"/>
                </a:solidFill>
              </a:rPr>
              <a:t>باتجاه </a:t>
            </a:r>
            <a:r>
              <a:rPr lang="ar-AE" b="1" dirty="0" smtClean="0">
                <a:solidFill>
                  <a:srgbClr val="00B0F0"/>
                </a:solidFill>
              </a:rPr>
              <a:t>عقارب </a:t>
            </a:r>
            <a:r>
              <a:rPr lang="ar-AE" b="1" dirty="0">
                <a:solidFill>
                  <a:srgbClr val="00B0F0"/>
                </a:solidFill>
              </a:rPr>
              <a:t>الساعة حول  نقطة حول نقطة </a:t>
            </a:r>
            <a:r>
              <a:rPr lang="ar-AE" b="1" dirty="0" smtClean="0">
                <a:solidFill>
                  <a:srgbClr val="00B0F0"/>
                </a:solidFill>
              </a:rPr>
              <a:t>الأصل 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45" name="مربع نص 44"/>
          <p:cNvSpPr txBox="1"/>
          <p:nvPr/>
        </p:nvSpPr>
        <p:spPr>
          <a:xfrm>
            <a:off x="5054084" y="590971"/>
            <a:ext cx="463256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 (15</a:t>
            </a:r>
            <a:r>
              <a:rPr lang="ar-AE" b="1" dirty="0" smtClean="0">
                <a:solidFill>
                  <a:srgbClr val="00B0F0"/>
                </a:solidFill>
              </a:rPr>
              <a:t> احداثيات </a:t>
            </a:r>
            <a:r>
              <a:rPr lang="ar-AE" b="1" dirty="0">
                <a:solidFill>
                  <a:srgbClr val="00B0F0"/>
                </a:solidFill>
              </a:rPr>
              <a:t>صورة النقطة </a:t>
            </a:r>
            <a:r>
              <a:rPr lang="en-US" b="1" dirty="0" smtClean="0">
                <a:solidFill>
                  <a:srgbClr val="00B0F0"/>
                </a:solidFill>
              </a:rPr>
              <a:t>(  4 </a:t>
            </a:r>
            <a:r>
              <a:rPr lang="en-US" b="1" dirty="0">
                <a:solidFill>
                  <a:srgbClr val="00B0F0"/>
                </a:solidFill>
              </a:rPr>
              <a:t>, -1 )</a:t>
            </a:r>
            <a:r>
              <a:rPr lang="ar-AE" b="1" dirty="0">
                <a:solidFill>
                  <a:srgbClr val="00B0F0"/>
                </a:solidFill>
              </a:rPr>
              <a:t>  بعد دوران بزاوية  </a:t>
            </a:r>
            <a:r>
              <a:rPr lang="en-US" b="1" dirty="0">
                <a:solidFill>
                  <a:srgbClr val="00B0F0"/>
                </a:solidFill>
              </a:rPr>
              <a:t>180</a:t>
            </a:r>
            <a:r>
              <a:rPr lang="ar-AE" b="1" dirty="0">
                <a:solidFill>
                  <a:srgbClr val="00B0F0"/>
                </a:solidFill>
              </a:rPr>
              <a:t>   باتجاه عقارب الساعة حول نقطة حول نقطة الأصل</a:t>
            </a:r>
            <a:r>
              <a:rPr lang="ar-AE" b="1" dirty="0" smtClean="0">
                <a:solidFill>
                  <a:srgbClr val="00B0F0"/>
                </a:solidFill>
              </a:rPr>
              <a:t> : 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46" name="مربع نص 45"/>
          <p:cNvSpPr txBox="1"/>
          <p:nvPr/>
        </p:nvSpPr>
        <p:spPr>
          <a:xfrm>
            <a:off x="5043423" y="2047567"/>
            <a:ext cx="455428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16</a:t>
            </a:r>
            <a:r>
              <a:rPr lang="ar-AE" b="1" dirty="0" smtClean="0">
                <a:solidFill>
                  <a:srgbClr val="00B0F0"/>
                </a:solidFill>
              </a:rPr>
              <a:t>) </a:t>
            </a:r>
            <a:r>
              <a:rPr lang="ar-AE" b="1" dirty="0">
                <a:solidFill>
                  <a:srgbClr val="00B0F0"/>
                </a:solidFill>
              </a:rPr>
              <a:t>احداثيات صورة النقطة </a:t>
            </a:r>
            <a:r>
              <a:rPr lang="en-US" b="1" dirty="0" smtClean="0">
                <a:solidFill>
                  <a:srgbClr val="00B0F0"/>
                </a:solidFill>
              </a:rPr>
              <a:t>( 5 </a:t>
            </a:r>
            <a:r>
              <a:rPr lang="en-US" b="1" dirty="0">
                <a:solidFill>
                  <a:srgbClr val="00B0F0"/>
                </a:solidFill>
              </a:rPr>
              <a:t>,  </a:t>
            </a:r>
            <a:r>
              <a:rPr lang="en-US" b="1" dirty="0" smtClean="0">
                <a:solidFill>
                  <a:srgbClr val="00B0F0"/>
                </a:solidFill>
              </a:rPr>
              <a:t>1 </a:t>
            </a:r>
            <a:r>
              <a:rPr lang="en-US" b="1" dirty="0">
                <a:solidFill>
                  <a:srgbClr val="00B0F0"/>
                </a:solidFill>
              </a:rPr>
              <a:t>)</a:t>
            </a:r>
            <a:r>
              <a:rPr lang="ar-AE" b="1" dirty="0">
                <a:solidFill>
                  <a:srgbClr val="00B0F0"/>
                </a:solidFill>
              </a:rPr>
              <a:t>  بعد دوران بزاوية </a:t>
            </a:r>
            <a:r>
              <a:rPr lang="en-US" b="1" dirty="0">
                <a:solidFill>
                  <a:srgbClr val="00B0F0"/>
                </a:solidFill>
              </a:rPr>
              <a:t>270</a:t>
            </a:r>
            <a:r>
              <a:rPr lang="ar-AE" b="1" dirty="0">
                <a:solidFill>
                  <a:srgbClr val="00B0F0"/>
                </a:solidFill>
              </a:rPr>
              <a:t>  باتجاه عقارب الساعة حول  نقطة حول نقطة الأصل </a:t>
            </a:r>
            <a:r>
              <a:rPr lang="ar-AE" b="1" dirty="0" smtClean="0">
                <a:solidFill>
                  <a:srgbClr val="00B0F0"/>
                </a:solidFill>
              </a:rPr>
              <a:t>: 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47" name="مستطيل 46"/>
          <p:cNvSpPr/>
          <p:nvPr/>
        </p:nvSpPr>
        <p:spPr>
          <a:xfrm>
            <a:off x="5229762" y="1369963"/>
            <a:ext cx="904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(-1 ,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49" name="مستطيل 48"/>
          <p:cNvSpPr/>
          <p:nvPr/>
        </p:nvSpPr>
        <p:spPr>
          <a:xfrm>
            <a:off x="6296634" y="1340225"/>
            <a:ext cx="904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(1 , -4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50" name="مستطيل 49"/>
          <p:cNvSpPr/>
          <p:nvPr/>
        </p:nvSpPr>
        <p:spPr>
          <a:xfrm>
            <a:off x="8642647" y="1329405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(- 4 , 1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51" name="مستطيل 50"/>
          <p:cNvSpPr/>
          <p:nvPr/>
        </p:nvSpPr>
        <p:spPr>
          <a:xfrm>
            <a:off x="7393653" y="1343888"/>
            <a:ext cx="1027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(- 4 , -1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57" name="مستطيل 56"/>
          <p:cNvSpPr/>
          <p:nvPr/>
        </p:nvSpPr>
        <p:spPr>
          <a:xfrm>
            <a:off x="5255775" y="2851998"/>
            <a:ext cx="957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( 5 , -1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58" name="مستطيل 57"/>
          <p:cNvSpPr/>
          <p:nvPr/>
        </p:nvSpPr>
        <p:spPr>
          <a:xfrm>
            <a:off x="6340828" y="2866815"/>
            <a:ext cx="957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( 1 , -5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62" name="مستطيل 61"/>
          <p:cNvSpPr/>
          <p:nvPr/>
        </p:nvSpPr>
        <p:spPr>
          <a:xfrm>
            <a:off x="7468680" y="2863615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-1 , 5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63" name="مستطيل 62"/>
          <p:cNvSpPr/>
          <p:nvPr/>
        </p:nvSpPr>
        <p:spPr>
          <a:xfrm>
            <a:off x="8607380" y="2857371"/>
            <a:ext cx="1027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-1 , -5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64" name="مستطيل 63"/>
          <p:cNvSpPr/>
          <p:nvPr/>
        </p:nvSpPr>
        <p:spPr>
          <a:xfrm>
            <a:off x="5335042" y="4191408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-7 , 3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65" name="مستطيل 64"/>
          <p:cNvSpPr/>
          <p:nvPr/>
        </p:nvSpPr>
        <p:spPr>
          <a:xfrm>
            <a:off x="6445802" y="4195765"/>
            <a:ext cx="1027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-7 , -3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66" name="مستطيل 65"/>
          <p:cNvSpPr/>
          <p:nvPr/>
        </p:nvSpPr>
        <p:spPr>
          <a:xfrm>
            <a:off x="7665770" y="4184494"/>
            <a:ext cx="904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(7 , -3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67" name="مستطيل 66"/>
          <p:cNvSpPr/>
          <p:nvPr/>
        </p:nvSpPr>
        <p:spPr>
          <a:xfrm>
            <a:off x="8732625" y="4181402"/>
            <a:ext cx="833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(7 , 3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37" name="مستطيل 36"/>
          <p:cNvSpPr/>
          <p:nvPr/>
        </p:nvSpPr>
        <p:spPr>
          <a:xfrm>
            <a:off x="3758376" y="1342915"/>
            <a:ext cx="6204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   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  </a:t>
            </a:r>
            <a:r>
              <a:rPr lang="en-US" sz="1600" b="1" dirty="0" smtClean="0">
                <a:solidFill>
                  <a:srgbClr val="FF0000"/>
                </a:solidFill>
              </a:rPr>
              <a:t> 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38" name="مستطيل 37"/>
          <p:cNvSpPr/>
          <p:nvPr/>
        </p:nvSpPr>
        <p:spPr>
          <a:xfrm>
            <a:off x="3742766" y="2877256"/>
            <a:ext cx="6204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</a:rPr>
              <a:t>  </a:t>
            </a:r>
            <a:r>
              <a:rPr lang="ar-AE" sz="1600" b="1" dirty="0" smtClean="0">
                <a:solidFill>
                  <a:srgbClr val="FF0000"/>
                </a:solidFill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</a:rPr>
              <a:t>    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40" name="مستطيل 39"/>
          <p:cNvSpPr/>
          <p:nvPr/>
        </p:nvSpPr>
        <p:spPr>
          <a:xfrm>
            <a:off x="3862179" y="4176644"/>
            <a:ext cx="6204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</a:rPr>
              <a:t>    </a:t>
            </a:r>
            <a:r>
              <a:rPr lang="ar-AE" sz="1600" b="1" dirty="0" smtClean="0">
                <a:solidFill>
                  <a:srgbClr val="FF0000"/>
                </a:solidFill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</a:rPr>
              <a:t>    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48" name="مربع نص 47"/>
          <p:cNvSpPr txBox="1"/>
          <p:nvPr/>
        </p:nvSpPr>
        <p:spPr>
          <a:xfrm>
            <a:off x="4783733" y="4857961"/>
            <a:ext cx="495587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rgbClr val="00B0F0"/>
                </a:solidFill>
              </a:rPr>
              <a:t>18</a:t>
            </a:r>
            <a:r>
              <a:rPr lang="ar-AE" b="1" dirty="0" smtClean="0">
                <a:solidFill>
                  <a:srgbClr val="00B0F0"/>
                </a:solidFill>
              </a:rPr>
              <a:t>) احداثيات </a:t>
            </a:r>
            <a:r>
              <a:rPr lang="ar-AE" b="1" dirty="0">
                <a:solidFill>
                  <a:srgbClr val="00B0F0"/>
                </a:solidFill>
              </a:rPr>
              <a:t>صورة النقطة </a:t>
            </a:r>
            <a:r>
              <a:rPr lang="en-US" b="1" dirty="0" smtClean="0">
                <a:solidFill>
                  <a:srgbClr val="00B0F0"/>
                </a:solidFill>
              </a:rPr>
              <a:t>( 2, 4 </a:t>
            </a:r>
            <a:r>
              <a:rPr lang="en-US" b="1" dirty="0">
                <a:solidFill>
                  <a:srgbClr val="00B0F0"/>
                </a:solidFill>
              </a:rPr>
              <a:t>)</a:t>
            </a:r>
            <a:r>
              <a:rPr lang="ar-AE" b="1" dirty="0">
                <a:solidFill>
                  <a:srgbClr val="00B0F0"/>
                </a:solidFill>
              </a:rPr>
              <a:t>  بعد دوران  بزاوية </a:t>
            </a:r>
            <a:r>
              <a:rPr lang="en-US" b="1" dirty="0" smtClean="0">
                <a:solidFill>
                  <a:srgbClr val="00B0F0"/>
                </a:solidFill>
              </a:rPr>
              <a:t>90 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</a:p>
          <a:p>
            <a:pPr>
              <a:defRPr/>
            </a:pP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smtClean="0">
                <a:solidFill>
                  <a:srgbClr val="00B0F0"/>
                </a:solidFill>
              </a:rPr>
              <a:t>   </a:t>
            </a:r>
            <a:r>
              <a:rPr lang="ar-AE" b="1" dirty="0" smtClean="0">
                <a:solidFill>
                  <a:srgbClr val="00B0F0"/>
                </a:solidFill>
              </a:rPr>
              <a:t>باتجاه عكس عقارب </a:t>
            </a:r>
            <a:r>
              <a:rPr lang="ar-AE" b="1" dirty="0">
                <a:solidFill>
                  <a:srgbClr val="00B0F0"/>
                </a:solidFill>
              </a:rPr>
              <a:t>الساعة حول  نقطة حول </a:t>
            </a:r>
            <a:r>
              <a:rPr lang="ar-AE" b="1" dirty="0" smtClean="0">
                <a:solidFill>
                  <a:srgbClr val="00B0F0"/>
                </a:solidFill>
              </a:rPr>
              <a:t>نقطة الأصل 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60" name="مستطيل 59"/>
          <p:cNvSpPr/>
          <p:nvPr/>
        </p:nvSpPr>
        <p:spPr>
          <a:xfrm>
            <a:off x="5264510" y="5635527"/>
            <a:ext cx="1027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-4 , -2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61" name="مستطيل 60"/>
          <p:cNvSpPr/>
          <p:nvPr/>
        </p:nvSpPr>
        <p:spPr>
          <a:xfrm>
            <a:off x="6516335" y="5639884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 -4 , 2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72" name="مستطيل 71"/>
          <p:cNvSpPr/>
          <p:nvPr/>
        </p:nvSpPr>
        <p:spPr>
          <a:xfrm>
            <a:off x="7665770" y="5628613"/>
            <a:ext cx="904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(4 , -2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74" name="مستطيل 73"/>
          <p:cNvSpPr/>
          <p:nvPr/>
        </p:nvSpPr>
        <p:spPr>
          <a:xfrm>
            <a:off x="8762306" y="5623761"/>
            <a:ext cx="9749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(-2 , -4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75" name="مستطيل 74"/>
          <p:cNvSpPr/>
          <p:nvPr/>
        </p:nvSpPr>
        <p:spPr>
          <a:xfrm>
            <a:off x="3934578" y="5635527"/>
            <a:ext cx="6204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</a:rPr>
              <a:t>    </a:t>
            </a:r>
            <a:r>
              <a:rPr lang="ar-AE" sz="1600" b="1" dirty="0" smtClean="0">
                <a:solidFill>
                  <a:srgbClr val="FF0000"/>
                </a:solidFill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</a:rPr>
              <a:t>    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 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pic>
        <p:nvPicPr>
          <p:cNvPr id="42" name="صورة 41"/>
          <p:cNvPicPr>
            <a:picLocks noChangeAspect="1"/>
          </p:cNvPicPr>
          <p:nvPr/>
        </p:nvPicPr>
        <p:blipFill rotWithShape="1">
          <a:blip r:embed="rId3"/>
          <a:srcRect l="10868" t="59275" r="79397" b="31603"/>
          <a:stretch/>
        </p:blipFill>
        <p:spPr>
          <a:xfrm>
            <a:off x="708758" y="1679445"/>
            <a:ext cx="1730475" cy="912081"/>
          </a:xfrm>
          <a:prstGeom prst="rect">
            <a:avLst/>
          </a:prstGeom>
        </p:spPr>
      </p:pic>
      <p:pic>
        <p:nvPicPr>
          <p:cNvPr id="43" name="صورة 42"/>
          <p:cNvPicPr>
            <a:picLocks noChangeAspect="1"/>
          </p:cNvPicPr>
          <p:nvPr/>
        </p:nvPicPr>
        <p:blipFill rotWithShape="1">
          <a:blip r:embed="rId3"/>
          <a:srcRect l="21493" t="21296" r="71180" b="66949"/>
          <a:stretch/>
        </p:blipFill>
        <p:spPr>
          <a:xfrm>
            <a:off x="245297" y="320743"/>
            <a:ext cx="1276774" cy="1323342"/>
          </a:xfrm>
          <a:prstGeom prst="rect">
            <a:avLst/>
          </a:prstGeom>
        </p:spPr>
      </p:pic>
      <p:pic>
        <p:nvPicPr>
          <p:cNvPr id="52" name="صورة 51"/>
          <p:cNvPicPr>
            <a:picLocks noChangeAspect="1"/>
          </p:cNvPicPr>
          <p:nvPr/>
        </p:nvPicPr>
        <p:blipFill rotWithShape="1">
          <a:blip r:embed="rId3"/>
          <a:srcRect l="10868" t="37158" r="79397" b="52705"/>
          <a:stretch/>
        </p:blipFill>
        <p:spPr>
          <a:xfrm>
            <a:off x="3064426" y="1590080"/>
            <a:ext cx="1709719" cy="1001446"/>
          </a:xfrm>
          <a:prstGeom prst="rect">
            <a:avLst/>
          </a:prstGeom>
        </p:spPr>
      </p:pic>
      <p:pic>
        <p:nvPicPr>
          <p:cNvPr id="53" name="صورة 52"/>
          <p:cNvPicPr>
            <a:picLocks noChangeAspect="1"/>
          </p:cNvPicPr>
          <p:nvPr/>
        </p:nvPicPr>
        <p:blipFill rotWithShape="1">
          <a:blip r:embed="rId3"/>
          <a:srcRect l="30000" t="59288" r="60265" b="29691"/>
          <a:stretch/>
        </p:blipFill>
        <p:spPr>
          <a:xfrm>
            <a:off x="3043670" y="2537722"/>
            <a:ext cx="1730475" cy="1101969"/>
          </a:xfrm>
          <a:prstGeom prst="rect">
            <a:avLst/>
          </a:prstGeom>
        </p:spPr>
      </p:pic>
      <p:pic>
        <p:nvPicPr>
          <p:cNvPr id="54" name="صورة 53"/>
          <p:cNvPicPr>
            <a:picLocks noChangeAspect="1"/>
          </p:cNvPicPr>
          <p:nvPr/>
        </p:nvPicPr>
        <p:blipFill rotWithShape="1">
          <a:blip r:embed="rId3"/>
          <a:srcRect l="30621" t="36282" r="61532" b="51818"/>
          <a:stretch/>
        </p:blipFill>
        <p:spPr>
          <a:xfrm>
            <a:off x="810621" y="2648876"/>
            <a:ext cx="1395047" cy="1189892"/>
          </a:xfrm>
          <a:prstGeom prst="rect">
            <a:avLst/>
          </a:prstGeom>
        </p:spPr>
      </p:pic>
      <p:sp>
        <p:nvSpPr>
          <p:cNvPr id="55" name="مربع نص 54"/>
          <p:cNvSpPr txBox="1"/>
          <p:nvPr/>
        </p:nvSpPr>
        <p:spPr>
          <a:xfrm>
            <a:off x="1354238" y="390749"/>
            <a:ext cx="3513345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19</a:t>
            </a:r>
            <a:r>
              <a:rPr lang="ar-AE" b="1" dirty="0" smtClean="0">
                <a:solidFill>
                  <a:srgbClr val="00B0F0"/>
                </a:solidFill>
              </a:rPr>
              <a:t>) أي من الأشكال الاتية يمثل دوران المثلث </a:t>
            </a:r>
            <a:r>
              <a:rPr lang="en-US" b="1" dirty="0" smtClean="0">
                <a:solidFill>
                  <a:srgbClr val="00B0F0"/>
                </a:solidFill>
              </a:rPr>
              <a:t>ABC</a:t>
            </a:r>
            <a:r>
              <a:rPr lang="ar-AE" b="1" dirty="0" smtClean="0">
                <a:solidFill>
                  <a:srgbClr val="00B0F0"/>
                </a:solidFill>
              </a:rPr>
              <a:t> بزاوية 180ْ  </a:t>
            </a:r>
            <a:r>
              <a:rPr lang="ar-AE" b="1" dirty="0">
                <a:solidFill>
                  <a:srgbClr val="00B0F0"/>
                </a:solidFill>
              </a:rPr>
              <a:t>باتجاه عقارب الساعة حول  </a:t>
            </a:r>
            <a:r>
              <a:rPr lang="ar-AE" b="1" dirty="0" smtClean="0">
                <a:solidFill>
                  <a:srgbClr val="00B0F0"/>
                </a:solidFill>
              </a:rPr>
              <a:t>النقطة </a:t>
            </a:r>
            <a:r>
              <a:rPr lang="en-US" b="1" dirty="0">
                <a:solidFill>
                  <a:srgbClr val="00B0F0"/>
                </a:solidFill>
              </a:rPr>
              <a:t>A</a:t>
            </a:r>
            <a:r>
              <a:rPr lang="ar-AE" b="1" dirty="0" smtClean="0">
                <a:solidFill>
                  <a:srgbClr val="00B0F0"/>
                </a:solidFill>
              </a:rPr>
              <a:t> باستخدام المنقلة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56" name="مستطيل 55"/>
          <p:cNvSpPr/>
          <p:nvPr/>
        </p:nvSpPr>
        <p:spPr>
          <a:xfrm>
            <a:off x="412925" y="2051251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59" name="مستطيل 58"/>
          <p:cNvSpPr/>
          <p:nvPr/>
        </p:nvSpPr>
        <p:spPr>
          <a:xfrm>
            <a:off x="412925" y="2957050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68" name="مستطيل 67"/>
          <p:cNvSpPr/>
          <p:nvPr/>
        </p:nvSpPr>
        <p:spPr>
          <a:xfrm>
            <a:off x="2690285" y="2104626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69" name="مستطيل 68"/>
          <p:cNvSpPr/>
          <p:nvPr/>
        </p:nvSpPr>
        <p:spPr>
          <a:xfrm>
            <a:off x="2699955" y="2904320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023" y="4907185"/>
            <a:ext cx="1371216" cy="1415396"/>
          </a:xfrm>
          <a:prstGeom prst="rect">
            <a:avLst/>
          </a:prstGeom>
        </p:spPr>
      </p:pic>
      <p:sp>
        <p:nvSpPr>
          <p:cNvPr id="70" name="مربع نص 69"/>
          <p:cNvSpPr txBox="1"/>
          <p:nvPr/>
        </p:nvSpPr>
        <p:spPr>
          <a:xfrm>
            <a:off x="510138" y="4537853"/>
            <a:ext cx="42772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b="1" dirty="0" smtClean="0">
                <a:solidFill>
                  <a:srgbClr val="00B0F0"/>
                </a:solidFill>
              </a:rPr>
              <a:t>20) صف إزاحة المثلث الأخضر إلى المثلث الأحمر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73" name="مستطيل 72"/>
          <p:cNvSpPr/>
          <p:nvPr/>
        </p:nvSpPr>
        <p:spPr>
          <a:xfrm>
            <a:off x="1621124" y="5226319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76" name="مستطيل 75"/>
          <p:cNvSpPr/>
          <p:nvPr/>
        </p:nvSpPr>
        <p:spPr>
          <a:xfrm>
            <a:off x="1552744" y="6053284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77" name="مستطيل 76"/>
          <p:cNvSpPr/>
          <p:nvPr/>
        </p:nvSpPr>
        <p:spPr>
          <a:xfrm>
            <a:off x="3210000" y="5248892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78" name="مستطيل 77"/>
          <p:cNvSpPr/>
          <p:nvPr/>
        </p:nvSpPr>
        <p:spPr>
          <a:xfrm>
            <a:off x="3198206" y="6076668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79" name="مستطيل 78"/>
          <p:cNvSpPr/>
          <p:nvPr/>
        </p:nvSpPr>
        <p:spPr>
          <a:xfrm>
            <a:off x="1896719" y="5202089"/>
            <a:ext cx="13003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(X+2 , y+1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80" name="مستطيل 79"/>
          <p:cNvSpPr/>
          <p:nvPr/>
        </p:nvSpPr>
        <p:spPr>
          <a:xfrm>
            <a:off x="1951089" y="6037895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(X-2 , </a:t>
            </a:r>
            <a:r>
              <a:rPr lang="en-US" b="1" dirty="0" smtClean="0"/>
              <a:t>y-4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81" name="مستطيل 80"/>
          <p:cNvSpPr/>
          <p:nvPr/>
        </p:nvSpPr>
        <p:spPr>
          <a:xfrm>
            <a:off x="3559886" y="5229123"/>
            <a:ext cx="1255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(X-2 , y+4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82" name="مستطيل 81"/>
          <p:cNvSpPr/>
          <p:nvPr/>
        </p:nvSpPr>
        <p:spPr>
          <a:xfrm>
            <a:off x="3509427" y="6045890"/>
            <a:ext cx="13003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(X+2 , y-4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71" name="شكل بيضاوي 70"/>
          <p:cNvSpPr/>
          <p:nvPr/>
        </p:nvSpPr>
        <p:spPr>
          <a:xfrm>
            <a:off x="1710506" y="6127009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شكل بيضاوي 82"/>
          <p:cNvSpPr/>
          <p:nvPr/>
        </p:nvSpPr>
        <p:spPr>
          <a:xfrm>
            <a:off x="543729" y="3025854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شكل بيضاوي 83"/>
          <p:cNvSpPr/>
          <p:nvPr/>
        </p:nvSpPr>
        <p:spPr>
          <a:xfrm>
            <a:off x="8478445" y="1422123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شكل بيضاوي 84"/>
          <p:cNvSpPr/>
          <p:nvPr/>
        </p:nvSpPr>
        <p:spPr>
          <a:xfrm>
            <a:off x="6361233" y="5714735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شكل بيضاوي 85"/>
          <p:cNvSpPr/>
          <p:nvPr/>
        </p:nvSpPr>
        <p:spPr>
          <a:xfrm>
            <a:off x="5164016" y="4272527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شكل بيضاوي 86"/>
          <p:cNvSpPr/>
          <p:nvPr/>
        </p:nvSpPr>
        <p:spPr>
          <a:xfrm>
            <a:off x="7325726" y="2969389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04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054084" y="228600"/>
            <a:ext cx="4674865" cy="642769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44" name="مستطيل 43"/>
          <p:cNvSpPr/>
          <p:nvPr/>
        </p:nvSpPr>
        <p:spPr>
          <a:xfrm>
            <a:off x="183305" y="201706"/>
            <a:ext cx="4737097" cy="642769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95" name="مستطيل 94"/>
          <p:cNvSpPr/>
          <p:nvPr/>
        </p:nvSpPr>
        <p:spPr>
          <a:xfrm>
            <a:off x="80010" y="68580"/>
            <a:ext cx="9728949" cy="67058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pic>
        <p:nvPicPr>
          <p:cNvPr id="70" name="صورة 69"/>
          <p:cNvPicPr>
            <a:picLocks noChangeAspect="1"/>
          </p:cNvPicPr>
          <p:nvPr/>
        </p:nvPicPr>
        <p:blipFill rotWithShape="1">
          <a:blip r:embed="rId3"/>
          <a:srcRect b="3655"/>
          <a:stretch/>
        </p:blipFill>
        <p:spPr>
          <a:xfrm>
            <a:off x="6595378" y="653251"/>
            <a:ext cx="1960006" cy="1640487"/>
          </a:xfrm>
          <a:prstGeom prst="rect">
            <a:avLst/>
          </a:prstGeom>
        </p:spPr>
      </p:pic>
      <p:pic>
        <p:nvPicPr>
          <p:cNvPr id="71" name="صورة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974" y="3794671"/>
            <a:ext cx="1796407" cy="1615560"/>
          </a:xfrm>
          <a:prstGeom prst="rect">
            <a:avLst/>
          </a:prstGeom>
        </p:spPr>
      </p:pic>
      <p:pic>
        <p:nvPicPr>
          <p:cNvPr id="73" name="صورة 72"/>
          <p:cNvPicPr>
            <a:picLocks noChangeAspect="1"/>
          </p:cNvPicPr>
          <p:nvPr/>
        </p:nvPicPr>
        <p:blipFill rotWithShape="1">
          <a:blip r:embed="rId4"/>
          <a:srcRect t="-1" b="4912"/>
          <a:stretch/>
        </p:blipFill>
        <p:spPr>
          <a:xfrm>
            <a:off x="8071993" y="2232034"/>
            <a:ext cx="1537776" cy="1356118"/>
          </a:xfrm>
          <a:prstGeom prst="rect">
            <a:avLst/>
          </a:prstGeom>
        </p:spPr>
      </p:pic>
      <p:pic>
        <p:nvPicPr>
          <p:cNvPr id="76" name="صورة 7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1261" y="3774737"/>
            <a:ext cx="1594370" cy="1528486"/>
          </a:xfrm>
          <a:prstGeom prst="rect">
            <a:avLst/>
          </a:prstGeom>
        </p:spPr>
      </p:pic>
      <p:pic>
        <p:nvPicPr>
          <p:cNvPr id="77" name="صورة 76"/>
          <p:cNvPicPr>
            <a:picLocks noChangeAspect="1"/>
          </p:cNvPicPr>
          <p:nvPr/>
        </p:nvPicPr>
        <p:blipFill rotWithShape="1">
          <a:blip r:embed="rId6"/>
          <a:srcRect l="2959"/>
          <a:stretch/>
        </p:blipFill>
        <p:spPr>
          <a:xfrm>
            <a:off x="5798916" y="2191008"/>
            <a:ext cx="1372653" cy="1375933"/>
          </a:xfrm>
          <a:prstGeom prst="rect">
            <a:avLst/>
          </a:prstGeom>
        </p:spPr>
      </p:pic>
      <p:sp>
        <p:nvSpPr>
          <p:cNvPr id="78" name="مستطيل 77"/>
          <p:cNvSpPr/>
          <p:nvPr/>
        </p:nvSpPr>
        <p:spPr>
          <a:xfrm>
            <a:off x="5353246" y="2679690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79" name="مستطيل 78"/>
          <p:cNvSpPr/>
          <p:nvPr/>
        </p:nvSpPr>
        <p:spPr>
          <a:xfrm>
            <a:off x="5301588" y="4369703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80" name="مستطيل 79"/>
          <p:cNvSpPr/>
          <p:nvPr/>
        </p:nvSpPr>
        <p:spPr>
          <a:xfrm>
            <a:off x="7642846" y="2750877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81" name="مستطيل 80"/>
          <p:cNvSpPr/>
          <p:nvPr/>
        </p:nvSpPr>
        <p:spPr>
          <a:xfrm>
            <a:off x="7616885" y="4369703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55" name="مربع نص 54"/>
          <p:cNvSpPr txBox="1"/>
          <p:nvPr/>
        </p:nvSpPr>
        <p:spPr>
          <a:xfrm>
            <a:off x="5103276" y="320743"/>
            <a:ext cx="45272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21</a:t>
            </a:r>
            <a:r>
              <a:rPr lang="ar-AE" b="1" dirty="0" smtClean="0">
                <a:solidFill>
                  <a:srgbClr val="00B0F0"/>
                </a:solidFill>
              </a:rPr>
              <a:t>)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 اختر الشكل  الذي يمثل انعكاس المثلث عبر المحور </a:t>
            </a:r>
            <a:r>
              <a:rPr lang="en-US" b="1" dirty="0" smtClean="0">
                <a:solidFill>
                  <a:srgbClr val="00B0F0"/>
                </a:solidFill>
              </a:rPr>
              <a:t>Y</a:t>
            </a:r>
            <a:endParaRPr lang="ar-AE" b="1" dirty="0">
              <a:solidFill>
                <a:srgbClr val="00B0F0"/>
              </a:solidFill>
            </a:endParaRPr>
          </a:p>
        </p:txBody>
      </p:sp>
      <p:pic>
        <p:nvPicPr>
          <p:cNvPr id="82" name="صورة 81"/>
          <p:cNvPicPr>
            <a:picLocks noChangeAspect="1"/>
          </p:cNvPicPr>
          <p:nvPr/>
        </p:nvPicPr>
        <p:blipFill rotWithShape="1">
          <a:blip r:embed="rId7"/>
          <a:srcRect l="7473" t="2650" r="4039" b="3187"/>
          <a:stretch/>
        </p:blipFill>
        <p:spPr>
          <a:xfrm>
            <a:off x="279796" y="243048"/>
            <a:ext cx="2656912" cy="2680391"/>
          </a:xfrm>
          <a:prstGeom prst="rect">
            <a:avLst/>
          </a:prstGeom>
        </p:spPr>
      </p:pic>
      <p:sp>
        <p:nvSpPr>
          <p:cNvPr id="83" name="مربع نص 82"/>
          <p:cNvSpPr txBox="1"/>
          <p:nvPr/>
        </p:nvSpPr>
        <p:spPr>
          <a:xfrm>
            <a:off x="556318" y="320743"/>
            <a:ext cx="43640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23</a:t>
            </a:r>
            <a:r>
              <a:rPr lang="ar-AE" b="1" dirty="0" smtClean="0">
                <a:solidFill>
                  <a:srgbClr val="00B0F0"/>
                </a:solidFill>
              </a:rPr>
              <a:t>)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 تمت إزاحة</a:t>
            </a:r>
            <a:endParaRPr lang="en-US" b="1" dirty="0" smtClean="0">
              <a:solidFill>
                <a:srgbClr val="00B0F0"/>
              </a:solidFill>
            </a:endParaRPr>
          </a:p>
          <a:p>
            <a:r>
              <a:rPr lang="en-US" b="1" dirty="0" smtClean="0">
                <a:solidFill>
                  <a:srgbClr val="00B0F0"/>
                </a:solidFill>
              </a:rPr>
              <a:t>  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el-GR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PQR</a:t>
            </a:r>
            <a:r>
              <a:rPr lang="ar-AE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إلى</a:t>
            </a:r>
            <a:r>
              <a:rPr lang="ar-AE" b="1" dirty="0" smtClean="0">
                <a:solidFill>
                  <a:srgbClr val="00B0F0"/>
                </a:solidFill>
                <a:latin typeface="Arial" panose="020B0604020202020204" pitchFamily="34" charset="0"/>
              </a:rPr>
              <a:t> </a:t>
            </a:r>
            <a:r>
              <a:rPr lang="el-G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P`Q`R`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85" name="مربع نص 84"/>
          <p:cNvSpPr txBox="1"/>
          <p:nvPr/>
        </p:nvSpPr>
        <p:spPr>
          <a:xfrm>
            <a:off x="770784" y="3760281"/>
            <a:ext cx="34787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b="1" dirty="0" smtClean="0"/>
              <a:t> وحدتين لأعلى و 6 وحدات لليمين </a:t>
            </a:r>
            <a:endParaRPr lang="ar-AE" b="1" dirty="0"/>
          </a:p>
        </p:txBody>
      </p:sp>
      <p:sp>
        <p:nvSpPr>
          <p:cNvPr id="88" name="مستطيل 87"/>
          <p:cNvSpPr/>
          <p:nvPr/>
        </p:nvSpPr>
        <p:spPr>
          <a:xfrm>
            <a:off x="4159752" y="2874853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89" name="مستطيل 88"/>
          <p:cNvSpPr/>
          <p:nvPr/>
        </p:nvSpPr>
        <p:spPr>
          <a:xfrm>
            <a:off x="4140117" y="3769633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90" name="مستطيل 89"/>
          <p:cNvSpPr/>
          <p:nvPr/>
        </p:nvSpPr>
        <p:spPr>
          <a:xfrm>
            <a:off x="4173515" y="3362693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91" name="مستطيل 90"/>
          <p:cNvSpPr/>
          <p:nvPr/>
        </p:nvSpPr>
        <p:spPr>
          <a:xfrm>
            <a:off x="4173515" y="4167221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92" name="مربع نص 91"/>
          <p:cNvSpPr txBox="1"/>
          <p:nvPr/>
        </p:nvSpPr>
        <p:spPr>
          <a:xfrm>
            <a:off x="833205" y="3366108"/>
            <a:ext cx="34787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b="1" dirty="0" smtClean="0"/>
              <a:t> 6 وحدة  لأعلى و 15 وحدات لليمين </a:t>
            </a:r>
            <a:endParaRPr lang="ar-AE" b="1" dirty="0"/>
          </a:p>
        </p:txBody>
      </p:sp>
      <p:sp>
        <p:nvSpPr>
          <p:cNvPr id="93" name="مربع نص 92"/>
          <p:cNvSpPr txBox="1"/>
          <p:nvPr/>
        </p:nvSpPr>
        <p:spPr>
          <a:xfrm>
            <a:off x="813406" y="2899482"/>
            <a:ext cx="34787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b="1" dirty="0" smtClean="0"/>
              <a:t> 6 وحدة  لأعلى و 14 وحدات لليمين </a:t>
            </a:r>
            <a:endParaRPr lang="ar-AE" b="1" dirty="0"/>
          </a:p>
        </p:txBody>
      </p:sp>
      <p:sp>
        <p:nvSpPr>
          <p:cNvPr id="94" name="مربع نص 93"/>
          <p:cNvSpPr txBox="1"/>
          <p:nvPr/>
        </p:nvSpPr>
        <p:spPr>
          <a:xfrm>
            <a:off x="837949" y="4167685"/>
            <a:ext cx="34787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b="1" dirty="0" smtClean="0"/>
              <a:t> وحدتين لأعلى و 7 وحدات لليمين </a:t>
            </a:r>
            <a:endParaRPr lang="ar-AE" b="1" dirty="0"/>
          </a:p>
        </p:txBody>
      </p:sp>
      <p:sp>
        <p:nvSpPr>
          <p:cNvPr id="96" name="مربع نص 95"/>
          <p:cNvSpPr txBox="1"/>
          <p:nvPr/>
        </p:nvSpPr>
        <p:spPr>
          <a:xfrm>
            <a:off x="4703364" y="5576741"/>
            <a:ext cx="510559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22</a:t>
            </a:r>
            <a:r>
              <a:rPr lang="ar-AE" b="1" dirty="0" smtClean="0">
                <a:solidFill>
                  <a:srgbClr val="00B0F0"/>
                </a:solidFill>
              </a:rPr>
              <a:t>) صورة </a:t>
            </a:r>
            <a:r>
              <a:rPr lang="ar-AE" b="1" dirty="0">
                <a:solidFill>
                  <a:srgbClr val="00B0F0"/>
                </a:solidFill>
              </a:rPr>
              <a:t>النقطة </a:t>
            </a:r>
            <a:r>
              <a:rPr lang="en-US" b="1" dirty="0" smtClean="0">
                <a:solidFill>
                  <a:srgbClr val="00B0F0"/>
                </a:solidFill>
              </a:rPr>
              <a:t>( -1 , 2)</a:t>
            </a:r>
            <a:r>
              <a:rPr lang="ar-AE" b="1" dirty="0" smtClean="0">
                <a:solidFill>
                  <a:srgbClr val="00B0F0"/>
                </a:solidFill>
              </a:rPr>
              <a:t> بعد </a:t>
            </a:r>
            <a:r>
              <a:rPr lang="ar-AE" b="1" dirty="0">
                <a:solidFill>
                  <a:srgbClr val="00B0F0"/>
                </a:solidFill>
              </a:rPr>
              <a:t>تغير الأبعاد بمعامل </a:t>
            </a:r>
            <a:r>
              <a:rPr lang="ar-AE" b="1" dirty="0" smtClean="0">
                <a:solidFill>
                  <a:srgbClr val="00B0F0"/>
                </a:solidFill>
              </a:rPr>
              <a:t> </a:t>
            </a:r>
            <a:r>
              <a:rPr lang="ar-AE" b="1" dirty="0">
                <a:solidFill>
                  <a:srgbClr val="00B0F0"/>
                </a:solidFill>
              </a:rPr>
              <a:t>مقياس</a:t>
            </a:r>
            <a:r>
              <a:rPr lang="en-US" b="1" dirty="0">
                <a:solidFill>
                  <a:srgbClr val="00B0F0"/>
                </a:solidFill>
              </a:rPr>
              <a:t>   </a:t>
            </a:r>
            <a:r>
              <a:rPr lang="en-US" b="1" dirty="0" smtClean="0">
                <a:solidFill>
                  <a:srgbClr val="00B0F0"/>
                </a:solidFill>
              </a:rPr>
              <a:t>2 </a:t>
            </a:r>
            <a:endParaRPr lang="ar-AE" b="1" dirty="0" smtClean="0">
              <a:solidFill>
                <a:srgbClr val="00B0F0"/>
              </a:solidFill>
            </a:endParaRPr>
          </a:p>
        </p:txBody>
      </p:sp>
      <p:sp>
        <p:nvSpPr>
          <p:cNvPr id="97" name="مستطيل 96"/>
          <p:cNvSpPr/>
          <p:nvPr/>
        </p:nvSpPr>
        <p:spPr>
          <a:xfrm>
            <a:off x="8867723" y="5970277"/>
            <a:ext cx="904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(-2 ,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98" name="مستطيل 97"/>
          <p:cNvSpPr/>
          <p:nvPr/>
        </p:nvSpPr>
        <p:spPr>
          <a:xfrm>
            <a:off x="7763849" y="5965994"/>
            <a:ext cx="833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(2 , 4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99" name="مستطيل 98"/>
          <p:cNvSpPr/>
          <p:nvPr/>
        </p:nvSpPr>
        <p:spPr>
          <a:xfrm>
            <a:off x="6659975" y="5965994"/>
            <a:ext cx="833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(1 , 4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100" name="مستطيل 99"/>
          <p:cNvSpPr/>
          <p:nvPr/>
        </p:nvSpPr>
        <p:spPr>
          <a:xfrm>
            <a:off x="5380304" y="5942773"/>
            <a:ext cx="833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(1 , 0 </a:t>
            </a:r>
            <a:r>
              <a:rPr lang="en-US" b="1" dirty="0"/>
              <a:t>) </a:t>
            </a:r>
            <a:endParaRPr lang="ar-AE" dirty="0"/>
          </a:p>
        </p:txBody>
      </p:sp>
      <p:sp>
        <p:nvSpPr>
          <p:cNvPr id="101" name="مربع نص 100"/>
          <p:cNvSpPr txBox="1"/>
          <p:nvPr/>
        </p:nvSpPr>
        <p:spPr>
          <a:xfrm>
            <a:off x="169496" y="4746586"/>
            <a:ext cx="4533868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 (24</a:t>
            </a:r>
            <a:r>
              <a:rPr lang="ar-AE" b="1" dirty="0" smtClean="0">
                <a:solidFill>
                  <a:srgbClr val="00B0F0"/>
                </a:solidFill>
              </a:rPr>
              <a:t>قامت فاطمة بتكبير صورة أبعادها </a:t>
            </a:r>
            <a:r>
              <a:rPr lang="en-US" b="1" dirty="0" smtClean="0">
                <a:solidFill>
                  <a:srgbClr val="00B0F0"/>
                </a:solidFill>
              </a:rPr>
              <a:t>7 cm</a:t>
            </a:r>
            <a:r>
              <a:rPr lang="ar-AE" b="1" dirty="0" smtClean="0">
                <a:solidFill>
                  <a:srgbClr val="00B0F0"/>
                </a:solidFill>
              </a:rPr>
              <a:t>  في  </a:t>
            </a:r>
            <a:r>
              <a:rPr lang="en-US" b="1" dirty="0" smtClean="0">
                <a:solidFill>
                  <a:srgbClr val="00B0F0"/>
                </a:solidFill>
              </a:rPr>
              <a:t>12 cm</a:t>
            </a:r>
            <a:r>
              <a:rPr lang="ar-AE" b="1" dirty="0" smtClean="0">
                <a:solidFill>
                  <a:srgbClr val="00B0F0"/>
                </a:solidFill>
              </a:rPr>
              <a:t>     </a:t>
            </a:r>
          </a:p>
          <a:p>
            <a:r>
              <a:rPr lang="ar-AE" b="1" dirty="0" smtClean="0">
                <a:solidFill>
                  <a:srgbClr val="00B0F0"/>
                </a:solidFill>
              </a:rPr>
              <a:t>  لتكون </a:t>
            </a:r>
            <a:r>
              <a:rPr lang="en-US" b="1" dirty="0" smtClean="0">
                <a:solidFill>
                  <a:srgbClr val="00B0F0"/>
                </a:solidFill>
              </a:rPr>
              <a:t>21 cm</a:t>
            </a:r>
            <a:r>
              <a:rPr lang="ar-AE" b="1" dirty="0" smtClean="0">
                <a:solidFill>
                  <a:srgbClr val="00B0F0"/>
                </a:solidFill>
              </a:rPr>
              <a:t>  في   </a:t>
            </a:r>
            <a:r>
              <a:rPr lang="en-US" b="1" dirty="0" smtClean="0">
                <a:solidFill>
                  <a:srgbClr val="00B0F0"/>
                </a:solidFill>
              </a:rPr>
              <a:t>36 cm</a:t>
            </a:r>
            <a:r>
              <a:rPr lang="ar-AE" b="1" dirty="0" smtClean="0">
                <a:solidFill>
                  <a:srgbClr val="00B0F0"/>
                </a:solidFill>
              </a:rPr>
              <a:t>  </a:t>
            </a:r>
            <a:r>
              <a:rPr lang="ar-AE" b="1" dirty="0">
                <a:solidFill>
                  <a:srgbClr val="00B0F0"/>
                </a:solidFill>
              </a:rPr>
              <a:t>ما معامل المقياس لتغير الابعاد : </a:t>
            </a:r>
          </a:p>
          <a:p>
            <a:r>
              <a:rPr lang="ar-AE" b="1" dirty="0" smtClean="0">
                <a:solidFill>
                  <a:srgbClr val="00B0F0"/>
                </a:solidFill>
              </a:rPr>
              <a:t> </a:t>
            </a:r>
          </a:p>
          <a:p>
            <a:r>
              <a:rPr lang="ar-AE" b="1" dirty="0" smtClean="0">
                <a:solidFill>
                  <a:srgbClr val="00B0F0"/>
                </a:solidFill>
              </a:rPr>
              <a:t>     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102" name="مستطيل 101"/>
          <p:cNvSpPr/>
          <p:nvPr/>
        </p:nvSpPr>
        <p:spPr>
          <a:xfrm>
            <a:off x="-141185" y="5944263"/>
            <a:ext cx="4735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/>
              <a:t> </a:t>
            </a:r>
            <a:r>
              <a:rPr lang="en-US" b="1" dirty="0" smtClean="0"/>
              <a:t>         14                    3                     7</a:t>
            </a:r>
            <a:endParaRPr lang="ar-AE" b="1" dirty="0"/>
          </a:p>
        </p:txBody>
      </p:sp>
      <p:sp>
        <p:nvSpPr>
          <p:cNvPr id="103" name="مستطيل 102"/>
          <p:cNvSpPr/>
          <p:nvPr/>
        </p:nvSpPr>
        <p:spPr>
          <a:xfrm>
            <a:off x="780085" y="5822004"/>
            <a:ext cx="3017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1</a:t>
            </a:r>
          </a:p>
          <a:p>
            <a:r>
              <a:rPr lang="en-US" b="1" dirty="0"/>
              <a:t>3</a:t>
            </a:r>
            <a:endParaRPr lang="ar-AE" dirty="0"/>
          </a:p>
        </p:txBody>
      </p:sp>
      <p:cxnSp>
        <p:nvCxnSpPr>
          <p:cNvPr id="104" name="رابط مستقيم 103"/>
          <p:cNvCxnSpPr/>
          <p:nvPr/>
        </p:nvCxnSpPr>
        <p:spPr>
          <a:xfrm flipV="1">
            <a:off x="750657" y="6145169"/>
            <a:ext cx="338325" cy="1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مستطيل 104"/>
          <p:cNvSpPr/>
          <p:nvPr/>
        </p:nvSpPr>
        <p:spPr>
          <a:xfrm>
            <a:off x="3974901" y="5993503"/>
            <a:ext cx="6204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 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 smtClean="0">
                <a:solidFill>
                  <a:srgbClr val="FF0000"/>
                </a:solidFill>
              </a:rPr>
              <a:t>)   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  </a:t>
            </a:r>
            <a:r>
              <a:rPr lang="ar-AE" sz="1600" b="1" dirty="0" smtClean="0">
                <a:solidFill>
                  <a:srgbClr val="FF0000"/>
                </a:solidFill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</a:rPr>
              <a:t>    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    </a:t>
            </a:r>
            <a:r>
              <a:rPr lang="ar-AE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106" name="مستطيل 105"/>
          <p:cNvSpPr/>
          <p:nvPr/>
        </p:nvSpPr>
        <p:spPr>
          <a:xfrm>
            <a:off x="-808611" y="5950918"/>
            <a:ext cx="61889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                       d)                       </a:t>
            </a:r>
            <a:r>
              <a:rPr lang="ar-AE" sz="1600" b="1" dirty="0" smtClean="0">
                <a:solidFill>
                  <a:srgbClr val="FF0000"/>
                </a:solidFill>
              </a:rPr>
              <a:t>         </a:t>
            </a:r>
            <a:r>
              <a:rPr lang="en-US" sz="1600" b="1" dirty="0" smtClean="0">
                <a:solidFill>
                  <a:srgbClr val="FF0000"/>
                </a:solidFill>
              </a:rPr>
              <a:t>    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b)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ar-AE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>
                <a:solidFill>
                  <a:srgbClr val="FF0000"/>
                </a:solidFill>
              </a:rPr>
              <a:t>                 a) </a:t>
            </a:r>
            <a:r>
              <a:rPr lang="en-US" b="1" dirty="0" smtClean="0"/>
              <a:t>  </a:t>
            </a:r>
            <a:r>
              <a:rPr lang="ar-AE" b="1" dirty="0" smtClean="0"/>
              <a:t> </a:t>
            </a:r>
            <a:r>
              <a:rPr lang="en-US" b="1" dirty="0" smtClean="0"/>
              <a:t>  </a:t>
            </a:r>
            <a:endParaRPr lang="ar-AE" b="1" dirty="0"/>
          </a:p>
        </p:txBody>
      </p:sp>
      <p:sp>
        <p:nvSpPr>
          <p:cNvPr id="36" name="شكل بيضاوي 35"/>
          <p:cNvSpPr/>
          <p:nvPr/>
        </p:nvSpPr>
        <p:spPr>
          <a:xfrm>
            <a:off x="8660569" y="6089429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شكل بيضاوي 36"/>
          <p:cNvSpPr/>
          <p:nvPr/>
        </p:nvSpPr>
        <p:spPr>
          <a:xfrm>
            <a:off x="4311965" y="4229705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شكل بيضاوي 37"/>
          <p:cNvSpPr/>
          <p:nvPr/>
        </p:nvSpPr>
        <p:spPr>
          <a:xfrm>
            <a:off x="2792512" y="6041622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شكل بيضاوي 38"/>
          <p:cNvSpPr/>
          <p:nvPr/>
        </p:nvSpPr>
        <p:spPr>
          <a:xfrm>
            <a:off x="7752689" y="2816607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25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054084" y="228600"/>
            <a:ext cx="4674865" cy="642769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44" name="مستطيل 43"/>
          <p:cNvSpPr/>
          <p:nvPr/>
        </p:nvSpPr>
        <p:spPr>
          <a:xfrm>
            <a:off x="183305" y="201706"/>
            <a:ext cx="4737097" cy="642769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95" name="مستطيل 94"/>
          <p:cNvSpPr/>
          <p:nvPr/>
        </p:nvSpPr>
        <p:spPr>
          <a:xfrm>
            <a:off x="80010" y="68580"/>
            <a:ext cx="9728949" cy="67058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prstClr val="white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4912335" y="424324"/>
            <a:ext cx="47709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25</a:t>
            </a:r>
            <a:r>
              <a:rPr lang="ar-AE" b="1" dirty="0" smtClean="0">
                <a:solidFill>
                  <a:srgbClr val="00B0F0"/>
                </a:solidFill>
              </a:rPr>
              <a:t>) ما الشكل الذي يمثل دوران الشكل المعطى </a:t>
            </a:r>
            <a:r>
              <a:rPr lang="ar-AE" b="1" dirty="0">
                <a:solidFill>
                  <a:srgbClr val="00B0F0"/>
                </a:solidFill>
              </a:rPr>
              <a:t>بزاوية </a:t>
            </a:r>
            <a:r>
              <a:rPr lang="ar-AE" b="1" dirty="0" smtClean="0">
                <a:solidFill>
                  <a:srgbClr val="00B0F0"/>
                </a:solidFill>
              </a:rPr>
              <a:t>90ْ 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باتجاه </a:t>
            </a:r>
            <a:r>
              <a:rPr lang="ar-AE" b="1" dirty="0">
                <a:solidFill>
                  <a:srgbClr val="00B0F0"/>
                </a:solidFill>
              </a:rPr>
              <a:t>عقارب الساعة حول  </a:t>
            </a:r>
            <a:r>
              <a:rPr lang="ar-AE" b="1" dirty="0" smtClean="0">
                <a:solidFill>
                  <a:srgbClr val="00B0F0"/>
                </a:solidFill>
              </a:rPr>
              <a:t>النقطة </a:t>
            </a:r>
            <a:r>
              <a:rPr lang="en-US" b="1" dirty="0" smtClean="0">
                <a:solidFill>
                  <a:srgbClr val="00B0F0"/>
                </a:solidFill>
              </a:rPr>
              <a:t>B</a:t>
            </a:r>
            <a:endParaRPr lang="ar-AE" b="1" dirty="0">
              <a:solidFill>
                <a:srgbClr val="00B0F0"/>
              </a:solidFill>
            </a:endParaRPr>
          </a:p>
        </p:txBody>
      </p:sp>
      <p:pic>
        <p:nvPicPr>
          <p:cNvPr id="19" name="صورة 18"/>
          <p:cNvPicPr>
            <a:picLocks noChangeAspect="1"/>
          </p:cNvPicPr>
          <p:nvPr/>
        </p:nvPicPr>
        <p:blipFill rotWithShape="1">
          <a:blip r:embed="rId3"/>
          <a:srcRect l="12707" t="45430" r="81843" b="44758"/>
          <a:stretch/>
        </p:blipFill>
        <p:spPr>
          <a:xfrm>
            <a:off x="6564800" y="1475134"/>
            <a:ext cx="879645" cy="890779"/>
          </a:xfrm>
          <a:prstGeom prst="rect">
            <a:avLst/>
          </a:prstGeom>
        </p:spPr>
      </p:pic>
      <p:pic>
        <p:nvPicPr>
          <p:cNvPr id="20" name="صورة 19"/>
          <p:cNvPicPr>
            <a:picLocks noChangeAspect="1"/>
          </p:cNvPicPr>
          <p:nvPr/>
        </p:nvPicPr>
        <p:blipFill rotWithShape="1">
          <a:blip r:embed="rId3"/>
          <a:srcRect l="31948" t="46905" r="62531" b="45517"/>
          <a:stretch/>
        </p:blipFill>
        <p:spPr>
          <a:xfrm>
            <a:off x="8783196" y="1579461"/>
            <a:ext cx="849433" cy="682127"/>
          </a:xfrm>
          <a:prstGeom prst="rect">
            <a:avLst/>
          </a:prstGeom>
        </p:spPr>
      </p:pic>
      <p:pic>
        <p:nvPicPr>
          <p:cNvPr id="21" name="صورة 20"/>
          <p:cNvPicPr>
            <a:picLocks noChangeAspect="1"/>
          </p:cNvPicPr>
          <p:nvPr/>
        </p:nvPicPr>
        <p:blipFill rotWithShape="1">
          <a:blip r:embed="rId3"/>
          <a:srcRect l="12177" t="31366" r="81130" b="60416"/>
          <a:stretch/>
        </p:blipFill>
        <p:spPr>
          <a:xfrm>
            <a:off x="5476448" y="1506818"/>
            <a:ext cx="910191" cy="628688"/>
          </a:xfrm>
          <a:prstGeom prst="rect">
            <a:avLst/>
          </a:prstGeom>
        </p:spPr>
      </p:pic>
      <p:pic>
        <p:nvPicPr>
          <p:cNvPr id="22" name="صورة 21"/>
          <p:cNvPicPr>
            <a:picLocks noChangeAspect="1"/>
          </p:cNvPicPr>
          <p:nvPr/>
        </p:nvPicPr>
        <p:blipFill rotWithShape="1">
          <a:blip r:embed="rId3"/>
          <a:srcRect l="32024" t="32102" r="63699" b="59435"/>
          <a:stretch/>
        </p:blipFill>
        <p:spPr>
          <a:xfrm>
            <a:off x="7725390" y="1458851"/>
            <a:ext cx="826321" cy="793176"/>
          </a:xfrm>
          <a:prstGeom prst="rect">
            <a:avLst/>
          </a:prstGeom>
        </p:spPr>
      </p:pic>
      <p:pic>
        <p:nvPicPr>
          <p:cNvPr id="23" name="صورة 22"/>
          <p:cNvPicPr>
            <a:picLocks noChangeAspect="1"/>
          </p:cNvPicPr>
          <p:nvPr/>
        </p:nvPicPr>
        <p:blipFill rotWithShape="1">
          <a:blip r:embed="rId3"/>
          <a:srcRect l="12177" t="31366" r="81130" b="60416"/>
          <a:stretch/>
        </p:blipFill>
        <p:spPr>
          <a:xfrm>
            <a:off x="5730424" y="723458"/>
            <a:ext cx="987061" cy="681784"/>
          </a:xfrm>
          <a:prstGeom prst="rect">
            <a:avLst/>
          </a:prstGeom>
        </p:spPr>
      </p:pic>
      <p:sp>
        <p:nvSpPr>
          <p:cNvPr id="24" name="مستطيل 23"/>
          <p:cNvSpPr/>
          <p:nvPr/>
        </p:nvSpPr>
        <p:spPr>
          <a:xfrm>
            <a:off x="5124318" y="1665842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25" name="مستطيل 24"/>
          <p:cNvSpPr/>
          <p:nvPr/>
        </p:nvSpPr>
        <p:spPr>
          <a:xfrm>
            <a:off x="6563234" y="1659791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26" name="مستطيل 25"/>
          <p:cNvSpPr/>
          <p:nvPr/>
        </p:nvSpPr>
        <p:spPr>
          <a:xfrm>
            <a:off x="8551711" y="1613646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27" name="مستطيل 26"/>
          <p:cNvSpPr/>
          <p:nvPr/>
        </p:nvSpPr>
        <p:spPr>
          <a:xfrm>
            <a:off x="7468140" y="1613646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28" name="مربع نص 27"/>
          <p:cNvSpPr txBox="1"/>
          <p:nvPr/>
        </p:nvSpPr>
        <p:spPr>
          <a:xfrm>
            <a:off x="4861665" y="2630494"/>
            <a:ext cx="47709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26</a:t>
            </a:r>
            <a:r>
              <a:rPr lang="ar-AE" b="1" dirty="0" smtClean="0">
                <a:solidFill>
                  <a:srgbClr val="00B0F0"/>
                </a:solidFill>
              </a:rPr>
              <a:t>) ما الشكل الذي يمثل دوران الشكل المعطى </a:t>
            </a:r>
            <a:r>
              <a:rPr lang="ar-AE" b="1" dirty="0">
                <a:solidFill>
                  <a:srgbClr val="00B0F0"/>
                </a:solidFill>
              </a:rPr>
              <a:t>بزاوية </a:t>
            </a:r>
            <a:r>
              <a:rPr lang="ar-AE" b="1" dirty="0" smtClean="0">
                <a:solidFill>
                  <a:srgbClr val="00B0F0"/>
                </a:solidFill>
              </a:rPr>
              <a:t>180ْ 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باتجاه </a:t>
            </a:r>
            <a:r>
              <a:rPr lang="ar-AE" b="1" dirty="0">
                <a:solidFill>
                  <a:srgbClr val="00B0F0"/>
                </a:solidFill>
              </a:rPr>
              <a:t>عقارب الساعة حول  </a:t>
            </a:r>
            <a:r>
              <a:rPr lang="ar-AE" b="1" dirty="0" smtClean="0">
                <a:solidFill>
                  <a:srgbClr val="00B0F0"/>
                </a:solidFill>
              </a:rPr>
              <a:t>النقطة </a:t>
            </a:r>
            <a:r>
              <a:rPr lang="en-US" b="1" dirty="0" smtClean="0">
                <a:solidFill>
                  <a:srgbClr val="00B0F0"/>
                </a:solidFill>
              </a:rPr>
              <a:t>B</a:t>
            </a:r>
            <a:endParaRPr lang="ar-AE" b="1" dirty="0">
              <a:solidFill>
                <a:srgbClr val="00B0F0"/>
              </a:solidFill>
            </a:endParaRPr>
          </a:p>
        </p:txBody>
      </p:sp>
      <p:pic>
        <p:nvPicPr>
          <p:cNvPr id="29" name="صورة 28"/>
          <p:cNvPicPr>
            <a:picLocks noChangeAspect="1"/>
          </p:cNvPicPr>
          <p:nvPr/>
        </p:nvPicPr>
        <p:blipFill rotWithShape="1">
          <a:blip r:embed="rId3"/>
          <a:srcRect l="12707" t="45430" r="81843" b="44758"/>
          <a:stretch/>
        </p:blipFill>
        <p:spPr>
          <a:xfrm>
            <a:off x="6561499" y="3622249"/>
            <a:ext cx="879645" cy="890779"/>
          </a:xfrm>
          <a:prstGeom prst="rect">
            <a:avLst/>
          </a:prstGeom>
        </p:spPr>
      </p:pic>
      <p:pic>
        <p:nvPicPr>
          <p:cNvPr id="30" name="صورة 29"/>
          <p:cNvPicPr>
            <a:picLocks noChangeAspect="1"/>
          </p:cNvPicPr>
          <p:nvPr/>
        </p:nvPicPr>
        <p:blipFill rotWithShape="1">
          <a:blip r:embed="rId3"/>
          <a:srcRect l="31948" t="46905" r="62531" b="45517"/>
          <a:stretch/>
        </p:blipFill>
        <p:spPr>
          <a:xfrm>
            <a:off x="8779895" y="3726576"/>
            <a:ext cx="849433" cy="682127"/>
          </a:xfrm>
          <a:prstGeom prst="rect">
            <a:avLst/>
          </a:prstGeom>
        </p:spPr>
      </p:pic>
      <p:pic>
        <p:nvPicPr>
          <p:cNvPr id="31" name="صورة 30"/>
          <p:cNvPicPr>
            <a:picLocks noChangeAspect="1"/>
          </p:cNvPicPr>
          <p:nvPr/>
        </p:nvPicPr>
        <p:blipFill rotWithShape="1">
          <a:blip r:embed="rId3"/>
          <a:srcRect l="12177" t="31366" r="81130" b="60416"/>
          <a:stretch/>
        </p:blipFill>
        <p:spPr>
          <a:xfrm>
            <a:off x="5473147" y="3653933"/>
            <a:ext cx="910191" cy="628688"/>
          </a:xfrm>
          <a:prstGeom prst="rect">
            <a:avLst/>
          </a:prstGeom>
        </p:spPr>
      </p:pic>
      <p:pic>
        <p:nvPicPr>
          <p:cNvPr id="32" name="صورة 31"/>
          <p:cNvPicPr>
            <a:picLocks noChangeAspect="1"/>
          </p:cNvPicPr>
          <p:nvPr/>
        </p:nvPicPr>
        <p:blipFill rotWithShape="1">
          <a:blip r:embed="rId3"/>
          <a:srcRect l="32024" t="32102" r="63699" b="59435"/>
          <a:stretch/>
        </p:blipFill>
        <p:spPr>
          <a:xfrm>
            <a:off x="7722089" y="3605966"/>
            <a:ext cx="826321" cy="793176"/>
          </a:xfrm>
          <a:prstGeom prst="rect">
            <a:avLst/>
          </a:prstGeom>
        </p:spPr>
      </p:pic>
      <p:pic>
        <p:nvPicPr>
          <p:cNvPr id="33" name="صورة 32"/>
          <p:cNvPicPr>
            <a:picLocks noChangeAspect="1"/>
          </p:cNvPicPr>
          <p:nvPr/>
        </p:nvPicPr>
        <p:blipFill rotWithShape="1">
          <a:blip r:embed="rId3"/>
          <a:srcRect l="12177" t="31366" r="81130" b="60416"/>
          <a:stretch/>
        </p:blipFill>
        <p:spPr>
          <a:xfrm>
            <a:off x="5603945" y="2909381"/>
            <a:ext cx="987061" cy="681784"/>
          </a:xfrm>
          <a:prstGeom prst="rect">
            <a:avLst/>
          </a:prstGeom>
        </p:spPr>
      </p:pic>
      <p:sp>
        <p:nvSpPr>
          <p:cNvPr id="34" name="مستطيل 33"/>
          <p:cNvSpPr/>
          <p:nvPr/>
        </p:nvSpPr>
        <p:spPr>
          <a:xfrm>
            <a:off x="5121017" y="3812957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35" name="مستطيل 34"/>
          <p:cNvSpPr/>
          <p:nvPr/>
        </p:nvSpPr>
        <p:spPr>
          <a:xfrm>
            <a:off x="6559933" y="3806906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36" name="مستطيل 35"/>
          <p:cNvSpPr/>
          <p:nvPr/>
        </p:nvSpPr>
        <p:spPr>
          <a:xfrm>
            <a:off x="8548410" y="3760761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37" name="مستطيل 36"/>
          <p:cNvSpPr/>
          <p:nvPr/>
        </p:nvSpPr>
        <p:spPr>
          <a:xfrm>
            <a:off x="7464839" y="3760761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38" name="مربع نص 37"/>
          <p:cNvSpPr txBox="1"/>
          <p:nvPr/>
        </p:nvSpPr>
        <p:spPr>
          <a:xfrm>
            <a:off x="4920402" y="4708790"/>
            <a:ext cx="47709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27</a:t>
            </a:r>
            <a:r>
              <a:rPr lang="ar-AE" b="1" dirty="0" smtClean="0">
                <a:solidFill>
                  <a:srgbClr val="00B0F0"/>
                </a:solidFill>
              </a:rPr>
              <a:t>) ما الشكل الذي يمثل دوران الشكل المعطى </a:t>
            </a:r>
            <a:r>
              <a:rPr lang="ar-AE" b="1" dirty="0">
                <a:solidFill>
                  <a:srgbClr val="00B0F0"/>
                </a:solidFill>
              </a:rPr>
              <a:t>بزاوية </a:t>
            </a:r>
            <a:r>
              <a:rPr lang="ar-AE" b="1" dirty="0" smtClean="0">
                <a:solidFill>
                  <a:srgbClr val="00B0F0"/>
                </a:solidFill>
              </a:rPr>
              <a:t>270ْ 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باتجاه </a:t>
            </a:r>
            <a:r>
              <a:rPr lang="ar-AE" b="1" dirty="0">
                <a:solidFill>
                  <a:srgbClr val="00B0F0"/>
                </a:solidFill>
              </a:rPr>
              <a:t>عقارب الساعة حول  </a:t>
            </a:r>
            <a:r>
              <a:rPr lang="ar-AE" b="1" dirty="0" smtClean="0">
                <a:solidFill>
                  <a:srgbClr val="00B0F0"/>
                </a:solidFill>
              </a:rPr>
              <a:t>النقطة </a:t>
            </a:r>
            <a:r>
              <a:rPr lang="en-US" b="1" dirty="0" smtClean="0">
                <a:solidFill>
                  <a:srgbClr val="00B0F0"/>
                </a:solidFill>
              </a:rPr>
              <a:t>B</a:t>
            </a:r>
            <a:endParaRPr lang="ar-AE" b="1" dirty="0">
              <a:solidFill>
                <a:srgbClr val="00B0F0"/>
              </a:solidFill>
            </a:endParaRPr>
          </a:p>
        </p:txBody>
      </p:sp>
      <p:pic>
        <p:nvPicPr>
          <p:cNvPr id="39" name="صورة 38"/>
          <p:cNvPicPr>
            <a:picLocks noChangeAspect="1"/>
          </p:cNvPicPr>
          <p:nvPr/>
        </p:nvPicPr>
        <p:blipFill rotWithShape="1">
          <a:blip r:embed="rId3"/>
          <a:srcRect l="12707" t="45430" r="81843" b="44758"/>
          <a:stretch/>
        </p:blipFill>
        <p:spPr>
          <a:xfrm>
            <a:off x="6572867" y="5759600"/>
            <a:ext cx="879645" cy="890779"/>
          </a:xfrm>
          <a:prstGeom prst="rect">
            <a:avLst/>
          </a:prstGeom>
        </p:spPr>
      </p:pic>
      <p:pic>
        <p:nvPicPr>
          <p:cNvPr id="41" name="صورة 40"/>
          <p:cNvPicPr>
            <a:picLocks noChangeAspect="1"/>
          </p:cNvPicPr>
          <p:nvPr/>
        </p:nvPicPr>
        <p:blipFill rotWithShape="1">
          <a:blip r:embed="rId3"/>
          <a:srcRect l="31948" t="46905" r="62531" b="45517"/>
          <a:stretch/>
        </p:blipFill>
        <p:spPr>
          <a:xfrm>
            <a:off x="8791263" y="5863927"/>
            <a:ext cx="849433" cy="682127"/>
          </a:xfrm>
          <a:prstGeom prst="rect">
            <a:avLst/>
          </a:prstGeom>
        </p:spPr>
      </p:pic>
      <p:pic>
        <p:nvPicPr>
          <p:cNvPr id="42" name="صورة 41"/>
          <p:cNvPicPr>
            <a:picLocks noChangeAspect="1"/>
          </p:cNvPicPr>
          <p:nvPr/>
        </p:nvPicPr>
        <p:blipFill rotWithShape="1">
          <a:blip r:embed="rId3"/>
          <a:srcRect l="12177" t="31366" r="81130" b="60416"/>
          <a:stretch/>
        </p:blipFill>
        <p:spPr>
          <a:xfrm>
            <a:off x="5484515" y="5791284"/>
            <a:ext cx="910191" cy="628688"/>
          </a:xfrm>
          <a:prstGeom prst="rect">
            <a:avLst/>
          </a:prstGeom>
        </p:spPr>
      </p:pic>
      <p:pic>
        <p:nvPicPr>
          <p:cNvPr id="43" name="صورة 42"/>
          <p:cNvPicPr>
            <a:picLocks noChangeAspect="1"/>
          </p:cNvPicPr>
          <p:nvPr/>
        </p:nvPicPr>
        <p:blipFill rotWithShape="1">
          <a:blip r:embed="rId3"/>
          <a:srcRect l="32024" t="32102" r="63699" b="59435"/>
          <a:stretch/>
        </p:blipFill>
        <p:spPr>
          <a:xfrm>
            <a:off x="7733457" y="5743317"/>
            <a:ext cx="826321" cy="793176"/>
          </a:xfrm>
          <a:prstGeom prst="rect">
            <a:avLst/>
          </a:prstGeom>
        </p:spPr>
      </p:pic>
      <p:pic>
        <p:nvPicPr>
          <p:cNvPr id="45" name="صورة 44"/>
          <p:cNvPicPr>
            <a:picLocks noChangeAspect="1"/>
          </p:cNvPicPr>
          <p:nvPr/>
        </p:nvPicPr>
        <p:blipFill rotWithShape="1">
          <a:blip r:embed="rId3"/>
          <a:srcRect l="12177" t="31366" r="81130" b="60416"/>
          <a:stretch/>
        </p:blipFill>
        <p:spPr>
          <a:xfrm>
            <a:off x="5738491" y="5007924"/>
            <a:ext cx="987061" cy="681784"/>
          </a:xfrm>
          <a:prstGeom prst="rect">
            <a:avLst/>
          </a:prstGeom>
        </p:spPr>
      </p:pic>
      <p:sp>
        <p:nvSpPr>
          <p:cNvPr id="46" name="مستطيل 45"/>
          <p:cNvSpPr/>
          <p:nvPr/>
        </p:nvSpPr>
        <p:spPr>
          <a:xfrm>
            <a:off x="5132385" y="5950308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47" name="مستطيل 46"/>
          <p:cNvSpPr/>
          <p:nvPr/>
        </p:nvSpPr>
        <p:spPr>
          <a:xfrm>
            <a:off x="6571301" y="5944257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48" name="مستطيل 47"/>
          <p:cNvSpPr/>
          <p:nvPr/>
        </p:nvSpPr>
        <p:spPr>
          <a:xfrm>
            <a:off x="8559778" y="5898112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49" name="مستطيل 48"/>
          <p:cNvSpPr/>
          <p:nvPr/>
        </p:nvSpPr>
        <p:spPr>
          <a:xfrm>
            <a:off x="7476207" y="5898112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50" name="مربع نص 49"/>
          <p:cNvSpPr txBox="1"/>
          <p:nvPr/>
        </p:nvSpPr>
        <p:spPr>
          <a:xfrm>
            <a:off x="1840375" y="391410"/>
            <a:ext cx="3015768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28</a:t>
            </a:r>
            <a:r>
              <a:rPr lang="ar-AE" b="1" dirty="0" smtClean="0">
                <a:solidFill>
                  <a:srgbClr val="00B0F0"/>
                </a:solidFill>
              </a:rPr>
              <a:t>) تم تدوير رباعي الأضلاع </a:t>
            </a:r>
            <a:r>
              <a:rPr lang="en-US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EFGH </a:t>
            </a:r>
            <a:r>
              <a:rPr lang="ar-AE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إذا كان </a:t>
            </a:r>
            <a:r>
              <a:rPr lang="en-US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E`F`G`H`</a:t>
            </a:r>
            <a:r>
              <a:rPr lang="ar-AE" b="1" dirty="0" smtClean="0">
                <a:solidFill>
                  <a:srgbClr val="00B0F0"/>
                </a:solidFill>
              </a:rPr>
              <a:t>        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ar-AE" b="1" dirty="0" smtClean="0">
                <a:solidFill>
                  <a:srgbClr val="00B0F0"/>
                </a:solidFill>
              </a:rPr>
              <a:t>يمثل صورة رباعي الأضلاع بعد الدوران فحدد كلاً من مركز وزاوية واتجاه الدوران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51" name="مربع نص 50"/>
          <p:cNvSpPr txBox="1"/>
          <p:nvPr/>
        </p:nvSpPr>
        <p:spPr>
          <a:xfrm>
            <a:off x="864682" y="2211631"/>
            <a:ext cx="34787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b="1" dirty="0" smtClean="0"/>
              <a:t> </a:t>
            </a:r>
            <a:r>
              <a:rPr lang="ar-AE" b="1" dirty="0"/>
              <a:t>90ْ </a:t>
            </a:r>
            <a:r>
              <a:rPr lang="ar-AE" b="1" dirty="0" smtClean="0"/>
              <a:t>باتجاه عقارب الساعة حول الرأس </a:t>
            </a:r>
            <a:r>
              <a:rPr lang="en-US" b="1" dirty="0" smtClean="0"/>
              <a:t>H</a:t>
            </a:r>
            <a:endParaRPr lang="ar-AE" b="1" dirty="0"/>
          </a:p>
        </p:txBody>
      </p:sp>
      <p:sp>
        <p:nvSpPr>
          <p:cNvPr id="52" name="مربع نص 51"/>
          <p:cNvSpPr txBox="1"/>
          <p:nvPr/>
        </p:nvSpPr>
        <p:spPr>
          <a:xfrm>
            <a:off x="833610" y="2641655"/>
            <a:ext cx="34787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b="1" dirty="0" smtClean="0"/>
              <a:t> 270ْ باتجاه عقارب الساعة حول الرأس </a:t>
            </a:r>
            <a:r>
              <a:rPr lang="en-US" b="1" dirty="0" smtClean="0"/>
              <a:t>H</a:t>
            </a:r>
            <a:endParaRPr lang="ar-AE" b="1" dirty="0"/>
          </a:p>
        </p:txBody>
      </p:sp>
      <p:sp>
        <p:nvSpPr>
          <p:cNvPr id="53" name="مربع نص 52"/>
          <p:cNvSpPr txBox="1"/>
          <p:nvPr/>
        </p:nvSpPr>
        <p:spPr>
          <a:xfrm>
            <a:off x="805145" y="3071679"/>
            <a:ext cx="34787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b="1" dirty="0" smtClean="0"/>
              <a:t> </a:t>
            </a:r>
            <a:r>
              <a:rPr lang="ar-AE" b="1" dirty="0"/>
              <a:t>90ْ </a:t>
            </a:r>
            <a:r>
              <a:rPr lang="ar-AE" b="1" dirty="0" smtClean="0"/>
              <a:t>باتجاه عقارب الساعة حول الرأس </a:t>
            </a:r>
            <a:r>
              <a:rPr lang="en-US" b="1" dirty="0" smtClean="0"/>
              <a:t>F</a:t>
            </a:r>
            <a:endParaRPr lang="ar-AE" b="1" dirty="0"/>
          </a:p>
        </p:txBody>
      </p:sp>
      <p:sp>
        <p:nvSpPr>
          <p:cNvPr id="54" name="مربع نص 53"/>
          <p:cNvSpPr txBox="1"/>
          <p:nvPr/>
        </p:nvSpPr>
        <p:spPr>
          <a:xfrm>
            <a:off x="805145" y="3484080"/>
            <a:ext cx="34787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b="1" dirty="0" smtClean="0"/>
              <a:t> 180ْ باتجاه عقارب الساعة حول الرأس </a:t>
            </a:r>
            <a:r>
              <a:rPr lang="en-US" b="1" dirty="0" smtClean="0"/>
              <a:t>H</a:t>
            </a:r>
            <a:endParaRPr lang="ar-AE" b="1" dirty="0"/>
          </a:p>
        </p:txBody>
      </p:sp>
      <p:sp>
        <p:nvSpPr>
          <p:cNvPr id="55" name="مستطيل 54"/>
          <p:cNvSpPr/>
          <p:nvPr/>
        </p:nvSpPr>
        <p:spPr>
          <a:xfrm>
            <a:off x="4226043" y="2192288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56" name="مستطيل 55"/>
          <p:cNvSpPr/>
          <p:nvPr/>
        </p:nvSpPr>
        <p:spPr>
          <a:xfrm>
            <a:off x="4206408" y="3087068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57" name="مستطيل 56"/>
          <p:cNvSpPr/>
          <p:nvPr/>
        </p:nvSpPr>
        <p:spPr>
          <a:xfrm>
            <a:off x="4239806" y="2680128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58" name="مستطيل 57"/>
          <p:cNvSpPr/>
          <p:nvPr/>
        </p:nvSpPr>
        <p:spPr>
          <a:xfrm>
            <a:off x="4239806" y="3484656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pic>
        <p:nvPicPr>
          <p:cNvPr id="59" name="صورة 58"/>
          <p:cNvPicPr>
            <a:picLocks noChangeAspect="1"/>
          </p:cNvPicPr>
          <p:nvPr/>
        </p:nvPicPr>
        <p:blipFill rotWithShape="1">
          <a:blip r:embed="rId4"/>
          <a:srcRect l="20832" t="23976" r="69999" b="59769"/>
          <a:stretch/>
        </p:blipFill>
        <p:spPr>
          <a:xfrm>
            <a:off x="248663" y="258488"/>
            <a:ext cx="1939289" cy="1933800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418" y="4590863"/>
            <a:ext cx="1824852" cy="1897664"/>
          </a:xfrm>
          <a:prstGeom prst="rect">
            <a:avLst/>
          </a:prstGeom>
        </p:spPr>
      </p:pic>
      <p:sp>
        <p:nvSpPr>
          <p:cNvPr id="60" name="مربع نص 59"/>
          <p:cNvSpPr txBox="1"/>
          <p:nvPr/>
        </p:nvSpPr>
        <p:spPr>
          <a:xfrm>
            <a:off x="87910" y="4249453"/>
            <a:ext cx="47709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29</a:t>
            </a:r>
            <a:r>
              <a:rPr lang="ar-AE" b="1" dirty="0" smtClean="0">
                <a:solidFill>
                  <a:srgbClr val="00B0F0"/>
                </a:solidFill>
              </a:rPr>
              <a:t>) معامل المقياس لتغير الأبعاد ( التمدد) في الشكل يساوي:</a:t>
            </a:r>
            <a:endParaRPr lang="ar-AE" b="1" dirty="0">
              <a:solidFill>
                <a:srgbClr val="00B0F0"/>
              </a:solidFill>
            </a:endParaRPr>
          </a:p>
        </p:txBody>
      </p:sp>
      <p:sp>
        <p:nvSpPr>
          <p:cNvPr id="62" name="مستطيل 61"/>
          <p:cNvSpPr/>
          <p:nvPr/>
        </p:nvSpPr>
        <p:spPr>
          <a:xfrm>
            <a:off x="2422188" y="4702485"/>
            <a:ext cx="3129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1</a:t>
            </a:r>
          </a:p>
          <a:p>
            <a:r>
              <a:rPr lang="ar-AE" b="1" dirty="0" smtClean="0"/>
              <a:t>4</a:t>
            </a:r>
            <a:endParaRPr lang="ar-AE" dirty="0"/>
          </a:p>
        </p:txBody>
      </p:sp>
      <p:cxnSp>
        <p:nvCxnSpPr>
          <p:cNvPr id="63" name="رابط مستقيم 62"/>
          <p:cNvCxnSpPr/>
          <p:nvPr/>
        </p:nvCxnSpPr>
        <p:spPr>
          <a:xfrm flipV="1">
            <a:off x="2426753" y="5025650"/>
            <a:ext cx="338325" cy="1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مستطيل 64"/>
          <p:cNvSpPr/>
          <p:nvPr/>
        </p:nvSpPr>
        <p:spPr>
          <a:xfrm>
            <a:off x="4030536" y="4691660"/>
            <a:ext cx="3129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1</a:t>
            </a:r>
          </a:p>
          <a:p>
            <a:r>
              <a:rPr lang="ar-AE" b="1" dirty="0" smtClean="0"/>
              <a:t>2</a:t>
            </a:r>
            <a:endParaRPr lang="ar-AE" dirty="0"/>
          </a:p>
        </p:txBody>
      </p:sp>
      <p:cxnSp>
        <p:nvCxnSpPr>
          <p:cNvPr id="66" name="رابط مستقيم 65"/>
          <p:cNvCxnSpPr/>
          <p:nvPr/>
        </p:nvCxnSpPr>
        <p:spPr>
          <a:xfrm flipV="1">
            <a:off x="4017826" y="5017524"/>
            <a:ext cx="338325" cy="1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مستطيل 66"/>
          <p:cNvSpPr/>
          <p:nvPr/>
        </p:nvSpPr>
        <p:spPr>
          <a:xfrm>
            <a:off x="2034535" y="4838647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68" name="مستطيل 67"/>
          <p:cNvSpPr/>
          <p:nvPr/>
        </p:nvSpPr>
        <p:spPr>
          <a:xfrm>
            <a:off x="3589244" y="4826040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b</a:t>
            </a:r>
            <a:r>
              <a:rPr lang="en-US" sz="1600" b="1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69" name="مستطيل 68"/>
          <p:cNvSpPr/>
          <p:nvPr/>
        </p:nvSpPr>
        <p:spPr>
          <a:xfrm>
            <a:off x="2394061" y="5689708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1.5</a:t>
            </a:r>
            <a:endParaRPr lang="ar-AE" dirty="0"/>
          </a:p>
        </p:txBody>
      </p:sp>
      <p:sp>
        <p:nvSpPr>
          <p:cNvPr id="71" name="مستطيل 70"/>
          <p:cNvSpPr/>
          <p:nvPr/>
        </p:nvSpPr>
        <p:spPr>
          <a:xfrm>
            <a:off x="3993651" y="567508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b="1" dirty="0" smtClean="0"/>
              <a:t>2</a:t>
            </a:r>
            <a:endParaRPr lang="ar-AE" dirty="0"/>
          </a:p>
        </p:txBody>
      </p:sp>
      <p:sp>
        <p:nvSpPr>
          <p:cNvPr id="73" name="مستطيل 72"/>
          <p:cNvSpPr/>
          <p:nvPr/>
        </p:nvSpPr>
        <p:spPr>
          <a:xfrm>
            <a:off x="2021825" y="5705862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c)</a:t>
            </a:r>
          </a:p>
        </p:txBody>
      </p:sp>
      <p:sp>
        <p:nvSpPr>
          <p:cNvPr id="74" name="مستطيل 73"/>
          <p:cNvSpPr/>
          <p:nvPr/>
        </p:nvSpPr>
        <p:spPr>
          <a:xfrm>
            <a:off x="3576534" y="5693255"/>
            <a:ext cx="44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61" name="شكل بيضاوي 60"/>
          <p:cNvSpPr/>
          <p:nvPr/>
        </p:nvSpPr>
        <p:spPr>
          <a:xfrm>
            <a:off x="7601885" y="5985082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شكل بيضاوي 63"/>
          <p:cNvSpPr/>
          <p:nvPr/>
        </p:nvSpPr>
        <p:spPr>
          <a:xfrm>
            <a:off x="6688703" y="1748271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شكل بيضاوي 69"/>
          <p:cNvSpPr/>
          <p:nvPr/>
        </p:nvSpPr>
        <p:spPr>
          <a:xfrm>
            <a:off x="8672018" y="3847731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شكل بيضاوي 71"/>
          <p:cNvSpPr/>
          <p:nvPr/>
        </p:nvSpPr>
        <p:spPr>
          <a:xfrm>
            <a:off x="4365390" y="2275014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شكل بيضاوي 74"/>
          <p:cNvSpPr/>
          <p:nvPr/>
        </p:nvSpPr>
        <p:spPr>
          <a:xfrm>
            <a:off x="3684822" y="5769043"/>
            <a:ext cx="215754" cy="20709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5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2195</TotalTime>
  <Words>1310</Words>
  <Application>Microsoft Office PowerPoint</Application>
  <PresentationFormat>A4 Paper (210x297 mm)</PresentationFormat>
  <Paragraphs>232</Paragraphs>
  <Slides>5</Slides>
  <Notes>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ليلى عبدالله المنصوري</dc:creator>
  <cp:lastModifiedBy>حساب Microsoft</cp:lastModifiedBy>
  <cp:revision>37</cp:revision>
  <dcterms:created xsi:type="dcterms:W3CDTF">2019-02-17T21:11:11Z</dcterms:created>
  <dcterms:modified xsi:type="dcterms:W3CDTF">2021-01-27T20:54:19Z</dcterms:modified>
</cp:coreProperties>
</file>