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461" r:id="rId5"/>
    <p:sldId id="2683" r:id="rId6"/>
    <p:sldId id="2678" r:id="rId7"/>
    <p:sldId id="296" r:id="rId8"/>
    <p:sldId id="299" r:id="rId9"/>
    <p:sldId id="2679" r:id="rId10"/>
    <p:sldId id="2705" r:id="rId11"/>
    <p:sldId id="298" r:id="rId12"/>
    <p:sldId id="2718" r:id="rId13"/>
    <p:sldId id="2731" r:id="rId14"/>
    <p:sldId id="2732" r:id="rId15"/>
    <p:sldId id="2733" r:id="rId16"/>
    <p:sldId id="2734" r:id="rId17"/>
    <p:sldId id="2735" r:id="rId18"/>
    <p:sldId id="2736" r:id="rId19"/>
    <p:sldId id="2737" r:id="rId20"/>
    <p:sldId id="2713" r:id="rId21"/>
    <p:sldId id="2715" r:id="rId22"/>
    <p:sldId id="2725" r:id="rId23"/>
    <p:sldId id="2726" r:id="rId24"/>
    <p:sldId id="4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31"/>
            <p14:sldId id="2732"/>
            <p14:sldId id="2733"/>
            <p14:sldId id="2734"/>
            <p14:sldId id="2735"/>
            <p14:sldId id="2736"/>
            <p14:sldId id="2737"/>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CAA"/>
    <a:srgbClr val="C00000"/>
    <a:srgbClr val="1C1C1C"/>
    <a:srgbClr val="BA8C41"/>
    <a:srgbClr val="AC833B"/>
    <a:srgbClr val="000000"/>
    <a:srgbClr val="5F5F5F"/>
    <a:srgbClr val="9A9C9B"/>
    <a:srgbClr val="3E8C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62"/>
    <p:restoredTop sz="96259"/>
  </p:normalViewPr>
  <p:slideViewPr>
    <p:cSldViewPr snapToGrid="0">
      <p:cViewPr>
        <p:scale>
          <a:sx n="100" d="100"/>
          <a:sy n="100" d="100"/>
        </p:scale>
        <p:origin x="576" y="5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5/21/25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62850344566784"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mauthor.com/present/654700257332428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000217883181056"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596619365548032"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8 Advanced</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a:solidFill>
                  <a:srgbClr val="AC833B"/>
                </a:solidFill>
                <a:latin typeface="Helvetica" pitchFamily="2" charset="0"/>
              </a:rPr>
              <a:t>03</a:t>
            </a:r>
          </a:p>
          <a:p>
            <a:pPr marL="0" indent="0">
              <a:lnSpc>
                <a:spcPct val="100000"/>
              </a:lnSpc>
              <a:buNone/>
            </a:pPr>
            <a:r>
              <a:rPr lang="en-US" sz="3600" b="1">
                <a:solidFill>
                  <a:srgbClr val="AC833B"/>
                </a:solidFill>
                <a:latin typeface="Helvetica" pitchFamily="2" charset="0"/>
              </a:rPr>
              <a:t>06</a:t>
            </a:r>
          </a:p>
          <a:p>
            <a:pPr marL="0" indent="0">
              <a:lnSpc>
                <a:spcPct val="100000"/>
              </a:lnSpc>
              <a:buNone/>
            </a:pPr>
            <a:r>
              <a:rPr lang="en-US" sz="3600" b="1">
                <a:solidFill>
                  <a:srgbClr val="AC833B"/>
                </a:solidFill>
                <a:latin typeface="Helvetica" pitchFamily="2" charset="0"/>
              </a:rPr>
              <a:t>08</a:t>
            </a:r>
          </a:p>
          <a:p>
            <a:pPr marL="0" indent="0">
              <a:lnSpc>
                <a:spcPct val="100000"/>
              </a:lnSpc>
              <a:buNone/>
            </a:pPr>
            <a:r>
              <a:rPr lang="en-US" sz="3600" b="1">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a:latin typeface="Helvetica" pitchFamily="2" charset="0"/>
              </a:rPr>
              <a:t>The slides within this resource, although detailed, are designed as a starting point for teachers. You can:</a:t>
            </a:r>
          </a:p>
          <a:p>
            <a:endParaRPr lang="en-US" altLang="ru-RU">
              <a:latin typeface="Helvetica" pitchFamily="2" charset="0"/>
            </a:endParaRPr>
          </a:p>
          <a:p>
            <a:pPr marL="541338" indent="-184150">
              <a:buFont typeface="Arial" panose="020B0604020202020204" pitchFamily="34" charset="0"/>
              <a:buChar char="•"/>
            </a:pPr>
            <a:r>
              <a:rPr lang="en-US" altLang="ru-RU">
                <a:latin typeface="Helvetica" pitchFamily="2" charset="0"/>
              </a:rPr>
              <a:t>construct lessons around the language points explored in them. </a:t>
            </a:r>
          </a:p>
          <a:p>
            <a:pPr marL="541338" indent="-184150">
              <a:buFont typeface="Arial" panose="020B0604020202020204" pitchFamily="34" charset="0"/>
              <a:buChar char="•"/>
            </a:pPr>
            <a:r>
              <a:rPr lang="en-US" altLang="ru-RU">
                <a:latin typeface="Helvetica" pitchFamily="2" charset="0"/>
              </a:rPr>
              <a:t>use the slides individually as a resource within a lesson. </a:t>
            </a:r>
          </a:p>
          <a:p>
            <a:pPr marL="541338" indent="-184150">
              <a:buFont typeface="Arial" panose="020B0604020202020204" pitchFamily="34" charset="0"/>
              <a:buChar char="•"/>
            </a:pPr>
            <a:r>
              <a:rPr lang="en-US" altLang="ru-RU">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a:latin typeface="Helvetica" pitchFamily="2" charset="0"/>
            </a:endParaRPr>
          </a:p>
          <a:p>
            <a:pPr algn="just"/>
            <a:r>
              <a:rPr lang="en-US" altLang="ru-RU">
                <a:latin typeface="Helvetica" pitchFamily="2" charset="0"/>
              </a:rPr>
              <a:t>Ensure that students have been exposed to all the language points in the coverage ahead of their end of term exam.</a:t>
            </a:r>
          </a:p>
          <a:p>
            <a:endParaRPr lang="en-AE" sz="160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930ABBB-5E90-7B7E-229E-64077DFB29DB}"/>
              </a:ext>
            </a:extLst>
          </p:cNvPr>
          <p:cNvGraphicFramePr>
            <a:graphicFrameLocks noGrp="1"/>
          </p:cNvGraphicFramePr>
          <p:nvPr>
            <p:extLst>
              <p:ext uri="{D42A27DB-BD31-4B8C-83A1-F6EECF244321}">
                <p14:modId xmlns:p14="http://schemas.microsoft.com/office/powerpoint/2010/main" val="354856864"/>
              </p:ext>
            </p:extLst>
          </p:nvPr>
        </p:nvGraphicFramePr>
        <p:xfrm>
          <a:off x="0" y="0"/>
          <a:ext cx="12192000" cy="6857999"/>
        </p:xfrm>
        <a:graphic>
          <a:graphicData uri="http://schemas.openxmlformats.org/drawingml/2006/table">
            <a:tbl>
              <a:tblPr firstRow="1" firstCol="1" bandRow="1"/>
              <a:tblGrid>
                <a:gridCol w="2490352">
                  <a:extLst>
                    <a:ext uri="{9D8B030D-6E8A-4147-A177-3AD203B41FA5}">
                      <a16:colId xmlns:a16="http://schemas.microsoft.com/office/drawing/2014/main" val="1272710824"/>
                    </a:ext>
                  </a:extLst>
                </a:gridCol>
                <a:gridCol w="2963787">
                  <a:extLst>
                    <a:ext uri="{9D8B030D-6E8A-4147-A177-3AD203B41FA5}">
                      <a16:colId xmlns:a16="http://schemas.microsoft.com/office/drawing/2014/main" val="3524681715"/>
                    </a:ext>
                  </a:extLst>
                </a:gridCol>
                <a:gridCol w="3687766">
                  <a:extLst>
                    <a:ext uri="{9D8B030D-6E8A-4147-A177-3AD203B41FA5}">
                      <a16:colId xmlns:a16="http://schemas.microsoft.com/office/drawing/2014/main" val="2302269001"/>
                    </a:ext>
                  </a:extLst>
                </a:gridCol>
                <a:gridCol w="3050095">
                  <a:extLst>
                    <a:ext uri="{9D8B030D-6E8A-4147-A177-3AD203B41FA5}">
                      <a16:colId xmlns:a16="http://schemas.microsoft.com/office/drawing/2014/main" val="303285749"/>
                    </a:ext>
                  </a:extLst>
                </a:gridCol>
              </a:tblGrid>
              <a:tr h="491729">
                <a:tc gridSpan="4">
                  <a:txBody>
                    <a:bodyPr/>
                    <a:lstStyle/>
                    <a:p>
                      <a:pPr algn="ctr">
                        <a:lnSpc>
                          <a:spcPct val="107000"/>
                        </a:lnSpc>
                        <a:spcAft>
                          <a:spcPts val="800"/>
                        </a:spcAft>
                        <a:buNone/>
                      </a:pP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6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Looking back,</a:t>
                      </a:r>
                      <a:r>
                        <a:rPr lang="en-GB" sz="16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free time, environment.</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9866459"/>
                  </a:ext>
                </a:extLst>
              </a:tr>
              <a:tr h="419142">
                <a:tc>
                  <a:txBody>
                    <a:bodyPr/>
                    <a:lstStyle/>
                    <a:p>
                      <a:pPr algn="ctr">
                        <a:lnSpc>
                          <a:spcPct val="107000"/>
                        </a:lnSpc>
                        <a:spcAft>
                          <a:spcPts val="800"/>
                        </a:spcAft>
                        <a:buNone/>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buNone/>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GB" sz="16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buNone/>
                      </a:pPr>
                      <a:r>
                        <a:rPr lang="en-GB"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4182088512"/>
                  </a:ext>
                </a:extLst>
              </a:tr>
              <a:tr h="1335711">
                <a:tc>
                  <a:txBody>
                    <a:bodyPr/>
                    <a:lstStyle/>
                    <a:p>
                      <a:pPr marL="19685"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Clauses and phrases: defining relative clauses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'who/that/which' in basic defining (restrictive) relative clauses (48)</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indent="4445" algn="ctr">
                        <a:lnSpc>
                          <a:spcPct val="107000"/>
                        </a:lnSpc>
                        <a:spcAft>
                          <a:spcPts val="600"/>
                        </a:spcAft>
                        <a:buNone/>
                      </a:pPr>
                      <a:r>
                        <a:rPr lang="en-US"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defining (restrictive) clauses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indent="4445" algn="ctr">
                        <a:lnSpc>
                          <a:spcPct val="107000"/>
                        </a:lnSpc>
                        <a:spcAft>
                          <a:spcPts val="600"/>
                        </a:spcAft>
                        <a:buNone/>
                      </a:pPr>
                      <a:r>
                        <a:rPr lang="en-US"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defining (restrictive) relative clauses with relative pronoun omitted (59)</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buNone/>
                      </a:pPr>
                      <a:r>
                        <a:rPr lang="en-GB" sz="1600" dirty="0">
                          <a:solidFill>
                            <a:srgbClr val="2F2F2F"/>
                          </a:solidFill>
                          <a:effectLst/>
                          <a:latin typeface="Arial" panose="020B0604020202020204" pitchFamily="34" charset="0"/>
                          <a:ea typeface="Calibri" panose="020F0502020204030204" pitchFamily="34" charset="0"/>
                          <a:cs typeface="Arial" panose="020B0604020202020204" pitchFamily="34" charset="0"/>
                        </a:rPr>
                        <a:t>Describing hopes and plans</a:t>
                      </a:r>
                      <a:endParaRPr lang="en-GB" sz="16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US"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Making predictions and hypothesising </a:t>
                      </a:r>
                    </a:p>
                    <a:p>
                      <a:pPr marL="15240" algn="ctr">
                        <a:lnSpc>
                          <a:spcPct val="107000"/>
                        </a:lnSpc>
                        <a:spcAft>
                          <a:spcPts val="800"/>
                        </a:spcAft>
                        <a:buNone/>
                      </a:pPr>
                      <a:r>
                        <a:rPr lang="en-GB" sz="1600" dirty="0">
                          <a:solidFill>
                            <a:srgbClr val="2F2F2F"/>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Describing past experiences and events</a:t>
                      </a: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25621291"/>
                  </a:ext>
                </a:extLst>
              </a:tr>
              <a:tr h="818295">
                <a:tc>
                  <a:txBody>
                    <a:bodyPr/>
                    <a:lstStyle/>
                    <a:p>
                      <a:pPr marL="19685"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Clauses and phrases: non-defining relative clauses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'who/that/which' in basic defining (restrictive) relative clauses (48)</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non-defining (non-restrictive) relative clauses (57)</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116524927"/>
                  </a:ext>
                </a:extLst>
              </a:tr>
              <a:tr h="943322">
                <a:tc>
                  <a:txBody>
                    <a:bodyPr/>
                    <a:lstStyle/>
                    <a:p>
                      <a:pPr marL="19685" algn="ctr">
                        <a:lnSpc>
                          <a:spcPct val="107000"/>
                        </a:lnSpc>
                        <a:spcAft>
                          <a:spcPts val="800"/>
                        </a:spcAft>
                        <a:buNone/>
                      </a:pPr>
                      <a:r>
                        <a:rPr lang="en-GB" sz="1600">
                          <a:solidFill>
                            <a:srgbClr val="2F2F2F"/>
                          </a:solidFill>
                          <a:effectLst/>
                          <a:latin typeface="Arial" panose="020B0604020202020204" pitchFamily="34" charset="0"/>
                          <a:ea typeface="Calibri" panose="020F0502020204030204" pitchFamily="34" charset="0"/>
                          <a:cs typeface="Arial" panose="020B0604020202020204" pitchFamily="34" charset="0"/>
                        </a:rPr>
                        <a:t>Passive: past simple passive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2F2F2F"/>
                          </a:solidFill>
                          <a:effectLst/>
                          <a:latin typeface="Arial" panose="020B0604020202020204" pitchFamily="34" charset="0"/>
                          <a:ea typeface="Arial" panose="020B0604020202020204" pitchFamily="34" charset="0"/>
                          <a:cs typeface="Arial" panose="020B0604020202020204" pitchFamily="34" charset="0"/>
                        </a:rPr>
                        <a:t>statements using common regular past simple forms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GB"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past simple passive (48)</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871947471"/>
                  </a:ext>
                </a:extLst>
              </a:tr>
              <a:tr h="818295">
                <a:tc>
                  <a:txBody>
                    <a:bodyPr/>
                    <a:lstStyle/>
                    <a:p>
                      <a:pPr marL="19685"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Past time: present perfect simple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2F2F2F"/>
                          </a:solidFill>
                          <a:effectLst/>
                          <a:latin typeface="Arial" panose="020B0604020202020204" pitchFamily="34" charset="0"/>
                          <a:ea typeface="Arial" panose="020B0604020202020204" pitchFamily="34" charset="0"/>
                          <a:cs typeface="Arial" panose="020B0604020202020204" pitchFamily="34" charset="0"/>
                        </a:rPr>
                        <a:t>statements using common regular past simple forms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present perfect with 'for/since' to talk about the duration of states and conditions (44)</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31958786"/>
                  </a:ext>
                </a:extLst>
              </a:tr>
              <a:tr h="818295">
                <a:tc>
                  <a:txBody>
                    <a:bodyPr/>
                    <a:lstStyle/>
                    <a:p>
                      <a:pPr marL="19685" algn="ctr">
                        <a:lnSpc>
                          <a:spcPct val="107000"/>
                        </a:lnSpc>
                        <a:spcAft>
                          <a:spcPts val="800"/>
                        </a:spcAft>
                        <a:buNone/>
                      </a:pPr>
                      <a:r>
                        <a:rPr lang="en-US" sz="1600">
                          <a:solidFill>
                            <a:srgbClr val="2F2F2F"/>
                          </a:solidFill>
                          <a:effectLst/>
                          <a:latin typeface="Arial" panose="020B0604020202020204" pitchFamily="34" charset="0"/>
                          <a:ea typeface="Arial" panose="020B0604020202020204" pitchFamily="34" charset="0"/>
                          <a:cs typeface="Arial" panose="020B0604020202020204" pitchFamily="34" charset="0"/>
                        </a:rPr>
                        <a:t>Conditionals: first conditional</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2F2F2F"/>
                          </a:solidFill>
                          <a:effectLst/>
                          <a:latin typeface="Arial" panose="020B0604020202020204" pitchFamily="34" charset="0"/>
                          <a:ea typeface="Arial" panose="020B0604020202020204" pitchFamily="34" charset="0"/>
                          <a:cs typeface="Arial" panose="020B0604020202020204" pitchFamily="34" charset="0"/>
                        </a:rPr>
                        <a:t>'will' + infinitive for predictions about the future (38)</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GB"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possible future outcomes of a present action or situation using the first conditional (46)</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056348517"/>
                  </a:ext>
                </a:extLst>
              </a:tr>
              <a:tr h="1213210">
                <a:tc>
                  <a:txBody>
                    <a:bodyPr/>
                    <a:lstStyle/>
                    <a:p>
                      <a:pPr marL="19685" algn="ctr">
                        <a:lnSpc>
                          <a:spcPct val="107000"/>
                        </a:lnSpc>
                        <a:spcAft>
                          <a:spcPts val="800"/>
                        </a:spcAft>
                        <a:buNone/>
                      </a:pPr>
                      <a:r>
                        <a:rPr lang="en-GB" sz="1600">
                          <a:solidFill>
                            <a:srgbClr val="2F2F2F"/>
                          </a:solidFill>
                          <a:effectLst/>
                          <a:latin typeface="Arial" panose="020B0604020202020204" pitchFamily="34" charset="0"/>
                          <a:ea typeface="Calibri" panose="020F0502020204030204" pitchFamily="34" charset="0"/>
                          <a:cs typeface="Arial" panose="020B0604020202020204" pitchFamily="34" charset="0"/>
                        </a:rPr>
                        <a:t>Modals: ‘used to’ and ‘would’</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2F2F2F"/>
                          </a:solidFill>
                          <a:effectLst/>
                          <a:latin typeface="Arial" panose="020B0604020202020204" pitchFamily="34" charset="0"/>
                          <a:ea typeface="Arial" panose="020B0604020202020204" pitchFamily="34" charset="0"/>
                          <a:cs typeface="Arial" panose="020B0604020202020204" pitchFamily="34" charset="0"/>
                        </a:rPr>
                        <a:t>'should(n't)' to offer or ask for advice or suggestions (36)</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5400" algn="ctr">
                        <a:lnSpc>
                          <a:spcPct val="107000"/>
                        </a:lnSpc>
                        <a:spcAft>
                          <a:spcPts val="600"/>
                        </a:spcAft>
                        <a:buNone/>
                      </a:pPr>
                      <a:r>
                        <a:rPr lang="en-GB"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'used to' to refer to past habits and routines (45)</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5400" algn="ctr">
                        <a:lnSpc>
                          <a:spcPct val="107000"/>
                        </a:lnSpc>
                        <a:spcAft>
                          <a:spcPts val="600"/>
                        </a:spcAft>
                        <a:buNone/>
                      </a:pPr>
                      <a:r>
                        <a:rPr lang="en-GB" sz="1600" dirty="0">
                          <a:solidFill>
                            <a:srgbClr val="2F2F2F"/>
                          </a:solidFill>
                          <a:effectLst/>
                          <a:latin typeface="Arial" panose="020B0604020202020204" pitchFamily="34" charset="0"/>
                          <a:ea typeface="Arial" panose="020B0604020202020204" pitchFamily="34" charset="0"/>
                          <a:cs typeface="Arial" panose="020B0604020202020204" pitchFamily="34" charset="0"/>
                        </a:rPr>
                        <a:t>'would' to refer to past habits and routines (55)</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0743" marR="60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934540669"/>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1009247621"/>
              </p:ext>
            </p:extLst>
          </p:nvPr>
        </p:nvGraphicFramePr>
        <p:xfrm>
          <a:off x="0" y="1"/>
          <a:ext cx="12192000" cy="6877946"/>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805297">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She visited the town </a:t>
                      </a:r>
                      <a:r>
                        <a:rPr lang="en-US" sz="1800" b="1" i="0" u="sng" kern="1200" dirty="0">
                          <a:solidFill>
                            <a:schemeClr val="tx2"/>
                          </a:solidFill>
                          <a:effectLst/>
                          <a:latin typeface="Arial" panose="020B0604020202020204" pitchFamily="34" charset="0"/>
                          <a:ea typeface="+mn-ea"/>
                          <a:cs typeface="Arial" panose="020B0604020202020204" pitchFamily="34" charset="0"/>
                        </a:rPr>
                        <a:t>where she was </a:t>
                      </a:r>
                      <a:r>
                        <a:rPr lang="en-US" sz="1800" b="1" i="0" u="sng" kern="1200">
                          <a:solidFill>
                            <a:schemeClr val="tx2"/>
                          </a:solidFill>
                          <a:effectLst/>
                          <a:latin typeface="Arial" panose="020B0604020202020204" pitchFamily="34" charset="0"/>
                          <a:ea typeface="+mn-ea"/>
                          <a:cs typeface="Arial" panose="020B0604020202020204" pitchFamily="34" charset="0"/>
                        </a:rPr>
                        <a:t>born</a:t>
                      </a:r>
                      <a:r>
                        <a:rPr lang="en-US" sz="1800" b="1" i="0" kern="1200">
                          <a:solidFill>
                            <a:schemeClr val="tx2"/>
                          </a:solidFill>
                          <a:effectLst/>
                          <a:latin typeface="Arial" panose="020B0604020202020204" pitchFamily="34" charset="0"/>
                          <a:ea typeface="+mn-ea"/>
                          <a:cs typeface="Arial" panose="020B0604020202020204" pitchFamily="34" charset="0"/>
                        </a:rPr>
                        <a:t>.</a:t>
                      </a:r>
                      <a:endParaRPr lang="en-US" sz="1800" b="1" i="0"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2212">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Is the information after ‘where’ important to know which town we are talking about? Can we remove ‘where she was born’ and still understand the sentence fully?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22132">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defining relative clause</a:t>
                      </a: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s</a:t>
                      </a:r>
                      <a:endParaRPr lang="en-US" sz="1800" b="1" kern="1200" dirty="0">
                        <a:solidFill>
                          <a:schemeClr val="tx2"/>
                        </a:solidFill>
                        <a:effectLst/>
                        <a:latin typeface="Arial"/>
                        <a:ea typeface="+mn-ea"/>
                        <a:cs typeface="Arial"/>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subject / object + ‘who / what / which / where / that’ + rest of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540373">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We use defining relative clauses to give essential information about a person or thing. This information tells us which person or thing we are talking about. Without this clause, the sentence would not be clear. We usually use who, which, that, or where to join the two parts of the sentence. The clause is not separated by commas.</a:t>
                      </a:r>
                    </a:p>
                    <a:p>
                      <a:pPr marL="0" algn="l" defTabSz="914400" rtl="0" eaLnBrk="1" latinLnBrk="0" hangingPunct="1"/>
                      <a:endParaRPr lang="en-US" sz="1800" dirty="0">
                        <a:latin typeface="Arial" panose="020B0604020202020204" pitchFamily="34" charset="0"/>
                        <a:cs typeface="Arial" panose="020B0604020202020204" pitchFamily="34" charset="0"/>
                      </a:endParaRPr>
                    </a:p>
                    <a:p>
                      <a:pPr marL="0" algn="l" defTabSz="914400" rtl="0" eaLnBrk="1" latinLnBrk="0" hangingPunct="1"/>
                      <a:r>
                        <a:rPr lang="en-US" sz="1800" dirty="0">
                          <a:latin typeface="Arial" panose="020B0604020202020204" pitchFamily="34" charset="0"/>
                          <a:cs typeface="Arial" panose="020B0604020202020204" pitchFamily="34" charset="0"/>
                        </a:rPr>
                        <a:t>Who is for people.</a:t>
                      </a:r>
                    </a:p>
                    <a:p>
                      <a:pPr marL="0" algn="l" defTabSz="914400" rtl="0" eaLnBrk="1" latinLnBrk="0" hangingPunct="1"/>
                      <a:r>
                        <a:rPr lang="en-US" sz="1800" dirty="0">
                          <a:latin typeface="Arial" panose="020B0604020202020204" pitchFamily="34" charset="0"/>
                          <a:cs typeface="Arial" panose="020B0604020202020204" pitchFamily="34" charset="0"/>
                        </a:rPr>
                        <a:t>Which is for things.</a:t>
                      </a:r>
                    </a:p>
                    <a:p>
                      <a:pPr marL="0" algn="l" defTabSz="914400" rtl="0" eaLnBrk="1" latinLnBrk="0" hangingPunct="1"/>
                      <a:r>
                        <a:rPr lang="en-US" sz="1800" dirty="0">
                          <a:latin typeface="Arial" panose="020B0604020202020204" pitchFamily="34" charset="0"/>
                          <a:cs typeface="Arial" panose="020B0604020202020204" pitchFamily="34" charset="0"/>
                        </a:rPr>
                        <a:t>That can be used for people or things.</a:t>
                      </a:r>
                    </a:p>
                    <a:p>
                      <a:pPr marL="0" algn="l" defTabSz="914400" rtl="0" eaLnBrk="1" latinLnBrk="0" hangingPunct="1"/>
                      <a:r>
                        <a:rPr lang="en-US" sz="1800" dirty="0">
                          <a:latin typeface="Arial" panose="020B0604020202020204" pitchFamily="34" charset="0"/>
                          <a:cs typeface="Arial" panose="020B0604020202020204" pitchFamily="34" charset="0"/>
                        </a:rPr>
                        <a:t>Where is for places.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6798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book </a:t>
                      </a:r>
                      <a:r>
                        <a:rPr lang="en-US" sz="1800" b="0" u="sng" dirty="0">
                          <a:solidFill>
                            <a:schemeClr val="tx1"/>
                          </a:solidFill>
                          <a:latin typeface="Arial" panose="020B0604020202020204" pitchFamily="34" charset="0"/>
                          <a:cs typeface="Arial" panose="020B0604020202020204" pitchFamily="34" charset="0"/>
                        </a:rPr>
                        <a:t>that I borrowed</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is new.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That’s the laptop </a:t>
                      </a:r>
                      <a:r>
                        <a:rPr lang="en-US" sz="1800" b="0" u="sng" dirty="0">
                          <a:solidFill>
                            <a:schemeClr val="tx1"/>
                          </a:solidFill>
                          <a:latin typeface="Arial" panose="020B0604020202020204" pitchFamily="34" charset="0"/>
                          <a:cs typeface="Arial" panose="020B0604020202020204" pitchFamily="34" charset="0"/>
                        </a:rPr>
                        <a:t>which I bought yesterday</a:t>
                      </a:r>
                      <a:r>
                        <a:rPr lang="en-US" sz="1800" b="0" dirty="0">
                          <a:solidFill>
                            <a:schemeClr val="tx1"/>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man </a:t>
                      </a:r>
                      <a:r>
                        <a:rPr lang="en-US" sz="1800" b="0" u="sng" dirty="0">
                          <a:solidFill>
                            <a:schemeClr val="tx1"/>
                          </a:solidFill>
                          <a:latin typeface="Arial" panose="020B0604020202020204" pitchFamily="34" charset="0"/>
                          <a:cs typeface="Arial" panose="020B0604020202020204" pitchFamily="34" charset="0"/>
                        </a:rPr>
                        <a:t>who emailed me</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isn’t in the office today.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Did you see the film </a:t>
                      </a:r>
                      <a:r>
                        <a:rPr lang="en-US" sz="1800" b="0" u="sng" dirty="0">
                          <a:solidFill>
                            <a:schemeClr val="tx1"/>
                          </a:solidFill>
                          <a:latin typeface="Arial" panose="020B0604020202020204" pitchFamily="34" charset="0"/>
                          <a:cs typeface="Arial" panose="020B0604020202020204" pitchFamily="34" charset="0"/>
                        </a:rPr>
                        <a:t>that I recommended</a:t>
                      </a:r>
                      <a:r>
                        <a:rPr lang="en-US" sz="1800" b="0" dirty="0">
                          <a:solidFill>
                            <a:schemeClr val="tx1"/>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2E03-B1D9-A749-7C04-768E593BCBD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68EDDE3-B6BA-8469-BB81-165B3F6046FE}"/>
              </a:ext>
            </a:extLst>
          </p:cNvPr>
          <p:cNvGraphicFramePr>
            <a:graphicFrameLocks noGrp="1"/>
          </p:cNvGraphicFramePr>
          <p:nvPr>
            <p:extLst>
              <p:ext uri="{D42A27DB-BD31-4B8C-83A1-F6EECF244321}">
                <p14:modId xmlns:p14="http://schemas.microsoft.com/office/powerpoint/2010/main" val="196087968"/>
              </p:ext>
            </p:extLst>
          </p:nvPr>
        </p:nvGraphicFramePr>
        <p:xfrm>
          <a:off x="0" y="1"/>
          <a:ext cx="12192000" cy="6857998"/>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199281">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The book </a:t>
                      </a:r>
                      <a:r>
                        <a:rPr lang="en-US" sz="1800" b="1" i="0" u="sng" kern="1200" dirty="0">
                          <a:solidFill>
                            <a:schemeClr val="tx2"/>
                          </a:solidFill>
                          <a:effectLst/>
                          <a:latin typeface="Arial" panose="020B0604020202020204" pitchFamily="34" charset="0"/>
                          <a:ea typeface="+mn-ea"/>
                          <a:cs typeface="Arial" panose="020B0604020202020204" pitchFamily="34" charset="0"/>
                        </a:rPr>
                        <a:t>I borrowed</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is new.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9247">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What did I borrow? Who borrowed it? Is ‘the book’ the subject (the doer) of ‘borrowed’?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9194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defining relative clauses</a:t>
                      </a:r>
                      <a:endParaRPr lang="en-US" sz="1800" b="1" kern="1200" dirty="0">
                        <a:solidFill>
                          <a:schemeClr val="tx2"/>
                        </a:solidFill>
                        <a:effectLst/>
                        <a:latin typeface="Arial"/>
                        <a:ea typeface="+mn-ea"/>
                        <a:cs typeface="Arial"/>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object + (elided ‘who / what / which / where / that’) + rest of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86850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Sometimes in defining relative clauses, we can leave out the relative pronoun (who, which, or that) but only when it is the object of the clause, not the subject.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She’s the woman (who) I met at the meeting. We can remove the pronoun here because it’s the object of the verb (met).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That’s the man </a:t>
                      </a:r>
                      <a:r>
                        <a:rPr lang="en-GB" b="0" u="sng" dirty="0">
                          <a:latin typeface="Arial" panose="020B0604020202020204" pitchFamily="34" charset="0"/>
                          <a:cs typeface="Arial" panose="020B0604020202020204" pitchFamily="34" charset="0"/>
                        </a:rPr>
                        <a:t>who helped me</a:t>
                      </a:r>
                      <a:r>
                        <a:rPr lang="en-GB" dirty="0">
                          <a:latin typeface="Arial" panose="020B0604020202020204" pitchFamily="34" charset="0"/>
                          <a:cs typeface="Arial" panose="020B0604020202020204" pitchFamily="34" charset="0"/>
                        </a:rPr>
                        <a:t>. → We </a:t>
                      </a:r>
                      <a:r>
                        <a:rPr lang="en-GB" b="0" dirty="0">
                          <a:latin typeface="Arial" panose="020B0604020202020204" pitchFamily="34" charset="0"/>
                          <a:cs typeface="Arial" panose="020B0604020202020204" pitchFamily="34" charset="0"/>
                        </a:rPr>
                        <a:t>cannot</a:t>
                      </a:r>
                      <a:r>
                        <a:rPr lang="en-GB" dirty="0">
                          <a:latin typeface="Arial" panose="020B0604020202020204" pitchFamily="34" charset="0"/>
                          <a:cs typeface="Arial" panose="020B0604020202020204" pitchFamily="34" charset="0"/>
                        </a:rPr>
                        <a:t> say: </a:t>
                      </a:r>
                      <a:r>
                        <a:rPr lang="en-GB" i="1" dirty="0">
                          <a:latin typeface="Arial" panose="020B0604020202020204" pitchFamily="34" charset="0"/>
                          <a:cs typeface="Arial" panose="020B0604020202020204" pitchFamily="34" charset="0"/>
                        </a:rPr>
                        <a:t>That’s the man helped me. </a:t>
                      </a:r>
                      <a:r>
                        <a:rPr lang="en-GB" i="0" dirty="0">
                          <a:latin typeface="Arial" panose="020B0604020202020204" pitchFamily="34" charset="0"/>
                          <a:cs typeface="Arial" panose="020B0604020202020204" pitchFamily="34" charset="0"/>
                        </a:rPr>
                        <a:t>The man is the subject of ‘helped’.</a:t>
                      </a:r>
                      <a:endParaRPr lang="en-GB"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3903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 remember the song </a:t>
                      </a:r>
                      <a:r>
                        <a:rPr lang="en-US" sz="1800" b="0" u="sng" dirty="0">
                          <a:solidFill>
                            <a:schemeClr val="tx1"/>
                          </a:solidFill>
                          <a:latin typeface="Arial" panose="020B0604020202020204" pitchFamily="34" charset="0"/>
                          <a:cs typeface="Arial" panose="020B0604020202020204" pitchFamily="34" charset="0"/>
                        </a:rPr>
                        <a:t>we heard</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them sing. (the song is the object of ‘heard’)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 took the laptop </a:t>
                      </a:r>
                      <a:r>
                        <a:rPr lang="en-US" sz="1800" b="0" u="sng" dirty="0">
                          <a:solidFill>
                            <a:schemeClr val="tx1"/>
                          </a:solidFill>
                          <a:latin typeface="Arial" panose="020B0604020202020204" pitchFamily="34" charset="0"/>
                          <a:cs typeface="Arial" panose="020B0604020202020204" pitchFamily="34" charset="0"/>
                        </a:rPr>
                        <a:t>I bought yesterday</a:t>
                      </a:r>
                      <a:r>
                        <a:rPr lang="en-US" sz="1800" b="0" u="none" dirty="0">
                          <a:solidFill>
                            <a:schemeClr val="tx1"/>
                          </a:solidFill>
                          <a:latin typeface="Arial" panose="020B0604020202020204" pitchFamily="34" charset="0"/>
                          <a:cs typeface="Arial" panose="020B0604020202020204" pitchFamily="34" charset="0"/>
                        </a:rPr>
                        <a:t> to school. (the laptop is the object of ‘bought’)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Did you see the film</a:t>
                      </a:r>
                      <a:r>
                        <a:rPr lang="en-US" sz="1800" b="0" u="none" dirty="0">
                          <a:solidFill>
                            <a:schemeClr val="tx1"/>
                          </a:solidFill>
                          <a:latin typeface="Arial" panose="020B0604020202020204" pitchFamily="34" charset="0"/>
                          <a:cs typeface="Arial" panose="020B0604020202020204" pitchFamily="34" charset="0"/>
                        </a:rPr>
                        <a:t> </a:t>
                      </a:r>
                      <a:r>
                        <a:rPr lang="en-US" sz="1800" b="0" u="sng" dirty="0">
                          <a:solidFill>
                            <a:schemeClr val="tx1"/>
                          </a:solidFill>
                          <a:latin typeface="Arial" panose="020B0604020202020204" pitchFamily="34" charset="0"/>
                          <a:cs typeface="Arial" panose="020B0604020202020204" pitchFamily="34" charset="0"/>
                        </a:rPr>
                        <a:t>I recommended</a:t>
                      </a:r>
                      <a:r>
                        <a:rPr lang="en-US" sz="1800" b="0" dirty="0">
                          <a:solidFill>
                            <a:schemeClr val="tx1"/>
                          </a:solidFill>
                          <a:latin typeface="Arial" panose="020B0604020202020204" pitchFamily="34" charset="0"/>
                          <a:cs typeface="Arial" panose="020B0604020202020204" pitchFamily="34" charset="0"/>
                        </a:rPr>
                        <a:t>? (the film is the object of ‘recommended’)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847019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B4033-8229-6AAD-4BA7-6552A146866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34336FC-6E71-5459-9EA8-E1F8EAFDC0B2}"/>
              </a:ext>
            </a:extLst>
          </p:cNvPr>
          <p:cNvGraphicFramePr>
            <a:graphicFrameLocks noGrp="1"/>
          </p:cNvGraphicFramePr>
          <p:nvPr>
            <p:extLst>
              <p:ext uri="{D42A27DB-BD31-4B8C-83A1-F6EECF244321}">
                <p14:modId xmlns:p14="http://schemas.microsoft.com/office/powerpoint/2010/main" val="1212495581"/>
              </p:ext>
            </p:extLst>
          </p:nvPr>
        </p:nvGraphicFramePr>
        <p:xfrm>
          <a:off x="0" y="1"/>
          <a:ext cx="12192000" cy="6864325"/>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72865">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Dubai, </a:t>
                      </a:r>
                      <a:r>
                        <a:rPr lang="en-US" sz="1800" b="1" i="0" u="sng" kern="1200" dirty="0">
                          <a:solidFill>
                            <a:schemeClr val="tx2"/>
                          </a:solidFill>
                          <a:effectLst/>
                          <a:latin typeface="Arial" panose="020B0604020202020204" pitchFamily="34" charset="0"/>
                          <a:ea typeface="+mn-ea"/>
                          <a:cs typeface="Arial" panose="020B0604020202020204" pitchFamily="34" charset="0"/>
                        </a:rPr>
                        <a:t>which is known for its skyscrapers</a:t>
                      </a:r>
                      <a:r>
                        <a:rPr lang="en-US" sz="1800" b="1" i="0" kern="1200" dirty="0">
                          <a:solidFill>
                            <a:schemeClr val="tx2"/>
                          </a:solidFill>
                          <a:effectLst/>
                          <a:latin typeface="Arial" panose="020B0604020202020204" pitchFamily="34" charset="0"/>
                          <a:ea typeface="+mn-ea"/>
                          <a:cs typeface="Arial" panose="020B0604020202020204" pitchFamily="34" charset="0"/>
                        </a:rPr>
                        <a:t>, is very popular with tourists.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72865">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Does the clause give extra or important information? Can we remove the clause and still understand the sentence?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non-defining relative clause</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main clause + , + ‘</a:t>
                      </a:r>
                      <a:r>
                        <a:rPr lang="en-US" sz="1800" b="0" kern="1200" dirty="0">
                          <a:solidFill>
                            <a:schemeClr val="accent3"/>
                          </a:solidFill>
                          <a:effectLst/>
                          <a:latin typeface="Arial" panose="020B0604020202020204" pitchFamily="34" charset="0"/>
                          <a:ea typeface="+mn-ea"/>
                          <a:cs typeface="Arial" panose="020B0604020202020204" pitchFamily="34" charset="0"/>
                        </a:rPr>
                        <a:t>who / what / which / where’ + rest of relative clause + , + rest of main clause</a:t>
                      </a:r>
                      <a:endParaRPr lang="en-US" sz="1800" b="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non-defining relative clauses to add extra information about a person, place, or thing. This information is not essential to understand the main idea. We can remove the clause and the sentence still makes sense. These clauses are always separated by commas, and we cannot leave out the relative pronoun. We do not use ‘that’ in non-defining relative clauses.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My uncle, </a:t>
                      </a:r>
                      <a:r>
                        <a:rPr lang="en-US" sz="1800" b="0" u="sng" dirty="0">
                          <a:solidFill>
                            <a:schemeClr val="tx1"/>
                          </a:solidFill>
                          <a:latin typeface="Arial" panose="020B0604020202020204" pitchFamily="34" charset="0"/>
                          <a:cs typeface="Arial" panose="020B0604020202020204" pitchFamily="34" charset="0"/>
                        </a:rPr>
                        <a:t>who lives in Canada</a:t>
                      </a:r>
                      <a:r>
                        <a:rPr lang="en-US" sz="1800" b="0" dirty="0">
                          <a:solidFill>
                            <a:schemeClr val="tx1"/>
                          </a:solidFill>
                          <a:latin typeface="Arial" panose="020B0604020202020204" pitchFamily="34" charset="0"/>
                          <a:cs typeface="Arial" panose="020B0604020202020204" pitchFamily="34" charset="0"/>
                        </a:rPr>
                        <a:t>, is visiting next month.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new school, </a:t>
                      </a:r>
                      <a:r>
                        <a:rPr lang="en-US" sz="1800" b="0" u="sng" dirty="0">
                          <a:solidFill>
                            <a:schemeClr val="tx1"/>
                          </a:solidFill>
                          <a:latin typeface="Arial" panose="020B0604020202020204" pitchFamily="34" charset="0"/>
                          <a:cs typeface="Arial" panose="020B0604020202020204" pitchFamily="34" charset="0"/>
                        </a:rPr>
                        <a:t>which opened last year</a:t>
                      </a:r>
                      <a:r>
                        <a:rPr lang="en-US" sz="1800" b="0" dirty="0">
                          <a:solidFill>
                            <a:schemeClr val="tx1"/>
                          </a:solidFill>
                          <a:latin typeface="Arial" panose="020B0604020202020204" pitchFamily="34" charset="0"/>
                          <a:cs typeface="Arial" panose="020B0604020202020204" pitchFamily="34" charset="0"/>
                        </a:rPr>
                        <a:t>, already has 300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Al </a:t>
                      </a:r>
                      <a:r>
                        <a:rPr lang="en-US" sz="1800" b="0" dirty="0" err="1">
                          <a:solidFill>
                            <a:schemeClr val="tx1"/>
                          </a:solidFill>
                          <a:latin typeface="Arial" panose="020B0604020202020204" pitchFamily="34" charset="0"/>
                          <a:cs typeface="Arial" panose="020B0604020202020204" pitchFamily="34" charset="0"/>
                        </a:rPr>
                        <a:t>Dhayah</a:t>
                      </a:r>
                      <a:r>
                        <a:rPr lang="en-US" sz="1800" b="0" dirty="0">
                          <a:solidFill>
                            <a:schemeClr val="tx1"/>
                          </a:solidFill>
                          <a:latin typeface="Arial" panose="020B0604020202020204" pitchFamily="34" charset="0"/>
                          <a:cs typeface="Arial" panose="020B0604020202020204" pitchFamily="34" charset="0"/>
                        </a:rPr>
                        <a:t> Fort, </a:t>
                      </a:r>
                      <a:r>
                        <a:rPr lang="en-US" sz="1800" b="0" u="sng" dirty="0">
                          <a:solidFill>
                            <a:schemeClr val="tx1"/>
                          </a:solidFill>
                          <a:latin typeface="Arial" panose="020B0604020202020204" pitchFamily="34" charset="0"/>
                          <a:cs typeface="Arial" panose="020B0604020202020204" pitchFamily="34" charset="0"/>
                        </a:rPr>
                        <a:t>where the visitors went</a:t>
                      </a:r>
                      <a:r>
                        <a:rPr lang="en-US" sz="1800" b="0" dirty="0">
                          <a:solidFill>
                            <a:schemeClr val="tx1"/>
                          </a:solidFill>
                          <a:latin typeface="Arial" panose="020B0604020202020204" pitchFamily="34" charset="0"/>
                          <a:cs typeface="Arial" panose="020B0604020202020204" pitchFamily="34" charset="0"/>
                        </a:rPr>
                        <a:t>, is the oldest fort in Ras al Khaimah.</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78268540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B0470-A5A8-DF07-9F10-EABB71FE4B5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38DD31-3C22-387C-CFEB-602E58D4985F}"/>
              </a:ext>
            </a:extLst>
          </p:cNvPr>
          <p:cNvGraphicFramePr>
            <a:graphicFrameLocks noGrp="1"/>
          </p:cNvGraphicFramePr>
          <p:nvPr>
            <p:extLst>
              <p:ext uri="{D42A27DB-BD31-4B8C-83A1-F6EECF244321}">
                <p14:modId xmlns:p14="http://schemas.microsoft.com/office/powerpoint/2010/main" val="3385369293"/>
              </p:ext>
            </p:extLst>
          </p:nvPr>
        </p:nvGraphicFramePr>
        <p:xfrm>
          <a:off x="0" y="1"/>
          <a:ext cx="12192000" cy="68783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53815">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Many trees </a:t>
                      </a:r>
                      <a:r>
                        <a:rPr lang="en-US" sz="1800" b="1" i="0" u="sng" kern="1200" dirty="0">
                          <a:solidFill>
                            <a:schemeClr val="tx2"/>
                          </a:solidFill>
                          <a:effectLst/>
                          <a:latin typeface="Arial" panose="020B0604020202020204" pitchFamily="34" charset="0"/>
                          <a:ea typeface="+mn-ea"/>
                          <a:cs typeface="Arial" panose="020B0604020202020204" pitchFamily="34" charset="0"/>
                        </a:rPr>
                        <a:t>were planted</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last year.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53815">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Is this sentence in the past or present? Do we know who planted the trees?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5381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past simple passive</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‘was / were’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42739">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past simple passive when the action is more important than the person who did it. We use it when we either don’t know or don’t want to say who did it. The focus is on the action or the result, not the agent. To form the passive, we move the object of the active sentence to the subject position of the passive sentence. We can add ‘by’ + agent if we want to say who did the action – The letter was written by my friend.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5381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window </a:t>
                      </a:r>
                      <a:r>
                        <a:rPr lang="en-US" sz="1800" b="0" u="sng" dirty="0">
                          <a:solidFill>
                            <a:schemeClr val="tx1"/>
                          </a:solidFill>
                          <a:latin typeface="Arial" panose="020B0604020202020204" pitchFamily="34" charset="0"/>
                          <a:cs typeface="Arial" panose="020B0604020202020204" pitchFamily="34" charset="0"/>
                        </a:rPr>
                        <a:t>was broken</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last night.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school </a:t>
                      </a:r>
                      <a:r>
                        <a:rPr lang="en-US" sz="1800" b="0" u="sng" dirty="0">
                          <a:solidFill>
                            <a:schemeClr val="tx1"/>
                          </a:solidFill>
                          <a:latin typeface="Arial" panose="020B0604020202020204" pitchFamily="34" charset="0"/>
                          <a:cs typeface="Arial" panose="020B0604020202020204" pitchFamily="34" charset="0"/>
                        </a:rPr>
                        <a:t>was opened</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in 1985.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books </a:t>
                      </a:r>
                      <a:r>
                        <a:rPr lang="en-US" sz="1800" b="0" u="sng" dirty="0">
                          <a:solidFill>
                            <a:schemeClr val="tx1"/>
                          </a:solidFill>
                          <a:latin typeface="Arial" panose="020B0604020202020204" pitchFamily="34" charset="0"/>
                          <a:cs typeface="Arial" panose="020B0604020202020204" pitchFamily="34" charset="0"/>
                        </a:rPr>
                        <a:t>were taken</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from the library.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2" name="Picture 1">
            <a:extLst>
              <a:ext uri="{FF2B5EF4-FFF2-40B4-BE49-F238E27FC236}">
                <a16:creationId xmlns:a16="http://schemas.microsoft.com/office/drawing/2014/main" id="{2DDED4A1-02B8-903A-A172-97A956789842}"/>
              </a:ext>
            </a:extLst>
          </p:cNvPr>
          <p:cNvPicPr>
            <a:picLocks noChangeAspect="1"/>
          </p:cNvPicPr>
          <p:nvPr/>
        </p:nvPicPr>
        <p:blipFill>
          <a:blip r:embed="rId3"/>
          <a:stretch>
            <a:fillRect/>
          </a:stretch>
        </p:blipFill>
        <p:spPr>
          <a:xfrm>
            <a:off x="5671295" y="47065"/>
            <a:ext cx="5046561" cy="1246798"/>
          </a:xfrm>
          <a:prstGeom prst="rect">
            <a:avLst/>
          </a:prstGeom>
        </p:spPr>
      </p:pic>
    </p:spTree>
    <p:extLst>
      <p:ext uri="{BB962C8B-B14F-4D97-AF65-F5344CB8AC3E}">
        <p14:creationId xmlns:p14="http://schemas.microsoft.com/office/powerpoint/2010/main" val="23104754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65AD8-066A-A319-606C-6A0BC4B4061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2A0A0B8-73E5-E04A-DF60-BA4090320A7B}"/>
              </a:ext>
            </a:extLst>
          </p:cNvPr>
          <p:cNvGraphicFramePr>
            <a:graphicFrameLocks noGrp="1"/>
          </p:cNvGraphicFramePr>
          <p:nvPr>
            <p:extLst>
              <p:ext uri="{D42A27DB-BD31-4B8C-83A1-F6EECF244321}">
                <p14:modId xmlns:p14="http://schemas.microsoft.com/office/powerpoint/2010/main" val="2669714267"/>
              </p:ext>
            </p:extLst>
          </p:nvPr>
        </p:nvGraphicFramePr>
        <p:xfrm>
          <a:off x="0" y="1"/>
          <a:ext cx="12192000" cy="6864325"/>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7286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I </a:t>
                      </a:r>
                      <a:r>
                        <a:rPr lang="en-US" sz="1800" b="1" i="0" u="sng" kern="1200" dirty="0">
                          <a:solidFill>
                            <a:schemeClr val="tx2"/>
                          </a:solidFill>
                          <a:effectLst/>
                          <a:latin typeface="Arial" panose="020B0604020202020204" pitchFamily="34" charset="0"/>
                          <a:ea typeface="+mn-ea"/>
                          <a:cs typeface="Arial" panose="020B0604020202020204" pitchFamily="34" charset="0"/>
                        </a:rPr>
                        <a:t>have lived</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in this city </a:t>
                      </a:r>
                      <a:r>
                        <a:rPr lang="en-US" sz="1800" b="1" i="0" u="sng" kern="1200" dirty="0">
                          <a:solidFill>
                            <a:srgbClr val="C00000"/>
                          </a:solidFill>
                          <a:effectLst/>
                          <a:latin typeface="Arial" panose="020B0604020202020204" pitchFamily="34" charset="0"/>
                          <a:ea typeface="+mn-ea"/>
                          <a:cs typeface="Arial" panose="020B0604020202020204" pitchFamily="34" charset="0"/>
                        </a:rPr>
                        <a:t>for ten years</a:t>
                      </a:r>
                      <a:r>
                        <a:rPr lang="en-US" sz="1800" b="1" i="0" kern="1200" dirty="0">
                          <a:solidFill>
                            <a:schemeClr val="tx2"/>
                          </a:solidFill>
                          <a:effectLst/>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I </a:t>
                      </a:r>
                      <a:r>
                        <a:rPr lang="en-US" sz="1800" b="1" i="0" u="sng" kern="1200" dirty="0">
                          <a:solidFill>
                            <a:schemeClr val="tx2"/>
                          </a:solidFill>
                          <a:effectLst/>
                          <a:latin typeface="Arial" panose="020B0604020202020204" pitchFamily="34" charset="0"/>
                          <a:ea typeface="+mn-ea"/>
                          <a:cs typeface="Arial" panose="020B0604020202020204" pitchFamily="34" charset="0"/>
                        </a:rPr>
                        <a:t>have lived</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in this city </a:t>
                      </a:r>
                      <a:r>
                        <a:rPr lang="en-US" sz="1800" b="1" i="0" u="sng" kern="1200" dirty="0">
                          <a:solidFill>
                            <a:srgbClr val="2A5CAA"/>
                          </a:solidFill>
                          <a:effectLst/>
                          <a:latin typeface="Arial" panose="020B0604020202020204" pitchFamily="34" charset="0"/>
                          <a:ea typeface="+mn-ea"/>
                          <a:cs typeface="Arial" panose="020B0604020202020204" pitchFamily="34" charset="0"/>
                        </a:rPr>
                        <a:t>since 2015</a:t>
                      </a:r>
                      <a:r>
                        <a:rPr lang="en-US" sz="1800" b="1" i="0" kern="1200" dirty="0">
                          <a:solidFill>
                            <a:schemeClr val="tx2"/>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72865">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Do the sentences talk about the past, the present, or both? Do I still live in the city now? What is the difference between the two sentences?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perfect with ‘for / since’</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tx1"/>
                          </a:solidFill>
                          <a:effectLst/>
                          <a:latin typeface="Arial" panose="020B0604020202020204" pitchFamily="34" charset="0"/>
                          <a:ea typeface="+mn-ea"/>
                          <a:cs typeface="Arial" panose="020B0604020202020204" pitchFamily="34" charset="0"/>
                        </a:rPr>
                        <a:t>‘have / </a:t>
                      </a:r>
                      <a:r>
                        <a:rPr lang="en-US" sz="1800" b="0" kern="1200" dirty="0" err="1">
                          <a:solidFill>
                            <a:schemeClr val="tx1"/>
                          </a:solidFill>
                          <a:effectLst/>
                          <a:latin typeface="Arial" panose="020B0604020202020204" pitchFamily="34" charset="0"/>
                          <a:ea typeface="+mn-ea"/>
                          <a:cs typeface="Arial" panose="020B0604020202020204" pitchFamily="34" charset="0"/>
                        </a:rPr>
                        <a:t>has’</a:t>
                      </a:r>
                      <a:r>
                        <a:rPr lang="en-US" sz="1800" b="0" kern="1200" dirty="0">
                          <a:solidFill>
                            <a:schemeClr val="tx1"/>
                          </a:solidFill>
                          <a:effectLst/>
                          <a:latin typeface="Arial" panose="020B0604020202020204" pitchFamily="34" charset="0"/>
                          <a:ea typeface="+mn-ea"/>
                          <a:cs typeface="Arial" panose="020B0604020202020204" pitchFamily="34" charset="0"/>
                        </a:rPr>
                        <a:t> + past participle + ‘for / since’ + time reference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present perfect tense with ‘for’ and ‘since’ to talk about how long something has continued until now. It is used for states or situations that started in the past and are still true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‘for’ to say how long something has lasted - for two weeks, for a long time, for five years. We use since to say when something started - since Monday, since 2020, since I was a child.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They </a:t>
                      </a:r>
                      <a:r>
                        <a:rPr lang="en-US" sz="1800" b="0" u="sng" dirty="0">
                          <a:solidFill>
                            <a:schemeClr val="tx1"/>
                          </a:solidFill>
                          <a:latin typeface="Arial" panose="020B0604020202020204" pitchFamily="34" charset="0"/>
                          <a:cs typeface="Arial" panose="020B0604020202020204" pitchFamily="34" charset="0"/>
                        </a:rPr>
                        <a:t>have known</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each other </a:t>
                      </a:r>
                      <a:r>
                        <a:rPr lang="en-US" sz="1800" b="0" u="sng" dirty="0">
                          <a:solidFill>
                            <a:schemeClr val="tx1"/>
                          </a:solidFill>
                          <a:latin typeface="Arial" panose="020B0604020202020204" pitchFamily="34" charset="0"/>
                          <a:cs typeface="Arial" panose="020B0604020202020204" pitchFamily="34" charset="0"/>
                        </a:rPr>
                        <a:t>since school</a:t>
                      </a:r>
                      <a:r>
                        <a:rPr lang="en-US" sz="1800" b="0" dirty="0">
                          <a:solidFill>
                            <a:schemeClr val="tx1"/>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We </a:t>
                      </a:r>
                      <a:r>
                        <a:rPr lang="en-US" sz="1800" b="0" u="sng" dirty="0">
                          <a:solidFill>
                            <a:schemeClr val="tx1"/>
                          </a:solidFill>
                          <a:latin typeface="Arial" panose="020B0604020202020204" pitchFamily="34" charset="0"/>
                          <a:cs typeface="Arial" panose="020B0604020202020204" pitchFamily="34" charset="0"/>
                        </a:rPr>
                        <a:t>have worked</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here </a:t>
                      </a:r>
                      <a:r>
                        <a:rPr lang="en-US" sz="1800" b="0" u="sng" dirty="0">
                          <a:solidFill>
                            <a:schemeClr val="tx1"/>
                          </a:solidFill>
                          <a:latin typeface="Arial" panose="020B0604020202020204" pitchFamily="34" charset="0"/>
                          <a:cs typeface="Arial" panose="020B0604020202020204" pitchFamily="34" charset="0"/>
                        </a:rPr>
                        <a:t>for a long time</a:t>
                      </a:r>
                      <a:r>
                        <a:rPr lang="en-US" sz="1800" b="0" dirty="0">
                          <a:solidFill>
                            <a:schemeClr val="tx1"/>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 </a:t>
                      </a:r>
                      <a:r>
                        <a:rPr lang="en-US" sz="1800" b="0" u="sng" dirty="0">
                          <a:solidFill>
                            <a:schemeClr val="tx1"/>
                          </a:solidFill>
                          <a:latin typeface="Arial" panose="020B0604020202020204" pitchFamily="34" charset="0"/>
                          <a:cs typeface="Arial" panose="020B0604020202020204" pitchFamily="34" charset="0"/>
                        </a:rPr>
                        <a:t>have been</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in the library </a:t>
                      </a:r>
                      <a:r>
                        <a:rPr lang="en-US" sz="1800" b="0" u="sng" dirty="0">
                          <a:solidFill>
                            <a:schemeClr val="tx1"/>
                          </a:solidFill>
                          <a:latin typeface="Arial" panose="020B0604020202020204" pitchFamily="34" charset="0"/>
                          <a:cs typeface="Arial" panose="020B0604020202020204" pitchFamily="34" charset="0"/>
                        </a:rPr>
                        <a:t>since 1pm</a:t>
                      </a:r>
                      <a:r>
                        <a:rPr lang="en-US" sz="1800" b="0" dirty="0">
                          <a:solidFill>
                            <a:schemeClr val="tx1"/>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8" name="Straight Connector 7">
            <a:extLst>
              <a:ext uri="{FF2B5EF4-FFF2-40B4-BE49-F238E27FC236}">
                <a16:creationId xmlns:a16="http://schemas.microsoft.com/office/drawing/2014/main" id="{B1124F91-CDBF-9638-0C4B-91DC86E6D090}"/>
              </a:ext>
            </a:extLst>
          </p:cNvPr>
          <p:cNvCxnSpPr/>
          <p:nvPr/>
        </p:nvCxnSpPr>
        <p:spPr>
          <a:xfrm>
            <a:off x="7048982" y="960699"/>
            <a:ext cx="425948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63DDF8-4970-6B91-BFDE-2F68C4B3E5CC}"/>
              </a:ext>
            </a:extLst>
          </p:cNvPr>
          <p:cNvCxnSpPr/>
          <p:nvPr/>
        </p:nvCxnSpPr>
        <p:spPr>
          <a:xfrm>
            <a:off x="10509813" y="763929"/>
            <a:ext cx="0" cy="19677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01120B-04B8-F0CF-AD63-F3722DEB5E5A}"/>
              </a:ext>
            </a:extLst>
          </p:cNvPr>
          <p:cNvSpPr txBox="1"/>
          <p:nvPr/>
        </p:nvSpPr>
        <p:spPr>
          <a:xfrm>
            <a:off x="6829063" y="1076446"/>
            <a:ext cx="775504"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Past</a:t>
            </a:r>
          </a:p>
        </p:txBody>
      </p:sp>
      <p:sp>
        <p:nvSpPr>
          <p:cNvPr id="12" name="TextBox 11">
            <a:extLst>
              <a:ext uri="{FF2B5EF4-FFF2-40B4-BE49-F238E27FC236}">
                <a16:creationId xmlns:a16="http://schemas.microsoft.com/office/drawing/2014/main" id="{11A273EF-9CA1-541F-EE36-1519C67CD8D2}"/>
              </a:ext>
            </a:extLst>
          </p:cNvPr>
          <p:cNvSpPr txBox="1"/>
          <p:nvPr/>
        </p:nvSpPr>
        <p:spPr>
          <a:xfrm>
            <a:off x="11078901" y="1076445"/>
            <a:ext cx="775504"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Future</a:t>
            </a:r>
          </a:p>
        </p:txBody>
      </p:sp>
      <p:sp>
        <p:nvSpPr>
          <p:cNvPr id="13" name="TextBox 12">
            <a:extLst>
              <a:ext uri="{FF2B5EF4-FFF2-40B4-BE49-F238E27FC236}">
                <a16:creationId xmlns:a16="http://schemas.microsoft.com/office/drawing/2014/main" id="{19E4AC21-090B-8C8D-7B5C-2D69730F7D8F}"/>
              </a:ext>
            </a:extLst>
          </p:cNvPr>
          <p:cNvSpPr txBox="1"/>
          <p:nvPr/>
        </p:nvSpPr>
        <p:spPr>
          <a:xfrm>
            <a:off x="10303397" y="486929"/>
            <a:ext cx="775504"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Now</a:t>
            </a:r>
          </a:p>
        </p:txBody>
      </p:sp>
      <p:sp>
        <p:nvSpPr>
          <p:cNvPr id="14" name="Multiply 13">
            <a:extLst>
              <a:ext uri="{FF2B5EF4-FFF2-40B4-BE49-F238E27FC236}">
                <a16:creationId xmlns:a16="http://schemas.microsoft.com/office/drawing/2014/main" id="{ED30462B-1525-6C5D-3E9F-DAC2AF2C0A55}"/>
              </a:ext>
            </a:extLst>
          </p:cNvPr>
          <p:cNvSpPr/>
          <p:nvPr/>
        </p:nvSpPr>
        <p:spPr>
          <a:xfrm>
            <a:off x="7460567" y="342929"/>
            <a:ext cx="288000" cy="288000"/>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28C2FCB9-7906-83AA-CF94-C6FC60B7208F}"/>
              </a:ext>
            </a:extLst>
          </p:cNvPr>
          <p:cNvSpPr txBox="1"/>
          <p:nvPr/>
        </p:nvSpPr>
        <p:spPr>
          <a:xfrm>
            <a:off x="7360815" y="106044"/>
            <a:ext cx="775504" cy="276999"/>
          </a:xfrm>
          <a:prstGeom prst="rect">
            <a:avLst/>
          </a:prstGeom>
          <a:noFill/>
        </p:spPr>
        <p:txBody>
          <a:bodyPr wrap="square" rtlCol="0">
            <a:spAutoFit/>
          </a:bodyPr>
          <a:lstStyle/>
          <a:p>
            <a:r>
              <a:rPr lang="en-GB" sz="1200" dirty="0">
                <a:solidFill>
                  <a:srgbClr val="2A5CAA"/>
                </a:solidFill>
                <a:latin typeface="Arial" panose="020B0604020202020204" pitchFamily="34" charset="0"/>
                <a:cs typeface="Arial" panose="020B0604020202020204" pitchFamily="34" charset="0"/>
              </a:rPr>
              <a:t>2015</a:t>
            </a:r>
          </a:p>
        </p:txBody>
      </p:sp>
      <p:sp>
        <p:nvSpPr>
          <p:cNvPr id="18" name="Freeform 17">
            <a:extLst>
              <a:ext uri="{FF2B5EF4-FFF2-40B4-BE49-F238E27FC236}">
                <a16:creationId xmlns:a16="http://schemas.microsoft.com/office/drawing/2014/main" id="{3F9EB0F8-2462-BD52-B311-9B339DBADC44}"/>
              </a:ext>
            </a:extLst>
          </p:cNvPr>
          <p:cNvSpPr/>
          <p:nvPr/>
        </p:nvSpPr>
        <p:spPr>
          <a:xfrm>
            <a:off x="7640401" y="415662"/>
            <a:ext cx="2771162" cy="142531"/>
          </a:xfrm>
          <a:custGeom>
            <a:avLst/>
            <a:gdLst>
              <a:gd name="connsiteX0" fmla="*/ 0 w 2771162"/>
              <a:gd name="connsiteY0" fmla="*/ 142531 h 142531"/>
              <a:gd name="connsiteX1" fmla="*/ 130629 w 2771162"/>
              <a:gd name="connsiteY1" fmla="*/ 27 h 142531"/>
              <a:gd name="connsiteX2" fmla="*/ 296883 w 2771162"/>
              <a:gd name="connsiteY2" fmla="*/ 130655 h 142531"/>
              <a:gd name="connsiteX3" fmla="*/ 427512 w 2771162"/>
              <a:gd name="connsiteY3" fmla="*/ 23777 h 142531"/>
              <a:gd name="connsiteX4" fmla="*/ 617517 w 2771162"/>
              <a:gd name="connsiteY4" fmla="*/ 106905 h 142531"/>
              <a:gd name="connsiteX5" fmla="*/ 760021 w 2771162"/>
              <a:gd name="connsiteY5" fmla="*/ 11902 h 142531"/>
              <a:gd name="connsiteX6" fmla="*/ 950026 w 2771162"/>
              <a:gd name="connsiteY6" fmla="*/ 118780 h 142531"/>
              <a:gd name="connsiteX7" fmla="*/ 1128156 w 2771162"/>
              <a:gd name="connsiteY7" fmla="*/ 23777 h 142531"/>
              <a:gd name="connsiteX8" fmla="*/ 1282535 w 2771162"/>
              <a:gd name="connsiteY8" fmla="*/ 118780 h 142531"/>
              <a:gd name="connsiteX9" fmla="*/ 1496291 w 2771162"/>
              <a:gd name="connsiteY9" fmla="*/ 27 h 142531"/>
              <a:gd name="connsiteX10" fmla="*/ 1638795 w 2771162"/>
              <a:gd name="connsiteY10" fmla="*/ 106905 h 142531"/>
              <a:gd name="connsiteX11" fmla="*/ 1793174 w 2771162"/>
              <a:gd name="connsiteY11" fmla="*/ 11902 h 142531"/>
              <a:gd name="connsiteX12" fmla="*/ 1971304 w 2771162"/>
              <a:gd name="connsiteY12" fmla="*/ 118780 h 142531"/>
              <a:gd name="connsiteX13" fmla="*/ 2113808 w 2771162"/>
              <a:gd name="connsiteY13" fmla="*/ 27 h 142531"/>
              <a:gd name="connsiteX14" fmla="*/ 2268187 w 2771162"/>
              <a:gd name="connsiteY14" fmla="*/ 106905 h 142531"/>
              <a:gd name="connsiteX15" fmla="*/ 2398816 w 2771162"/>
              <a:gd name="connsiteY15" fmla="*/ 11902 h 142531"/>
              <a:gd name="connsiteX16" fmla="*/ 2624447 w 2771162"/>
              <a:gd name="connsiteY16" fmla="*/ 118780 h 142531"/>
              <a:gd name="connsiteX17" fmla="*/ 2766951 w 2771162"/>
              <a:gd name="connsiteY17" fmla="*/ 23777 h 142531"/>
              <a:gd name="connsiteX18" fmla="*/ 2719450 w 2771162"/>
              <a:gd name="connsiteY18" fmla="*/ 71279 h 1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71162" h="142531">
                <a:moveTo>
                  <a:pt x="0" y="142531"/>
                </a:moveTo>
                <a:cubicBezTo>
                  <a:pt x="40574" y="72268"/>
                  <a:pt x="81149" y="2006"/>
                  <a:pt x="130629" y="27"/>
                </a:cubicBezTo>
                <a:cubicBezTo>
                  <a:pt x="180109" y="-1952"/>
                  <a:pt x="247403" y="126697"/>
                  <a:pt x="296883" y="130655"/>
                </a:cubicBezTo>
                <a:cubicBezTo>
                  <a:pt x="346363" y="134613"/>
                  <a:pt x="374073" y="27735"/>
                  <a:pt x="427512" y="23777"/>
                </a:cubicBezTo>
                <a:cubicBezTo>
                  <a:pt x="480951" y="19819"/>
                  <a:pt x="562099" y="108884"/>
                  <a:pt x="617517" y="106905"/>
                </a:cubicBezTo>
                <a:cubicBezTo>
                  <a:pt x="672935" y="104926"/>
                  <a:pt x="704603" y="9923"/>
                  <a:pt x="760021" y="11902"/>
                </a:cubicBezTo>
                <a:cubicBezTo>
                  <a:pt x="815439" y="13881"/>
                  <a:pt x="888670" y="116801"/>
                  <a:pt x="950026" y="118780"/>
                </a:cubicBezTo>
                <a:cubicBezTo>
                  <a:pt x="1011382" y="120759"/>
                  <a:pt x="1072738" y="23777"/>
                  <a:pt x="1128156" y="23777"/>
                </a:cubicBezTo>
                <a:cubicBezTo>
                  <a:pt x="1183574" y="23777"/>
                  <a:pt x="1221179" y="122738"/>
                  <a:pt x="1282535" y="118780"/>
                </a:cubicBezTo>
                <a:cubicBezTo>
                  <a:pt x="1343891" y="114822"/>
                  <a:pt x="1436914" y="2006"/>
                  <a:pt x="1496291" y="27"/>
                </a:cubicBezTo>
                <a:cubicBezTo>
                  <a:pt x="1555668" y="-1952"/>
                  <a:pt x="1589315" y="104926"/>
                  <a:pt x="1638795" y="106905"/>
                </a:cubicBezTo>
                <a:cubicBezTo>
                  <a:pt x="1688275" y="108884"/>
                  <a:pt x="1737756" y="9923"/>
                  <a:pt x="1793174" y="11902"/>
                </a:cubicBezTo>
                <a:cubicBezTo>
                  <a:pt x="1848592" y="13881"/>
                  <a:pt x="1917865" y="120759"/>
                  <a:pt x="1971304" y="118780"/>
                </a:cubicBezTo>
                <a:cubicBezTo>
                  <a:pt x="2024743" y="116801"/>
                  <a:pt x="2064328" y="2006"/>
                  <a:pt x="2113808" y="27"/>
                </a:cubicBezTo>
                <a:cubicBezTo>
                  <a:pt x="2163288" y="-1952"/>
                  <a:pt x="2220686" y="104926"/>
                  <a:pt x="2268187" y="106905"/>
                </a:cubicBezTo>
                <a:cubicBezTo>
                  <a:pt x="2315688" y="108884"/>
                  <a:pt x="2339439" y="9923"/>
                  <a:pt x="2398816" y="11902"/>
                </a:cubicBezTo>
                <a:cubicBezTo>
                  <a:pt x="2458193" y="13881"/>
                  <a:pt x="2563091" y="116801"/>
                  <a:pt x="2624447" y="118780"/>
                </a:cubicBezTo>
                <a:cubicBezTo>
                  <a:pt x="2685803" y="120759"/>
                  <a:pt x="2751117" y="31694"/>
                  <a:pt x="2766951" y="23777"/>
                </a:cubicBezTo>
                <a:cubicBezTo>
                  <a:pt x="2782785" y="15860"/>
                  <a:pt x="2751117" y="43569"/>
                  <a:pt x="2719450" y="71279"/>
                </a:cubicBezTo>
              </a:path>
            </a:pathLst>
          </a:cu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940EC45F-CC1C-E697-E107-1DD7FBDF544C}"/>
              </a:ext>
            </a:extLst>
          </p:cNvPr>
          <p:cNvSpPr txBox="1"/>
          <p:nvPr/>
        </p:nvSpPr>
        <p:spPr>
          <a:xfrm>
            <a:off x="8395784" y="556723"/>
            <a:ext cx="1260396" cy="276999"/>
          </a:xfrm>
          <a:prstGeom prst="rect">
            <a:avLst/>
          </a:prstGeom>
          <a:noFill/>
        </p:spPr>
        <p:txBody>
          <a:bodyPr wrap="square" rtlCol="0">
            <a:spAutoFit/>
          </a:bodyPr>
          <a:lstStyle/>
          <a:p>
            <a:r>
              <a:rPr lang="en-GB" sz="1200" dirty="0">
                <a:solidFill>
                  <a:schemeClr val="accent1"/>
                </a:solidFill>
                <a:latin typeface="Arial" panose="020B0604020202020204" pitchFamily="34" charset="0"/>
                <a:cs typeface="Arial" panose="020B0604020202020204" pitchFamily="34" charset="0"/>
              </a:rPr>
              <a:t>lived in this city</a:t>
            </a:r>
          </a:p>
        </p:txBody>
      </p:sp>
      <p:sp>
        <p:nvSpPr>
          <p:cNvPr id="20" name="TextBox 19">
            <a:extLst>
              <a:ext uri="{FF2B5EF4-FFF2-40B4-BE49-F238E27FC236}">
                <a16:creationId xmlns:a16="http://schemas.microsoft.com/office/drawing/2014/main" id="{B37DD44F-2D87-20EE-C239-E7D2B5657FF8}"/>
              </a:ext>
            </a:extLst>
          </p:cNvPr>
          <p:cNvSpPr txBox="1"/>
          <p:nvPr/>
        </p:nvSpPr>
        <p:spPr>
          <a:xfrm>
            <a:off x="8449867" y="129396"/>
            <a:ext cx="1260396" cy="276999"/>
          </a:xfrm>
          <a:prstGeom prst="rect">
            <a:avLst/>
          </a:prstGeom>
          <a:noFill/>
        </p:spPr>
        <p:txBody>
          <a:bodyPr wrap="square" rtlCol="0">
            <a:spAutoFit/>
          </a:bodyPr>
          <a:lstStyle/>
          <a:p>
            <a:r>
              <a:rPr lang="en-GB" sz="1200" dirty="0">
                <a:solidFill>
                  <a:srgbClr val="C00000"/>
                </a:solidFill>
                <a:latin typeface="Arial" panose="020B0604020202020204" pitchFamily="34" charset="0"/>
                <a:cs typeface="Arial" panose="020B0604020202020204" pitchFamily="34" charset="0"/>
              </a:rPr>
              <a:t>for ten years</a:t>
            </a:r>
          </a:p>
        </p:txBody>
      </p:sp>
    </p:spTree>
    <p:extLst>
      <p:ext uri="{BB962C8B-B14F-4D97-AF65-F5344CB8AC3E}">
        <p14:creationId xmlns:p14="http://schemas.microsoft.com/office/powerpoint/2010/main" val="21556973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0FE99-AFBB-3337-9FE7-D3411E7827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1381657-EF6D-D843-2416-7AA0A4AE7444}"/>
              </a:ext>
            </a:extLst>
          </p:cNvPr>
          <p:cNvGraphicFramePr>
            <a:graphicFrameLocks noGrp="1"/>
          </p:cNvGraphicFramePr>
          <p:nvPr>
            <p:extLst>
              <p:ext uri="{D42A27DB-BD31-4B8C-83A1-F6EECF244321}">
                <p14:modId xmlns:p14="http://schemas.microsoft.com/office/powerpoint/2010/main" val="4145827003"/>
              </p:ext>
            </p:extLst>
          </p:nvPr>
        </p:nvGraphicFramePr>
        <p:xfrm>
          <a:off x="0" y="1"/>
          <a:ext cx="12192000" cy="6860256"/>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36243">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If you study, you will pass the exam.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14167">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Is this a real or imaginary situation? Can the condition happen now or soon? Will the result happen now or in the future? Do I have to study first? If I don’t study, will I pass?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36243">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first conditional</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If + present simple, will + infinitive (base verb)</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Will + infinitive (base verb) + if + present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35102">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first conditional to talk about real and possible situations in the future that depend on something happening now or soon. It describes a cause and effect relationship between a present/future action and a likely result. In first conditional, the ‘if’ clause is the condition (present or near-future situation) and the ‘main clause’ is the result (likely future outcome). We use this structure when the condition is real or likely, the result is in the future and we are talking about the consequences of something happening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36243">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If I get the job, I will move to Abu Dhabi.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We will stay at home if it rains.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If I call him, he will help 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649897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5D914-43B2-5AF3-12EA-6D3E1A7AB21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00CBDBB-89BF-DF8D-46F8-600F6DF61192}"/>
              </a:ext>
            </a:extLst>
          </p:cNvPr>
          <p:cNvGraphicFramePr>
            <a:graphicFrameLocks noGrp="1"/>
          </p:cNvGraphicFramePr>
          <p:nvPr>
            <p:extLst>
              <p:ext uri="{D42A27DB-BD31-4B8C-83A1-F6EECF244321}">
                <p14:modId xmlns:p14="http://schemas.microsoft.com/office/powerpoint/2010/main" val="782782671"/>
              </p:ext>
            </p:extLst>
          </p:nvPr>
        </p:nvGraphicFramePr>
        <p:xfrm>
          <a:off x="0" y="1"/>
          <a:ext cx="12192000" cy="6857998"/>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53860">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I </a:t>
                      </a:r>
                      <a:r>
                        <a:rPr lang="en-US" sz="1800" b="1" i="0" u="sng" kern="1200" dirty="0">
                          <a:solidFill>
                            <a:schemeClr val="tx2"/>
                          </a:solidFill>
                          <a:effectLst/>
                          <a:latin typeface="Arial" panose="020B0604020202020204" pitchFamily="34" charset="0"/>
                          <a:ea typeface="+mn-ea"/>
                          <a:cs typeface="Arial" panose="020B0604020202020204" pitchFamily="34" charset="0"/>
                        </a:rPr>
                        <a:t>used to</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walk to school every 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53860">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Did this happen in the past? Does it happen now? Is it a habit or something that happened once?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663151">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used to</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subject + ‘used to’ + infinitive (base verb) (affirmative)</a:t>
                      </a:r>
                    </a:p>
                    <a:p>
                      <a:pPr marL="0" marR="0" lvl="0" indent="0" algn="l" defTabSz="914400" rtl="0" eaLnBrk="1" fontAlgn="auto" latinLnBrk="0" hangingPunct="1">
                        <a:lnSpc>
                          <a:spcPct val="114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‘didn’t use to’ + infinitive (base verb) (negative)</a:t>
                      </a:r>
                    </a:p>
                    <a:p>
                      <a:pPr marL="0" marR="0" lvl="0" indent="0" algn="l" defTabSz="914400" rtl="0" eaLnBrk="1" fontAlgn="auto" latinLnBrk="0" hangingPunct="1">
                        <a:lnSpc>
                          <a:spcPct val="114000"/>
                        </a:lnSpc>
                        <a:spcBef>
                          <a:spcPts val="0"/>
                        </a:spcBef>
                        <a:spcAft>
                          <a:spcPts val="0"/>
                        </a:spcAft>
                        <a:buClrTx/>
                        <a:buSzTx/>
                        <a:buFontTx/>
                        <a:buNone/>
                        <a:tabLst/>
                        <a:defRPr/>
                      </a:pPr>
                      <a:r>
                        <a:rPr lang="en-US" sz="1800" b="0" kern="1200" dirty="0">
                          <a:solidFill>
                            <a:schemeClr val="accent3"/>
                          </a:solidFill>
                          <a:effectLst/>
                          <a:latin typeface="Arial" panose="020B0604020202020204" pitchFamily="34" charset="0"/>
                          <a:ea typeface="+mn-ea"/>
                          <a:cs typeface="Arial" panose="020B0604020202020204" pitchFamily="34" charset="0"/>
                        </a:rPr>
                        <a:t>Did + subject + ‘use to’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3326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“used to” to talk about things that were true or happened regularly in the past but no longer happen now. It can describe past habits or routines and past states.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5386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 </a:t>
                      </a:r>
                      <a:r>
                        <a:rPr lang="en-US" sz="1800" b="0" u="sng" dirty="0">
                          <a:solidFill>
                            <a:schemeClr val="tx1"/>
                          </a:solidFill>
                          <a:latin typeface="Arial" panose="020B0604020202020204" pitchFamily="34" charset="0"/>
                          <a:cs typeface="Arial" panose="020B0604020202020204" pitchFamily="34" charset="0"/>
                        </a:rPr>
                        <a:t>used to</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go swimming a lot. (past habit)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She </a:t>
                      </a:r>
                      <a:r>
                        <a:rPr lang="en-US" sz="1800" b="0" u="sng" dirty="0">
                          <a:solidFill>
                            <a:schemeClr val="tx1"/>
                          </a:solidFill>
                          <a:latin typeface="Arial" panose="020B0604020202020204" pitchFamily="34" charset="0"/>
                          <a:cs typeface="Arial" panose="020B0604020202020204" pitchFamily="34" charset="0"/>
                        </a:rPr>
                        <a:t>used to</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live in Dubai. (past state)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We </a:t>
                      </a:r>
                      <a:r>
                        <a:rPr lang="en-US" sz="1800" b="0" u="sng" dirty="0">
                          <a:solidFill>
                            <a:schemeClr val="tx1"/>
                          </a:solidFill>
                          <a:latin typeface="Arial" panose="020B0604020202020204" pitchFamily="34" charset="0"/>
                          <a:cs typeface="Arial" panose="020B0604020202020204" pitchFamily="34" charset="0"/>
                        </a:rPr>
                        <a:t>used to</a:t>
                      </a:r>
                      <a:r>
                        <a:rPr lang="en-US" sz="1800" b="0" u="none"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go to the beach every weekend. (routine)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2095079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42F0-6E69-860C-8DD1-8DC5A713E6E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577A727-4758-239C-BF35-3E19A5EE3286}"/>
              </a:ext>
            </a:extLst>
          </p:cNvPr>
          <p:cNvGraphicFramePr>
            <a:graphicFrameLocks noGrp="1"/>
          </p:cNvGraphicFramePr>
          <p:nvPr>
            <p:extLst>
              <p:ext uri="{D42A27DB-BD31-4B8C-83A1-F6EECF244321}">
                <p14:modId xmlns:p14="http://schemas.microsoft.com/office/powerpoint/2010/main" val="3483323088"/>
              </p:ext>
            </p:extLst>
          </p:nvPr>
        </p:nvGraphicFramePr>
        <p:xfrm>
          <a:off x="0" y="1"/>
          <a:ext cx="12192000" cy="6864325"/>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72865">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When I was a child, we </a:t>
                      </a:r>
                      <a:r>
                        <a:rPr lang="en-US" sz="1800" b="1" i="0" u="sng" kern="1200" dirty="0">
                          <a:solidFill>
                            <a:schemeClr val="tx2"/>
                          </a:solidFill>
                          <a:effectLst/>
                          <a:latin typeface="Arial" panose="020B0604020202020204" pitchFamily="34" charset="0"/>
                          <a:ea typeface="+mn-ea"/>
                          <a:cs typeface="Arial" panose="020B0604020202020204" pitchFamily="34" charset="0"/>
                        </a:rPr>
                        <a:t>would</a:t>
                      </a:r>
                      <a:r>
                        <a:rPr lang="en-US" sz="1800" b="1" i="0" kern="1200" dirty="0">
                          <a:solidFill>
                            <a:schemeClr val="tx2"/>
                          </a:solidFill>
                          <a:effectLst/>
                          <a:latin typeface="Arial" panose="020B0604020202020204" pitchFamily="34" charset="0"/>
                          <a:ea typeface="+mn-ea"/>
                          <a:cs typeface="Arial" panose="020B0604020202020204" pitchFamily="34" charset="0"/>
                        </a:rPr>
                        <a:t> visit my grandparents every summer.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72865">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Does this happen in the past? Does this happen now? Did the action happen more than once in the past?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‘would’ for past habits and routines</a:t>
                      </a:r>
                      <a:endParaRPr lang="en-US"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subject + ‘would’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“would” to describe past routines or repeated actions (things we did again and again in the past). We do not use “would” for past states (e.g. live, be, have).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728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He </a:t>
                      </a:r>
                      <a:r>
                        <a:rPr lang="en-US" sz="1800" b="0" u="sng" dirty="0">
                          <a:solidFill>
                            <a:schemeClr val="tx1"/>
                          </a:solidFill>
                          <a:latin typeface="Arial" panose="020B0604020202020204" pitchFamily="34" charset="0"/>
                          <a:cs typeface="Arial" panose="020B0604020202020204" pitchFamily="34" charset="0"/>
                        </a:rPr>
                        <a:t>would</a:t>
                      </a:r>
                      <a:r>
                        <a:rPr lang="en-US" sz="1800" b="0" dirty="0">
                          <a:solidFill>
                            <a:schemeClr val="tx1"/>
                          </a:solidFill>
                          <a:latin typeface="Arial" panose="020B0604020202020204" pitchFamily="34" charset="0"/>
                          <a:cs typeface="Arial" panose="020B0604020202020204" pitchFamily="34" charset="0"/>
                        </a:rPr>
                        <a:t> play football after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My father </a:t>
                      </a:r>
                      <a:r>
                        <a:rPr lang="en-US" sz="1800" b="0" u="sng" dirty="0">
                          <a:solidFill>
                            <a:schemeClr val="tx1"/>
                          </a:solidFill>
                          <a:latin typeface="Arial" panose="020B0604020202020204" pitchFamily="34" charset="0"/>
                          <a:cs typeface="Arial" panose="020B0604020202020204" pitchFamily="34" charset="0"/>
                        </a:rPr>
                        <a:t>would</a:t>
                      </a:r>
                      <a:r>
                        <a:rPr lang="en-US" sz="1800" b="0" dirty="0">
                          <a:solidFill>
                            <a:schemeClr val="tx1"/>
                          </a:solidFill>
                          <a:latin typeface="Arial" panose="020B0604020202020204" pitchFamily="34" charset="0"/>
                          <a:cs typeface="Arial" panose="020B0604020202020204" pitchFamily="34" charset="0"/>
                        </a:rPr>
                        <a:t> read to us before bed.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They </a:t>
                      </a:r>
                      <a:r>
                        <a:rPr lang="en-US" sz="1800" b="0" u="sng" dirty="0">
                          <a:solidFill>
                            <a:schemeClr val="tx1"/>
                          </a:solidFill>
                          <a:latin typeface="Arial" panose="020B0604020202020204" pitchFamily="34" charset="0"/>
                          <a:cs typeface="Arial" panose="020B0604020202020204" pitchFamily="34" charset="0"/>
                        </a:rPr>
                        <a:t>would</a:t>
                      </a:r>
                      <a:r>
                        <a:rPr lang="en-US" sz="1800" b="0" dirty="0">
                          <a:solidFill>
                            <a:schemeClr val="tx1"/>
                          </a:solidFill>
                          <a:latin typeface="Arial" panose="020B0604020202020204" pitchFamily="34" charset="0"/>
                          <a:cs typeface="Arial" panose="020B0604020202020204" pitchFamily="34" charset="0"/>
                        </a:rPr>
                        <a:t> always go the park after school.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4510893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968958880"/>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algn="l">
                        <a:lnSpc>
                          <a:spcPct val="150000"/>
                        </a:lnSpc>
                      </a:pPr>
                      <a:r>
                        <a:rPr lang="en-GB" sz="1800" b="1" u="none" dirty="0">
                          <a:solidFill>
                            <a:schemeClr val="tx1"/>
                          </a:solidFill>
                          <a:latin typeface="Arial" panose="020B0604020202020204" pitchFamily="34" charset="0"/>
                          <a:cs typeface="Arial" panose="020B0604020202020204" pitchFamily="34" charset="0"/>
                        </a:rPr>
                        <a:t>I hope to visit Thailand on my next holiday.</a:t>
                      </a:r>
                    </a:p>
                    <a:p>
                      <a:pPr algn="l">
                        <a:lnSpc>
                          <a:spcPct val="150000"/>
                        </a:lnSpc>
                      </a:pPr>
                      <a:endParaRPr lang="en-GB"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GB" sz="1800" b="1" u="none" dirty="0">
                          <a:solidFill>
                            <a:schemeClr val="tx1"/>
                          </a:solidFill>
                          <a:latin typeface="Arial" panose="020B0604020202020204" pitchFamily="34" charset="0"/>
                          <a:cs typeface="Arial" panose="020B0604020202020204" pitchFamily="34" charset="0"/>
                        </a:rPr>
                        <a:t>I think I’m going to study engineering at university.</a:t>
                      </a:r>
                    </a:p>
                    <a:p>
                      <a:pPr algn="l">
                        <a:lnSpc>
                          <a:spcPct val="150000"/>
                        </a:lnSpc>
                      </a:pPr>
                      <a:endParaRPr lang="en-GB"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GB" sz="1800" b="1" u="none" dirty="0">
                          <a:solidFill>
                            <a:schemeClr val="tx1"/>
                          </a:solidFill>
                          <a:latin typeface="Arial" panose="020B0604020202020204" pitchFamily="34" charset="0"/>
                          <a:cs typeface="Arial" panose="020B0604020202020204" pitchFamily="34" charset="0"/>
                        </a:rPr>
                        <a:t>She would like to become a doctor one day.</a:t>
                      </a:r>
                    </a:p>
                    <a:p>
                      <a:pPr algn="l">
                        <a:lnSpc>
                          <a:spcPct val="150000"/>
                        </a:lnSpc>
                      </a:pPr>
                      <a:endParaRPr lang="en-GB"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GB" sz="1800" b="1" u="none" dirty="0">
                          <a:solidFill>
                            <a:schemeClr val="tx1"/>
                          </a:solidFill>
                          <a:latin typeface="Arial" panose="020B0604020202020204" pitchFamily="34" charset="0"/>
                          <a:cs typeface="Arial" panose="020B0604020202020204" pitchFamily="34" charset="0"/>
                        </a:rPr>
                        <a:t>He wants to improve his English before he applies for university.</a:t>
                      </a:r>
                    </a:p>
                    <a:p>
                      <a:pPr algn="l">
                        <a:lnSpc>
                          <a:spcPct val="150000"/>
                        </a:lnSpc>
                      </a:pPr>
                      <a:endParaRPr lang="en-GB"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GB" sz="1800" b="1" u="none" dirty="0">
                          <a:solidFill>
                            <a:schemeClr val="tx1"/>
                          </a:solidFill>
                          <a:latin typeface="Arial" panose="020B0604020202020204" pitchFamily="34" charset="0"/>
                          <a:cs typeface="Arial" panose="020B0604020202020204" pitchFamily="34" charset="0"/>
                        </a:rPr>
                        <a:t>We’re meeting them at 6 p.m.</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hopes and plans</a:t>
                      </a:r>
                      <a:endPar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GB" sz="1800" b="0" dirty="0">
                          <a:latin typeface="Arial" panose="020B0604020202020204" pitchFamily="34" charset="0"/>
                          <a:cs typeface="Arial" panose="020B0604020202020204" pitchFamily="34" charset="0"/>
                        </a:rPr>
                        <a:t>‘going to’, modals, to infinitives, present continuous for future</a:t>
                      </a:r>
                      <a:endParaRPr lang="x-none" sz="18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4207116107"/>
              </p:ext>
            </p:extLst>
          </p:nvPr>
        </p:nvGraphicFramePr>
        <p:xfrm>
          <a:off x="0" y="0"/>
          <a:ext cx="12192000" cy="6858001"/>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35821">
                <a:tc gridSpan="2">
                  <a:txBody>
                    <a:bodyPr/>
                    <a:lstStyle/>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think people will look after the environment better in the future.</a:t>
                      </a:r>
                    </a:p>
                    <a:p>
                      <a:pPr lvl="0" algn="l">
                        <a:lnSpc>
                          <a:spcPct val="15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predict the passenger train is going to change travel in the UAE.</a:t>
                      </a:r>
                    </a:p>
                    <a:p>
                      <a:pPr algn="l" rtl="0">
                        <a:lnSpc>
                          <a:spcPct val="150000"/>
                        </a:lnSpc>
                        <a:spcAft>
                          <a:spcPts val="0"/>
                        </a:spcAft>
                      </a:pPr>
                      <a:endParaRPr lang="en-US" sz="1800" b="1" i="0" u="sng" kern="1200" dirty="0">
                        <a:solidFill>
                          <a:schemeClr val="tx1"/>
                        </a:solidFill>
                        <a:effectLst/>
                        <a:latin typeface="Arial" panose="020B0604020202020204" pitchFamily="34" charset="0"/>
                        <a:ea typeface="+mn-ea"/>
                        <a:cs typeface="Arial" panose="020B0604020202020204" pitchFamily="34" charset="0"/>
                      </a:endParaRP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I think it might rain. Look at the sky!</a:t>
                      </a:r>
                    </a:p>
                    <a:p>
                      <a:pPr algn="l" rtl="0">
                        <a:lnSpc>
                          <a:spcPct val="150000"/>
                        </a:lnSpc>
                        <a:spcAft>
                          <a:spcPts val="0"/>
                        </a:spcAft>
                      </a:pPr>
                      <a:endParaRPr lang="en-US" sz="1800" b="1" i="0" u="none" kern="1200" dirty="0">
                        <a:solidFill>
                          <a:schemeClr val="tx1"/>
                        </a:solidFill>
                        <a:effectLst/>
                        <a:latin typeface="Arial" panose="020B0604020202020204" pitchFamily="34" charset="0"/>
                        <a:ea typeface="+mn-ea"/>
                        <a:cs typeface="Arial" panose="020B0604020202020204" pitchFamily="34" charset="0"/>
                      </a:endParaRP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We could be late if we don’t leave now.</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26104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Making predictions and hypothesising</a:t>
                      </a:r>
                      <a:endPar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261136">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i="1" dirty="0">
                          <a:latin typeface="Arial" panose="020B0604020202020204" pitchFamily="34" charset="0"/>
                          <a:cs typeface="Arial" panose="020B0604020202020204" pitchFamily="34" charset="0"/>
                        </a:rPr>
                        <a:t>‘</a:t>
                      </a:r>
                      <a:r>
                        <a:rPr lang="en-US" sz="1800" b="0" i="0" dirty="0">
                          <a:latin typeface="Arial" panose="020B0604020202020204" pitchFamily="34" charset="0"/>
                          <a:cs typeface="Arial" panose="020B0604020202020204" pitchFamily="34" charset="0"/>
                        </a:rPr>
                        <a:t>will’, ‘going to’,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18054635"/>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used to go to school in Sharjah.</a:t>
                      </a:r>
                    </a:p>
                    <a:p>
                      <a:pPr lvl="0" algn="l">
                        <a:lnSpc>
                          <a:spcPct val="15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would always take a book every time I travelled.</a:t>
                      </a:r>
                    </a:p>
                    <a:p>
                      <a:pPr lvl="0" algn="l">
                        <a:lnSpc>
                          <a:spcPct val="15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liked visiting the desert when I was a child.</a:t>
                      </a:r>
                    </a:p>
                    <a:p>
                      <a:pPr lvl="0" algn="l">
                        <a:lnSpc>
                          <a:spcPct val="15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have visited China three times.</a:t>
                      </a:r>
                    </a:p>
                    <a:p>
                      <a:pPr lvl="0" algn="l">
                        <a:lnSpc>
                          <a:spcPct val="15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bought a new phone at the weekend.</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buNone/>
                      </a:pPr>
                      <a:r>
                        <a:rPr lang="en-US" dirty="0">
                          <a:latin typeface="Arial" panose="020B0604020202020204" pitchFamily="34" charset="0"/>
                          <a:cs typeface="Arial" panose="020B0604020202020204" pitchFamily="34" charset="0"/>
                        </a:rPr>
                        <a:t>‘used to’, ‘would’, past simple, past continuous, past modals, present perfect</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a:t>Thank you</a:t>
            </a:r>
            <a:endParaRPr lang="en-AE"/>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4a090edc-7a12-48de-8ccc-e297ffa550e8"/>
    <ds:schemaRef ds:uri="ed98f769-9929-4a8c-b4e0-3b1d7856247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995FDEF5-7A10-494B-958F-EB5B5755432D}"/>
</file>

<file path=docProps/app.xml><?xml version="1.0" encoding="utf-8"?>
<Properties xmlns="http://schemas.openxmlformats.org/officeDocument/2006/extended-properties" xmlns:vt="http://schemas.openxmlformats.org/officeDocument/2006/docPropsVTypes">
  <Template>Office Theme</Template>
  <TotalTime>3785</TotalTime>
  <Words>2228</Words>
  <Application>Microsoft Macintosh PowerPoint</Application>
  <PresentationFormat>Widescreen</PresentationFormat>
  <Paragraphs>228</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44</cp:revision>
  <dcterms:created xsi:type="dcterms:W3CDTF">2024-07-05T04:49:36Z</dcterms:created>
  <dcterms:modified xsi:type="dcterms:W3CDTF">2025-05-21T12:04:18Z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