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2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19" r:id="rId13"/>
    <p:sldId id="2720" r:id="rId14"/>
    <p:sldId id="2727" r:id="rId15"/>
    <p:sldId id="2728" r:id="rId16"/>
    <p:sldId id="2713" r:id="rId17"/>
    <p:sldId id="2715" r:id="rId18"/>
    <p:sldId id="2725" r:id="rId19"/>
    <p:sldId id="2726" r:id="rId20"/>
    <p:sldId id="4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19"/>
            <p14:sldId id="2720"/>
            <p14:sldId id="2727"/>
            <p14:sldId id="2728"/>
          </p14:sldIdLst>
        </p14:section>
        <p14:section name="Functional Language" id="{5C547082-5C0B-48FA-A990-511A9CA86C49}">
          <p14:sldIdLst>
            <p14:sldId id="2713"/>
            <p14:sldId id="2715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CAA"/>
    <a:srgbClr val="C00000"/>
    <a:srgbClr val="3E8CFF"/>
    <a:srgbClr val="BA8C41"/>
    <a:srgbClr val="AC833B"/>
    <a:srgbClr val="000000"/>
    <a:srgbClr val="5F5F5F"/>
    <a:srgbClr val="9A9C9B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99" autoAdjust="0"/>
    <p:restoredTop sz="96327"/>
  </p:normalViewPr>
  <p:slideViewPr>
    <p:cSldViewPr showGuides="1">
      <p:cViewPr varScale="1">
        <p:scale>
          <a:sx n="124" d="100"/>
          <a:sy n="124" d="100"/>
        </p:scale>
        <p:origin x="312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11/16/24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7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29550974320640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838841265029120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25624821317632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35030010413056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870893068320768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94944563183616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96619365548032" TargetMode="Externa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4.1</a:t>
            </a:r>
            <a:endParaRPr lang="en-GB" sz="1800" b="1" dirty="0">
              <a:solidFill>
                <a:srgbClr val="5F5F5F"/>
              </a:solidFill>
              <a:highlight>
                <a:srgbClr val="FFFF00"/>
              </a:highligh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1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A660C3E-92BE-DC23-D8FD-007D45EF7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52808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3045311">
                  <a:extLst>
                    <a:ext uri="{9D8B030D-6E8A-4147-A177-3AD203B41FA5}">
                      <a16:colId xmlns:a16="http://schemas.microsoft.com/office/drawing/2014/main" val="4235759005"/>
                    </a:ext>
                  </a:extLst>
                </a:gridCol>
                <a:gridCol w="3145415">
                  <a:extLst>
                    <a:ext uri="{9D8B030D-6E8A-4147-A177-3AD203B41FA5}">
                      <a16:colId xmlns:a16="http://schemas.microsoft.com/office/drawing/2014/main" val="2139743657"/>
                    </a:ext>
                  </a:extLst>
                </a:gridCol>
                <a:gridCol w="3220700">
                  <a:extLst>
                    <a:ext uri="{9D8B030D-6E8A-4147-A177-3AD203B41FA5}">
                      <a16:colId xmlns:a16="http://schemas.microsoft.com/office/drawing/2014/main" val="300731110"/>
                    </a:ext>
                  </a:extLst>
                </a:gridCol>
                <a:gridCol w="2780574">
                  <a:extLst>
                    <a:ext uri="{9D8B030D-6E8A-4147-A177-3AD203B41FA5}">
                      <a16:colId xmlns:a16="http://schemas.microsoft.com/office/drawing/2014/main" val="519911505"/>
                    </a:ext>
                  </a:extLst>
                </a:gridCol>
              </a:tblGrid>
              <a:tr h="51844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Topic(s):</a:t>
                      </a:r>
                      <a:r>
                        <a:rPr lang="en-GB" sz="140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Sports and leisure activities, culture and customs, community.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852190"/>
                  </a:ext>
                </a:extLst>
              </a:tr>
              <a:tr h="440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ECFE Grammar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Prerequisite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GSE Grammar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644332"/>
                  </a:ext>
                </a:extLst>
              </a:tr>
              <a:tr h="2222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Modals: present modals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'can' to refer to ability in the present. (29)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give, deny or ask about permission in the present and near future with 'can'. (33)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make basic polite requests with 'could'. (33)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use 'should(</a:t>
                      </a:r>
                      <a:r>
                        <a:rPr lang="en-GB" sz="14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n't</a:t>
                      </a: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)' to offer or ask for advice or suggestions. (36)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1684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Asking for and giving advice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11684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11684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Asking for and giving permission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11684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Describing hopes and plans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423504"/>
                  </a:ext>
                </a:extLst>
              </a:tr>
              <a:tr h="1727837">
                <a:tc>
                  <a:txBody>
                    <a:bodyPr/>
                    <a:lstStyle/>
                    <a:p>
                      <a:pPr marL="6604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Future time: simple future (will and shall)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ask </a:t>
                      </a:r>
                      <a:r>
                        <a:rPr lang="en-GB" sz="14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</a:t>
                      </a: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- questions using the past tense of verbs. (31)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tell when to use the present simple and when to use the present continuous. (29)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use 'will' to ask questions about the future. (35)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use 'will' + infinitive for predictions about the future. (38)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877753"/>
                  </a:ext>
                </a:extLst>
              </a:tr>
              <a:tr h="1120599">
                <a:tc>
                  <a:txBody>
                    <a:bodyPr/>
                    <a:lstStyle/>
                    <a:p>
                      <a:pPr marL="6604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Present time: present perfect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make affirmative statements using common regular past simple forms. (30)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use the present perfect to refer to personal experiences in the past. (41)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6670"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form questions using the present perfect with 'ever'. (41)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68055"/>
                  </a:ext>
                </a:extLst>
              </a:tr>
              <a:tr h="828276">
                <a:tc>
                  <a:txBody>
                    <a:bodyPr/>
                    <a:lstStyle/>
                    <a:p>
                      <a:pPr marL="6604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Future time: future time (going to)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tell when to use the present simple and when to use the present continuous. (29)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Can express personal plans and intentions for the future using 'going to'. (35)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51" marR="487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022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1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720035"/>
              </p:ext>
            </p:extLst>
          </p:nvPr>
        </p:nvGraphicFramePr>
        <p:xfrm>
          <a:off x="474689" y="634606"/>
          <a:ext cx="11242621" cy="5812598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11701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You </a:t>
                      </a:r>
                      <a:r>
                        <a:rPr lang="en-GB" sz="1800" b="1" u="sng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should</a:t>
                      </a:r>
                      <a:r>
                        <a:rPr lang="en-GB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go to Al Ain zoo.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You </a:t>
                      </a:r>
                      <a:r>
                        <a:rPr lang="en-GB" sz="1800" b="1" u="sng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can’t</a:t>
                      </a:r>
                      <a:r>
                        <a:rPr lang="en-GB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wear shorts in the restaurant.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Can / Could</a:t>
                      </a:r>
                      <a:r>
                        <a:rPr lang="en-GB" sz="1800" b="1" u="non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GB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we to go the Burj Khalifa?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 the first sentence, is the speaker giving an order? Is the speaker giving advice? What word tells us it is advice? Is there one verb in the sentence or more?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modals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Subject + modal verb + </a:t>
                      </a:r>
                      <a:r>
                        <a:rPr lang="en-US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infinitive verb (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 object)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 modal adds meaning to the main verb in a sentence. In these examples it is: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/ can’t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permission.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 / shouldn’t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giving advice.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/ could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polite questions / requests.</a:t>
                      </a:r>
                      <a:endParaRPr lang="x-none" sz="180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You </a:t>
                      </a: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can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visit the mosque in the UAE.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You </a:t>
                      </a: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can’t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wear shorts in here.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Can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we visit today? </a:t>
                      </a: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Could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we go to Dubai Museum, too?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You </a:t>
                      </a: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should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be polite. You </a:t>
                      </a: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should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take off your shoes.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13BAB-31F2-8697-66F9-290FCB68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CACD49-6D55-0BDB-F8F5-F1DD9834D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82240"/>
              </p:ext>
            </p:extLst>
          </p:nvPr>
        </p:nvGraphicFramePr>
        <p:xfrm>
          <a:off x="474689" y="263027"/>
          <a:ext cx="11242621" cy="5775155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00836">
                <a:tc gridSpan="2"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you visit me next week?</a:t>
                      </a: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Our team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win the match.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10100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en-GB" sz="18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Is the speaker’s friend in his house now?</a:t>
                      </a:r>
                    </a:p>
                    <a:p>
                      <a:pPr marL="0" indent="0" algn="l" rtl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en-GB" sz="18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Have the team won the match now? Are we sure they will win?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08377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</a:t>
                      </a:r>
                      <a:r>
                        <a:rPr lang="en-US" sz="1800" b="1" u="sng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uture simple</a:t>
                      </a:r>
                      <a:r>
                        <a:rPr lang="en-US" sz="18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(“will” for questions and predictions)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(I think) + subject + will + infinitive verb (+ object)</a:t>
                      </a:r>
                      <a:endParaRPr lang="en-AE" sz="18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18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Question form: Will + subject + infinitive verb (+ object)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085130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future simple is used to ask questions about the future and to predict future events.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04414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the pool tomorrow? </a:t>
                      </a:r>
                    </a:p>
                    <a:p>
                      <a:pPr algn="l"/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you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the cinema on Saturday?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think we will win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game today.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037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303E-92B5-C30D-9805-A9F33F8CC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55881D-A7A6-CBB4-D322-D531F230F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651584"/>
              </p:ext>
            </p:extLst>
          </p:nvPr>
        </p:nvGraphicFramePr>
        <p:xfrm>
          <a:off x="474689" y="388874"/>
          <a:ext cx="11242621" cy="5877829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My family </a:t>
                      </a:r>
                      <a:r>
                        <a:rPr lang="en-GB" sz="1800" b="1" u="sng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have lived</a:t>
                      </a:r>
                      <a:r>
                        <a:rPr lang="en-GB" sz="1800" b="1" u="none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 Dubai for many years.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800" b="1" u="sng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Have</a:t>
                      </a: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you ever </a:t>
                      </a:r>
                      <a:r>
                        <a:rPr lang="en-GB" sz="1800" b="1" u="sng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visited</a:t>
                      </a: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the UAE?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Is this present or past? Is this talking about a specific time in the past? Is it talking about experiences in the past?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76761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u="sng" kern="1200" dirty="0"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Perfect Simple</a:t>
                      </a:r>
                      <a:endParaRPr lang="en-US" sz="1800" b="1" i="0" kern="1200" dirty="0">
                        <a:solidFill>
                          <a:schemeClr val="tx2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Subject + has / have + past participle (+ object)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We can use present perfect simple for experiences: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charset="0"/>
                        <a:buChar char="•"/>
                      </a:pP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that happened at any time in the past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charset="0"/>
                        <a:buChar char="•"/>
                      </a:pP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that started at some point in the past and are still true now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charset="0"/>
                        <a:buChar char="•"/>
                      </a:pPr>
                      <a:r>
                        <a:rPr lang="en-GB" sz="18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with present results or effects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en-GB" sz="18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When we ask questions with ‘ever’ and present perfect, we are asking </a:t>
                      </a:r>
                      <a:r>
                        <a:rPr lang="en-GB" sz="1800" baseline="0">
                          <a:latin typeface="Arial" charset="0"/>
                          <a:ea typeface="Arial" charset="0"/>
                          <a:cs typeface="Arial" charset="0"/>
                        </a:rPr>
                        <a:t>about someone’s </a:t>
                      </a:r>
                      <a:r>
                        <a:rPr lang="en-GB" sz="18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experiences in their whole life up to the moment </a:t>
                      </a:r>
                      <a:r>
                        <a:rPr lang="en-GB" sz="1800" baseline="0">
                          <a:latin typeface="Arial" charset="0"/>
                          <a:ea typeface="Arial" charset="0"/>
                          <a:cs typeface="Arial" charset="0"/>
                        </a:rPr>
                        <a:t>of speaking.</a:t>
                      </a:r>
                      <a:endParaRPr lang="en-GB" sz="1800" baseline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She </a:t>
                      </a:r>
                      <a:r>
                        <a:rPr lang="x-none" sz="1800" u="sng">
                          <a:latin typeface="Arial" charset="0"/>
                          <a:ea typeface="Arial" charset="0"/>
                          <a:cs typeface="Arial" charset="0"/>
                        </a:rPr>
                        <a:t>has been</a:t>
                      </a:r>
                      <a:r>
                        <a:rPr lang="x-none" sz="1800" u="none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all over the world</a:t>
                      </a: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.</a:t>
                      </a:r>
                      <a:endParaRPr lang="x-none" sz="180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l"/>
                      <a:r>
                        <a:rPr lang="x-none" sz="1800" u="sng">
                          <a:latin typeface="Arial" charset="0"/>
                          <a:ea typeface="Arial" charset="0"/>
                          <a:cs typeface="Arial" charset="0"/>
                        </a:rPr>
                        <a:t>Have</a:t>
                      </a:r>
                      <a:r>
                        <a:rPr lang="x-none" sz="1800" u="none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you </a:t>
                      </a:r>
                      <a:r>
                        <a:rPr lang="x-none" sz="1800" u="sng">
                          <a:latin typeface="Arial" charset="0"/>
                          <a:ea typeface="Arial" charset="0"/>
                          <a:cs typeface="Arial" charset="0"/>
                        </a:rPr>
                        <a:t>ever been</a:t>
                      </a:r>
                      <a:r>
                        <a:rPr lang="x-none" sz="1800" u="none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GB" sz="1800" u="none" dirty="0">
                          <a:latin typeface="Arial" charset="0"/>
                          <a:ea typeface="Arial" charset="0"/>
                          <a:cs typeface="Arial" charset="0"/>
                        </a:rPr>
                        <a:t>to another country</a:t>
                      </a:r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 before?</a:t>
                      </a:r>
                    </a:p>
                    <a:p>
                      <a:pPr algn="l"/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I </a:t>
                      </a:r>
                      <a:r>
                        <a:rPr lang="x-none" sz="1800" u="sng">
                          <a:latin typeface="Arial" charset="0"/>
                          <a:ea typeface="Arial" charset="0"/>
                          <a:cs typeface="Arial" charset="0"/>
                        </a:rPr>
                        <a:t>have seen</a:t>
                      </a:r>
                      <a:r>
                        <a:rPr lang="x-none" sz="1800" u="none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the Al-Ayala dancing in the desert. </a:t>
                      </a:r>
                    </a:p>
                    <a:p>
                      <a:pPr algn="l"/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I </a:t>
                      </a:r>
                      <a:r>
                        <a:rPr lang="x-none" sz="1800" u="sng">
                          <a:latin typeface="Arial" charset="0"/>
                          <a:ea typeface="Arial" charset="0"/>
                          <a:cs typeface="Arial" charset="0"/>
                        </a:rPr>
                        <a:t>haven’t seen</a:t>
                      </a:r>
                      <a:r>
                        <a:rPr lang="x-none" sz="1800" u="none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x-none" sz="1800">
                          <a:latin typeface="Arial" charset="0"/>
                          <a:ea typeface="Arial" charset="0"/>
                          <a:cs typeface="Arial" charset="0"/>
                        </a:rPr>
                        <a:t>any camel racing before.</a:t>
                      </a:r>
                      <a:endParaRPr lang="x-none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721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0D9AC-B2D9-0CB0-E2E8-32D4217F7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8C1452-8D9D-F859-EB72-EB94CE9BA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661968"/>
              </p:ext>
            </p:extLst>
          </p:nvPr>
        </p:nvGraphicFramePr>
        <p:xfrm>
          <a:off x="474689" y="388874"/>
          <a:ext cx="11242621" cy="5861571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We </a:t>
                      </a:r>
                      <a:r>
                        <a:rPr lang="en-GB" sz="1800" b="1" u="sng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are going to visit</a:t>
                      </a:r>
                      <a:r>
                        <a:rPr lang="en-GB" sz="1800" b="1" u="none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Abu Dhabi for National Day this year.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He </a:t>
                      </a:r>
                      <a:r>
                        <a:rPr lang="en-GB" sz="1800" b="1" u="sng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is going to eat</a:t>
                      </a:r>
                      <a:r>
                        <a:rPr lang="en-GB" sz="1800" b="1" u="none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good Emirati food and go on a dhow.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Is this present or future? Is this talking about things that might happen? Is it talking about plans?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14288" indent="0"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/>
                      </a:pPr>
                      <a:r>
                        <a:rPr lang="en-GB" sz="1800" b="1" kern="1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Future time: future time (going to)</a:t>
                      </a:r>
                      <a:endParaRPr lang="en-GB" sz="1600" b="1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subject + ‘am / is / are’ + going to + infinitive verb + object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‘going to’ to talk about future intentions or plans. We use it when we decided to do something before the moment of speaking.</a:t>
                      </a:r>
                      <a:endParaRPr lang="x-non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We </a:t>
                      </a: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are going to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watch the tennis match.</a:t>
                      </a:r>
                    </a:p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Are you going to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play football this year?</a:t>
                      </a:r>
                    </a:p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She </a:t>
                      </a:r>
                      <a:r>
                        <a:rPr lang="en-US" sz="1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isn’t going to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do any sport.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72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1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6DDE5BD-6E0F-574E-9FE0-9E16AE2F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128470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You really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should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try to visit the UAE.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You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should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see the Burj Khalifa in Dubai and the Grand Mosque in Abu Dhabi.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Should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we go for two weeks or longer?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Asking for and giving advice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Modal verbs – present tense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417040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I give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you my homework later?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we go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inside this room?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can leave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exam room now.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can’t use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your phone in here.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Asking for and giving permission</a:t>
                      </a:r>
                      <a:endParaRPr lang="en-US" sz="1800" b="1" kern="12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Modal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verbs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402129"/>
              </p:ext>
            </p:extLst>
          </p:nvPr>
        </p:nvGraphicFramePr>
        <p:xfrm>
          <a:off x="407368" y="1052736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am going to play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tennis this winter.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My friends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are going to play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too.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hope to see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you next summer.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We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are going to go swimming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every weekend.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What sport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are you going to do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this winter?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x-none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</a:t>
                      </a:r>
                      <a:r>
                        <a:rPr lang="en-GB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hopes</a:t>
                      </a:r>
                      <a:r>
                        <a:rPr lang="en-GB" sz="1800" b="1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and </a:t>
                      </a:r>
                      <a:r>
                        <a:rPr lang="x-none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plans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405168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“Hope” + to + infinitive; “(be) going to” + infinitive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00B4D0-127C-49ED-8F64-A6EE5C0D541B}"/>
</file>

<file path=customXml/itemProps3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1318</Words>
  <Application>Microsoft Macintosh PowerPoint</Application>
  <PresentationFormat>Widescreen</PresentationFormat>
  <Paragraphs>161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111</cp:revision>
  <dcterms:created xsi:type="dcterms:W3CDTF">2024-07-05T04:49:36Z</dcterms:created>
  <dcterms:modified xsi:type="dcterms:W3CDTF">2024-11-16T04:51:05Z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