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38"/>
  </p:notesMasterIdLst>
  <p:handoutMasterIdLst>
    <p:handoutMasterId r:id="rId39"/>
  </p:handoutMasterIdLst>
  <p:sldIdLst>
    <p:sldId id="327" r:id="rId6"/>
    <p:sldId id="261" r:id="rId7"/>
    <p:sldId id="425" r:id="rId8"/>
    <p:sldId id="303" r:id="rId9"/>
    <p:sldId id="445" r:id="rId10"/>
    <p:sldId id="446" r:id="rId11"/>
    <p:sldId id="401" r:id="rId12"/>
    <p:sldId id="304" r:id="rId13"/>
    <p:sldId id="428" r:id="rId14"/>
    <p:sldId id="455" r:id="rId15"/>
    <p:sldId id="447" r:id="rId16"/>
    <p:sldId id="429" r:id="rId17"/>
    <p:sldId id="430" r:id="rId18"/>
    <p:sldId id="431" r:id="rId19"/>
    <p:sldId id="443" r:id="rId20"/>
    <p:sldId id="415" r:id="rId21"/>
    <p:sldId id="432" r:id="rId22"/>
    <p:sldId id="433" r:id="rId23"/>
    <p:sldId id="434" r:id="rId24"/>
    <p:sldId id="448" r:id="rId25"/>
    <p:sldId id="444" r:id="rId26"/>
    <p:sldId id="437" r:id="rId27"/>
    <p:sldId id="449" r:id="rId28"/>
    <p:sldId id="438" r:id="rId29"/>
    <p:sldId id="450" r:id="rId30"/>
    <p:sldId id="441" r:id="rId31"/>
    <p:sldId id="439" r:id="rId32"/>
    <p:sldId id="451" r:id="rId33"/>
    <p:sldId id="399" r:id="rId34"/>
    <p:sldId id="426" r:id="rId35"/>
    <p:sldId id="454" r:id="rId36"/>
    <p:sldId id="453" r:id="rId37"/>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12" userDrawn="1">
          <p15:clr>
            <a:srgbClr val="A4A3A4"/>
          </p15:clr>
        </p15:guide>
        <p15:guide id="2" orient="horz" pos="3024"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2" userDrawn="1">
          <p15:clr>
            <a:srgbClr val="A4A3A4"/>
          </p15:clr>
        </p15:guide>
        <p15:guide id="8" orient="horz" pos="3120" userDrawn="1">
          <p15:clr>
            <a:srgbClr val="A4A3A4"/>
          </p15:clr>
        </p15:guide>
        <p15:guide id="9" pos="48" userDrawn="1">
          <p15:clr>
            <a:srgbClr val="A4A3A4"/>
          </p15:clr>
        </p15:guide>
        <p15:guide id="10" pos="384"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57B715-7920-B2DD-0E56-153C448F1B05}" name="Kelly Tomkies" initials="KT" userId="32863fa65d223cbe" providerId="Windows Live"/>
  <p188:author id="{89121024-C2F1-772D-4EE0-0DA310714C15}" name="Nithiyanadhan Rajagopal" initials="NR" userId="S::Nithiyanandhan.R@spi-global.com::7ab3c0d7-e1d9-4568-9b85-35969e8fd21e"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5E5E5E"/>
    <a:srgbClr val="0070C0"/>
    <a:srgbClr val="00A6B9"/>
    <a:srgbClr val="00C7C3"/>
    <a:srgbClr val="02F0DE"/>
    <a:srgbClr val="33F0E1"/>
    <a:srgbClr val="33175A"/>
    <a:srgbClr val="FFB600"/>
    <a:srgbClr val="017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35" autoAdjust="0"/>
    <p:restoredTop sz="73019" autoAdjust="0"/>
  </p:normalViewPr>
  <p:slideViewPr>
    <p:cSldViewPr snapToGrid="0">
      <p:cViewPr varScale="1">
        <p:scale>
          <a:sx n="49" d="100"/>
          <a:sy n="49" d="100"/>
        </p:scale>
        <p:origin x="1296" y="42"/>
      </p:cViewPr>
      <p:guideLst>
        <p:guide pos="1512"/>
        <p:guide orient="horz" pos="3024"/>
        <p:guide orient="horz" pos="384"/>
        <p:guide orient="horz" pos="2520"/>
        <p:guide orient="horz" pos="1080"/>
        <p:guide orient="horz" pos="1680"/>
        <p:guide orient="horz" pos="3432"/>
        <p:guide orient="horz" pos="3120"/>
        <p:guide pos="48"/>
        <p:guide pos="384"/>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14411"/>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handoutMaster" Target="handoutMasters/handoutMaster1.xml" /><Relationship Id="rId3" Type="http://schemas.openxmlformats.org/officeDocument/2006/relationships/customXml" Target="../customXml/item3.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viewProps" Target="viewProp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notesMaster" Target="notesMasters/notesMaster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commentAuthors" Target="commentAuthors.xml" /><Relationship Id="rId45" Type="http://schemas.microsoft.com/office/2018/10/relationships/authors" Target="author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theme" Target="theme/theme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299930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1394221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71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45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120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357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latin typeface="ProximaNova"/>
              </a:rPr>
              <a:t>415</a:t>
            </a:r>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859661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45</a:t>
            </a:r>
          </a:p>
        </p:txBody>
      </p:sp>
      <p:sp>
        <p:nvSpPr>
          <p:cNvPr id="4" name="Slide Number Placeholder 3"/>
          <p:cNvSpPr>
            <a:spLocks noGrp="1"/>
          </p:cNvSpPr>
          <p:nvPr>
            <p:ph type="sldNum" sz="quarter" idx="5"/>
          </p:nvPr>
        </p:nvSpPr>
        <p:spPr/>
        <p:txBody>
          <a:bodyPr/>
          <a:lstStyle/>
          <a:p>
            <a:fld id="{30DC0D4C-FD52-4CA4-A998-31C73A5A5BDE}" type="slidenum">
              <a:rPr lang="en-US" smtClean="0"/>
              <a:t>13</a:t>
            </a:fld>
            <a:endParaRPr lang="en-US" dirty="0"/>
          </a:p>
        </p:txBody>
      </p:sp>
    </p:spTree>
    <p:extLst>
      <p:ext uri="{BB962C8B-B14F-4D97-AF65-F5344CB8AC3E}">
        <p14:creationId xmlns:p14="http://schemas.microsoft.com/office/powerpoint/2010/main" val="627974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85</a:t>
            </a:r>
          </a:p>
        </p:txBody>
      </p:sp>
      <p:sp>
        <p:nvSpPr>
          <p:cNvPr id="4" name="Slide Number Placeholder 3"/>
          <p:cNvSpPr>
            <a:spLocks noGrp="1"/>
          </p:cNvSpPr>
          <p:nvPr>
            <p:ph type="sldNum" sz="quarter" idx="5"/>
          </p:nvPr>
        </p:nvSpPr>
        <p:spPr/>
        <p:txBody>
          <a:bodyPr/>
          <a:lstStyle/>
          <a:p>
            <a:fld id="{30DC0D4C-FD52-4CA4-A998-31C73A5A5BDE}" type="slidenum">
              <a:rPr lang="en-US" smtClean="0"/>
              <a:t>18</a:t>
            </a:fld>
            <a:endParaRPr lang="en-US" dirty="0"/>
          </a:p>
        </p:txBody>
      </p:sp>
    </p:spTree>
    <p:extLst>
      <p:ext uri="{BB962C8B-B14F-4D97-AF65-F5344CB8AC3E}">
        <p14:creationId xmlns:p14="http://schemas.microsoft.com/office/powerpoint/2010/main" val="2063066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21</a:t>
            </a:fld>
            <a:endParaRPr lang="en-US" dirty="0"/>
          </a:p>
        </p:txBody>
      </p:sp>
    </p:spTree>
    <p:extLst>
      <p:ext uri="{BB962C8B-B14F-4D97-AF65-F5344CB8AC3E}">
        <p14:creationId xmlns:p14="http://schemas.microsoft.com/office/powerpoint/2010/main" val="1422094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0" i="1" dirty="0" smtClean="0">
                          <a:solidFill>
                            <a:srgbClr val="FF0000"/>
                          </a:solidFill>
                          <a:latin typeface="Cambria Math" panose="02040503050406030204" pitchFamily="18" charset="0"/>
                        </a:rPr>
                        <m:t>−3</m:t>
                      </m:r>
                    </m:oMath>
                  </m:oMathPara>
                </a14:m>
                <a:endParaRPr lang="en-US" sz="1200" b="0" dirty="0">
                  <a:solidFill>
                    <a:srgbClr val="FF0000"/>
                  </a:solidFill>
                </a:endParaRPr>
              </a:p>
              <a:p>
                <a:pPr algn="l"/>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solidFill>
                      <a:srgbClr val="FF0000"/>
                    </a:solidFill>
                    <a:latin typeface="Cambria Math" panose="02040503050406030204" pitchFamily="18" charset="0"/>
                  </a:rPr>
                  <a:t>−𝟑</a:t>
                </a:r>
                <a:endParaRPr lang="en-US" sz="1200" b="1" dirty="0">
                  <a:solidFill>
                    <a:srgbClr val="FF0000"/>
                  </a:solidFill>
                </a:endParaRPr>
              </a:p>
              <a:p>
                <a:pPr algn="l"/>
                <a:endParaRPr lang="en-US" b="1"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187770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left"/>
                    </m:oMathParaPr>
                    <m:oMath xmlns:m="http://schemas.openxmlformats.org/officeDocument/2006/math">
                      <m:r>
                        <a:rPr lang="en-US" sz="1200" i="1" dirty="0" smtClean="0">
                          <a:solidFill>
                            <a:srgbClr val="FF0000"/>
                          </a:solidFill>
                          <a:latin typeface="Cambria Math" panose="02040503050406030204" pitchFamily="18" charset="0"/>
                        </a:rPr>
                        <m:t>0˚</m:t>
                      </m:r>
                      <m:r>
                        <m:rPr>
                          <m:sty m:val="p"/>
                        </m:rPr>
                        <a:rPr lang="en-US" sz="1200" i="0" dirty="0" smtClean="0">
                          <a:solidFill>
                            <a:srgbClr val="FF0000"/>
                          </a:solidFill>
                          <a:latin typeface="Cambria Math" panose="02040503050406030204" pitchFamily="18" charset="0"/>
                        </a:rPr>
                        <m:t>C</m:t>
                      </m:r>
                    </m:oMath>
                  </m:oMathPara>
                </a14:m>
                <a:endParaRPr lang="en-US" sz="1200" dirty="0">
                  <a:solidFill>
                    <a:srgbClr val="FF0000"/>
                  </a:solidFill>
                </a:endParaRPr>
              </a:p>
            </p:txBody>
          </p:sp>
        </mc:Choice>
        <mc:Fallback xmlns="">
          <p:sp>
            <p:nvSpPr>
              <p:cNvPr id="3" name="Notes Placeholder 2"/>
              <p:cNvSpPr>
                <a:spLocks noGrp="1"/>
              </p:cNvSpPr>
              <p:nvPr>
                <p:ph type="body" idx="1"/>
              </p:nvPr>
            </p:nvSpPr>
            <p:spPr/>
            <p:txBody>
              <a:bodyPr/>
              <a:lstStyle/>
              <a:p>
                <a:pPr/>
                <a:r>
                  <a:rPr lang="en-US" sz="1200" i="0" dirty="0" smtClean="0">
                    <a:solidFill>
                      <a:srgbClr val="FF0000"/>
                    </a:solidFill>
                    <a:latin typeface="Cambria Math" panose="02040503050406030204" pitchFamily="18" charset="0"/>
                  </a:rPr>
                  <a:t>0˚</a:t>
                </a:r>
                <a:r>
                  <a:rPr lang="en-US" sz="1200" i="0" dirty="0" smtClean="0">
                    <a:solidFill>
                      <a:srgbClr val="FF0000"/>
                    </a:solidFill>
                    <a:latin typeface="Cambria Math" panose="02040503050406030204" pitchFamily="18" charset="0"/>
                  </a:rPr>
                  <a:t>C</a:t>
                </a:r>
                <a:endParaRPr lang="en-US" sz="1200" dirty="0">
                  <a:solidFill>
                    <a:srgbClr val="FF0000"/>
                  </a:solidFill>
                </a:endParaRPr>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28</a:t>
            </a:fld>
            <a:endParaRPr lang="en-US" dirty="0"/>
          </a:p>
        </p:txBody>
      </p:sp>
    </p:spTree>
    <p:extLst>
      <p:ext uri="{BB962C8B-B14F-4D97-AF65-F5344CB8AC3E}">
        <p14:creationId xmlns:p14="http://schemas.microsoft.com/office/powerpoint/2010/main" val="2022868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29</a:t>
            </a:fld>
            <a:endParaRPr lang="en-US" dirty="0"/>
          </a:p>
        </p:txBody>
      </p:sp>
    </p:spTree>
    <p:extLst>
      <p:ext uri="{BB962C8B-B14F-4D97-AF65-F5344CB8AC3E}">
        <p14:creationId xmlns:p14="http://schemas.microsoft.com/office/powerpoint/2010/main" val="395598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solidFill>
                <a:srgbClr val="FF0000"/>
              </a:solidFill>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523332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2756995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dirty="0">
                <a:solidFill>
                  <a:srgbClr val="FF0000"/>
                </a:solidFill>
              </a:rPr>
              <a:t>−1°F; Sample answer: Write an expression to represent this situation. A temperature rising 14°F is represented by 14. A temperature falling 6°F is represented by −6. A temperature falling 11°F is represented by −11. Add the three changes in temperature and divide by 3 to find the average change in temperature from Monday to Thursday.</a:t>
            </a:r>
          </a:p>
        </p:txBody>
      </p:sp>
      <p:sp>
        <p:nvSpPr>
          <p:cNvPr id="4" name="Slide Number Placeholder 3"/>
          <p:cNvSpPr>
            <a:spLocks noGrp="1"/>
          </p:cNvSpPr>
          <p:nvPr>
            <p:ph type="sldNum" sz="quarter" idx="5"/>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37876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479120"/>
            <a:ext cx="2403859" cy="329121"/>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6A5B211-75F1-754E-9BD9-9BF170AEC4C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
        <p:nvSpPr>
          <p:cNvPr id="6" name="Footer Placeholder 4">
            <a:extLst>
              <a:ext uri="{FF2B5EF4-FFF2-40B4-BE49-F238E27FC236}">
                <a16:creationId xmlns:a16="http://schemas.microsoft.com/office/drawing/2014/main" id="{D3D96425-2E0C-FB42-95E1-1022831763BF}"/>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solidFill>
                  <a:schemeClr val="tx2"/>
                </a:solidFill>
                <a:latin typeface="Arial" panose="020B0604020202020204" pitchFamily="34" charset="0"/>
                <a:cs typeface="Arial" panose="020B0604020202020204" pitchFamily="34" charset="0"/>
              </a:rPr>
              <a:t>Apply Integer Operations</a:t>
            </a:r>
          </a:p>
        </p:txBody>
      </p:sp>
      <p:pic>
        <p:nvPicPr>
          <p:cNvPr id="18" name="Picture 17">
            <a:extLst>
              <a:ext uri="{FF2B5EF4-FFF2-40B4-BE49-F238E27FC236}">
                <a16:creationId xmlns:a16="http://schemas.microsoft.com/office/drawing/2014/main" id="{94A4D219-E666-E143-8DCD-2856D7CF354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
        <p:nvSpPr>
          <p:cNvPr id="6" name="Footer Placeholder 4">
            <a:extLst>
              <a:ext uri="{FF2B5EF4-FFF2-40B4-BE49-F238E27FC236}">
                <a16:creationId xmlns:a16="http://schemas.microsoft.com/office/drawing/2014/main" id="{1D2272D3-6399-DC4A-9534-429CC27D76D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6.png" /><Relationship Id="rId1" Type="http://schemas.openxmlformats.org/officeDocument/2006/relationships/slideLayout" Target="../slideLayouts/slideLayout2.xml" /><Relationship Id="rId4" Type="http://schemas.openxmlformats.org/officeDocument/2006/relationships/image" Target="../media/image7.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60.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72.png" /><Relationship Id="rId1" Type="http://schemas.openxmlformats.org/officeDocument/2006/relationships/slideLayout" Target="../slideLayouts/slideLayout2.xml" /><Relationship Id="rId4" Type="http://schemas.openxmlformats.org/officeDocument/2006/relationships/image" Target="../media/image80.png" /></Relationships>
</file>

<file path=ppt/slides/_rels/slide16.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71.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24.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notesSlide" Target="../notesSlides/notesSlide7.xml" /><Relationship Id="rId1" Type="http://schemas.openxmlformats.org/officeDocument/2006/relationships/slideLayout" Target="../slideLayouts/slideLayout2.xml" /><Relationship Id="rId4" Type="http://schemas.openxmlformats.org/officeDocument/2006/relationships/image" Target="../media/image25.png" /></Relationships>
</file>

<file path=ppt/slides/_rels/slide24.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81.png" /><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8.xml" /><Relationship Id="rId1" Type="http://schemas.openxmlformats.org/officeDocument/2006/relationships/slideLayout" Target="../slideLayouts/slideLayout2.xml" /><Relationship Id="rId4" Type="http://schemas.openxmlformats.org/officeDocument/2006/relationships/image" Target="../media/image110.png" /></Relationships>
</file>

<file path=ppt/slides/_rels/slide29.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12.xml" /><Relationship Id="rId1" Type="http://schemas.openxmlformats.org/officeDocument/2006/relationships/slideLayout" Target="../slideLayouts/slideLayout2.xml" /><Relationship Id="rId4" Type="http://schemas.openxmlformats.org/officeDocument/2006/relationships/image" Target="../media/image14.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Apply Integer Operations</a:t>
            </a:r>
          </a:p>
        </p:txBody>
      </p:sp>
    </p:spTree>
    <p:extLst>
      <p:ext uri="{BB962C8B-B14F-4D97-AF65-F5344CB8AC3E}">
        <p14:creationId xmlns:p14="http://schemas.microsoft.com/office/powerpoint/2010/main" val="23452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0" y="1332861"/>
                <a:ext cx="9817139" cy="467863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a:t>
                </a:r>
              </a:p>
              <a:p>
                <a:r>
                  <a:rPr lang="en-IN" sz="2800" b="1" dirty="0">
                    <a:solidFill>
                      <a:schemeClr val="tx1"/>
                    </a:solidFill>
                    <a:latin typeface="Proxima Nova" panose="02000506030000020004"/>
                  </a:rPr>
                  <a:t>1.  </a:t>
                </a:r>
                <a14:m>
                  <m:oMath xmlns:m="http://schemas.openxmlformats.org/officeDocument/2006/math">
                    <m:r>
                      <a:rPr lang="en-IN" sz="2800" i="1" dirty="0" smtClean="0">
                        <a:latin typeface="Cambria Math" panose="02040503050406030204" pitchFamily="18" charset="0"/>
                      </a:rPr>
                      <m:t>245÷5+22</m:t>
                    </m:r>
                  </m:oMath>
                </a14:m>
                <a:endParaRPr lang="en-IN" sz="2800" dirty="0"/>
              </a:p>
              <a:p>
                <a:r>
                  <a:rPr lang="en-IN" sz="2800" b="1" dirty="0">
                    <a:solidFill>
                      <a:schemeClr val="tx1"/>
                    </a:solidFill>
                    <a:latin typeface="Proxima Nova" panose="02000506030000020004"/>
                  </a:rPr>
                  <a:t>2.  </a:t>
                </a:r>
                <a14:m>
                  <m:oMath xmlns:m="http://schemas.openxmlformats.org/officeDocument/2006/math">
                    <m:r>
                      <a:rPr lang="en-IN" sz="2800" i="1" dirty="0" smtClean="0">
                        <a:latin typeface="Cambria Math" panose="02040503050406030204" pitchFamily="18" charset="0"/>
                      </a:rPr>
                      <m:t>36+16−7</m:t>
                    </m:r>
                  </m:oMath>
                </a14:m>
                <a:endParaRPr lang="en-IN" sz="2800" dirty="0"/>
              </a:p>
              <a:p>
                <a:r>
                  <a:rPr lang="en-IN" sz="2800" b="1" dirty="0">
                    <a:solidFill>
                      <a:schemeClr val="tx1"/>
                    </a:solidFill>
                    <a:latin typeface="Proxima Nova" panose="02000506030000020004"/>
                  </a:rPr>
                  <a:t>3.  </a:t>
                </a:r>
                <a14:m>
                  <m:oMath xmlns:m="http://schemas.openxmlformats.org/officeDocument/2006/math">
                    <m:r>
                      <a:rPr lang="en-IN" sz="2800" i="1" dirty="0" smtClean="0">
                        <a:latin typeface="Cambria Math" panose="02040503050406030204" pitchFamily="18" charset="0"/>
                      </a:rPr>
                      <m:t>200</m:t>
                    </m:r>
                    <m:r>
                      <a:rPr lang="en-US" sz="2800" b="0" i="1" dirty="0" smtClean="0">
                        <a:latin typeface="Cambria Math" panose="02040503050406030204" pitchFamily="18" charset="0"/>
                      </a:rPr>
                      <m:t> </m:t>
                    </m:r>
                    <m:r>
                      <a:rPr lang="en-IN" sz="2800" i="1" dirty="0" smtClean="0">
                        <a:latin typeface="Cambria Math" panose="02040503050406030204" pitchFamily="18" charset="0"/>
                      </a:rPr>
                      <m:t>×</m:t>
                    </m:r>
                    <m:r>
                      <a:rPr lang="en-US" sz="2800" b="0" i="1" dirty="0" smtClean="0">
                        <a:latin typeface="Cambria Math" panose="02040503050406030204" pitchFamily="18" charset="0"/>
                      </a:rPr>
                      <m:t> </m:t>
                    </m:r>
                    <m:r>
                      <a:rPr lang="en-IN" sz="2800" i="1" dirty="0" smtClean="0">
                        <a:latin typeface="Cambria Math" panose="02040503050406030204" pitchFamily="18" charset="0"/>
                      </a:rPr>
                      <m:t>6÷10</m:t>
                    </m:r>
                  </m:oMath>
                </a14:m>
                <a:endParaRPr lang="en-IN" sz="2800" dirty="0"/>
              </a:p>
              <a:p>
                <a:r>
                  <a:rPr lang="en-IN" sz="2800" b="1" dirty="0">
                    <a:solidFill>
                      <a:schemeClr val="tx1"/>
                    </a:solidFill>
                    <a:latin typeface="Proxima Nova" panose="02000506030000020004"/>
                  </a:rPr>
                  <a:t>4.</a:t>
                </a:r>
                <a:r>
                  <a:rPr lang="en-IN" sz="2800" b="1" dirty="0">
                    <a:solidFill>
                      <a:schemeClr val="tx1"/>
                    </a:solidFill>
                  </a:rPr>
                  <a:t>  </a:t>
                </a:r>
                <a14:m>
                  <m:oMath xmlns:m="http://schemas.openxmlformats.org/officeDocument/2006/math">
                    <m:r>
                      <a:rPr lang="en-IN" sz="2800" i="1" dirty="0" smtClean="0">
                        <a:latin typeface="Cambria Math" panose="02040503050406030204" pitchFamily="18" charset="0"/>
                      </a:rPr>
                      <m:t>90</m:t>
                    </m:r>
                    <m:r>
                      <a:rPr lang="en-US" sz="2800" b="0" i="1" dirty="0" smtClean="0">
                        <a:latin typeface="Cambria Math" panose="02040503050406030204" pitchFamily="18" charset="0"/>
                      </a:rPr>
                      <m:t> </m:t>
                    </m:r>
                    <m:r>
                      <a:rPr lang="en-IN" sz="2800" i="1" dirty="0" smtClean="0">
                        <a:latin typeface="Cambria Math" panose="02040503050406030204" pitchFamily="18" charset="0"/>
                      </a:rPr>
                      <m:t>×</m:t>
                    </m:r>
                    <m:r>
                      <a:rPr lang="en-US" sz="2800" b="0" i="1" dirty="0" smtClean="0">
                        <a:latin typeface="Cambria Math" panose="02040503050406030204" pitchFamily="18" charset="0"/>
                      </a:rPr>
                      <m:t> </m:t>
                    </m:r>
                    <m:r>
                      <a:rPr lang="en-IN" sz="2800" i="1" dirty="0" smtClean="0">
                        <a:latin typeface="Cambria Math" panose="02040503050406030204" pitchFamily="18" charset="0"/>
                      </a:rPr>
                      <m:t>4−3</m:t>
                    </m:r>
                  </m:oMath>
                </a14:m>
                <a:endParaRPr lang="en-IN" sz="2800" dirty="0"/>
              </a:p>
              <a:p>
                <a:pPr marL="546100" indent="-546100"/>
                <a:r>
                  <a:rPr lang="en-IN" sz="2800" b="1" dirty="0">
                    <a:solidFill>
                      <a:schemeClr val="tx1"/>
                    </a:solidFill>
                    <a:latin typeface="Proxima Nova" panose="02000506030000020004"/>
                  </a:rPr>
                  <a:t>5.   </a:t>
                </a:r>
                <a:r>
                  <a:rPr lang="en-IN" sz="2800" dirty="0">
                    <a:latin typeface="Arial Body"/>
                  </a:rPr>
                  <a:t>Shea is on a </a:t>
                </a:r>
                <a14:m>
                  <m:oMath xmlns:m="http://schemas.openxmlformats.org/officeDocument/2006/math">
                    <m:r>
                      <a:rPr lang="en-IN" sz="2800" i="1" dirty="0" smtClean="0">
                        <a:latin typeface="Cambria Math" panose="02040503050406030204" pitchFamily="18" charset="0"/>
                      </a:rPr>
                      <m:t>1600</m:t>
                    </m:r>
                  </m:oMath>
                </a14:m>
                <a:r>
                  <a:rPr lang="en-IN" sz="2800" dirty="0">
                    <a:latin typeface="Arial Body"/>
                  </a:rPr>
                  <a:t>-meter relay team. To find how far she runs, she divides </a:t>
                </a:r>
                <a14:m>
                  <m:oMath xmlns:m="http://schemas.openxmlformats.org/officeDocument/2006/math">
                    <m:r>
                      <a:rPr lang="en-IN" sz="2800" i="1" dirty="0" smtClean="0">
                        <a:latin typeface="Cambria Math" panose="02040503050406030204" pitchFamily="18" charset="0"/>
                      </a:rPr>
                      <m:t>1600</m:t>
                    </m:r>
                  </m:oMath>
                </a14:m>
                <a:r>
                  <a:rPr lang="en-IN" sz="2800" dirty="0">
                    <a:latin typeface="Arial Body"/>
                  </a:rPr>
                  <a:t> by </a:t>
                </a:r>
                <a14:m>
                  <m:oMath xmlns:m="http://schemas.openxmlformats.org/officeDocument/2006/math">
                    <m:r>
                      <a:rPr lang="en-IN" sz="2800" i="1" dirty="0" smtClean="0">
                        <a:latin typeface="Cambria Math" panose="02040503050406030204" pitchFamily="18" charset="0"/>
                      </a:rPr>
                      <m:t>4</m:t>
                    </m:r>
                  </m:oMath>
                </a14:m>
                <a:r>
                  <a:rPr lang="en-IN" sz="2800" dirty="0">
                    <a:latin typeface="Arial Body"/>
                  </a:rPr>
                  <a:t>, then adds the </a:t>
                </a:r>
                <a14:m>
                  <m:oMath xmlns:m="http://schemas.openxmlformats.org/officeDocument/2006/math">
                    <m:r>
                      <a:rPr lang="en-IN" sz="2800" i="1" dirty="0" smtClean="0">
                        <a:latin typeface="Cambria Math" panose="02040503050406030204" pitchFamily="18" charset="0"/>
                      </a:rPr>
                      <m:t>15</m:t>
                    </m:r>
                  </m:oMath>
                </a14:m>
                <a:r>
                  <a:rPr lang="en-IN" sz="2800" dirty="0">
                    <a:latin typeface="Arial Body"/>
                  </a:rPr>
                  <a:t> meters she runs after the handoff. How many meters does Shea run?</a:t>
                </a:r>
                <a:endParaRPr lang="en-IN" sz="2800" b="1" dirty="0">
                  <a:latin typeface="Arial Body"/>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0" y="1332861"/>
                <a:ext cx="9817139" cy="4678639"/>
              </a:xfrm>
              <a:prstGeom prst="rect">
                <a:avLst/>
              </a:prstGeom>
              <a:blipFill>
                <a:blip r:embed="rId3"/>
                <a:stretch>
                  <a:fillRect l="-1241" t="-1434" r="-1800"/>
                </a:stretch>
              </a:blipFill>
            </p:spPr>
            <p:txBody>
              <a:bodyPr/>
              <a:lstStyle/>
              <a:p>
                <a:r>
                  <a:rPr lang="en-US">
                    <a:noFill/>
                  </a:rPr>
                  <a:t> </a:t>
                </a:r>
              </a:p>
            </p:txBody>
          </p:sp>
        </mc:Fallback>
      </mc:AlternateContent>
    </p:spTree>
    <p:extLst>
      <p:ext uri="{BB962C8B-B14F-4D97-AF65-F5344CB8AC3E}">
        <p14:creationId xmlns:p14="http://schemas.microsoft.com/office/powerpoint/2010/main" val="1217798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0" y="1332861"/>
                <a:ext cx="9817139" cy="467863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a:t>
                </a:r>
              </a:p>
              <a:p>
                <a:r>
                  <a:rPr lang="en-IN" sz="2800" b="1" dirty="0">
                    <a:solidFill>
                      <a:schemeClr val="tx1"/>
                    </a:solidFill>
                    <a:latin typeface="Proxima Nova" panose="02000506030000020004"/>
                  </a:rPr>
                  <a:t>1.  </a:t>
                </a:r>
                <a14:m>
                  <m:oMath xmlns:m="http://schemas.openxmlformats.org/officeDocument/2006/math">
                    <m:r>
                      <a:rPr lang="en-IN" sz="2800" i="1" dirty="0" smtClean="0">
                        <a:latin typeface="Cambria Math" panose="02040503050406030204" pitchFamily="18" charset="0"/>
                      </a:rPr>
                      <m:t>245÷5+22</m:t>
                    </m:r>
                  </m:oMath>
                </a14:m>
                <a:endParaRPr lang="en-IN" sz="2800" dirty="0"/>
              </a:p>
              <a:p>
                <a:r>
                  <a:rPr lang="en-IN" sz="2800" b="1" dirty="0">
                    <a:solidFill>
                      <a:schemeClr val="tx1"/>
                    </a:solidFill>
                    <a:latin typeface="Proxima Nova" panose="02000506030000020004"/>
                  </a:rPr>
                  <a:t>2.  </a:t>
                </a:r>
                <a14:m>
                  <m:oMath xmlns:m="http://schemas.openxmlformats.org/officeDocument/2006/math">
                    <m:r>
                      <a:rPr lang="en-IN" sz="2800" i="1" dirty="0" smtClean="0">
                        <a:latin typeface="Cambria Math" panose="02040503050406030204" pitchFamily="18" charset="0"/>
                      </a:rPr>
                      <m:t>36+16−7</m:t>
                    </m:r>
                  </m:oMath>
                </a14:m>
                <a:endParaRPr lang="en-IN" sz="2800" dirty="0"/>
              </a:p>
              <a:p>
                <a:r>
                  <a:rPr lang="en-IN" sz="2800" b="1" dirty="0">
                    <a:solidFill>
                      <a:schemeClr val="tx1"/>
                    </a:solidFill>
                    <a:latin typeface="Proxima Nova" panose="02000506030000020004"/>
                  </a:rPr>
                  <a:t>3.  </a:t>
                </a:r>
                <a14:m>
                  <m:oMath xmlns:m="http://schemas.openxmlformats.org/officeDocument/2006/math">
                    <m:r>
                      <a:rPr lang="en-IN" sz="2800" i="1" dirty="0" smtClean="0">
                        <a:latin typeface="Cambria Math" panose="02040503050406030204" pitchFamily="18" charset="0"/>
                      </a:rPr>
                      <m:t>200</m:t>
                    </m:r>
                    <m:r>
                      <a:rPr lang="en-US" sz="2800" b="0" i="1" dirty="0" smtClean="0">
                        <a:latin typeface="Cambria Math" panose="02040503050406030204" pitchFamily="18" charset="0"/>
                      </a:rPr>
                      <m:t> </m:t>
                    </m:r>
                    <m:r>
                      <a:rPr lang="en-IN" sz="2800" i="1" dirty="0" smtClean="0">
                        <a:latin typeface="Cambria Math" panose="02040503050406030204" pitchFamily="18" charset="0"/>
                      </a:rPr>
                      <m:t>×</m:t>
                    </m:r>
                    <m:r>
                      <a:rPr lang="en-US" sz="2800" b="0" i="1" dirty="0" smtClean="0">
                        <a:latin typeface="Cambria Math" panose="02040503050406030204" pitchFamily="18" charset="0"/>
                      </a:rPr>
                      <m:t> </m:t>
                    </m:r>
                    <m:r>
                      <a:rPr lang="en-IN" sz="2800" i="1" dirty="0" smtClean="0">
                        <a:latin typeface="Cambria Math" panose="02040503050406030204" pitchFamily="18" charset="0"/>
                      </a:rPr>
                      <m:t>6÷10</m:t>
                    </m:r>
                  </m:oMath>
                </a14:m>
                <a:endParaRPr lang="en-IN" sz="2800" dirty="0"/>
              </a:p>
              <a:p>
                <a:r>
                  <a:rPr lang="en-IN" sz="2800" b="1" dirty="0">
                    <a:solidFill>
                      <a:schemeClr val="tx1"/>
                    </a:solidFill>
                    <a:latin typeface="Proxima Nova" panose="02000506030000020004"/>
                  </a:rPr>
                  <a:t>4.</a:t>
                </a:r>
                <a:r>
                  <a:rPr lang="en-IN" sz="2800" b="1" dirty="0">
                    <a:solidFill>
                      <a:schemeClr val="tx1"/>
                    </a:solidFill>
                  </a:rPr>
                  <a:t>  </a:t>
                </a:r>
                <a14:m>
                  <m:oMath xmlns:m="http://schemas.openxmlformats.org/officeDocument/2006/math">
                    <m:r>
                      <a:rPr lang="en-IN" sz="2800" i="1" dirty="0" smtClean="0">
                        <a:latin typeface="Cambria Math" panose="02040503050406030204" pitchFamily="18" charset="0"/>
                      </a:rPr>
                      <m:t>90</m:t>
                    </m:r>
                    <m:r>
                      <a:rPr lang="en-US" sz="2800" b="0" i="1" dirty="0" smtClean="0">
                        <a:latin typeface="Cambria Math" panose="02040503050406030204" pitchFamily="18" charset="0"/>
                      </a:rPr>
                      <m:t> </m:t>
                    </m:r>
                    <m:r>
                      <a:rPr lang="en-IN" sz="2800" i="1" dirty="0" smtClean="0">
                        <a:latin typeface="Cambria Math" panose="02040503050406030204" pitchFamily="18" charset="0"/>
                      </a:rPr>
                      <m:t>×</m:t>
                    </m:r>
                    <m:r>
                      <a:rPr lang="en-US" sz="2800" b="0" i="1" dirty="0" smtClean="0">
                        <a:latin typeface="Cambria Math" panose="02040503050406030204" pitchFamily="18" charset="0"/>
                      </a:rPr>
                      <m:t> </m:t>
                    </m:r>
                    <m:r>
                      <a:rPr lang="en-IN" sz="2800" i="1" dirty="0" smtClean="0">
                        <a:latin typeface="Cambria Math" panose="02040503050406030204" pitchFamily="18" charset="0"/>
                      </a:rPr>
                      <m:t>4−3</m:t>
                    </m:r>
                  </m:oMath>
                </a14:m>
                <a:endParaRPr lang="en-IN" sz="2800" dirty="0"/>
              </a:p>
              <a:p>
                <a:pPr marL="546100" indent="-546100"/>
                <a:r>
                  <a:rPr lang="en-IN" sz="2800" b="1" dirty="0">
                    <a:solidFill>
                      <a:schemeClr val="tx1"/>
                    </a:solidFill>
                    <a:latin typeface="Proxima Nova" panose="02000506030000020004"/>
                  </a:rPr>
                  <a:t>5.   </a:t>
                </a:r>
                <a:r>
                  <a:rPr lang="en-IN" sz="2800" dirty="0">
                    <a:latin typeface="Arial Body"/>
                  </a:rPr>
                  <a:t>Shea is on a </a:t>
                </a:r>
                <a14:m>
                  <m:oMath xmlns:m="http://schemas.openxmlformats.org/officeDocument/2006/math">
                    <m:r>
                      <a:rPr lang="en-IN" sz="2800" i="1" dirty="0" smtClean="0">
                        <a:latin typeface="Cambria Math" panose="02040503050406030204" pitchFamily="18" charset="0"/>
                      </a:rPr>
                      <m:t>1600</m:t>
                    </m:r>
                  </m:oMath>
                </a14:m>
                <a:r>
                  <a:rPr lang="en-IN" sz="2800" dirty="0">
                    <a:latin typeface="Arial Body"/>
                  </a:rPr>
                  <a:t>-meter relay team. To find how far she runs, she divides </a:t>
                </a:r>
                <a14:m>
                  <m:oMath xmlns:m="http://schemas.openxmlformats.org/officeDocument/2006/math">
                    <m:r>
                      <a:rPr lang="en-IN" sz="2800" i="1" dirty="0" smtClean="0">
                        <a:latin typeface="Cambria Math" panose="02040503050406030204" pitchFamily="18" charset="0"/>
                      </a:rPr>
                      <m:t>1600</m:t>
                    </m:r>
                  </m:oMath>
                </a14:m>
                <a:r>
                  <a:rPr lang="en-IN" sz="2800" dirty="0">
                    <a:latin typeface="Arial Body"/>
                  </a:rPr>
                  <a:t> by </a:t>
                </a:r>
                <a14:m>
                  <m:oMath xmlns:m="http://schemas.openxmlformats.org/officeDocument/2006/math">
                    <m:r>
                      <a:rPr lang="en-IN" sz="2800" i="1" dirty="0" smtClean="0">
                        <a:latin typeface="Cambria Math" panose="02040503050406030204" pitchFamily="18" charset="0"/>
                      </a:rPr>
                      <m:t>4</m:t>
                    </m:r>
                  </m:oMath>
                </a14:m>
                <a:r>
                  <a:rPr lang="en-IN" sz="2800" dirty="0">
                    <a:latin typeface="Arial Body"/>
                  </a:rPr>
                  <a:t>, then adds the </a:t>
                </a:r>
                <a14:m>
                  <m:oMath xmlns:m="http://schemas.openxmlformats.org/officeDocument/2006/math">
                    <m:r>
                      <a:rPr lang="en-IN" sz="2800" i="1" dirty="0" smtClean="0">
                        <a:latin typeface="Cambria Math" panose="02040503050406030204" pitchFamily="18" charset="0"/>
                      </a:rPr>
                      <m:t>15</m:t>
                    </m:r>
                  </m:oMath>
                </a14:m>
                <a:r>
                  <a:rPr lang="en-IN" sz="2800" dirty="0">
                    <a:latin typeface="Arial Body"/>
                  </a:rPr>
                  <a:t> meters she runs after the handoff. How many meters does Shea run?</a:t>
                </a:r>
                <a:endParaRPr lang="en-IN" sz="2800" b="1" dirty="0">
                  <a:latin typeface="Arial Body"/>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0" y="1332861"/>
                <a:ext cx="9817139" cy="4678639"/>
              </a:xfrm>
              <a:prstGeom prst="rect">
                <a:avLst/>
              </a:prstGeom>
              <a:blipFill>
                <a:blip r:embed="rId3"/>
                <a:stretch>
                  <a:fillRect l="-1241" t="-1434" r="-180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3924E753-E8A8-48D4-9CF9-EA221BB7FDD4}"/>
              </a:ext>
            </a:extLst>
          </p:cNvPr>
          <p:cNvSpPr txBox="1"/>
          <p:nvPr/>
        </p:nvSpPr>
        <p:spPr>
          <a:xfrm>
            <a:off x="3653273" y="1946488"/>
            <a:ext cx="727507" cy="523220"/>
          </a:xfrm>
          <a:prstGeom prst="rect">
            <a:avLst/>
          </a:prstGeom>
          <a:noFill/>
        </p:spPr>
        <p:txBody>
          <a:bodyPr wrap="square" rtlCol="0">
            <a:spAutoFit/>
          </a:bodyPr>
          <a:lstStyle/>
          <a:p>
            <a:pPr>
              <a:spcAft>
                <a:spcPts val="2600"/>
              </a:spcAft>
            </a:pPr>
            <a:r>
              <a:rPr lang="en-US" sz="2800" i="0" dirty="0">
                <a:solidFill>
                  <a:srgbClr val="FF0000"/>
                </a:solidFill>
                <a:effectLst/>
              </a:rPr>
              <a:t>71</a:t>
            </a:r>
          </a:p>
        </p:txBody>
      </p:sp>
      <p:sp>
        <p:nvSpPr>
          <p:cNvPr id="6" name="TextBox 5">
            <a:extLst>
              <a:ext uri="{FF2B5EF4-FFF2-40B4-BE49-F238E27FC236}">
                <a16:creationId xmlns:a16="http://schemas.microsoft.com/office/drawing/2014/main" id="{6775604E-4395-48C3-88EC-868817EA6D61}"/>
              </a:ext>
            </a:extLst>
          </p:cNvPr>
          <p:cNvSpPr txBox="1"/>
          <p:nvPr/>
        </p:nvSpPr>
        <p:spPr>
          <a:xfrm>
            <a:off x="3689834" y="2523538"/>
            <a:ext cx="641574" cy="523220"/>
          </a:xfrm>
          <a:prstGeom prst="rect">
            <a:avLst/>
          </a:prstGeom>
          <a:noFill/>
        </p:spPr>
        <p:txBody>
          <a:bodyPr wrap="square" rtlCol="0">
            <a:spAutoFit/>
          </a:bodyPr>
          <a:lstStyle/>
          <a:p>
            <a:pPr>
              <a:spcAft>
                <a:spcPts val="2600"/>
              </a:spcAft>
            </a:pPr>
            <a:r>
              <a:rPr lang="en-US" sz="2800" i="0" dirty="0">
                <a:solidFill>
                  <a:srgbClr val="FF0000"/>
                </a:solidFill>
                <a:effectLst/>
              </a:rPr>
              <a:t>45</a:t>
            </a:r>
          </a:p>
        </p:txBody>
      </p:sp>
      <p:sp>
        <p:nvSpPr>
          <p:cNvPr id="7" name="TextBox 6">
            <a:extLst>
              <a:ext uri="{FF2B5EF4-FFF2-40B4-BE49-F238E27FC236}">
                <a16:creationId xmlns:a16="http://schemas.microsoft.com/office/drawing/2014/main" id="{652D25DE-94F3-408B-8B80-3A8A6F351455}"/>
              </a:ext>
            </a:extLst>
          </p:cNvPr>
          <p:cNvSpPr txBox="1"/>
          <p:nvPr/>
        </p:nvSpPr>
        <p:spPr>
          <a:xfrm>
            <a:off x="3538716" y="3059948"/>
            <a:ext cx="948777" cy="523220"/>
          </a:xfrm>
          <a:prstGeom prst="rect">
            <a:avLst/>
          </a:prstGeom>
          <a:noFill/>
        </p:spPr>
        <p:txBody>
          <a:bodyPr wrap="square" rtlCol="0">
            <a:spAutoFit/>
          </a:bodyPr>
          <a:lstStyle/>
          <a:p>
            <a:pPr>
              <a:spcAft>
                <a:spcPts val="2600"/>
              </a:spcAft>
            </a:pPr>
            <a:r>
              <a:rPr lang="en-US" sz="2800" i="0" dirty="0">
                <a:solidFill>
                  <a:srgbClr val="FF0000"/>
                </a:solidFill>
                <a:effectLst/>
              </a:rPr>
              <a:t>120</a:t>
            </a:r>
          </a:p>
        </p:txBody>
      </p:sp>
      <p:sp>
        <p:nvSpPr>
          <p:cNvPr id="8" name="TextBox 7">
            <a:extLst>
              <a:ext uri="{FF2B5EF4-FFF2-40B4-BE49-F238E27FC236}">
                <a16:creationId xmlns:a16="http://schemas.microsoft.com/office/drawing/2014/main" id="{7D735A1E-77A1-44F6-BB4D-514F773B2A67}"/>
              </a:ext>
            </a:extLst>
          </p:cNvPr>
          <p:cNvSpPr txBox="1"/>
          <p:nvPr/>
        </p:nvSpPr>
        <p:spPr>
          <a:xfrm>
            <a:off x="3538716" y="3636998"/>
            <a:ext cx="792692" cy="523220"/>
          </a:xfrm>
          <a:prstGeom prst="rect">
            <a:avLst/>
          </a:prstGeom>
          <a:noFill/>
        </p:spPr>
        <p:txBody>
          <a:bodyPr wrap="square" rtlCol="0">
            <a:spAutoFit/>
          </a:bodyPr>
          <a:lstStyle/>
          <a:p>
            <a:pPr>
              <a:spcAft>
                <a:spcPts val="2600"/>
              </a:spcAft>
            </a:pPr>
            <a:r>
              <a:rPr lang="en-US" sz="2800" i="0" dirty="0">
                <a:solidFill>
                  <a:srgbClr val="FF0000"/>
                </a:solidFill>
                <a:effectLst/>
              </a:rPr>
              <a:t>357</a:t>
            </a:r>
          </a:p>
        </p:txBody>
      </p:sp>
      <p:sp>
        <p:nvSpPr>
          <p:cNvPr id="11" name="TextBox 10">
            <a:extLst>
              <a:ext uri="{FF2B5EF4-FFF2-40B4-BE49-F238E27FC236}">
                <a16:creationId xmlns:a16="http://schemas.microsoft.com/office/drawing/2014/main" id="{F63A8453-166D-4675-B8A2-6BD65C51AEC6}"/>
              </a:ext>
            </a:extLst>
          </p:cNvPr>
          <p:cNvSpPr txBox="1"/>
          <p:nvPr/>
        </p:nvSpPr>
        <p:spPr>
          <a:xfrm>
            <a:off x="10294057" y="5092167"/>
            <a:ext cx="1038228" cy="523220"/>
          </a:xfrm>
          <a:prstGeom prst="rect">
            <a:avLst/>
          </a:prstGeom>
          <a:noFill/>
        </p:spPr>
        <p:txBody>
          <a:bodyPr wrap="square" rtlCol="0">
            <a:spAutoFit/>
          </a:bodyPr>
          <a:lstStyle/>
          <a:p>
            <a:pPr>
              <a:spcAft>
                <a:spcPts val="2600"/>
              </a:spcAft>
            </a:pPr>
            <a:r>
              <a:rPr lang="en-US" sz="2800" i="0" dirty="0">
                <a:solidFill>
                  <a:srgbClr val="FF0000"/>
                </a:solidFill>
                <a:effectLst/>
              </a:rPr>
              <a:t>415</a:t>
            </a:r>
          </a:p>
        </p:txBody>
      </p:sp>
    </p:spTree>
    <p:extLst>
      <p:ext uri="{BB962C8B-B14F-4D97-AF65-F5344CB8AC3E}">
        <p14:creationId xmlns:p14="http://schemas.microsoft.com/office/powerpoint/2010/main" val="393196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857280"/>
            <a:ext cx="9693142" cy="3693319"/>
          </a:xfrm>
          <a:prstGeom prst="rect">
            <a:avLst/>
          </a:prstGeom>
          <a:noFill/>
        </p:spPr>
        <p:txBody>
          <a:bodyPr wrap="square" rtlCol="0">
            <a:spAutoFit/>
          </a:bodyPr>
          <a:lstStyle/>
          <a:p>
            <a:pPr fontAlgn="t"/>
            <a:r>
              <a:rPr lang="en-US" sz="2800" b="1" dirty="0"/>
              <a:t>7.NS.A.1</a:t>
            </a:r>
          </a:p>
          <a:p>
            <a:pPr fontAlgn="t">
              <a:spcAft>
                <a:spcPts val="1200"/>
              </a:spcAft>
            </a:pPr>
            <a:r>
              <a:rPr lang="en-US" sz="2800" dirty="0">
                <a:solidFill>
                  <a:schemeClr val="tx2"/>
                </a:solidFill>
              </a:rPr>
              <a:t>Apply and extend previous understandings of addition and subtraction to add and subtract rational numbers; represent addition and subtraction on a horizontal or vertical number line diagram.</a:t>
            </a:r>
          </a:p>
          <a:p>
            <a:pPr fontAlgn="t"/>
            <a:r>
              <a:rPr lang="en-IN" sz="2800" b="1" dirty="0"/>
              <a:t>7.NS.A.1.D</a:t>
            </a:r>
          </a:p>
          <a:p>
            <a:pPr fontAlgn="t">
              <a:spcAft>
                <a:spcPts val="1200"/>
              </a:spcAft>
            </a:pPr>
            <a:r>
              <a:rPr lang="en-US" sz="2800" dirty="0">
                <a:solidFill>
                  <a:schemeClr val="tx2"/>
                </a:solidFill>
              </a:rPr>
              <a:t>Apply properties of operations as strategies to add and subtract rational numbers.</a:t>
            </a:r>
            <a:endParaRPr lang="en-IN"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6241652"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202067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467535"/>
            <a:ext cx="9693142" cy="4708981"/>
          </a:xfrm>
          <a:prstGeom prst="rect">
            <a:avLst/>
          </a:prstGeom>
          <a:noFill/>
        </p:spPr>
        <p:txBody>
          <a:bodyPr wrap="square" rtlCol="0">
            <a:spAutoFit/>
          </a:bodyPr>
          <a:lstStyle/>
          <a:p>
            <a:pPr fontAlgn="t"/>
            <a:r>
              <a:rPr lang="en-IN" sz="2800" b="1" dirty="0"/>
              <a:t>7.NS.A.2</a:t>
            </a:r>
          </a:p>
          <a:p>
            <a:pPr fontAlgn="t">
              <a:spcAft>
                <a:spcPts val="1200"/>
              </a:spcAft>
            </a:pPr>
            <a:r>
              <a:rPr lang="en-US" sz="2800" dirty="0">
                <a:solidFill>
                  <a:schemeClr val="tx2"/>
                </a:solidFill>
              </a:rPr>
              <a:t>Apply and extend previous understandings of multiplication and division and of fractions to multiply and divide rational numbers.</a:t>
            </a:r>
            <a:endParaRPr lang="en-IN" sz="2800" dirty="0">
              <a:solidFill>
                <a:schemeClr val="tx2"/>
              </a:solidFill>
            </a:endParaRPr>
          </a:p>
          <a:p>
            <a:pPr fontAlgn="t"/>
            <a:r>
              <a:rPr lang="en-IN" sz="2800" b="1" dirty="0"/>
              <a:t>7.NS.A.2.C</a:t>
            </a:r>
          </a:p>
          <a:p>
            <a:pPr fontAlgn="t">
              <a:spcAft>
                <a:spcPts val="1200"/>
              </a:spcAft>
            </a:pPr>
            <a:r>
              <a:rPr lang="en-US" sz="2800" dirty="0">
                <a:solidFill>
                  <a:schemeClr val="tx2"/>
                </a:solidFill>
              </a:rPr>
              <a:t>Apply properties of operations as strategies to multiply and divide rational numbers.</a:t>
            </a:r>
            <a:endParaRPr lang="en-IN" sz="2800" dirty="0">
              <a:solidFill>
                <a:schemeClr val="tx2"/>
              </a:solidFill>
            </a:endParaRPr>
          </a:p>
          <a:p>
            <a:pPr fontAlgn="t"/>
            <a:r>
              <a:rPr lang="en-IN" sz="2800" b="1" dirty="0"/>
              <a:t>7.NS.A.3</a:t>
            </a:r>
          </a:p>
          <a:p>
            <a:pPr fontAlgn="t"/>
            <a:r>
              <a:rPr lang="en-US" sz="2800" dirty="0">
                <a:solidFill>
                  <a:schemeClr val="tx2"/>
                </a:solidFill>
              </a:rPr>
              <a:t>Solve real-world and mathematical problems involving the four operations with rational numbers.</a:t>
            </a:r>
            <a:r>
              <a:rPr lang="en-IN" sz="2800" b="1" dirty="0"/>
              <a:t> </a:t>
            </a:r>
            <a:endParaRPr lang="en-US" sz="2800" b="1" dirty="0"/>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6241652"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323918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52F29A1-B892-2443-9FA6-5499F03892A5}"/>
              </a:ext>
            </a:extLst>
          </p:cNvPr>
          <p:cNvSpPr txBox="1">
            <a:spLocks/>
          </p:cNvSpPr>
          <p:nvPr/>
        </p:nvSpPr>
        <p:spPr>
          <a:xfrm>
            <a:off x="454712" y="332812"/>
            <a:ext cx="6241652" cy="886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
        <p:nvSpPr>
          <p:cNvPr id="4" name="TextBox 3">
            <a:extLst>
              <a:ext uri="{FF2B5EF4-FFF2-40B4-BE49-F238E27FC236}">
                <a16:creationId xmlns:a16="http://schemas.microsoft.com/office/drawing/2014/main" id="{3B444D6E-B0F7-6C42-A572-7680D7C7EF9B}"/>
              </a:ext>
            </a:extLst>
          </p:cNvPr>
          <p:cNvSpPr txBox="1"/>
          <p:nvPr/>
        </p:nvSpPr>
        <p:spPr>
          <a:xfrm>
            <a:off x="454712" y="1467535"/>
            <a:ext cx="9693142" cy="3539430"/>
          </a:xfrm>
          <a:prstGeom prst="rect">
            <a:avLst/>
          </a:prstGeom>
          <a:noFill/>
        </p:spPr>
        <p:txBody>
          <a:bodyPr wrap="square" rtlCol="0">
            <a:spAutoFit/>
          </a:bodyPr>
          <a:lstStyle/>
          <a:p>
            <a:pPr fontAlgn="t"/>
            <a:r>
              <a:rPr lang="en-IN" sz="2800" b="1" dirty="0"/>
              <a:t>7.EE.B.3</a:t>
            </a:r>
          </a:p>
          <a:p>
            <a:pPr fontAlgn="t">
              <a:spcAft>
                <a:spcPts val="1200"/>
              </a:spcAft>
            </a:pPr>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endParaRPr lang="en-IN" sz="2800" dirty="0">
              <a:solidFill>
                <a:schemeClr val="tx2"/>
              </a:solidFill>
            </a:endParaRPr>
          </a:p>
        </p:txBody>
      </p:sp>
    </p:spTree>
    <p:extLst>
      <p:ext uri="{BB962C8B-B14F-4D97-AF65-F5344CB8AC3E}">
        <p14:creationId xmlns:p14="http://schemas.microsoft.com/office/powerpoint/2010/main" val="3788761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6523-1302-4BB4-BFCD-3892DF60201D}"/>
              </a:ext>
            </a:extLst>
          </p:cNvPr>
          <p:cNvSpPr txBox="1">
            <a:spLocks/>
          </p:cNvSpPr>
          <p:nvPr/>
        </p:nvSpPr>
        <p:spPr>
          <a:xfrm>
            <a:off x="454712" y="332811"/>
            <a:ext cx="6571730" cy="8017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
        <p:nvSpPr>
          <p:cNvPr id="3" name="TextBox 2">
            <a:extLst>
              <a:ext uri="{FF2B5EF4-FFF2-40B4-BE49-F238E27FC236}">
                <a16:creationId xmlns:a16="http://schemas.microsoft.com/office/drawing/2014/main" id="{01A38246-109F-4EE9-B5AE-8D39A93B0638}"/>
              </a:ext>
            </a:extLst>
          </p:cNvPr>
          <p:cNvSpPr txBox="1"/>
          <p:nvPr/>
        </p:nvSpPr>
        <p:spPr>
          <a:xfrm>
            <a:off x="454712" y="1737358"/>
            <a:ext cx="10335208" cy="3416320"/>
          </a:xfrm>
          <a:prstGeom prst="rect">
            <a:avLst/>
          </a:prstGeom>
          <a:noFill/>
        </p:spPr>
        <p:txBody>
          <a:bodyPr wrap="square" rtlCol="0">
            <a:spAutoFit/>
          </a:bodyPr>
          <a:lstStyle/>
          <a:p>
            <a:pPr fontAlgn="t"/>
            <a:r>
              <a:rPr lang="en-US" sz="2800" b="1" dirty="0"/>
              <a:t>MP3 </a:t>
            </a:r>
            <a:endParaRPr lang="en-US" sz="2800" dirty="0"/>
          </a:p>
          <a:p>
            <a:pPr fontAlgn="t">
              <a:spcAft>
                <a:spcPts val="1200"/>
              </a:spcAft>
            </a:pPr>
            <a:r>
              <a:rPr lang="en-US" sz="2800" dirty="0">
                <a:solidFill>
                  <a:schemeClr val="tx2"/>
                </a:solidFill>
              </a:rPr>
              <a:t>Construct viable arguments and critique the reasoning of others.</a:t>
            </a:r>
          </a:p>
          <a:p>
            <a:pPr fontAlgn="t"/>
            <a:r>
              <a:rPr lang="en-US" sz="2800" b="1" dirty="0"/>
              <a:t>MP6 </a:t>
            </a:r>
            <a:endParaRPr lang="en-US" sz="2800" dirty="0"/>
          </a:p>
          <a:p>
            <a:pPr fontAlgn="t">
              <a:spcAft>
                <a:spcPts val="1200"/>
              </a:spcAft>
            </a:pPr>
            <a:r>
              <a:rPr lang="en-US" sz="2800" dirty="0">
                <a:solidFill>
                  <a:schemeClr val="tx2"/>
                </a:solidFill>
              </a:rPr>
              <a:t>Attend to precision.</a:t>
            </a:r>
          </a:p>
          <a:p>
            <a:pPr fontAlgn="t"/>
            <a:r>
              <a:rPr lang="en-US" sz="2800" b="1" dirty="0"/>
              <a:t>MP7 </a:t>
            </a:r>
            <a:endParaRPr lang="en-US" sz="2800" dirty="0"/>
          </a:p>
          <a:p>
            <a:pPr fontAlgn="t"/>
            <a:r>
              <a:rPr lang="en-US" sz="2800" dirty="0">
                <a:solidFill>
                  <a:schemeClr val="tx2"/>
                </a:solidFill>
              </a:rPr>
              <a:t>Look for and make use of structure.</a:t>
            </a:r>
          </a:p>
          <a:p>
            <a:pPr fontAlgn="t"/>
            <a:endParaRPr lang="en-US" sz="2800" dirty="0">
              <a:solidFill>
                <a:schemeClr val="tx2"/>
              </a:solidFill>
            </a:endParaRPr>
          </a:p>
        </p:txBody>
      </p:sp>
    </p:spTree>
    <p:extLst>
      <p:ext uri="{BB962C8B-B14F-4D97-AF65-F5344CB8AC3E}">
        <p14:creationId xmlns:p14="http://schemas.microsoft.com/office/powerpoint/2010/main" val="150122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013911" cy="392764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problems by applying all operations to integers.</a:t>
            </a:r>
            <a:endParaRPr lang="en-US" sz="2800" dirty="0">
              <a:latin typeface="+mj-lt"/>
            </a:endParaRP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1" y="1630569"/>
                <a:ext cx="8495286" cy="49640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Find </a:t>
                </a:r>
                <a14:m>
                  <m:oMath xmlns:m="http://schemas.openxmlformats.org/officeDocument/2006/math">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𝟒</m:t>
                    </m:r>
                    <m:r>
                      <a:rPr lang="en-US"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𝟑</m:t>
                    </m:r>
                    <m:r>
                      <a:rPr lang="en-US"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𝟕</m:t>
                    </m:r>
                    <m:r>
                      <a:rPr lang="en-IN" sz="2800" b="1" i="1" dirty="0" smtClean="0">
                        <a:solidFill>
                          <a:schemeClr val="tx1"/>
                        </a:solidFill>
                        <a:latin typeface="Cambria Math" panose="02040503050406030204" pitchFamily="18" charset="0"/>
                      </a:rPr>
                      <m:t>).</m:t>
                    </m:r>
                  </m:oMath>
                </a14:m>
                <a:r>
                  <a:rPr lang="en-IN" sz="2800" b="1" dirty="0">
                    <a:solidFill>
                      <a:schemeClr val="tx1"/>
                    </a:solidFill>
                  </a:rPr>
                  <a:t> </a:t>
                </a:r>
                <a:endParaRPr lang="en-IN" sz="2800" dirty="0">
                  <a:solidFill>
                    <a:schemeClr val="tx1"/>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1" y="1630569"/>
                <a:ext cx="8495286" cy="496406"/>
              </a:xfrm>
              <a:prstGeom prst="rect">
                <a:avLst/>
              </a:prstGeom>
              <a:blipFill>
                <a:blip r:embed="rId2"/>
                <a:stretch>
                  <a:fillRect l="-1435" t="-12195" b="-37805"/>
                </a:stretch>
              </a:blipFill>
            </p:spPr>
            <p:txBody>
              <a:bodyPr/>
              <a:lstStyle/>
              <a:p>
                <a:r>
                  <a:rPr lang="en-US">
                    <a:noFill/>
                  </a:rPr>
                  <a:t> </a:t>
                </a:r>
              </a:p>
            </p:txBody>
          </p:sp>
        </mc:Fallback>
      </mc:AlternateContent>
    </p:spTree>
    <p:extLst>
      <p:ext uri="{BB962C8B-B14F-4D97-AF65-F5344CB8AC3E}">
        <p14:creationId xmlns:p14="http://schemas.microsoft.com/office/powerpoint/2010/main" val="1593178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nvGraphicFramePr>
            <p:xfrm>
              <a:off x="1359280" y="2288238"/>
              <a:ext cx="8594677" cy="1036320"/>
            </p:xfrm>
            <a:graphic>
              <a:graphicData uri="http://schemas.openxmlformats.org/drawingml/2006/table">
                <a:tbl>
                  <a:tblPr firstRow="1" bandRow="1">
                    <a:tableStyleId>{5C22544A-7EE6-4342-B048-85BDC9FD1C3A}</a:tableStyleId>
                  </a:tblPr>
                  <a:tblGrid>
                    <a:gridCol w="5611146">
                      <a:extLst>
                        <a:ext uri="{9D8B030D-6E8A-4147-A177-3AD203B41FA5}">
                          <a16:colId xmlns:a16="http://schemas.microsoft.com/office/drawing/2014/main" val="310358408"/>
                        </a:ext>
                      </a:extLst>
                    </a:gridCol>
                    <a:gridCol w="2983531">
                      <a:extLst>
                        <a:ext uri="{9D8B030D-6E8A-4147-A177-3AD203B41FA5}">
                          <a16:colId xmlns:a16="http://schemas.microsoft.com/office/drawing/2014/main" val="4008719226"/>
                        </a:ext>
                      </a:extLst>
                    </a:gridCol>
                  </a:tblGrid>
                  <a:tr h="268077">
                    <a:tc>
                      <a:txBody>
                        <a:bodyPr/>
                        <a:lstStyle/>
                        <a:p>
                          <a:pPr/>
                          <a14:m>
                            <m:oMathPara xmlns:m="http://schemas.openxmlformats.org/officeDocument/2006/math">
                              <m:oMathParaPr>
                                <m:jc m:val="left"/>
                              </m:oMathParaPr>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−4</m:t>
                                </m:r>
                                <m:d>
                                  <m:dPr>
                                    <m:ctrlPr>
                                      <a:rPr lang="en-IN" sz="2800" b="0" i="1" u="none" strike="noStrike" kern="1200" baseline="0" dirty="0" smtClean="0">
                                        <a:solidFill>
                                          <a:srgbClr val="5E5E5E"/>
                                        </a:solidFill>
                                        <a:latin typeface="Cambria Math" panose="02040503050406030204" pitchFamily="18" charset="0"/>
                                        <a:ea typeface="+mn-ea"/>
                                        <a:cs typeface="+mn-cs"/>
                                      </a:rPr>
                                    </m:ctrlPr>
                                  </m:dPr>
                                  <m:e>
                                    <m:r>
                                      <a:rPr lang="en-IN" sz="2800" b="0" i="1" u="none" strike="noStrike" kern="1200" baseline="0" dirty="0" smtClean="0">
                                        <a:solidFill>
                                          <a:srgbClr val="5E5E5E"/>
                                        </a:solidFill>
                                        <a:latin typeface="Cambria Math" panose="02040503050406030204" pitchFamily="18" charset="0"/>
                                        <a:ea typeface="+mn-ea"/>
                                        <a:cs typeface="+mn-cs"/>
                                      </a:rPr>
                                      <m:t>3</m:t>
                                    </m:r>
                                  </m:e>
                                </m:d>
                                <m:r>
                                  <a:rPr lang="en-IN" sz="2800" b="0" i="1" u="none" strike="noStrike" kern="1200" baseline="0" dirty="0" smtClean="0">
                                    <a:solidFill>
                                      <a:srgbClr val="5E5E5E"/>
                                    </a:solidFill>
                                    <a:latin typeface="Cambria Math" panose="02040503050406030204" pitchFamily="18" charset="0"/>
                                    <a:ea typeface="+mn-ea"/>
                                    <a:cs typeface="+mn-cs"/>
                                  </a:rPr>
                                  <m:t>+</m:t>
                                </m:r>
                                <m:d>
                                  <m:dPr>
                                    <m:ctrlPr>
                                      <a:rPr lang="en-IN" sz="2800" b="0" i="1" u="none" strike="noStrike" kern="1200" baseline="0" dirty="0" smtClean="0">
                                        <a:solidFill>
                                          <a:srgbClr val="5E5E5E"/>
                                        </a:solidFill>
                                        <a:latin typeface="Cambria Math" panose="02040503050406030204" pitchFamily="18" charset="0"/>
                                        <a:ea typeface="+mn-ea"/>
                                        <a:cs typeface="+mn-cs"/>
                                      </a:rPr>
                                    </m:ctrlPr>
                                  </m:dPr>
                                  <m:e>
                                    <m:r>
                                      <a:rPr lang="en-IN" sz="2800" b="0" i="1" u="none" strike="noStrike" kern="1200" baseline="0" dirty="0" smtClean="0">
                                        <a:solidFill>
                                          <a:srgbClr val="5E5E5E"/>
                                        </a:solidFill>
                                        <a:latin typeface="Cambria Math" panose="02040503050406030204" pitchFamily="18" charset="0"/>
                                        <a:ea typeface="+mn-ea"/>
                                        <a:cs typeface="+mn-cs"/>
                                      </a:rPr>
                                      <m:t>−7</m:t>
                                    </m:r>
                                  </m:e>
                                </m:d>
                                <m:r>
                                  <a:rPr lang="en-IN" sz="2800" b="0" i="1" u="none" strike="noStrike" kern="1200" baseline="0" dirty="0" smtClean="0">
                                    <a:solidFill>
                                      <a:srgbClr val="5E5E5E"/>
                                    </a:solidFill>
                                    <a:latin typeface="Cambria Math" panose="02040503050406030204" pitchFamily="18" charset="0"/>
                                    <a:ea typeface="+mn-ea"/>
                                    <a:cs typeface="+mn-cs"/>
                                  </a:rPr>
                                  <m:t>=−12</m:t>
                                </m:r>
                                <m:r>
                                  <a:rPr lang="en-US" sz="2800" b="0" i="1" u="none" strike="noStrike" kern="1200" baseline="0" dirty="0" smtClean="0">
                                    <a:solidFill>
                                      <a:srgbClr val="5E5E5E"/>
                                    </a:solidFill>
                                    <a:latin typeface="Cambria Math" panose="02040503050406030204" pitchFamily="18" charset="0"/>
                                    <a:ea typeface="+mn-ea"/>
                                    <a:cs typeface="+mn-cs"/>
                                  </a:rPr>
                                  <m:t>+</m:t>
                                </m:r>
                                <m:r>
                                  <a:rPr lang="en-IN" sz="2800" b="0" i="1" u="none" strike="noStrike" kern="1200" baseline="0" dirty="0" smtClean="0">
                                    <a:solidFill>
                                      <a:srgbClr val="5E5E5E"/>
                                    </a:solidFill>
                                    <a:latin typeface="Cambria Math" panose="02040503050406030204" pitchFamily="18" charset="0"/>
                                    <a:ea typeface="+mn-ea"/>
                                    <a:cs typeface="+mn-cs"/>
                                  </a:rPr>
                                  <m:t>(−7)</m:t>
                                </m:r>
                              </m:oMath>
                            </m:oMathPara>
                          </a14:m>
                          <a:endParaRPr lang="en-IN" sz="280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Multiply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−4</m:t>
                              </m:r>
                              <m:r>
                                <a:rPr lang="en-US" sz="2800" b="0" i="1" u="none" strike="noStrike" kern="1200" baseline="0" dirty="0" smtClean="0">
                                  <a:solidFill>
                                    <a:schemeClr val="accent1"/>
                                  </a:solidFill>
                                  <a:latin typeface="Cambria Math" panose="02040503050406030204" pitchFamily="18" charset="0"/>
                                  <a:ea typeface="+mn-ea"/>
                                  <a:cs typeface="+mn-cs"/>
                                </a:rPr>
                                <m:t>(</m:t>
                              </m:r>
                              <m:r>
                                <a:rPr lang="en-IN" sz="2800" b="0" i="1" u="none" strike="noStrike" kern="1200" baseline="0" dirty="0" smtClean="0">
                                  <a:solidFill>
                                    <a:schemeClr val="accent1"/>
                                  </a:solidFill>
                                  <a:latin typeface="Cambria Math" panose="02040503050406030204" pitchFamily="18" charset="0"/>
                                  <a:ea typeface="+mn-ea"/>
                                  <a:cs typeface="+mn-cs"/>
                                </a:rPr>
                                <m:t>3</m:t>
                              </m:r>
                              <m:r>
                                <a:rPr lang="en-US" sz="2800" b="0" i="1" u="none" strike="noStrike" kern="1200" baseline="0" dirty="0" smtClean="0">
                                  <a:solidFill>
                                    <a:schemeClr val="accent1"/>
                                  </a:solidFill>
                                  <a:latin typeface="Cambria Math" panose="02040503050406030204" pitchFamily="18" charset="0"/>
                                  <a:ea typeface="+mn-ea"/>
                                  <a:cs typeface="+mn-cs"/>
                                </a:rPr>
                                <m:t>)</m:t>
                              </m:r>
                            </m:oMath>
                          </a14:m>
                          <a:r>
                            <a:rPr lang="en-IN" sz="2800" b="0" i="0" u="none" strike="noStrike" kern="1200" baseline="0" dirty="0">
                              <a:solidFill>
                                <a:schemeClr val="accent1"/>
                              </a:solidFill>
                              <a:latin typeface="+mn-lt"/>
                              <a:ea typeface="+mn-ea"/>
                              <a:cs typeface="+mn-cs"/>
                            </a:rPr>
                            <a:t>.</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0093519"/>
                      </a:ext>
                    </a:extLst>
                  </a:tr>
                  <a:tr h="410001">
                    <a:tc>
                      <a:txBody>
                        <a:bodyPr/>
                        <a:lstStyle/>
                        <a:p>
                          <a:r>
                            <a:rPr lang="en-IN" sz="1800" b="0" i="0" u="none" strike="noStrike" kern="1200" baseline="0" dirty="0">
                              <a:solidFill>
                                <a:schemeClr val="dk1"/>
                              </a:solidFill>
                              <a:latin typeface="+mn-lt"/>
                              <a:ea typeface="+mn-ea"/>
                              <a:cs typeface="+mn-cs"/>
                            </a:rPr>
                            <a:t>                                  </a:t>
                          </a:r>
                          <a14:m>
                            <m:oMath xmlns:m="http://schemas.openxmlformats.org/officeDocument/2006/math">
                              <m:r>
                                <a:rPr lang="en-US" sz="2800" b="0" i="0" u="none" strike="noStrike" kern="1200" baseline="0" dirty="0" smtClean="0">
                                  <a:solidFill>
                                    <a:srgbClr val="5E5E5E"/>
                                  </a:solidFill>
                                  <a:latin typeface="Cambria Math" panose="02040503050406030204" pitchFamily="18" charset="0"/>
                                  <a:ea typeface="+mn-ea"/>
                                  <a:cs typeface="+mn-cs"/>
                                </a:rPr>
                                <m:t> </m:t>
                              </m:r>
                              <m:r>
                                <a:rPr lang="en-IN" sz="2800" b="0" i="1" u="none" strike="noStrike" kern="1200" baseline="0" dirty="0" smtClean="0">
                                  <a:solidFill>
                                    <a:srgbClr val="5E5E5E"/>
                                  </a:solidFill>
                                  <a:latin typeface="Cambria Math" panose="02040503050406030204" pitchFamily="18" charset="0"/>
                                  <a:ea typeface="+mn-ea"/>
                                  <a:cs typeface="+mn-cs"/>
                                </a:rPr>
                                <m:t>=−19 </m:t>
                              </m:r>
                            </m:oMath>
                          </a14:m>
                          <a:endParaRPr lang="en-IN" sz="280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Add. </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8942940"/>
                      </a:ext>
                    </a:extLst>
                  </a:tr>
                </a:tbl>
              </a:graphicData>
            </a:graphic>
          </p:graphicFrame>
        </mc:Choice>
        <mc:Fallback xmlns="">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4082015859"/>
                  </p:ext>
                </p:extLst>
              </p:nvPr>
            </p:nvGraphicFramePr>
            <p:xfrm>
              <a:off x="1359280" y="2288238"/>
              <a:ext cx="8594677" cy="1036320"/>
            </p:xfrm>
            <a:graphic>
              <a:graphicData uri="http://schemas.openxmlformats.org/drawingml/2006/table">
                <a:tbl>
                  <a:tblPr firstRow="1" bandRow="1">
                    <a:tableStyleId>{5C22544A-7EE6-4342-B048-85BDC9FD1C3A}</a:tableStyleId>
                  </a:tblPr>
                  <a:tblGrid>
                    <a:gridCol w="5611146">
                      <a:extLst>
                        <a:ext uri="{9D8B030D-6E8A-4147-A177-3AD203B41FA5}">
                          <a16:colId xmlns:a16="http://schemas.microsoft.com/office/drawing/2014/main" val="310358408"/>
                        </a:ext>
                      </a:extLst>
                    </a:gridCol>
                    <a:gridCol w="2983531">
                      <a:extLst>
                        <a:ext uri="{9D8B030D-6E8A-4147-A177-3AD203B41FA5}">
                          <a16:colId xmlns:a16="http://schemas.microsoft.com/office/drawing/2014/main" val="4008719226"/>
                        </a:ext>
                      </a:extLst>
                    </a:gridCol>
                  </a:tblGrid>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1628" r="-53203" b="-130233"/>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87959" t="-11628" b="-130233"/>
                          </a:stretch>
                        </a:blipFill>
                      </a:tcPr>
                    </a:tc>
                    <a:extLst>
                      <a:ext uri="{0D108BD9-81ED-4DB2-BD59-A6C34878D82A}">
                        <a16:rowId xmlns:a16="http://schemas.microsoft.com/office/drawing/2014/main" val="850093519"/>
                      </a:ext>
                    </a:extLst>
                  </a:tr>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12941" r="-53203" b="-31765"/>
                          </a:stretch>
                        </a:blipFill>
                      </a:tcPr>
                    </a:tc>
                    <a:tc>
                      <a:txBody>
                        <a:bodyPr/>
                        <a:lstStyle/>
                        <a:p>
                          <a:r>
                            <a:rPr lang="en-IN" sz="2800" b="0" i="0" u="none" strike="noStrike" kern="1200" baseline="0" dirty="0">
                              <a:solidFill>
                                <a:schemeClr val="accent1"/>
                              </a:solidFill>
                              <a:latin typeface="+mn-lt"/>
                              <a:ea typeface="+mn-ea"/>
                              <a:cs typeface="+mn-cs"/>
                            </a:rPr>
                            <a:t>Add. </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8942940"/>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2F88792C-794E-4D10-9C4A-BFA085D71480}"/>
                  </a:ext>
                </a:extLst>
              </p:cNvPr>
              <p:cNvSpPr txBox="1">
                <a:spLocks/>
              </p:cNvSpPr>
              <p:nvPr/>
            </p:nvSpPr>
            <p:spPr>
              <a:xfrm>
                <a:off x="459870" y="3581127"/>
                <a:ext cx="7958572" cy="4964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de-DE" sz="2800" dirty="0"/>
                  <a:t>So, </a:t>
                </a:r>
                <a14:m>
                  <m:oMath xmlns:m="http://schemas.openxmlformats.org/officeDocument/2006/math">
                    <m:r>
                      <a:rPr lang="de-DE" sz="2800" i="1" dirty="0" smtClean="0">
                        <a:latin typeface="Cambria Math" panose="02040503050406030204" pitchFamily="18" charset="0"/>
                      </a:rPr>
                      <m:t>−4</m:t>
                    </m:r>
                    <m:r>
                      <a:rPr lang="en-US" sz="2800" b="0" i="1" dirty="0" smtClean="0">
                        <a:latin typeface="Cambria Math" panose="02040503050406030204" pitchFamily="18" charset="0"/>
                      </a:rPr>
                      <m:t>(</m:t>
                    </m:r>
                    <m:r>
                      <a:rPr lang="de-DE" sz="2800" i="1" dirty="0" smtClean="0">
                        <a:latin typeface="Cambria Math" panose="02040503050406030204" pitchFamily="18" charset="0"/>
                      </a:rPr>
                      <m:t>3</m:t>
                    </m:r>
                    <m:r>
                      <a:rPr lang="en-US" sz="2800" b="0" i="1" dirty="0" smtClean="0">
                        <a:latin typeface="Cambria Math" panose="02040503050406030204" pitchFamily="18" charset="0"/>
                      </a:rPr>
                      <m:t>)</m:t>
                    </m:r>
                    <m:r>
                      <a:rPr lang="de-DE" sz="2800" i="1" dirty="0" smtClean="0">
                        <a:latin typeface="Cambria Math" panose="02040503050406030204" pitchFamily="18" charset="0"/>
                      </a:rPr>
                      <m:t>+(−7)</m:t>
                    </m:r>
                  </m:oMath>
                </a14:m>
                <a:r>
                  <a:rPr lang="en-US" sz="2800" dirty="0">
                    <a:solidFill>
                      <a:schemeClr val="tx1">
                        <a:lumMod val="65000"/>
                        <a:lumOff val="35000"/>
                      </a:schemeClr>
                    </a:solidFill>
                  </a:rPr>
                  <a:t> is </a:t>
                </a:r>
                <a14:m>
                  <m:oMath xmlns:m="http://schemas.openxmlformats.org/officeDocument/2006/math">
                    <m:r>
                      <a:rPr lang="en-US" sz="2800" b="0" i="1" smtClean="0">
                        <a:solidFill>
                          <a:schemeClr val="tx1">
                            <a:lumMod val="65000"/>
                            <a:lumOff val="35000"/>
                          </a:schemeClr>
                        </a:solidFill>
                        <a:latin typeface="Cambria Math" panose="02040503050406030204" pitchFamily="18" charset="0"/>
                      </a:rPr>
                      <m:t>−19.</m:t>
                    </m:r>
                  </m:oMath>
                </a14:m>
                <a:endParaRPr lang="en-US" sz="2800" dirty="0">
                  <a:solidFill>
                    <a:schemeClr val="tx1">
                      <a:lumMod val="65000"/>
                      <a:lumOff val="35000"/>
                    </a:schemeClr>
                  </a:solidFill>
                </a:endParaRPr>
              </a:p>
            </p:txBody>
          </p:sp>
        </mc:Choice>
        <mc:Fallback xmlns="">
          <p:sp>
            <p:nvSpPr>
              <p:cNvPr id="7" name="Content Placeholder 2">
                <a:extLst>
                  <a:ext uri="{FF2B5EF4-FFF2-40B4-BE49-F238E27FC236}">
                    <a16:creationId xmlns:a16="http://schemas.microsoft.com/office/drawing/2014/main" id="{2F88792C-794E-4D10-9C4A-BFA085D71480}"/>
                  </a:ext>
                </a:extLst>
              </p:cNvPr>
              <p:cNvSpPr txBox="1">
                <a:spLocks noRot="1" noChangeAspect="1" noMove="1" noResize="1" noEditPoints="1" noAdjustHandles="1" noChangeArrowheads="1" noChangeShapeType="1" noTextEdit="1"/>
              </p:cNvSpPr>
              <p:nvPr/>
            </p:nvSpPr>
            <p:spPr>
              <a:xfrm>
                <a:off x="459870" y="3581127"/>
                <a:ext cx="7958572" cy="496407"/>
              </a:xfrm>
              <a:prstGeom prst="rect">
                <a:avLst/>
              </a:prstGeom>
              <a:blipFill>
                <a:blip r:embed="rId4"/>
                <a:stretch>
                  <a:fillRect l="-1531" t="-12195" b="-37805"/>
                </a:stretch>
              </a:blipFill>
            </p:spPr>
            <p:txBody>
              <a:bodyPr/>
              <a:lstStyle/>
              <a:p>
                <a:r>
                  <a:rPr lang="en-US">
                    <a:noFill/>
                  </a:rPr>
                  <a:t> </a:t>
                </a:r>
              </a:p>
            </p:txBody>
          </p:sp>
        </mc:Fallback>
      </mc:AlternateContent>
    </p:spTree>
    <p:extLst>
      <p:ext uri="{BB962C8B-B14F-4D97-AF65-F5344CB8AC3E}">
        <p14:creationId xmlns:p14="http://schemas.microsoft.com/office/powerpoint/2010/main" val="1439108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Order of Integer Operations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17984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r>
              <a:rPr lang="en-IN" sz="2800" dirty="0"/>
              <a:t>Why was multiplication performed as the first operation in evaluating the expression?</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63079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6"/>
                <a:ext cx="8167292"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−5(−12)+(−15).</m:t>
                    </m:r>
                  </m:oMath>
                </a14:m>
                <a:r>
                  <a:rPr lang="en-IN" sz="2800" dirty="0"/>
                  <a:t> </a:t>
                </a:r>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6"/>
                <a:ext cx="8167292" cy="1160578"/>
              </a:xfrm>
              <a:prstGeom prst="rect">
                <a:avLst/>
              </a:prstGeom>
              <a:blipFill>
                <a:blip r:embed="rId2"/>
                <a:stretch>
                  <a:fillRect l="-1493" t="-7895" b="-10000"/>
                </a:stretch>
              </a:blipFill>
            </p:spPr>
            <p:txBody>
              <a:bodyPr/>
              <a:lstStyle/>
              <a:p>
                <a:r>
                  <a:rPr lang="en-US">
                    <a:noFill/>
                  </a:rPr>
                  <a:t> </a:t>
                </a:r>
              </a:p>
            </p:txBody>
          </p:sp>
        </mc:Fallback>
      </mc:AlternateContent>
    </p:spTree>
    <p:extLst>
      <p:ext uri="{BB962C8B-B14F-4D97-AF65-F5344CB8AC3E}">
        <p14:creationId xmlns:p14="http://schemas.microsoft.com/office/powerpoint/2010/main" val="2105289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6"/>
                <a:ext cx="8167292"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−5(−12)+(−15). </m:t>
                    </m:r>
                  </m:oMath>
                </a14:m>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6"/>
                <a:ext cx="8167292" cy="1160578"/>
              </a:xfrm>
              <a:prstGeom prst="rect">
                <a:avLst/>
              </a:prstGeom>
              <a:blipFill>
                <a:blip r:embed="rId3"/>
                <a:stretch>
                  <a:fillRect l="-1493" t="-7895" b="-10000"/>
                </a:stretch>
              </a:blipFill>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49C1DBD9-32BF-E948-A5DF-6D4B93F33359}"/>
              </a:ext>
            </a:extLst>
          </p:cNvPr>
          <p:cNvSpPr txBox="1">
            <a:spLocks/>
          </p:cNvSpPr>
          <p:nvPr/>
        </p:nvSpPr>
        <p:spPr>
          <a:xfrm>
            <a:off x="459873" y="3347424"/>
            <a:ext cx="1803022" cy="5001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dirty="0">
                <a:solidFill>
                  <a:srgbClr val="FF0000"/>
                </a:solidFill>
              </a:rPr>
              <a:t>45</a:t>
            </a:r>
          </a:p>
        </p:txBody>
      </p:sp>
    </p:spTree>
    <p:extLst>
      <p:ext uri="{BB962C8B-B14F-4D97-AF65-F5344CB8AC3E}">
        <p14:creationId xmlns:p14="http://schemas.microsoft.com/office/powerpoint/2010/main" val="890587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1" y="1630569"/>
                <a:ext cx="8495286" cy="49640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Find </a:t>
                </a:r>
                <a14:m>
                  <m:oMath xmlns:m="http://schemas.openxmlformats.org/officeDocument/2006/math">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𝟒</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𝟓</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𝟐</m:t>
                    </m:r>
                    <m:r>
                      <a:rPr lang="en-IN" sz="2800" b="1" i="1" dirty="0" smtClean="0">
                        <a:solidFill>
                          <a:schemeClr val="tx1"/>
                        </a:solidFill>
                        <a:latin typeface="Cambria Math" panose="02040503050406030204" pitchFamily="18" charset="0"/>
                      </a:rPr>
                      <m:t>)−(−</m:t>
                    </m:r>
                    <m:r>
                      <a:rPr lang="en-IN" sz="2800" b="1" i="1" dirty="0" smtClean="0">
                        <a:solidFill>
                          <a:schemeClr val="tx1"/>
                        </a:solidFill>
                        <a:latin typeface="Cambria Math" panose="02040503050406030204" pitchFamily="18" charset="0"/>
                      </a:rPr>
                      <m:t>𝟖</m:t>
                    </m:r>
                    <m:r>
                      <a:rPr lang="en-IN" sz="2800" b="1" i="1" dirty="0" smtClean="0">
                        <a:solidFill>
                          <a:schemeClr val="tx1"/>
                        </a:solidFill>
                        <a:latin typeface="Cambria Math" panose="02040503050406030204" pitchFamily="18" charset="0"/>
                      </a:rPr>
                      <m:t>).</m:t>
                    </m:r>
                  </m:oMath>
                </a14:m>
                <a:endParaRPr lang="en-IN" sz="2800" dirty="0">
                  <a:solidFill>
                    <a:schemeClr val="tx1"/>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1" y="1630569"/>
                <a:ext cx="8495286" cy="496406"/>
              </a:xfrm>
              <a:prstGeom prst="rect">
                <a:avLst/>
              </a:prstGeom>
              <a:blipFill>
                <a:blip r:embed="rId2"/>
                <a:stretch>
                  <a:fillRect l="-1435" t="-12195" b="-37805"/>
                </a:stretch>
              </a:blipFill>
            </p:spPr>
            <p:txBody>
              <a:bodyPr/>
              <a:lstStyle/>
              <a:p>
                <a:r>
                  <a:rPr lang="en-US">
                    <a:noFill/>
                  </a:rPr>
                  <a:t> </a:t>
                </a:r>
              </a:p>
            </p:txBody>
          </p:sp>
        </mc:Fallback>
      </mc:AlternateContent>
    </p:spTree>
    <p:extLst>
      <p:ext uri="{BB962C8B-B14F-4D97-AF65-F5344CB8AC3E}">
        <p14:creationId xmlns:p14="http://schemas.microsoft.com/office/powerpoint/2010/main" val="3423450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2F88792C-794E-4D10-9C4A-BFA085D71480}"/>
                  </a:ext>
                </a:extLst>
              </p:cNvPr>
              <p:cNvSpPr txBox="1">
                <a:spLocks/>
              </p:cNvSpPr>
              <p:nvPr/>
            </p:nvSpPr>
            <p:spPr>
              <a:xfrm>
                <a:off x="459870" y="5008876"/>
                <a:ext cx="7958572" cy="4964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de-DE" sz="2800" dirty="0"/>
                  <a:t>So, </a:t>
                </a:r>
                <a14:m>
                  <m:oMath xmlns:m="http://schemas.openxmlformats.org/officeDocument/2006/math">
                    <m:r>
                      <a:rPr lang="de-DE" sz="2800" i="1" dirty="0" smtClean="0">
                        <a:latin typeface="Cambria Math" panose="02040503050406030204" pitchFamily="18" charset="0"/>
                      </a:rPr>
                      <m:t>−4(−5)(−2)−(−8)=−32.</m:t>
                    </m:r>
                  </m:oMath>
                </a14:m>
                <a:endParaRPr lang="en-US" sz="2800" dirty="0">
                  <a:solidFill>
                    <a:schemeClr val="tx1">
                      <a:lumMod val="65000"/>
                      <a:lumOff val="35000"/>
                    </a:schemeClr>
                  </a:solidFill>
                </a:endParaRPr>
              </a:p>
            </p:txBody>
          </p:sp>
        </mc:Choice>
        <mc:Fallback xmlns="">
          <p:sp>
            <p:nvSpPr>
              <p:cNvPr id="5" name="Content Placeholder 2">
                <a:extLst>
                  <a:ext uri="{FF2B5EF4-FFF2-40B4-BE49-F238E27FC236}">
                    <a16:creationId xmlns:a16="http://schemas.microsoft.com/office/drawing/2014/main" id="{2F88792C-794E-4D10-9C4A-BFA085D71480}"/>
                  </a:ext>
                </a:extLst>
              </p:cNvPr>
              <p:cNvSpPr txBox="1">
                <a:spLocks noRot="1" noChangeAspect="1" noMove="1" noResize="1" noEditPoints="1" noAdjustHandles="1" noChangeArrowheads="1" noChangeShapeType="1" noTextEdit="1"/>
              </p:cNvSpPr>
              <p:nvPr/>
            </p:nvSpPr>
            <p:spPr>
              <a:xfrm>
                <a:off x="459870" y="5008876"/>
                <a:ext cx="7958572" cy="496407"/>
              </a:xfrm>
              <a:prstGeom prst="rect">
                <a:avLst/>
              </a:prstGeom>
              <a:blipFill>
                <a:blip r:embed="rId3"/>
                <a:stretch>
                  <a:fillRect l="-1531" t="-13580" b="-395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1236914889"/>
                  </p:ext>
                </p:extLst>
              </p:nvPr>
            </p:nvGraphicFramePr>
            <p:xfrm>
              <a:off x="459870" y="1965041"/>
              <a:ext cx="11172497" cy="1981200"/>
            </p:xfrm>
            <a:graphic>
              <a:graphicData uri="http://schemas.openxmlformats.org/drawingml/2006/table">
                <a:tbl>
                  <a:tblPr firstRow="1" bandRow="1">
                    <a:tableStyleId>{5C22544A-7EE6-4342-B048-85BDC9FD1C3A}</a:tableStyleId>
                  </a:tblPr>
                  <a:tblGrid>
                    <a:gridCol w="6758053">
                      <a:extLst>
                        <a:ext uri="{9D8B030D-6E8A-4147-A177-3AD203B41FA5}">
                          <a16:colId xmlns:a16="http://schemas.microsoft.com/office/drawing/2014/main" val="310358408"/>
                        </a:ext>
                      </a:extLst>
                    </a:gridCol>
                    <a:gridCol w="4414444">
                      <a:extLst>
                        <a:ext uri="{9D8B030D-6E8A-4147-A177-3AD203B41FA5}">
                          <a16:colId xmlns:a16="http://schemas.microsoft.com/office/drawing/2014/main" val="4008719226"/>
                        </a:ext>
                      </a:extLst>
                    </a:gridCol>
                  </a:tblGrid>
                  <a:tr h="268077">
                    <a:tc>
                      <a:txBody>
                        <a:bodyPr/>
                        <a:lstStyle/>
                        <a:p>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−4(−5)(−2)−(−8)=20(−2)−(−8)</m:t>
                              </m:r>
                            </m:oMath>
                          </a14:m>
                          <a:r>
                            <a:rPr lang="en-IN" sz="2800" b="0" i="0" u="none" strike="noStrike" kern="1200" baseline="0" dirty="0">
                              <a:solidFill>
                                <a:srgbClr val="5E5E5E"/>
                              </a:solidFill>
                              <a:latin typeface="+mn-lt"/>
                              <a:ea typeface="+mn-ea"/>
                              <a:cs typeface="+mn-cs"/>
                            </a:rPr>
                            <a:t> </a:t>
                          </a:r>
                          <a:endParaRPr lang="en-IN" sz="280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Multiply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−4(−5).</m:t>
                              </m:r>
                            </m:oMath>
                          </a14:m>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0093519"/>
                      </a:ext>
                    </a:extLst>
                  </a:tr>
                  <a:tr h="410001">
                    <a:tc>
                      <a:txBody>
                        <a:bodyPr/>
                        <a:lstStyle/>
                        <a:p>
                          <a:pPr/>
                          <a14:m>
                            <m:oMathPara xmlns:m="http://schemas.openxmlformats.org/officeDocument/2006/math">
                              <m:oMathParaPr>
                                <m:jc m:val="centerGroup"/>
                              </m:oMathParaPr>
                              <m:oMath xmlns:m="http://schemas.openxmlformats.org/officeDocument/2006/math">
                                <m:r>
                                  <a:rPr lang="en-US" sz="2800" b="0" i="1" u="none" strike="noStrike" kern="1200" baseline="0" dirty="0" smtClean="0">
                                    <a:solidFill>
                                      <a:srgbClr val="5E5E5E"/>
                                    </a:solidFill>
                                    <a:latin typeface="Cambria Math" panose="02040503050406030204" pitchFamily="18" charset="0"/>
                                    <a:ea typeface="+mn-ea"/>
                                    <a:cs typeface="+mn-cs"/>
                                  </a:rPr>
                                  <m:t>                    </m:t>
                                </m:r>
                                <m:r>
                                  <a:rPr lang="en-IN" sz="2800" b="0" i="1" u="none" strike="noStrike" kern="1200" baseline="0" dirty="0" smtClean="0">
                                    <a:solidFill>
                                      <a:srgbClr val="5E5E5E"/>
                                    </a:solidFill>
                                    <a:latin typeface="Cambria Math" panose="02040503050406030204" pitchFamily="18" charset="0"/>
                                    <a:ea typeface="+mn-ea"/>
                                    <a:cs typeface="+mn-cs"/>
                                  </a:rPr>
                                  <m:t>=−40+8</m:t>
                                </m:r>
                              </m:oMath>
                            </m:oMathPara>
                          </a14:m>
                          <a:endParaRPr lang="en-IN" sz="280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0" u="none" strike="noStrike" kern="1200" baseline="0" dirty="0">
                              <a:solidFill>
                                <a:schemeClr val="accent1"/>
                              </a:solidFill>
                              <a:latin typeface="+mn-lt"/>
                              <a:ea typeface="+mn-ea"/>
                              <a:cs typeface="+mn-cs"/>
                            </a:rPr>
                            <a:t>Multiply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20</m:t>
                              </m:r>
                              <m:d>
                                <m:dPr>
                                  <m:ctrlPr>
                                    <a:rPr lang="en-IN" sz="2800" b="0" i="1" u="none" strike="noStrike" kern="1200" baseline="0" dirty="0" smtClean="0">
                                      <a:solidFill>
                                        <a:schemeClr val="accent1"/>
                                      </a:solidFill>
                                      <a:latin typeface="Cambria Math" panose="02040503050406030204" pitchFamily="18" charset="0"/>
                                      <a:ea typeface="+mn-ea"/>
                                      <a:cs typeface="+mn-cs"/>
                                    </a:rPr>
                                  </m:ctrlPr>
                                </m:dPr>
                                <m:e>
                                  <m:r>
                                    <a:rPr lang="en-IN" sz="2800" b="0" i="1" u="none" strike="noStrike" kern="1200" baseline="0" dirty="0" smtClean="0">
                                      <a:solidFill>
                                        <a:schemeClr val="accent1"/>
                                      </a:solidFill>
                                      <a:latin typeface="Cambria Math" panose="02040503050406030204" pitchFamily="18" charset="0"/>
                                      <a:ea typeface="+mn-ea"/>
                                      <a:cs typeface="+mn-cs"/>
                                    </a:rPr>
                                    <m:t>−2</m:t>
                                  </m:r>
                                </m:e>
                              </m:d>
                              <m:r>
                                <a:rPr lang="en-IN" sz="2800" b="0" i="1" u="none" strike="noStrike" kern="1200" baseline="0" dirty="0" smtClean="0">
                                  <a:solidFill>
                                    <a:schemeClr val="accent1"/>
                                  </a:solidFill>
                                  <a:latin typeface="Cambria Math" panose="02040503050406030204" pitchFamily="18" charset="0"/>
                                  <a:ea typeface="+mn-ea"/>
                                  <a:cs typeface="+mn-cs"/>
                                </a:rPr>
                                <m:t>.</m:t>
                              </m:r>
                            </m:oMath>
                          </a14:m>
                          <a:r>
                            <a:rPr lang="en-IN" sz="2800" b="0" i="0" u="none" strike="noStrike" kern="1200" baseline="0" dirty="0">
                              <a:solidFill>
                                <a:schemeClr val="accent1"/>
                              </a:solidFill>
                              <a:latin typeface="+mn-lt"/>
                              <a:ea typeface="+mn-ea"/>
                              <a:cs typeface="+mn-cs"/>
                            </a:rPr>
                            <a:t> Add the additive inverse of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−8.</m:t>
                              </m:r>
                            </m:oMath>
                          </a14:m>
                          <a:r>
                            <a:rPr lang="en-IN" sz="2800" b="0" i="0" u="none" strike="noStrike" kern="1200" baseline="0" dirty="0">
                              <a:solidFill>
                                <a:schemeClr val="accent1"/>
                              </a:solidFill>
                              <a:latin typeface="+mn-lt"/>
                              <a:ea typeface="+mn-ea"/>
                              <a:cs typeface="+mn-cs"/>
                            </a:rPr>
                            <a:t> </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2657618"/>
                      </a:ext>
                    </a:extLst>
                  </a:tr>
                  <a:tr h="410001">
                    <a:tc>
                      <a:txBody>
                        <a:bodyPr/>
                        <a:lstStyle/>
                        <a:p>
                          <a:r>
                            <a:rPr lang="en-IN" sz="1800" b="0" i="0" u="none" strike="noStrike" kern="1200" baseline="0" dirty="0">
                              <a:solidFill>
                                <a:schemeClr val="dk1"/>
                              </a:solidFill>
                              <a:latin typeface="+mn-lt"/>
                              <a:ea typeface="+mn-ea"/>
                              <a:cs typeface="+mn-cs"/>
                            </a:rPr>
                            <a:t>                                                   </a:t>
                          </a: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=−32</m:t>
                              </m:r>
                            </m:oMath>
                          </a14:m>
                          <a:r>
                            <a:rPr lang="en-IN" sz="2800" b="0" i="0" u="none" strike="noStrike" kern="1200" baseline="0" dirty="0">
                              <a:solidFill>
                                <a:srgbClr val="5E5E5E"/>
                              </a:solidFill>
                              <a:latin typeface="+mn-lt"/>
                              <a:ea typeface="+mn-ea"/>
                              <a:cs typeface="+mn-cs"/>
                            </a:rPr>
                            <a:t> </a:t>
                          </a:r>
                          <a:endParaRPr lang="en-IN" sz="280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Add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−40+8. </m:t>
                              </m:r>
                            </m:oMath>
                          </a14:m>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239520"/>
                      </a:ext>
                    </a:extLst>
                  </a:tr>
                </a:tbl>
              </a:graphicData>
            </a:graphic>
          </p:graphicFrame>
        </mc:Choice>
        <mc:Fallback xmlns="">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1236914889"/>
                  </p:ext>
                </p:extLst>
              </p:nvPr>
            </p:nvGraphicFramePr>
            <p:xfrm>
              <a:off x="459870" y="1965041"/>
              <a:ext cx="11172497" cy="1981200"/>
            </p:xfrm>
            <a:graphic>
              <a:graphicData uri="http://schemas.openxmlformats.org/drawingml/2006/table">
                <a:tbl>
                  <a:tblPr firstRow="1" bandRow="1">
                    <a:tableStyleId>{5C22544A-7EE6-4342-B048-85BDC9FD1C3A}</a:tableStyleId>
                  </a:tblPr>
                  <a:tblGrid>
                    <a:gridCol w="6758053">
                      <a:extLst>
                        <a:ext uri="{9D8B030D-6E8A-4147-A177-3AD203B41FA5}">
                          <a16:colId xmlns:a16="http://schemas.microsoft.com/office/drawing/2014/main" val="310358408"/>
                        </a:ext>
                      </a:extLst>
                    </a:gridCol>
                    <a:gridCol w="4414444">
                      <a:extLst>
                        <a:ext uri="{9D8B030D-6E8A-4147-A177-3AD203B41FA5}">
                          <a16:colId xmlns:a16="http://schemas.microsoft.com/office/drawing/2014/main" val="4008719226"/>
                        </a:ext>
                      </a:extLst>
                    </a:gridCol>
                  </a:tblGrid>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11765" r="-65374" b="-315294"/>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152966" t="-11765" b="-315294"/>
                          </a:stretch>
                        </a:blipFill>
                      </a:tcPr>
                    </a:tc>
                    <a:extLst>
                      <a:ext uri="{0D108BD9-81ED-4DB2-BD59-A6C34878D82A}">
                        <a16:rowId xmlns:a16="http://schemas.microsoft.com/office/drawing/2014/main" val="850093519"/>
                      </a:ext>
                    </a:extLst>
                  </a:tr>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60897" r="-65374" b="-71795"/>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152966" t="-60897" b="-71795"/>
                          </a:stretch>
                        </a:blipFill>
                      </a:tcPr>
                    </a:tc>
                    <a:extLst>
                      <a:ext uri="{0D108BD9-81ED-4DB2-BD59-A6C34878D82A}">
                        <a16:rowId xmlns:a16="http://schemas.microsoft.com/office/drawing/2014/main" val="2212657618"/>
                      </a:ext>
                    </a:extLst>
                  </a:tr>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295294" r="-65374" b="-31765"/>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152966" t="-295294" b="-31765"/>
                          </a:stretch>
                        </a:blipFill>
                      </a:tcPr>
                    </a:tc>
                    <a:extLst>
                      <a:ext uri="{0D108BD9-81ED-4DB2-BD59-A6C34878D82A}">
                        <a16:rowId xmlns:a16="http://schemas.microsoft.com/office/drawing/2014/main" val="3432239520"/>
                      </a:ext>
                    </a:extLst>
                  </a:tr>
                </a:tbl>
              </a:graphicData>
            </a:graphic>
          </p:graphicFrame>
        </mc:Fallback>
      </mc:AlternateContent>
    </p:spTree>
    <p:extLst>
      <p:ext uri="{BB962C8B-B14F-4D97-AF65-F5344CB8AC3E}">
        <p14:creationId xmlns:p14="http://schemas.microsoft.com/office/powerpoint/2010/main" val="754710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17984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Talk About It!</a:t>
                </a:r>
              </a:p>
              <a:p>
                <a:r>
                  <a:rPr lang="en-IN" sz="2800" dirty="0"/>
                  <a:t>Could you have multiplied </a:t>
                </a:r>
                <a14:m>
                  <m:oMath xmlns:m="http://schemas.openxmlformats.org/officeDocument/2006/math">
                    <m:r>
                      <a:rPr lang="en-IN" sz="2800" i="1" dirty="0" smtClean="0">
                        <a:latin typeface="Cambria Math" panose="02040503050406030204" pitchFamily="18" charset="0"/>
                      </a:rPr>
                      <m:t>(−5)(−2)</m:t>
                    </m:r>
                  </m:oMath>
                </a14:m>
                <a:r>
                  <a:rPr lang="en-IN" sz="2800" dirty="0"/>
                  <a:t> first? Explain your reasoning.</a:t>
                </a:r>
                <a:endParaRPr lang="en-US" sz="2800" dirty="0">
                  <a:solidFill>
                    <a:schemeClr val="tx1">
                      <a:lumMod val="65000"/>
                      <a:lumOff val="35000"/>
                    </a:schemeClr>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9661903" cy="1798432"/>
              </a:xfrm>
              <a:prstGeom prst="rect">
                <a:avLst/>
              </a:prstGeom>
              <a:blipFill>
                <a:blip r:embed="rId2"/>
                <a:stretch>
                  <a:fillRect l="-1262" t="-3378"/>
                </a:stretch>
              </a:blipFill>
            </p:spPr>
            <p:txBody>
              <a:bodyPr/>
              <a:lstStyle/>
              <a:p>
                <a:r>
                  <a:rPr lang="en-US">
                    <a:noFill/>
                  </a:rPr>
                  <a:t> </a:t>
                </a:r>
              </a:p>
            </p:txBody>
          </p:sp>
        </mc:Fallback>
      </mc:AlternateContent>
    </p:spTree>
    <p:extLst>
      <p:ext uri="{BB962C8B-B14F-4D97-AF65-F5344CB8AC3E}">
        <p14:creationId xmlns:p14="http://schemas.microsoft.com/office/powerpoint/2010/main" val="4136654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6"/>
                <a:ext cx="8167292"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smtClean="0">
                        <a:latin typeface="Cambria Math" panose="02040503050406030204" pitchFamily="18" charset="0"/>
                      </a:rPr>
                      <m:t>9(−1)(−8)−(−13).</m:t>
                    </m:r>
                  </m:oMath>
                </a14:m>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6"/>
                <a:ext cx="8167292" cy="1160578"/>
              </a:xfrm>
              <a:prstGeom prst="rect">
                <a:avLst/>
              </a:prstGeom>
              <a:blipFill>
                <a:blip r:embed="rId2"/>
                <a:stretch>
                  <a:fillRect l="-1493" t="-7895" b="-10000"/>
                </a:stretch>
              </a:blipFill>
            </p:spPr>
            <p:txBody>
              <a:bodyPr/>
              <a:lstStyle/>
              <a:p>
                <a:r>
                  <a:rPr lang="en-US">
                    <a:noFill/>
                  </a:rPr>
                  <a:t> </a:t>
                </a:r>
              </a:p>
            </p:txBody>
          </p:sp>
        </mc:Fallback>
      </mc:AlternateContent>
    </p:spTree>
    <p:extLst>
      <p:ext uri="{BB962C8B-B14F-4D97-AF65-F5344CB8AC3E}">
        <p14:creationId xmlns:p14="http://schemas.microsoft.com/office/powerpoint/2010/main" val="1787825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6"/>
                <a:ext cx="8167292" cy="11605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Find </a:t>
                </a:r>
                <a14:m>
                  <m:oMath xmlns:m="http://schemas.openxmlformats.org/officeDocument/2006/math">
                    <m:r>
                      <a:rPr lang="en-IN" sz="2800" i="1" dirty="0">
                        <a:latin typeface="Cambria Math" panose="02040503050406030204" pitchFamily="18" charset="0"/>
                      </a:rPr>
                      <m:t>9(−1)(−8)−(−13).</m:t>
                    </m:r>
                  </m:oMath>
                </a14:m>
                <a:endParaRPr lang="en-US" sz="2800" dirty="0"/>
              </a:p>
              <a:p>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6"/>
                <a:ext cx="8167292" cy="1160578"/>
              </a:xfrm>
              <a:prstGeom prst="rect">
                <a:avLst/>
              </a:prstGeom>
              <a:blipFill>
                <a:blip r:embed="rId3"/>
                <a:stretch>
                  <a:fillRect l="-1493" t="-7895" b="-10000"/>
                </a:stretch>
              </a:blipFill>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49C1DBD9-32BF-E948-A5DF-6D4B93F33359}"/>
              </a:ext>
            </a:extLst>
          </p:cNvPr>
          <p:cNvSpPr txBox="1">
            <a:spLocks/>
          </p:cNvSpPr>
          <p:nvPr/>
        </p:nvSpPr>
        <p:spPr>
          <a:xfrm>
            <a:off x="459873" y="3055649"/>
            <a:ext cx="2057174" cy="50017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dirty="0">
                <a:solidFill>
                  <a:srgbClr val="FF0000"/>
                </a:solidFill>
              </a:rPr>
              <a:t>85</a:t>
            </a:r>
          </a:p>
        </p:txBody>
      </p:sp>
    </p:spTree>
    <p:extLst>
      <p:ext uri="{BB962C8B-B14F-4D97-AF65-F5344CB8AC3E}">
        <p14:creationId xmlns:p14="http://schemas.microsoft.com/office/powerpoint/2010/main" val="501206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10040490" cy="73494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Evaluate  </a:t>
                </a:r>
                <a14:m>
                  <m:oMath xmlns:m="http://schemas.openxmlformats.org/officeDocument/2006/math">
                    <m:f>
                      <m:fPr>
                        <m:ctrlPr>
                          <a:rPr lang="en-IN"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𝒘</m:t>
                        </m:r>
                      </m:num>
                      <m:den>
                        <m:r>
                          <a:rPr lang="en-US" sz="2800" b="1" i="1" smtClean="0">
                            <a:solidFill>
                              <a:schemeClr val="tx1"/>
                            </a:solidFill>
                            <a:latin typeface="Cambria Math" panose="02040503050406030204" pitchFamily="18" charset="0"/>
                          </a:rPr>
                          <m:t>𝒙𝒚</m:t>
                        </m:r>
                      </m:den>
                    </m:f>
                    <m:r>
                      <a:rPr lang="en-US" sz="2800" b="1" i="1">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𝒚</m:t>
                    </m:r>
                    <m:r>
                      <a:rPr lang="en-US" sz="2800" b="1" i="1">
                        <a:solidFill>
                          <a:schemeClr val="tx1"/>
                        </a:solidFill>
                        <a:latin typeface="Cambria Math" panose="02040503050406030204" pitchFamily="18" charset="0"/>
                      </a:rPr>
                      <m:t>−</m:t>
                    </m:r>
                    <m:sSup>
                      <m:sSupPr>
                        <m:ctrlPr>
                          <a:rPr lang="en-IN" sz="2800" b="1" i="1">
                            <a:solidFill>
                              <a:schemeClr val="tx1"/>
                            </a:solidFill>
                            <a:latin typeface="Cambria Math" panose="02040503050406030204" pitchFamily="18" charset="0"/>
                          </a:rPr>
                        </m:ctrlPr>
                      </m:sSupPr>
                      <m:e>
                        <m:r>
                          <a:rPr lang="en-US" sz="2800" b="1" i="1" smtClean="0">
                            <a:solidFill>
                              <a:schemeClr val="tx1"/>
                            </a:solidFill>
                            <a:latin typeface="Cambria Math" panose="02040503050406030204" pitchFamily="18" charset="0"/>
                          </a:rPr>
                          <m:t>𝒛</m:t>
                        </m:r>
                      </m:e>
                      <m:sup>
                        <m:r>
                          <a:rPr lang="en-US" sz="2800" b="1" i="1" smtClean="0">
                            <a:solidFill>
                              <a:schemeClr val="tx1"/>
                            </a:solidFill>
                            <a:latin typeface="Cambria Math" panose="02040503050406030204" pitchFamily="18" charset="0"/>
                          </a:rPr>
                          <m:t>𝟑</m:t>
                        </m:r>
                      </m:sup>
                    </m:sSup>
                    <m:r>
                      <a:rPr lang="en-US" sz="2800" b="1" i="1" smtClean="0">
                        <a:solidFill>
                          <a:schemeClr val="tx1"/>
                        </a:solidFill>
                        <a:latin typeface="Cambria Math" panose="02040503050406030204" pitchFamily="18" charset="0"/>
                      </a:rPr>
                      <m:t> </m:t>
                    </m:r>
                    <m:r>
                      <a:rPr lang="en-US" sz="2800" b="1" i="0" smtClean="0">
                        <a:solidFill>
                          <a:schemeClr val="tx1"/>
                        </a:solidFill>
                        <a:latin typeface="Cambria Math" panose="02040503050406030204" pitchFamily="18" charset="0"/>
                      </a:rPr>
                      <m:t>𝐢𝐟</m:t>
                    </m:r>
                    <m:r>
                      <a:rPr lang="en-US" sz="2800" b="1" i="1" smtClean="0">
                        <a:solidFill>
                          <a:schemeClr val="tx1"/>
                        </a:solidFill>
                        <a:latin typeface="Cambria Math" panose="02040503050406030204" pitchFamily="18" charset="0"/>
                      </a:rPr>
                      <m:t> </m:t>
                    </m:r>
                    <m:r>
                      <a:rPr lang="en-US" sz="2800" b="1" i="1" smtClean="0">
                        <a:solidFill>
                          <a:schemeClr val="tx1"/>
                        </a:solidFill>
                        <a:latin typeface="Cambria Math" panose="02040503050406030204" pitchFamily="18" charset="0"/>
                      </a:rPr>
                      <m:t>𝒘</m:t>
                    </m:r>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𝟑𝟔</m:t>
                    </m:r>
                    <m:r>
                      <a:rPr lang="en-US" sz="2800" b="1" i="1" smtClean="0">
                        <a:solidFill>
                          <a:schemeClr val="tx1"/>
                        </a:solidFill>
                        <a:latin typeface="Cambria Math" panose="02040503050406030204" pitchFamily="18" charset="0"/>
                      </a:rPr>
                      <m:t>,  </m:t>
                    </m:r>
                    <m:r>
                      <a:rPr lang="en-US" sz="2800" b="1" i="1" smtClean="0">
                        <a:solidFill>
                          <a:schemeClr val="tx1"/>
                        </a:solidFill>
                        <a:latin typeface="Cambria Math" panose="02040503050406030204" pitchFamily="18" charset="0"/>
                      </a:rPr>
                      <m:t>𝒙</m:t>
                    </m:r>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𝟔</m:t>
                    </m:r>
                    <m:r>
                      <a:rPr lang="en-US" sz="2800" b="1" i="1" smtClean="0">
                        <a:solidFill>
                          <a:schemeClr val="tx1"/>
                        </a:solidFill>
                        <a:latin typeface="Cambria Math" panose="02040503050406030204" pitchFamily="18" charset="0"/>
                      </a:rPr>
                      <m:t>, </m:t>
                    </m:r>
                    <m:r>
                      <a:rPr lang="en-US" sz="2800" b="1" i="1" smtClean="0">
                        <a:solidFill>
                          <a:schemeClr val="tx1"/>
                        </a:solidFill>
                        <a:latin typeface="Cambria Math" panose="02040503050406030204" pitchFamily="18" charset="0"/>
                      </a:rPr>
                      <m:t>𝒚</m:t>
                    </m:r>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𝟏</m:t>
                    </m:r>
                    <m:r>
                      <a:rPr lang="en-US" sz="2800" b="1" i="1" smtClean="0">
                        <a:solidFill>
                          <a:schemeClr val="tx1"/>
                        </a:solidFill>
                        <a:latin typeface="Cambria Math" panose="02040503050406030204" pitchFamily="18" charset="0"/>
                      </a:rPr>
                      <m:t>, </m:t>
                    </m:r>
                    <m:r>
                      <a:rPr lang="en-US" sz="2800" b="1" i="0" smtClean="0">
                        <a:solidFill>
                          <a:schemeClr val="tx1"/>
                        </a:solidFill>
                        <a:latin typeface="Cambria Math" panose="02040503050406030204" pitchFamily="18" charset="0"/>
                      </a:rPr>
                      <m:t>𝐚𝐧𝐝</m:t>
                    </m:r>
                    <m:r>
                      <a:rPr lang="en-US" sz="2800" b="1" i="0" smtClean="0">
                        <a:solidFill>
                          <a:schemeClr val="tx1"/>
                        </a:solidFill>
                        <a:latin typeface="Cambria Math" panose="02040503050406030204" pitchFamily="18" charset="0"/>
                      </a:rPr>
                      <m:t> </m:t>
                    </m:r>
                    <m:r>
                      <a:rPr lang="en-US" sz="2800" b="1" i="1" smtClean="0">
                        <a:solidFill>
                          <a:schemeClr val="tx1"/>
                        </a:solidFill>
                        <a:latin typeface="Cambria Math" panose="02040503050406030204" pitchFamily="18" charset="0"/>
                      </a:rPr>
                      <m:t>𝒛</m:t>
                    </m:r>
                    <m:r>
                      <a:rPr lang="en-US" sz="2800" b="1" i="0" smtClean="0">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𝟐</m:t>
                    </m:r>
                    <m:r>
                      <a:rPr lang="en-US" sz="2800" b="1" i="1" smtClean="0">
                        <a:solidFill>
                          <a:schemeClr val="tx1"/>
                        </a:solidFill>
                        <a:latin typeface="Cambria Math" panose="02040503050406030204" pitchFamily="18" charset="0"/>
                      </a:rPr>
                      <m:t>.</m:t>
                    </m:r>
                  </m:oMath>
                </a14:m>
                <a:endParaRPr lang="en-IN" sz="2800" dirty="0">
                  <a:solidFill>
                    <a:schemeClr val="tx1"/>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10040490" cy="734944"/>
              </a:xfrm>
              <a:prstGeom prst="rect">
                <a:avLst/>
              </a:prstGeom>
              <a:blipFill>
                <a:blip r:embed="rId2"/>
                <a:stretch>
                  <a:fillRect l="-1263" t="-3390" b="-1695"/>
                </a:stretch>
              </a:blipFill>
            </p:spPr>
            <p:txBody>
              <a:bodyPr/>
              <a:lstStyle/>
              <a:p>
                <a:r>
                  <a:rPr lang="en-US">
                    <a:noFill/>
                  </a:rPr>
                  <a:t> </a:t>
                </a:r>
              </a:p>
            </p:txBody>
          </p:sp>
        </mc:Fallback>
      </mc:AlternateContent>
    </p:spTree>
    <p:extLst>
      <p:ext uri="{BB962C8B-B14F-4D97-AF65-F5344CB8AC3E}">
        <p14:creationId xmlns:p14="http://schemas.microsoft.com/office/powerpoint/2010/main" val="1798215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Order of Integer Operations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17984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Think About It!</a:t>
            </a:r>
          </a:p>
          <a:p>
            <a:r>
              <a:rPr lang="en-IN" sz="2800" dirty="0"/>
              <a:t>How would you begin evaluating the expression?	</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948078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Order of Integer Operations</a:t>
            </a:r>
          </a:p>
        </p:txBody>
      </p:sp>
      <p:sp>
        <p:nvSpPr>
          <p:cNvPr id="5" name="Content Placeholder 2">
            <a:extLst>
              <a:ext uri="{FF2B5EF4-FFF2-40B4-BE49-F238E27FC236}">
                <a16:creationId xmlns:a16="http://schemas.microsoft.com/office/drawing/2014/main" id="{2F88792C-794E-4D10-9C4A-BFA085D71480}"/>
              </a:ext>
            </a:extLst>
          </p:cNvPr>
          <p:cNvSpPr txBox="1">
            <a:spLocks/>
          </p:cNvSpPr>
          <p:nvPr/>
        </p:nvSpPr>
        <p:spPr>
          <a:xfrm>
            <a:off x="459873" y="5962702"/>
            <a:ext cx="7958572" cy="715893"/>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US" sz="2800" dirty="0"/>
              <a:t>So, the value of the expression is 13.</a:t>
            </a:r>
            <a:endParaRPr lang="en-US" sz="2800" dirty="0">
              <a:solidFill>
                <a:schemeClr val="tx2"/>
              </a:solidFill>
            </a:endParaRPr>
          </a:p>
        </p:txBody>
      </p:sp>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392356377"/>
                  </p:ext>
                </p:extLst>
              </p:nvPr>
            </p:nvGraphicFramePr>
            <p:xfrm>
              <a:off x="459873" y="1397623"/>
              <a:ext cx="11052573" cy="4596575"/>
            </p:xfrm>
            <a:graphic>
              <a:graphicData uri="http://schemas.openxmlformats.org/drawingml/2006/table">
                <a:tbl>
                  <a:tblPr firstRow="1" bandRow="1">
                    <a:tableStyleId>{5C22544A-7EE6-4342-B048-85BDC9FD1C3A}</a:tableStyleId>
                  </a:tblPr>
                  <a:tblGrid>
                    <a:gridCol w="6675445">
                      <a:extLst>
                        <a:ext uri="{9D8B030D-6E8A-4147-A177-3AD203B41FA5}">
                          <a16:colId xmlns:a16="http://schemas.microsoft.com/office/drawing/2014/main" val="310358408"/>
                        </a:ext>
                      </a:extLst>
                    </a:gridCol>
                    <a:gridCol w="4377128">
                      <a:extLst>
                        <a:ext uri="{9D8B030D-6E8A-4147-A177-3AD203B41FA5}">
                          <a16:colId xmlns:a16="http://schemas.microsoft.com/office/drawing/2014/main" val="4008719226"/>
                        </a:ext>
                      </a:extLst>
                    </a:gridCol>
                  </a:tblGrid>
                  <a:tr h="859425">
                    <a:tc>
                      <a:txBody>
                        <a:bodyPr/>
                        <a:lstStyle/>
                        <a:p>
                          <a:pPr/>
                          <a14:m>
                            <m:oMathPara xmlns:m="http://schemas.openxmlformats.org/officeDocument/2006/math">
                              <m:oMathParaPr>
                                <m:jc m:val="left"/>
                              </m:oMathParaPr>
                              <m:oMath xmlns:m="http://schemas.openxmlformats.org/officeDocument/2006/math">
                                <m:f>
                                  <m:fPr>
                                    <m:ctrlPr>
                                      <a:rPr lang="en-IN"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𝑤</m:t>
                                    </m:r>
                                  </m:num>
                                  <m:den>
                                    <m:r>
                                      <a:rPr lang="en-US" sz="2800" b="0" i="1" smtClean="0">
                                        <a:solidFill>
                                          <a:schemeClr val="tx2"/>
                                        </a:solidFill>
                                        <a:latin typeface="Cambria Math" panose="02040503050406030204" pitchFamily="18" charset="0"/>
                                      </a:rPr>
                                      <m:t>𝑥𝑦</m:t>
                                    </m:r>
                                  </m:den>
                                </m:f>
                                <m:r>
                                  <a:rPr lang="en-US" sz="2800" b="0" i="1">
                                    <a:solidFill>
                                      <a:schemeClr val="tx2"/>
                                    </a:solidFill>
                                    <a:latin typeface="Cambria Math" panose="02040503050406030204" pitchFamily="18" charset="0"/>
                                  </a:rPr>
                                  <m:t>+</m:t>
                                </m:r>
                                <m:r>
                                  <a:rPr lang="en-US" sz="2800" b="0" i="1">
                                    <a:solidFill>
                                      <a:schemeClr val="tx2"/>
                                    </a:solidFill>
                                    <a:latin typeface="Cambria Math" panose="02040503050406030204" pitchFamily="18" charset="0"/>
                                  </a:rPr>
                                  <m:t>𝑦</m:t>
                                </m:r>
                                <m:r>
                                  <a:rPr lang="en-US" sz="2800" b="0" i="1">
                                    <a:solidFill>
                                      <a:schemeClr val="tx2"/>
                                    </a:solidFill>
                                    <a:latin typeface="Cambria Math" panose="02040503050406030204" pitchFamily="18" charset="0"/>
                                  </a:rPr>
                                  <m:t>−</m:t>
                                </m:r>
                                <m:sSup>
                                  <m:sSupPr>
                                    <m:ctrlPr>
                                      <a:rPr lang="en-IN" sz="2800" b="0" i="1">
                                        <a:solidFill>
                                          <a:schemeClr val="tx2"/>
                                        </a:solidFill>
                                        <a:latin typeface="Cambria Math" panose="02040503050406030204" pitchFamily="18" charset="0"/>
                                      </a:rPr>
                                    </m:ctrlPr>
                                  </m:sSupPr>
                                  <m:e>
                                    <m:r>
                                      <a:rPr lang="en-US" sz="2800" b="0" i="1" smtClean="0">
                                        <a:solidFill>
                                          <a:schemeClr val="tx2"/>
                                        </a:solidFill>
                                        <a:latin typeface="Cambria Math" panose="02040503050406030204" pitchFamily="18" charset="0"/>
                                      </a:rPr>
                                      <m:t>𝑧</m:t>
                                    </m:r>
                                  </m:e>
                                  <m:sup>
                                    <m:r>
                                      <a:rPr lang="en-US" sz="2800" b="0" i="1" smtClean="0">
                                        <a:solidFill>
                                          <a:schemeClr val="tx2"/>
                                        </a:solidFill>
                                        <a:latin typeface="Cambria Math" panose="02040503050406030204" pitchFamily="18" charset="0"/>
                                      </a:rPr>
                                      <m:t>3</m:t>
                                    </m:r>
                                  </m:sup>
                                </m:sSup>
                                <m:r>
                                  <a:rPr lang="en-US" sz="2800" b="0" i="1" smtClean="0">
                                    <a:solidFill>
                                      <a:schemeClr val="tx1"/>
                                    </a:solidFill>
                                    <a:latin typeface="Cambria Math" panose="02040503050406030204" pitchFamily="18" charset="0"/>
                                  </a:rPr>
                                  <m:t>= </m:t>
                                </m:r>
                                <m:f>
                                  <m:fPr>
                                    <m:ctrlPr>
                                      <a:rPr lang="en-IN" sz="2800" b="0" i="1" smtClean="0">
                                        <a:solidFill>
                                          <a:srgbClr val="5E5E5E"/>
                                        </a:solidFill>
                                        <a:latin typeface="Cambria Math" panose="02040503050406030204" pitchFamily="18" charset="0"/>
                                      </a:rPr>
                                    </m:ctrlPr>
                                  </m:fPr>
                                  <m:num>
                                    <m:r>
                                      <a:rPr lang="en-US" sz="2800" b="0" i="1" smtClean="0">
                                        <a:solidFill>
                                          <a:srgbClr val="5E5E5E"/>
                                        </a:solidFill>
                                        <a:latin typeface="Cambria Math" panose="02040503050406030204" pitchFamily="18" charset="0"/>
                                      </a:rPr>
                                      <m:t>36</m:t>
                                    </m:r>
                                  </m:num>
                                  <m:den>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−6</m:t>
                                        </m:r>
                                      </m:e>
                                    </m:d>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−1</m:t>
                                        </m:r>
                                      </m:e>
                                    </m:d>
                                  </m:den>
                                </m:f>
                                <m:r>
                                  <a:rPr lang="en-IN" sz="2800" b="0" i="1" smtClean="0">
                                    <a:solidFill>
                                      <a:srgbClr val="5E5E5E"/>
                                    </a:solidFill>
                                    <a:latin typeface="Cambria Math" panose="02040503050406030204" pitchFamily="18" charset="0"/>
                                  </a:rPr>
                                  <m:t>+</m:t>
                                </m:r>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−1</m:t>
                                    </m:r>
                                  </m:e>
                                </m:d>
                                <m:r>
                                  <a:rPr lang="en-US" sz="2800" b="0" i="1" smtClean="0">
                                    <a:solidFill>
                                      <a:srgbClr val="5E5E5E"/>
                                    </a:solidFill>
                                    <a:latin typeface="Cambria Math" panose="02040503050406030204" pitchFamily="18" charset="0"/>
                                  </a:rPr>
                                  <m:t>−</m:t>
                                </m:r>
                                <m:sSup>
                                  <m:sSupPr>
                                    <m:ctrlPr>
                                      <a:rPr lang="en-IN" sz="2800" b="0" i="1" u="none" strike="noStrike" kern="1200" baseline="0" smtClean="0">
                                        <a:solidFill>
                                          <a:schemeClr val="tx2"/>
                                        </a:solidFill>
                                        <a:latin typeface="Cambria Math" panose="02040503050406030204" pitchFamily="18" charset="0"/>
                                        <a:ea typeface="+mn-ea"/>
                                        <a:cs typeface="+mn-cs"/>
                                      </a:rPr>
                                    </m:ctrlPr>
                                  </m:sSupPr>
                                  <m:e>
                                    <m:r>
                                      <a:rPr lang="en-US" sz="2800" b="0" i="1" smtClean="0">
                                        <a:solidFill>
                                          <a:srgbClr val="5E5E5E"/>
                                        </a:solidFill>
                                        <a:latin typeface="Cambria Math" panose="02040503050406030204" pitchFamily="18" charset="0"/>
                                      </a:rPr>
                                      <m:t>(−2)</m:t>
                                    </m:r>
                                  </m:e>
                                  <m:sup>
                                    <m:r>
                                      <a:rPr lang="en-US" sz="2800" b="0" i="1" u="none" strike="noStrike" kern="1200" baseline="0" smtClean="0">
                                        <a:solidFill>
                                          <a:schemeClr val="tx2"/>
                                        </a:solidFill>
                                        <a:latin typeface="Cambria Math" panose="02040503050406030204" pitchFamily="18" charset="0"/>
                                        <a:ea typeface="+mn-ea"/>
                                        <a:cs typeface="+mn-cs"/>
                                      </a:rPr>
                                      <m:t>3</m:t>
                                    </m:r>
                                  </m:sup>
                                </m:sSup>
                              </m:oMath>
                            </m:oMathPara>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IN" sz="2800" b="0" i="0" u="none" strike="noStrike" kern="1200" baseline="0" dirty="0">
                              <a:solidFill>
                                <a:schemeClr val="accent1"/>
                              </a:solidFill>
                              <a:latin typeface="+mn-lt"/>
                              <a:ea typeface="+mn-ea"/>
                              <a:cs typeface="+mn-cs"/>
                            </a:rPr>
                            <a:t>Substitute the values.</a:t>
                          </a:r>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0093519"/>
                      </a:ext>
                    </a:extLst>
                  </a:tr>
                  <a:tr h="659371">
                    <a:tc>
                      <a:txBody>
                        <a:bodyPr/>
                        <a:lstStyle/>
                        <a:p>
                          <a:r>
                            <a:rPr lang="en-IN" sz="2800" b="0" dirty="0">
                              <a:solidFill>
                                <a:srgbClr val="5E5E5E"/>
                              </a:solidFill>
                            </a:rPr>
                            <a:t>         </a:t>
                          </a:r>
                          <a14:m>
                            <m:oMath xmlns:m="http://schemas.openxmlformats.org/officeDocument/2006/math">
                              <m:r>
                                <a:rPr lang="en-US" sz="2800" b="0" i="0" dirty="0" smtClean="0">
                                  <a:solidFill>
                                    <a:srgbClr val="5E5E5E"/>
                                  </a:solidFill>
                                  <a:latin typeface="Cambria Math" panose="02040503050406030204" pitchFamily="18" charset="0"/>
                                </a:rPr>
                                <m:t>             </m:t>
                              </m:r>
                              <m:r>
                                <a:rPr lang="en-IN" sz="2800" b="0" i="1" dirty="0" smtClean="0">
                                  <a:solidFill>
                                    <a:srgbClr val="5E5E5E"/>
                                  </a:solidFill>
                                  <a:latin typeface="Cambria Math" panose="02040503050406030204" pitchFamily="18" charset="0"/>
                                </a:rPr>
                                <m:t>=</m:t>
                              </m:r>
                              <m:f>
                                <m:fPr>
                                  <m:ctrlPr>
                                    <a:rPr lang="en-IN" sz="2800" b="0" i="1" smtClean="0">
                                      <a:solidFill>
                                        <a:srgbClr val="5E5E5E"/>
                                      </a:solidFill>
                                      <a:latin typeface="Cambria Math" panose="02040503050406030204" pitchFamily="18" charset="0"/>
                                    </a:rPr>
                                  </m:ctrlPr>
                                </m:fPr>
                                <m:num>
                                  <m:r>
                                    <a:rPr lang="en-US" sz="2800" b="0" i="1" smtClean="0">
                                      <a:solidFill>
                                        <a:srgbClr val="5E5E5E"/>
                                      </a:solidFill>
                                      <a:latin typeface="Cambria Math" panose="02040503050406030204" pitchFamily="18" charset="0"/>
                                    </a:rPr>
                                    <m:t>36</m:t>
                                  </m:r>
                                </m:num>
                                <m:den>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−6</m:t>
                                      </m:r>
                                    </m:e>
                                  </m:d>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−1</m:t>
                                      </m:r>
                                    </m:e>
                                  </m:d>
                                </m:den>
                              </m:f>
                              <m:r>
                                <a:rPr lang="en-IN" sz="2800" b="0" i="1" smtClean="0">
                                  <a:solidFill>
                                    <a:srgbClr val="5E5E5E"/>
                                  </a:solidFill>
                                  <a:latin typeface="Cambria Math" panose="02040503050406030204" pitchFamily="18" charset="0"/>
                                </a:rPr>
                                <m:t>+</m:t>
                              </m:r>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−1</m:t>
                                  </m:r>
                                </m:e>
                              </m:d>
                              <m:r>
                                <a:rPr lang="en-US" sz="2800" b="0" i="1" smtClean="0">
                                  <a:solidFill>
                                    <a:srgbClr val="5E5E5E"/>
                                  </a:solidFill>
                                  <a:latin typeface="Cambria Math" panose="02040503050406030204" pitchFamily="18" charset="0"/>
                                </a:rPr>
                                <m:t>−</m:t>
                              </m:r>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−8</m:t>
                                  </m:r>
                                </m:e>
                              </m:d>
                            </m:oMath>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14:m>
                            <m:oMathPara xmlns:m="http://schemas.openxmlformats.org/officeDocument/2006/math">
                              <m:oMathParaPr>
                                <m:jc m:val="left"/>
                              </m:oMathParaPr>
                              <m:oMath xmlns:m="http://schemas.openxmlformats.org/officeDocument/2006/math">
                                <m:sSup>
                                  <m:sSupPr>
                                    <m:ctrlPr>
                                      <a:rPr lang="en-IN" sz="2800" b="0" i="1" u="none" strike="noStrike" kern="1200" baseline="0" smtClean="0">
                                        <a:solidFill>
                                          <a:schemeClr val="accent1"/>
                                        </a:solidFill>
                                        <a:latin typeface="Cambria Math" panose="02040503050406030204" pitchFamily="18" charset="0"/>
                                        <a:ea typeface="+mn-ea"/>
                                        <a:cs typeface="+mn-cs"/>
                                      </a:rPr>
                                    </m:ctrlPr>
                                  </m:sSupPr>
                                  <m:e>
                                    <m:r>
                                      <a:rPr lang="en-US" sz="2800" b="0" i="1" smtClean="0">
                                        <a:solidFill>
                                          <a:schemeClr val="accent1"/>
                                        </a:solidFill>
                                        <a:latin typeface="Cambria Math" panose="02040503050406030204" pitchFamily="18" charset="0"/>
                                      </a:rPr>
                                      <m:t>(−2)</m:t>
                                    </m:r>
                                  </m:e>
                                  <m:sup>
                                    <m:r>
                                      <a:rPr lang="en-US" sz="2800" b="0" i="1" u="none" strike="noStrike" kern="1200" baseline="0" smtClean="0">
                                        <a:solidFill>
                                          <a:schemeClr val="accent1"/>
                                        </a:solidFill>
                                        <a:latin typeface="Cambria Math" panose="02040503050406030204" pitchFamily="18" charset="0"/>
                                        <a:ea typeface="+mn-ea"/>
                                        <a:cs typeface="+mn-cs"/>
                                      </a:rPr>
                                      <m:t>3</m:t>
                                    </m:r>
                                  </m:sup>
                                </m:sSup>
                                <m:r>
                                  <a:rPr lang="en-US" sz="2800" b="0" i="1" u="none" strike="noStrike" kern="1200" baseline="0" smtClean="0">
                                    <a:solidFill>
                                      <a:schemeClr val="accent1"/>
                                    </a:solidFill>
                                    <a:latin typeface="Cambria Math" panose="02040503050406030204" pitchFamily="18" charset="0"/>
                                    <a:ea typeface="+mn-ea"/>
                                    <a:cs typeface="+mn-cs"/>
                                  </a:rPr>
                                  <m:t> </m:t>
                                </m:r>
                                <m:r>
                                  <a:rPr lang="en-IN" sz="2800" i="1" dirty="0" smtClean="0">
                                    <a:solidFill>
                                      <a:schemeClr val="accent1"/>
                                    </a:solidFill>
                                    <a:latin typeface="Cambria Math" panose="02040503050406030204" pitchFamily="18" charset="0"/>
                                  </a:rPr>
                                  <m:t>=(−2)(−2)(−2)</m:t>
                                </m:r>
                              </m:oMath>
                            </m:oMathPara>
                          </a14:m>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8942940"/>
                      </a:ext>
                    </a:extLst>
                  </a:tr>
                  <a:tr h="620558">
                    <a:tc>
                      <a:txBody>
                        <a:bodyPr/>
                        <a:lstStyle/>
                        <a:p>
                          <a:r>
                            <a:rPr lang="en-IN" sz="2800" b="0" i="0" u="none" strike="noStrike" kern="1200" baseline="0" dirty="0">
                              <a:solidFill>
                                <a:srgbClr val="5E5E5E"/>
                              </a:solidFill>
                              <a:latin typeface="+mn-lt"/>
                              <a:ea typeface="+mn-ea"/>
                              <a:cs typeface="+mn-cs"/>
                            </a:rPr>
                            <a:t>                   </a:t>
                          </a: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m:t>
                              </m:r>
                              <m:f>
                                <m:fPr>
                                  <m:ctrlPr>
                                    <a:rPr lang="en-IN" sz="2800" b="0" i="1" smtClean="0">
                                      <a:solidFill>
                                        <a:srgbClr val="5E5E5E"/>
                                      </a:solidFill>
                                      <a:latin typeface="Cambria Math" panose="02040503050406030204" pitchFamily="18" charset="0"/>
                                    </a:rPr>
                                  </m:ctrlPr>
                                </m:fPr>
                                <m:num>
                                  <m:r>
                                    <a:rPr lang="en-US" sz="2800" b="0" i="1" smtClean="0">
                                      <a:solidFill>
                                        <a:srgbClr val="5E5E5E"/>
                                      </a:solidFill>
                                      <a:latin typeface="Cambria Math" panose="02040503050406030204" pitchFamily="18" charset="0"/>
                                    </a:rPr>
                                    <m:t>36</m:t>
                                  </m:r>
                                </m:num>
                                <m:den>
                                  <m:r>
                                    <a:rPr lang="en-US" sz="2800" b="0" i="1" smtClean="0">
                                      <a:solidFill>
                                        <a:srgbClr val="5E5E5E"/>
                                      </a:solidFill>
                                      <a:latin typeface="Cambria Math" panose="02040503050406030204" pitchFamily="18" charset="0"/>
                                    </a:rPr>
                                    <m:t>6</m:t>
                                  </m:r>
                                </m:den>
                              </m:f>
                              <m:r>
                                <a:rPr lang="en-IN" sz="2800" b="0" i="1" u="none" strike="noStrike" kern="1200" baseline="0" dirty="0" smtClean="0">
                                  <a:solidFill>
                                    <a:srgbClr val="5E5E5E"/>
                                  </a:solidFill>
                                  <a:latin typeface="Cambria Math" panose="02040503050406030204" pitchFamily="18" charset="0"/>
                                  <a:ea typeface="+mn-ea"/>
                                  <a:cs typeface="+mn-cs"/>
                                </a:rPr>
                                <m:t>+ (−1)−(−8)</m:t>
                              </m:r>
                            </m:oMath>
                          </a14:m>
                          <a:r>
                            <a:rPr lang="en-IN" sz="2800" b="0" i="0" u="none" strike="noStrike" kern="1200" baseline="0" dirty="0">
                              <a:solidFill>
                                <a:srgbClr val="5E5E5E"/>
                              </a:solidFill>
                              <a:latin typeface="+mn-lt"/>
                              <a:ea typeface="+mn-ea"/>
                              <a:cs typeface="+mn-cs"/>
                            </a:rPr>
                            <a:t> </a:t>
                          </a:r>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IN" sz="2800" b="0" i="0" u="none" strike="noStrike" kern="1200" baseline="0" dirty="0">
                              <a:solidFill>
                                <a:schemeClr val="accent1"/>
                              </a:solidFill>
                              <a:latin typeface="+mn-lt"/>
                              <a:ea typeface="+mn-ea"/>
                              <a:cs typeface="+mn-cs"/>
                            </a:rPr>
                            <a:t>Multiply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(−6)(−1)</m:t>
                              </m:r>
                            </m:oMath>
                          </a14:m>
                          <a:r>
                            <a:rPr lang="en-IN" sz="2800" b="0" i="0" u="none" strike="noStrike" kern="1200" baseline="0" dirty="0">
                              <a:solidFill>
                                <a:schemeClr val="accent1"/>
                              </a:solidFill>
                              <a:latin typeface="+mn-lt"/>
                              <a:ea typeface="+mn-ea"/>
                              <a:cs typeface="+mn-cs"/>
                            </a:rPr>
                            <a:t>.</a:t>
                          </a:r>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2657618"/>
                      </a:ext>
                    </a:extLst>
                  </a:tr>
                  <a:tr h="461012">
                    <a:tc>
                      <a:txBody>
                        <a:bodyPr/>
                        <a:lstStyle/>
                        <a:p>
                          <a:r>
                            <a:rPr lang="en-IN" sz="2800" b="0" i="0" u="none" strike="noStrike" kern="1200" baseline="0" dirty="0">
                              <a:solidFill>
                                <a:srgbClr val="5E5E5E"/>
                              </a:solidFill>
                              <a:latin typeface="+mn-lt"/>
                              <a:ea typeface="+mn-ea"/>
                              <a:cs typeface="+mn-cs"/>
                            </a:rPr>
                            <a:t>                  </a:t>
                          </a:r>
                          <a14:m>
                            <m:oMath xmlns:m="http://schemas.openxmlformats.org/officeDocument/2006/math">
                              <m:r>
                                <a:rPr lang="en-US" sz="2800" b="0" i="0" u="none" strike="noStrike" kern="1200" baseline="0" dirty="0" smtClean="0">
                                  <a:solidFill>
                                    <a:srgbClr val="5E5E5E"/>
                                  </a:solidFill>
                                  <a:latin typeface="Cambria Math" panose="02040503050406030204" pitchFamily="18" charset="0"/>
                                  <a:ea typeface="+mn-ea"/>
                                  <a:cs typeface="+mn-cs"/>
                                </a:rPr>
                                <m:t> </m:t>
                              </m:r>
                              <m:r>
                                <a:rPr lang="en-IN" sz="2800" b="0" i="1" u="none" strike="noStrike" kern="1200" baseline="0" dirty="0" smtClean="0">
                                  <a:solidFill>
                                    <a:srgbClr val="5E5E5E"/>
                                  </a:solidFill>
                                  <a:latin typeface="Cambria Math" panose="02040503050406030204" pitchFamily="18" charset="0"/>
                                  <a:ea typeface="+mn-ea"/>
                                  <a:cs typeface="+mn-cs"/>
                                </a:rPr>
                                <m:t>= 6+(−1)−(−8)</m:t>
                              </m:r>
                            </m:oMath>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IN" sz="2800" b="0" i="0" u="none" strike="noStrike" kern="1200" baseline="0" dirty="0">
                              <a:solidFill>
                                <a:schemeClr val="accent1"/>
                              </a:solidFill>
                              <a:latin typeface="+mn-lt"/>
                              <a:ea typeface="+mn-ea"/>
                              <a:cs typeface="+mn-cs"/>
                            </a:rPr>
                            <a:t>Divide </a:t>
                          </a:r>
                          <a14:m>
                            <m:oMath xmlns:m="http://schemas.openxmlformats.org/officeDocument/2006/math">
                              <m:f>
                                <m:fPr>
                                  <m:ctrlPr>
                                    <a:rPr lang="en-IN" sz="2800" b="0" i="1" smtClean="0">
                                      <a:solidFill>
                                        <a:schemeClr val="accent1"/>
                                      </a:solidFill>
                                      <a:latin typeface="Cambria Math" panose="02040503050406030204" pitchFamily="18" charset="0"/>
                                    </a:rPr>
                                  </m:ctrlPr>
                                </m:fPr>
                                <m:num>
                                  <m:r>
                                    <a:rPr lang="en-US" sz="2800" b="0" i="1" smtClean="0">
                                      <a:solidFill>
                                        <a:schemeClr val="accent1"/>
                                      </a:solidFill>
                                      <a:latin typeface="Cambria Math" panose="02040503050406030204" pitchFamily="18" charset="0"/>
                                    </a:rPr>
                                    <m:t>36</m:t>
                                  </m:r>
                                </m:num>
                                <m:den>
                                  <m:r>
                                    <a:rPr lang="en-US" sz="2800" b="0" i="1" smtClean="0">
                                      <a:solidFill>
                                        <a:schemeClr val="accent1"/>
                                      </a:solidFill>
                                      <a:latin typeface="Cambria Math" panose="02040503050406030204" pitchFamily="18" charset="0"/>
                                    </a:rPr>
                                    <m:t>6</m:t>
                                  </m:r>
                                </m:den>
                              </m:f>
                            </m:oMath>
                          </a14:m>
                          <a:r>
                            <a:rPr lang="en-IN" sz="2800" b="0" i="0" u="none" strike="noStrike" kern="1200" baseline="0" dirty="0">
                              <a:solidFill>
                                <a:schemeClr val="accent1"/>
                              </a:solidFill>
                              <a:latin typeface="+mn-lt"/>
                              <a:ea typeface="+mn-ea"/>
                              <a:cs typeface="+mn-cs"/>
                            </a:rPr>
                            <a:t>. </a:t>
                          </a:r>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239520"/>
                      </a:ext>
                    </a:extLst>
                  </a:tr>
                  <a:tr h="461012">
                    <a:tc>
                      <a:txBody>
                        <a:bodyPr/>
                        <a:lstStyle/>
                        <a:p>
                          <a14:m>
                            <m:oMath xmlns:m="http://schemas.openxmlformats.org/officeDocument/2006/math">
                              <m:r>
                                <a:rPr lang="en-US" sz="2800" b="0" i="1" dirty="0" smtClean="0">
                                  <a:solidFill>
                                    <a:srgbClr val="5E5E5E"/>
                                  </a:solidFill>
                                  <a:latin typeface="Cambria Math" panose="02040503050406030204" pitchFamily="18" charset="0"/>
                                </a:rPr>
                                <m:t>                        =</m:t>
                              </m:r>
                              <m:r>
                                <a:rPr lang="en-US" sz="2800" b="0" i="1" u="none" strike="noStrike" kern="1200" baseline="0" dirty="0" smtClean="0">
                                  <a:solidFill>
                                    <a:srgbClr val="5E5E5E"/>
                                  </a:solidFill>
                                  <a:latin typeface="Cambria Math" panose="02040503050406030204" pitchFamily="18" charset="0"/>
                                  <a:ea typeface="+mn-ea"/>
                                  <a:cs typeface="+mn-cs"/>
                                </a:rPr>
                                <m:t>5</m:t>
                              </m:r>
                            </m:oMath>
                          </a14:m>
                          <a:r>
                            <a:rPr lang="en-IN" sz="2800" b="0" dirty="0">
                              <a:solidFill>
                                <a:srgbClr val="5E5E5E"/>
                              </a:solidFill>
                            </a:rPr>
                            <a:t> </a:t>
                          </a: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m:t>
                              </m:r>
                            </m:oMath>
                          </a14:m>
                          <a:r>
                            <a:rPr lang="en-IN" sz="2800" b="0" dirty="0">
                              <a:solidFill>
                                <a:srgbClr val="5E5E5E"/>
                              </a:solidFill>
                            </a:rPr>
                            <a:t> </a:t>
                          </a:r>
                          <a14:m>
                            <m:oMath xmlns:m="http://schemas.openxmlformats.org/officeDocument/2006/math">
                              <m:r>
                                <a:rPr lang="en-IN" sz="2800" b="0" i="1" u="none" strike="noStrike" kern="1200" baseline="0" dirty="0" smtClean="0">
                                  <a:solidFill>
                                    <a:srgbClr val="5E5E5E"/>
                                  </a:solidFill>
                                  <a:latin typeface="Cambria Math" panose="02040503050406030204" pitchFamily="18" charset="0"/>
                                  <a:ea typeface="+mn-ea"/>
                                  <a:cs typeface="+mn-cs"/>
                                </a:rPr>
                                <m:t>(−8)</m:t>
                              </m:r>
                            </m:oMath>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IN" sz="2800" b="0" i="0" u="none" strike="noStrike" kern="1200" baseline="0" dirty="0">
                              <a:solidFill>
                                <a:schemeClr val="accent1"/>
                              </a:solidFill>
                              <a:latin typeface="+mn-lt"/>
                              <a:ea typeface="+mn-ea"/>
                              <a:cs typeface="+mn-cs"/>
                            </a:rPr>
                            <a:t>Add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6+(−1)</m:t>
                              </m:r>
                            </m:oMath>
                          </a14:m>
                          <a:r>
                            <a:rPr lang="en-IN" sz="2800" b="0" i="0" u="none" strike="noStrike" kern="1200" baseline="0" dirty="0">
                              <a:solidFill>
                                <a:schemeClr val="accent1"/>
                              </a:solidFill>
                              <a:latin typeface="+mn-lt"/>
                              <a:ea typeface="+mn-ea"/>
                              <a:cs typeface="+mn-cs"/>
                            </a:rPr>
                            <a:t>. </a:t>
                          </a:r>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69179"/>
                      </a:ext>
                    </a:extLst>
                  </a:tr>
                  <a:tr h="8406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b="0" dirty="0">
                              <a:solidFill>
                                <a:srgbClr val="5E5E5E"/>
                              </a:solidFill>
                            </a:rPr>
                            <a:t>                   </a:t>
                          </a:r>
                          <a14:m>
                            <m:oMath xmlns:m="http://schemas.openxmlformats.org/officeDocument/2006/math">
                              <m:r>
                                <a:rPr lang="en-US" sz="2800" b="0" i="1" dirty="0" smtClean="0">
                                  <a:solidFill>
                                    <a:srgbClr val="5E5E5E"/>
                                  </a:solidFill>
                                  <a:latin typeface="Cambria Math" panose="02040503050406030204" pitchFamily="18" charset="0"/>
                                </a:rPr>
                                <m:t>=</m:t>
                              </m:r>
                              <m:r>
                                <a:rPr lang="en-US" sz="2800" b="0" i="1" u="none" strike="noStrike" kern="1200" baseline="0" dirty="0" smtClean="0">
                                  <a:solidFill>
                                    <a:srgbClr val="5E5E5E"/>
                                  </a:solidFill>
                                  <a:latin typeface="Cambria Math" panose="02040503050406030204" pitchFamily="18" charset="0"/>
                                  <a:ea typeface="+mn-ea"/>
                                  <a:cs typeface="+mn-cs"/>
                                </a:rPr>
                                <m:t>5</m:t>
                              </m:r>
                              <m:r>
                                <a:rPr lang="en-IN" sz="2800" b="0" i="1" u="none" strike="noStrike" kern="1200" baseline="0" dirty="0" smtClean="0">
                                  <a:solidFill>
                                    <a:srgbClr val="5E5E5E"/>
                                  </a:solidFill>
                                  <a:latin typeface="Cambria Math" panose="02040503050406030204" pitchFamily="18" charset="0"/>
                                  <a:ea typeface="+mn-ea"/>
                                  <a:cs typeface="+mn-cs"/>
                                </a:rPr>
                                <m:t>+8</m:t>
                              </m:r>
                            </m:oMath>
                          </a14:m>
                          <a:endParaRPr lang="en-IN" sz="2800" b="0" dirty="0">
                            <a:solidFill>
                              <a:srgbClr val="5E5E5E"/>
                            </a:solidFill>
                          </a:endParaRP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2800" b="0" i="1" dirty="0" smtClean="0">
                                    <a:solidFill>
                                      <a:srgbClr val="5E5E5E"/>
                                    </a:solidFill>
                                    <a:latin typeface="Cambria Math" panose="02040503050406030204" pitchFamily="18" charset="0"/>
                                  </a:rPr>
                                  <m:t>                        =</m:t>
                                </m:r>
                                <m:r>
                                  <a:rPr lang="en-US" sz="2800" b="0" i="1" u="none" strike="noStrike" kern="1200" baseline="0" dirty="0" smtClean="0">
                                    <a:solidFill>
                                      <a:srgbClr val="5E5E5E"/>
                                    </a:solidFill>
                                    <a:latin typeface="Cambria Math" panose="02040503050406030204" pitchFamily="18" charset="0"/>
                                    <a:ea typeface="+mn-ea"/>
                                    <a:cs typeface="+mn-cs"/>
                                  </a:rPr>
                                  <m:t>13</m:t>
                                </m:r>
                              </m:oMath>
                            </m:oMathPara>
                          </a14:m>
                          <a:endParaRPr lang="en-IN" sz="2800" b="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IN" sz="2800" dirty="0">
                              <a:solidFill>
                                <a:schemeClr val="accent1"/>
                              </a:solidFill>
                            </a:rPr>
                            <a:t>Add the additive inverse.</a:t>
                          </a:r>
                        </a:p>
                        <a:p>
                          <a:pPr algn="l"/>
                          <a:r>
                            <a:rPr lang="en-IN" sz="2800" dirty="0">
                              <a:solidFill>
                                <a:schemeClr val="accent1"/>
                              </a:solidFill>
                            </a:rPr>
                            <a:t>Add </a:t>
                          </a:r>
                          <a14:m>
                            <m:oMath xmlns:m="http://schemas.openxmlformats.org/officeDocument/2006/math">
                              <m:r>
                                <a:rPr lang="en-IN" sz="2800" i="1" dirty="0" smtClean="0">
                                  <a:solidFill>
                                    <a:schemeClr val="accent1"/>
                                  </a:solidFill>
                                  <a:latin typeface="Cambria Math" panose="02040503050406030204" pitchFamily="18" charset="0"/>
                                </a:rPr>
                                <m:t>5+8</m:t>
                              </m:r>
                            </m:oMath>
                          </a14:m>
                          <a:r>
                            <a:rPr lang="en-IN" sz="2800" dirty="0">
                              <a:solidFill>
                                <a:schemeClr val="accent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180609"/>
                      </a:ext>
                    </a:extLst>
                  </a:tr>
                </a:tbl>
              </a:graphicData>
            </a:graphic>
          </p:graphicFrame>
        </mc:Choice>
        <mc:Fallback xmlns="">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392356377"/>
                  </p:ext>
                </p:extLst>
              </p:nvPr>
            </p:nvGraphicFramePr>
            <p:xfrm>
              <a:off x="459873" y="1397623"/>
              <a:ext cx="11052573" cy="4565079"/>
            </p:xfrm>
            <a:graphic>
              <a:graphicData uri="http://schemas.openxmlformats.org/drawingml/2006/table">
                <a:tbl>
                  <a:tblPr firstRow="1" bandRow="1">
                    <a:tableStyleId>{5C22544A-7EE6-4342-B048-85BDC9FD1C3A}</a:tableStyleId>
                  </a:tblPr>
                  <a:tblGrid>
                    <a:gridCol w="6675445">
                      <a:extLst>
                        <a:ext uri="{9D8B030D-6E8A-4147-A177-3AD203B41FA5}">
                          <a16:colId xmlns:a16="http://schemas.microsoft.com/office/drawing/2014/main" val="310358408"/>
                        </a:ext>
                      </a:extLst>
                    </a:gridCol>
                    <a:gridCol w="4377128">
                      <a:extLst>
                        <a:ext uri="{9D8B030D-6E8A-4147-A177-3AD203B41FA5}">
                          <a16:colId xmlns:a16="http://schemas.microsoft.com/office/drawing/2014/main" val="4008719226"/>
                        </a:ext>
                      </a:extLst>
                    </a:gridCol>
                  </a:tblGrid>
                  <a:tr h="965962">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r="-65511" b="-388679"/>
                          </a:stretch>
                        </a:blipFill>
                      </a:tcPr>
                    </a:tc>
                    <a:tc>
                      <a:txBody>
                        <a:bodyPr/>
                        <a:lstStyle/>
                        <a:p>
                          <a:pPr algn="l"/>
                          <a:r>
                            <a:rPr lang="en-IN" sz="2800" b="0" i="0" u="none" strike="noStrike" kern="1200" baseline="0" dirty="0" smtClean="0">
                              <a:solidFill>
                                <a:schemeClr val="accent1"/>
                              </a:solidFill>
                              <a:latin typeface="+mn-lt"/>
                              <a:ea typeface="+mn-ea"/>
                              <a:cs typeface="+mn-cs"/>
                            </a:rPr>
                            <a:t>Substitute the values.</a:t>
                          </a:r>
                          <a:endParaRPr lang="en-IN" sz="2800"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0093519"/>
                      </a:ext>
                    </a:extLst>
                  </a:tr>
                  <a:tr h="741109">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31405" r="-65511" b="-410744"/>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2646" t="-131405" b="-410744"/>
                          </a:stretch>
                        </a:blipFill>
                      </a:tcPr>
                    </a:tc>
                    <a:extLst>
                      <a:ext uri="{0D108BD9-81ED-4DB2-BD59-A6C34878D82A}">
                        <a16:rowId xmlns:a16="http://schemas.microsoft.com/office/drawing/2014/main" val="918942940"/>
                      </a:ext>
                    </a:extLst>
                  </a:tr>
                  <a:tr h="69748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43478" r="-65511" b="-332174"/>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2646" t="-243478" b="-332174"/>
                          </a:stretch>
                        </a:blipFill>
                      </a:tcPr>
                    </a:tc>
                    <a:extLst>
                      <a:ext uri="{0D108BD9-81ED-4DB2-BD59-A6C34878D82A}">
                        <a16:rowId xmlns:a16="http://schemas.microsoft.com/office/drawing/2014/main" val="2212657618"/>
                      </a:ext>
                    </a:extLst>
                  </a:tr>
                  <a:tr h="69748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343478" r="-65511" b="-232174"/>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2646" t="-343478" b="-232174"/>
                          </a:stretch>
                        </a:blipFill>
                      </a:tcPr>
                    </a:tc>
                    <a:extLst>
                      <a:ext uri="{0D108BD9-81ED-4DB2-BD59-A6C34878D82A}">
                        <a16:rowId xmlns:a16="http://schemas.microsoft.com/office/drawing/2014/main" val="3432239520"/>
                      </a:ext>
                    </a:extLst>
                  </a:tr>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600000" r="-65511" b="-21411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2646" t="-600000" b="-214118"/>
                          </a:stretch>
                        </a:blipFill>
                      </a:tcPr>
                    </a:tc>
                    <a:extLst>
                      <a:ext uri="{0D108BD9-81ED-4DB2-BD59-A6C34878D82A}">
                        <a16:rowId xmlns:a16="http://schemas.microsoft.com/office/drawing/2014/main" val="54169179"/>
                      </a:ext>
                    </a:extLst>
                  </a:tr>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383871" r="-65511" b="-1741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2646" t="-383871" b="-17419"/>
                          </a:stretch>
                        </a:blipFill>
                      </a:tcPr>
                    </a:tc>
                    <a:extLst>
                      <a:ext uri="{0D108BD9-81ED-4DB2-BD59-A6C34878D82A}">
                        <a16:rowId xmlns:a16="http://schemas.microsoft.com/office/drawing/2014/main" val="1531180609"/>
                      </a:ext>
                    </a:extLst>
                  </a:tr>
                </a:tbl>
              </a:graphicData>
            </a:graphic>
          </p:graphicFrame>
        </mc:Fallback>
      </mc:AlternateContent>
    </p:spTree>
    <p:extLst>
      <p:ext uri="{BB962C8B-B14F-4D97-AF65-F5344CB8AC3E}">
        <p14:creationId xmlns:p14="http://schemas.microsoft.com/office/powerpoint/2010/main" val="2594503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5"/>
                <a:ext cx="9598526" cy="140227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Evaluate </a:t>
                </a:r>
                <a14:m>
                  <m:oMath xmlns:m="http://schemas.openxmlformats.org/officeDocument/2006/math">
                    <m:f>
                      <m:fPr>
                        <m:ctrlPr>
                          <a:rPr lang="en-IN" sz="2800" i="1" smtClean="0">
                            <a:solidFill>
                              <a:srgbClr val="5E5E5E"/>
                            </a:solidFill>
                            <a:latin typeface="Cambria Math" panose="02040503050406030204" pitchFamily="18" charset="0"/>
                          </a:rPr>
                        </m:ctrlPr>
                      </m:fPr>
                      <m:num>
                        <m:r>
                          <a:rPr lang="en-US" sz="2800" b="0" i="1" smtClean="0">
                            <a:solidFill>
                              <a:srgbClr val="5E5E5E"/>
                            </a:solidFill>
                            <a:latin typeface="Cambria Math" panose="02040503050406030204" pitchFamily="18" charset="0"/>
                          </a:rPr>
                          <m:t>𝑞</m:t>
                        </m:r>
                      </m:num>
                      <m:den>
                        <m:r>
                          <a:rPr lang="en-US" sz="2800" b="0" i="1" smtClean="0">
                            <a:solidFill>
                              <a:srgbClr val="5E5E5E"/>
                            </a:solidFill>
                            <a:latin typeface="Cambria Math" panose="02040503050406030204" pitchFamily="18" charset="0"/>
                          </a:rPr>
                          <m:t>𝑟𝑠</m:t>
                        </m:r>
                      </m:den>
                    </m:f>
                    <m:r>
                      <a:rPr lang="en-US" sz="2800" b="1" i="1"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𝑟</m:t>
                    </m:r>
                    <m:r>
                      <a:rPr lang="en-US" sz="2800" i="1" dirty="0"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𝑝</m:t>
                    </m:r>
                    <m:r>
                      <a:rPr lang="en-US" sz="2800" i="1" dirty="0" smtClean="0">
                        <a:solidFill>
                          <a:srgbClr val="5E5E5E"/>
                        </a:solidFill>
                        <a:latin typeface="Cambria Math" panose="02040503050406030204" pitchFamily="18" charset="0"/>
                      </a:rPr>
                      <m:t>) </m:t>
                    </m:r>
                    <m:r>
                      <m:rPr>
                        <m:sty m:val="p"/>
                      </m:rPr>
                      <a:rPr lang="en-US" sz="2800" i="0" dirty="0" smtClean="0">
                        <a:solidFill>
                          <a:srgbClr val="5E5E5E"/>
                        </a:solidFill>
                        <a:latin typeface="Cambria Math" panose="02040503050406030204" pitchFamily="18" charset="0"/>
                      </a:rPr>
                      <m:t>if</m:t>
                    </m:r>
                    <m:r>
                      <a:rPr lang="en-US" sz="2800" i="1" dirty="0" smtClean="0">
                        <a:solidFill>
                          <a:srgbClr val="5E5E5E"/>
                        </a:solidFill>
                        <a:latin typeface="Cambria Math" panose="02040503050406030204" pitchFamily="18" charset="0"/>
                      </a:rPr>
                      <m:t> </m:t>
                    </m:r>
                    <m:r>
                      <a:rPr lang="en-US" sz="2800" i="1" dirty="0" smtClean="0">
                        <a:solidFill>
                          <a:srgbClr val="5E5E5E"/>
                        </a:solidFill>
                        <a:latin typeface="Cambria Math" panose="02040503050406030204" pitchFamily="18" charset="0"/>
                      </a:rPr>
                      <m:t>𝑞</m:t>
                    </m:r>
                    <m:r>
                      <a:rPr lang="en-US" sz="2800" i="1" dirty="0" smtClean="0">
                        <a:solidFill>
                          <a:srgbClr val="5E5E5E"/>
                        </a:solidFill>
                        <a:latin typeface="Cambria Math" panose="02040503050406030204" pitchFamily="18" charset="0"/>
                      </a:rPr>
                      <m:t>=56, </m:t>
                    </m:r>
                    <m:r>
                      <a:rPr lang="en-US" sz="2800" i="1" dirty="0" smtClean="0">
                        <a:solidFill>
                          <a:srgbClr val="5E5E5E"/>
                        </a:solidFill>
                        <a:latin typeface="Cambria Math" panose="02040503050406030204" pitchFamily="18" charset="0"/>
                      </a:rPr>
                      <m:t>𝑟</m:t>
                    </m:r>
                    <m:r>
                      <a:rPr lang="en-US" sz="2800" i="1" dirty="0" smtClean="0">
                        <a:solidFill>
                          <a:srgbClr val="5E5E5E"/>
                        </a:solidFill>
                        <a:latin typeface="Cambria Math" panose="02040503050406030204" pitchFamily="18" charset="0"/>
                      </a:rPr>
                      <m:t>=−4, </m:t>
                    </m:r>
                    <m:r>
                      <a:rPr lang="en-US" sz="2800" i="1" dirty="0" smtClean="0">
                        <a:solidFill>
                          <a:srgbClr val="5E5E5E"/>
                        </a:solidFill>
                        <a:latin typeface="Cambria Math" panose="02040503050406030204" pitchFamily="18" charset="0"/>
                      </a:rPr>
                      <m:t>𝑠</m:t>
                    </m:r>
                    <m:r>
                      <a:rPr lang="en-US" sz="2800" i="1" dirty="0" smtClean="0">
                        <a:solidFill>
                          <a:srgbClr val="5E5E5E"/>
                        </a:solidFill>
                        <a:latin typeface="Cambria Math" panose="02040503050406030204" pitchFamily="18" charset="0"/>
                      </a:rPr>
                      <m:t>=2, </m:t>
                    </m:r>
                    <m:r>
                      <m:rPr>
                        <m:sty m:val="p"/>
                      </m:rPr>
                      <a:rPr lang="en-US" sz="2800" i="0" dirty="0" smtClean="0">
                        <a:solidFill>
                          <a:srgbClr val="5E5E5E"/>
                        </a:solidFill>
                        <a:latin typeface="Cambria Math" panose="02040503050406030204" pitchFamily="18" charset="0"/>
                      </a:rPr>
                      <m:t>and</m:t>
                    </m:r>
                    <m:r>
                      <a:rPr lang="en-US" sz="2800" i="1" dirty="0" smtClean="0">
                        <a:solidFill>
                          <a:srgbClr val="5E5E5E"/>
                        </a:solidFill>
                        <a:latin typeface="Cambria Math" panose="02040503050406030204" pitchFamily="18" charset="0"/>
                      </a:rPr>
                      <m:t> </m:t>
                    </m:r>
                    <m:r>
                      <a:rPr lang="en-US" sz="2800" i="1" dirty="0" smtClean="0">
                        <a:solidFill>
                          <a:srgbClr val="5E5E5E"/>
                        </a:solidFill>
                        <a:latin typeface="Cambria Math" panose="02040503050406030204" pitchFamily="18" charset="0"/>
                      </a:rPr>
                      <m:t>𝑝</m:t>
                    </m:r>
                    <m:r>
                      <a:rPr lang="en-US" sz="2800" i="1" dirty="0" smtClean="0">
                        <a:solidFill>
                          <a:srgbClr val="5E5E5E"/>
                        </a:solidFill>
                        <a:latin typeface="Cambria Math" panose="02040503050406030204" pitchFamily="18" charset="0"/>
                      </a:rPr>
                      <m:t>=1.</m:t>
                    </m:r>
                  </m:oMath>
                </a14:m>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5"/>
                <a:ext cx="9598526" cy="1402273"/>
              </a:xfrm>
              <a:prstGeom prst="rect">
                <a:avLst/>
              </a:prstGeom>
              <a:blipFill>
                <a:blip r:embed="rId3"/>
                <a:stretch>
                  <a:fillRect l="-1270" t="-6522"/>
                </a:stretch>
              </a:blipFill>
            </p:spPr>
            <p:txBody>
              <a:bodyPr/>
              <a:lstStyle/>
              <a:p>
                <a:r>
                  <a:rPr lang="en-US">
                    <a:noFill/>
                  </a:rPr>
                  <a:t> </a:t>
                </a:r>
              </a:p>
            </p:txBody>
          </p:sp>
        </mc:Fallback>
      </mc:AlternateContent>
    </p:spTree>
    <p:extLst>
      <p:ext uri="{BB962C8B-B14F-4D97-AF65-F5344CB8AC3E}">
        <p14:creationId xmlns:p14="http://schemas.microsoft.com/office/powerpoint/2010/main" val="4112490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4" y="1698735"/>
                <a:ext cx="9598526" cy="140227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Evaluate </a:t>
                </a:r>
                <a14:m>
                  <m:oMath xmlns:m="http://schemas.openxmlformats.org/officeDocument/2006/math">
                    <m:f>
                      <m:fPr>
                        <m:ctrlPr>
                          <a:rPr lang="en-IN" sz="2800" i="1" smtClean="0">
                            <a:solidFill>
                              <a:srgbClr val="5E5E5E"/>
                            </a:solidFill>
                            <a:latin typeface="Cambria Math" panose="02040503050406030204" pitchFamily="18" charset="0"/>
                          </a:rPr>
                        </m:ctrlPr>
                      </m:fPr>
                      <m:num>
                        <m:r>
                          <a:rPr lang="en-US" sz="2800" b="0" i="1" smtClean="0">
                            <a:solidFill>
                              <a:srgbClr val="5E5E5E"/>
                            </a:solidFill>
                            <a:latin typeface="Cambria Math" panose="02040503050406030204" pitchFamily="18" charset="0"/>
                          </a:rPr>
                          <m:t>𝑞</m:t>
                        </m:r>
                      </m:num>
                      <m:den>
                        <m:r>
                          <a:rPr lang="en-US" sz="2800" b="0" i="1" smtClean="0">
                            <a:solidFill>
                              <a:srgbClr val="5E5E5E"/>
                            </a:solidFill>
                            <a:latin typeface="Cambria Math" panose="02040503050406030204" pitchFamily="18" charset="0"/>
                          </a:rPr>
                          <m:t>𝑟𝑠</m:t>
                        </m:r>
                      </m:den>
                    </m:f>
                    <m:r>
                      <a:rPr lang="en-US" sz="2800" b="1" i="1"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𝑟</m:t>
                    </m:r>
                    <m:r>
                      <a:rPr lang="en-US" sz="2800" i="1" dirty="0" smtClean="0">
                        <a:solidFill>
                          <a:srgbClr val="5E5E5E"/>
                        </a:solidFill>
                        <a:latin typeface="Cambria Math" panose="02040503050406030204" pitchFamily="18" charset="0"/>
                      </a:rPr>
                      <m:t>•</m:t>
                    </m:r>
                    <m:r>
                      <a:rPr lang="en-US" sz="2800" i="1" dirty="0" smtClean="0">
                        <a:solidFill>
                          <a:srgbClr val="5E5E5E"/>
                        </a:solidFill>
                        <a:latin typeface="Cambria Math" panose="02040503050406030204" pitchFamily="18" charset="0"/>
                      </a:rPr>
                      <m:t>𝑝</m:t>
                    </m:r>
                    <m:r>
                      <a:rPr lang="en-US" sz="2800" i="1" dirty="0" smtClean="0">
                        <a:solidFill>
                          <a:srgbClr val="5E5E5E"/>
                        </a:solidFill>
                        <a:latin typeface="Cambria Math" panose="02040503050406030204" pitchFamily="18" charset="0"/>
                      </a:rPr>
                      <m:t>) </m:t>
                    </m:r>
                    <m:r>
                      <m:rPr>
                        <m:sty m:val="p"/>
                      </m:rPr>
                      <a:rPr lang="en-US" sz="2800" i="0" dirty="0" smtClean="0">
                        <a:solidFill>
                          <a:srgbClr val="5E5E5E"/>
                        </a:solidFill>
                        <a:latin typeface="Cambria Math" panose="02040503050406030204" pitchFamily="18" charset="0"/>
                      </a:rPr>
                      <m:t>if</m:t>
                    </m:r>
                    <m:r>
                      <a:rPr lang="en-US" sz="2800" i="1" dirty="0" smtClean="0">
                        <a:solidFill>
                          <a:srgbClr val="5E5E5E"/>
                        </a:solidFill>
                        <a:latin typeface="Cambria Math" panose="02040503050406030204" pitchFamily="18" charset="0"/>
                      </a:rPr>
                      <m:t> </m:t>
                    </m:r>
                    <m:r>
                      <a:rPr lang="en-US" sz="2800" i="1" dirty="0" smtClean="0">
                        <a:solidFill>
                          <a:srgbClr val="5E5E5E"/>
                        </a:solidFill>
                        <a:latin typeface="Cambria Math" panose="02040503050406030204" pitchFamily="18" charset="0"/>
                      </a:rPr>
                      <m:t>𝑞</m:t>
                    </m:r>
                    <m:r>
                      <a:rPr lang="en-US" sz="2800" i="1" dirty="0" smtClean="0">
                        <a:solidFill>
                          <a:srgbClr val="5E5E5E"/>
                        </a:solidFill>
                        <a:latin typeface="Cambria Math" panose="02040503050406030204" pitchFamily="18" charset="0"/>
                      </a:rPr>
                      <m:t>=56, </m:t>
                    </m:r>
                    <m:r>
                      <a:rPr lang="en-US" sz="2800" i="1" dirty="0" smtClean="0">
                        <a:solidFill>
                          <a:srgbClr val="5E5E5E"/>
                        </a:solidFill>
                        <a:latin typeface="Cambria Math" panose="02040503050406030204" pitchFamily="18" charset="0"/>
                      </a:rPr>
                      <m:t>𝑟</m:t>
                    </m:r>
                    <m:r>
                      <a:rPr lang="en-US" sz="2800" i="1" dirty="0" smtClean="0">
                        <a:solidFill>
                          <a:srgbClr val="5E5E5E"/>
                        </a:solidFill>
                        <a:latin typeface="Cambria Math" panose="02040503050406030204" pitchFamily="18" charset="0"/>
                      </a:rPr>
                      <m:t>=−4, </m:t>
                    </m:r>
                    <m:r>
                      <a:rPr lang="en-US" sz="2800" i="1" dirty="0" smtClean="0">
                        <a:solidFill>
                          <a:srgbClr val="5E5E5E"/>
                        </a:solidFill>
                        <a:latin typeface="Cambria Math" panose="02040503050406030204" pitchFamily="18" charset="0"/>
                      </a:rPr>
                      <m:t>𝑠</m:t>
                    </m:r>
                    <m:r>
                      <a:rPr lang="en-US" sz="2800" i="1" dirty="0" smtClean="0">
                        <a:solidFill>
                          <a:srgbClr val="5E5E5E"/>
                        </a:solidFill>
                        <a:latin typeface="Cambria Math" panose="02040503050406030204" pitchFamily="18" charset="0"/>
                      </a:rPr>
                      <m:t>=2, </m:t>
                    </m:r>
                    <m:r>
                      <m:rPr>
                        <m:sty m:val="p"/>
                      </m:rPr>
                      <a:rPr lang="en-US" sz="2800" i="0" dirty="0" smtClean="0">
                        <a:solidFill>
                          <a:srgbClr val="5E5E5E"/>
                        </a:solidFill>
                        <a:latin typeface="Cambria Math" panose="02040503050406030204" pitchFamily="18" charset="0"/>
                      </a:rPr>
                      <m:t>and</m:t>
                    </m:r>
                    <m:r>
                      <a:rPr lang="en-US" sz="2800" i="1" dirty="0" smtClean="0">
                        <a:solidFill>
                          <a:srgbClr val="5E5E5E"/>
                        </a:solidFill>
                        <a:latin typeface="Cambria Math" panose="02040503050406030204" pitchFamily="18" charset="0"/>
                      </a:rPr>
                      <m:t> </m:t>
                    </m:r>
                    <m:r>
                      <a:rPr lang="en-US" sz="2800" i="1" dirty="0" smtClean="0">
                        <a:solidFill>
                          <a:srgbClr val="5E5E5E"/>
                        </a:solidFill>
                        <a:latin typeface="Cambria Math" panose="02040503050406030204" pitchFamily="18" charset="0"/>
                      </a:rPr>
                      <m:t>𝑝</m:t>
                    </m:r>
                    <m:r>
                      <a:rPr lang="en-US" sz="2800" i="1" dirty="0" smtClean="0">
                        <a:solidFill>
                          <a:srgbClr val="5E5E5E"/>
                        </a:solidFill>
                        <a:latin typeface="Cambria Math" panose="02040503050406030204" pitchFamily="18" charset="0"/>
                      </a:rPr>
                      <m:t>=1.</m:t>
                    </m:r>
                  </m:oMath>
                </a14:m>
                <a:endParaRPr lang="en-US" sz="2800" dirty="0"/>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4" y="1698735"/>
                <a:ext cx="9598526" cy="1402273"/>
              </a:xfrm>
              <a:prstGeom prst="rect">
                <a:avLst/>
              </a:prstGeom>
              <a:blipFill>
                <a:blip r:embed="rId3"/>
                <a:stretch>
                  <a:fillRect l="-1270" t="-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459873" y="2919058"/>
                <a:ext cx="750526"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−3</m:t>
                      </m:r>
                    </m:oMath>
                  </m:oMathPara>
                </a14:m>
                <a:endParaRPr lang="en-US" sz="28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459873" y="2919058"/>
                <a:ext cx="750526"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78014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0" y="1630568"/>
                <a:ext cx="9568550" cy="277246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IN" sz="2800" dirty="0">
                    <a:solidFill>
                      <a:srgbClr val="5E5E5E"/>
                    </a:solidFill>
                  </a:rPr>
                  <a:t>The average temperature in January in Helsinki, Finland, is about </a:t>
                </a:r>
                <a14:m>
                  <m:oMath xmlns:m="http://schemas.openxmlformats.org/officeDocument/2006/math">
                    <m:r>
                      <a:rPr lang="en-IN" sz="2800" i="1" dirty="0" smtClean="0">
                        <a:solidFill>
                          <a:srgbClr val="5E5E5E"/>
                        </a:solidFill>
                        <a:latin typeface="Cambria Math" panose="02040503050406030204" pitchFamily="18" charset="0"/>
                      </a:rPr>
                      <m:t>−5°</m:t>
                    </m:r>
                    <m:r>
                      <m:rPr>
                        <m:sty m:val="p"/>
                      </m:rPr>
                      <a:rPr lang="en-IN" sz="2800" i="0" dirty="0" smtClean="0">
                        <a:solidFill>
                          <a:srgbClr val="5E5E5E"/>
                        </a:solidFill>
                        <a:latin typeface="Cambria Math" panose="02040503050406030204" pitchFamily="18" charset="0"/>
                      </a:rPr>
                      <m:t>C</m:t>
                    </m:r>
                  </m:oMath>
                </a14:m>
                <a:r>
                  <a:rPr lang="en-IN" sz="2800" b="1" dirty="0">
                    <a:solidFill>
                      <a:srgbClr val="5E5E5E"/>
                    </a:solidFill>
                  </a:rPr>
                  <a:t>. </a:t>
                </a:r>
              </a:p>
              <a:p>
                <a:pPr>
                  <a:spcBef>
                    <a:spcPts val="0"/>
                  </a:spcBef>
                </a:pPr>
                <a:r>
                  <a:rPr lang="en-IN" sz="2800" b="1" dirty="0">
                    <a:solidFill>
                      <a:schemeClr val="tx1"/>
                    </a:solidFill>
                  </a:rPr>
                  <a:t>Use the expression </a:t>
                </a:r>
                <a14:m>
                  <m:oMath xmlns:m="http://schemas.openxmlformats.org/officeDocument/2006/math">
                    <m:f>
                      <m:fPr>
                        <m:ctrlPr>
                          <a:rPr lang="en-IN"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𝟗</m:t>
                        </m:r>
                        <m:r>
                          <a:rPr lang="en-US" sz="2800" b="1" i="1" smtClean="0">
                            <a:solidFill>
                              <a:schemeClr val="tx1"/>
                            </a:solidFill>
                            <a:latin typeface="Cambria Math" panose="02040503050406030204" pitchFamily="18" charset="0"/>
                          </a:rPr>
                          <m:t>𝑪</m:t>
                        </m:r>
                        <m:r>
                          <a:rPr lang="en-US" sz="2800" b="1" i="1" smtClean="0">
                            <a:solidFill>
                              <a:schemeClr val="tx1"/>
                            </a:solidFill>
                            <a:latin typeface="Cambria Math" panose="02040503050406030204" pitchFamily="18" charset="0"/>
                          </a:rPr>
                          <m:t> + </m:t>
                        </m:r>
                        <m:r>
                          <a:rPr lang="en-US" sz="2800" b="1" i="1" smtClean="0">
                            <a:solidFill>
                              <a:schemeClr val="tx1"/>
                            </a:solidFill>
                            <a:latin typeface="Cambria Math" panose="02040503050406030204" pitchFamily="18" charset="0"/>
                          </a:rPr>
                          <m:t>𝟏𝟔𝟎</m:t>
                        </m:r>
                        <m:r>
                          <a:rPr lang="en-US" sz="2800" b="1" i="1" smtClean="0">
                            <a:solidFill>
                              <a:schemeClr val="tx1"/>
                            </a:solidFill>
                            <a:latin typeface="Cambria Math" panose="02040503050406030204" pitchFamily="18" charset="0"/>
                          </a:rPr>
                          <m:t>)</m:t>
                        </m:r>
                      </m:num>
                      <m:den>
                        <m:r>
                          <a:rPr lang="en-US" sz="2800" b="1" i="0" smtClean="0">
                            <a:solidFill>
                              <a:schemeClr val="tx1"/>
                            </a:solidFill>
                            <a:latin typeface="Cambria Math" panose="02040503050406030204" pitchFamily="18" charset="0"/>
                          </a:rPr>
                          <m:t>𝟓</m:t>
                        </m:r>
                      </m:den>
                    </m:f>
                  </m:oMath>
                </a14:m>
                <a:r>
                  <a:rPr lang="en-IN" sz="2800" b="1" dirty="0">
                    <a:solidFill>
                      <a:schemeClr val="tx1"/>
                    </a:solidFill>
                  </a:rPr>
                  <a:t> , </a:t>
                </a:r>
                <a:r>
                  <a:rPr lang="en-US" sz="2800" b="1" dirty="0">
                    <a:solidFill>
                      <a:schemeClr val="tx1"/>
                    </a:solidFill>
                  </a:rPr>
                  <a:t>where </a:t>
                </a:r>
                <a:r>
                  <a:rPr lang="en-US" sz="2800" b="1" i="1" dirty="0">
                    <a:solidFill>
                      <a:schemeClr val="tx1"/>
                    </a:solidFill>
                  </a:rPr>
                  <a:t>C</a:t>
                </a:r>
                <a:r>
                  <a:rPr lang="en-US" sz="2800" b="1" dirty="0">
                    <a:solidFill>
                      <a:schemeClr val="tx1"/>
                    </a:solidFill>
                  </a:rPr>
                  <a:t> is the degrees Celsius, to find the temperature in degrees Fahrenheit. Round to the nearest degree.</a:t>
                </a:r>
                <a:endParaRPr lang="en-IN" sz="2800" b="1" dirty="0">
                  <a:solidFill>
                    <a:schemeClr val="tx1"/>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8"/>
                <a:ext cx="9568550" cy="2772467"/>
              </a:xfrm>
              <a:prstGeom prst="rect">
                <a:avLst/>
              </a:prstGeom>
              <a:blipFill>
                <a:blip r:embed="rId2"/>
                <a:stretch>
                  <a:fillRect l="-1274" t="-2198" r="-1529"/>
                </a:stretch>
              </a:blipFill>
            </p:spPr>
            <p:txBody>
              <a:bodyPr/>
              <a:lstStyle/>
              <a:p>
                <a:r>
                  <a:rPr lang="en-US">
                    <a:noFill/>
                  </a:rPr>
                  <a:t> </a:t>
                </a:r>
              </a:p>
            </p:txBody>
          </p:sp>
        </mc:Fallback>
      </mc:AlternateContent>
    </p:spTree>
    <p:extLst>
      <p:ext uri="{BB962C8B-B14F-4D97-AF65-F5344CB8AC3E}">
        <p14:creationId xmlns:p14="http://schemas.microsoft.com/office/powerpoint/2010/main" val="1962415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0" y="1630569"/>
                <a:ext cx="9661903" cy="179843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2800" b="1" dirty="0">
                    <a:solidFill>
                      <a:srgbClr val="00A6B9"/>
                    </a:solidFill>
                    <a:latin typeface="+mj-lt"/>
                  </a:rPr>
                  <a:t>Think About It!</a:t>
                </a:r>
              </a:p>
              <a:p>
                <a:r>
                  <a:rPr lang="en-IN" sz="2800" dirty="0"/>
                  <a:t>At what temperature do you think the </a:t>
                </a:r>
                <a:r>
                  <a:rPr lang="en-US" sz="2800" dirty="0"/>
                  <a:t>measures in </a:t>
                </a:r>
                <a14:m>
                  <m:oMath xmlns:m="http://schemas.openxmlformats.org/officeDocument/2006/math">
                    <m:r>
                      <a:rPr lang="en-US" sz="2800" i="1" dirty="0" smtClean="0">
                        <a:latin typeface="Cambria Math" panose="02040503050406030204" pitchFamily="18" charset="0"/>
                      </a:rPr>
                      <m:t>°</m:t>
                    </m:r>
                    <m:r>
                      <m:rPr>
                        <m:sty m:val="p"/>
                      </m:rPr>
                      <a:rPr lang="en-US" sz="2800" i="0" dirty="0" smtClean="0">
                        <a:latin typeface="Cambria Math" panose="02040503050406030204" pitchFamily="18" charset="0"/>
                      </a:rPr>
                      <m:t>F</m:t>
                    </m:r>
                  </m:oMath>
                </a14:m>
                <a:r>
                  <a:rPr lang="en-US" sz="2800" dirty="0"/>
                  <a:t> and </a:t>
                </a:r>
                <a14:m>
                  <m:oMath xmlns:m="http://schemas.openxmlformats.org/officeDocument/2006/math">
                    <m:r>
                      <a:rPr lang="en-US" sz="2800" i="1" dirty="0" smtClean="0">
                        <a:latin typeface="Cambria Math" panose="02040503050406030204" pitchFamily="18" charset="0"/>
                      </a:rPr>
                      <m:t>°</m:t>
                    </m:r>
                    <m:r>
                      <m:rPr>
                        <m:sty m:val="p"/>
                      </m:rPr>
                      <a:rPr lang="en-US" sz="2800" i="0" dirty="0" smtClean="0">
                        <a:latin typeface="Cambria Math" panose="02040503050406030204" pitchFamily="18" charset="0"/>
                      </a:rPr>
                      <m:t>C</m:t>
                    </m:r>
                  </m:oMath>
                </a14:m>
                <a:r>
                  <a:rPr lang="en-US" sz="2800" dirty="0"/>
                  <a:t> are equal? Explain your reasoning.</a:t>
                </a:r>
                <a:r>
                  <a:rPr lang="en-IN" sz="2800" dirty="0"/>
                  <a:t>	</a:t>
                </a:r>
                <a:endParaRPr lang="en-US" sz="2800" dirty="0">
                  <a:solidFill>
                    <a:schemeClr val="tx1">
                      <a:lumMod val="65000"/>
                      <a:lumOff val="35000"/>
                    </a:schemeClr>
                  </a:solidFill>
                </a:endParaRPr>
              </a:p>
            </p:txBody>
          </p:sp>
        </mc:Choice>
        <mc:Fallback xmlns="">
          <p:sp>
            <p:nvSpPr>
              <p:cNvPr id="3"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0" y="1630569"/>
                <a:ext cx="9661903" cy="1798432"/>
              </a:xfrm>
              <a:prstGeom prst="rect">
                <a:avLst/>
              </a:prstGeom>
              <a:blipFill>
                <a:blip r:embed="rId2"/>
                <a:stretch>
                  <a:fillRect l="-1314" t="-3497"/>
                </a:stretch>
              </a:blipFill>
            </p:spPr>
            <p:txBody>
              <a:bodyPr/>
              <a:lstStyle/>
              <a:p>
                <a:r>
                  <a:rPr lang="en-US">
                    <a:noFill/>
                  </a:rPr>
                  <a:t> </a:t>
                </a:r>
              </a:p>
            </p:txBody>
          </p:sp>
        </mc:Fallback>
      </mc:AlternateContent>
    </p:spTree>
    <p:extLst>
      <p:ext uri="{BB962C8B-B14F-4D97-AF65-F5344CB8AC3E}">
        <p14:creationId xmlns:p14="http://schemas.microsoft.com/office/powerpoint/2010/main" val="3840487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2F88792C-794E-4D10-9C4A-BFA085D71480}"/>
                  </a:ext>
                </a:extLst>
              </p:cNvPr>
              <p:cNvSpPr txBox="1">
                <a:spLocks/>
              </p:cNvSpPr>
              <p:nvPr/>
            </p:nvSpPr>
            <p:spPr>
              <a:xfrm>
                <a:off x="459874" y="4947234"/>
                <a:ext cx="9568710" cy="1001948"/>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IN" sz="2800" dirty="0"/>
                  <a:t>So, the average temperature in January in Helsinki, Finland is about </a:t>
                </a:r>
                <a14:m>
                  <m:oMath xmlns:m="http://schemas.openxmlformats.org/officeDocument/2006/math">
                    <m:r>
                      <a:rPr lang="en-IN" sz="2800" i="1" dirty="0" smtClean="0">
                        <a:latin typeface="Cambria Math" panose="02040503050406030204" pitchFamily="18" charset="0"/>
                      </a:rPr>
                      <m:t>23</m:t>
                    </m:r>
                  </m:oMath>
                </a14:m>
                <a:r>
                  <a:rPr lang="en-IN" sz="2800" dirty="0"/>
                  <a:t> degrees Fahrenheit.</a:t>
                </a:r>
                <a:endParaRPr lang="en-US" sz="2800" dirty="0">
                  <a:solidFill>
                    <a:schemeClr val="tx1">
                      <a:lumMod val="65000"/>
                      <a:lumOff val="35000"/>
                    </a:schemeClr>
                  </a:solidFill>
                </a:endParaRPr>
              </a:p>
            </p:txBody>
          </p:sp>
        </mc:Choice>
        <mc:Fallback xmlns="">
          <p:sp>
            <p:nvSpPr>
              <p:cNvPr id="5" name="Content Placeholder 2">
                <a:extLst>
                  <a:ext uri="{FF2B5EF4-FFF2-40B4-BE49-F238E27FC236}">
                    <a16:creationId xmlns:a16="http://schemas.microsoft.com/office/drawing/2014/main" id="{2F88792C-794E-4D10-9C4A-BFA085D71480}"/>
                  </a:ext>
                </a:extLst>
              </p:cNvPr>
              <p:cNvSpPr txBox="1">
                <a:spLocks noRot="1" noChangeAspect="1" noMove="1" noResize="1" noEditPoints="1" noAdjustHandles="1" noChangeArrowheads="1" noChangeShapeType="1" noTextEdit="1"/>
              </p:cNvSpPr>
              <p:nvPr/>
            </p:nvSpPr>
            <p:spPr>
              <a:xfrm>
                <a:off x="459874" y="4947234"/>
                <a:ext cx="9568710" cy="1001948"/>
              </a:xfrm>
              <a:prstGeom prst="rect">
                <a:avLst/>
              </a:prstGeom>
              <a:blipFill>
                <a:blip r:embed="rId2"/>
                <a:stretch>
                  <a:fillRect l="-1274" t="-6707" r="-2166" b="-115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1412485181"/>
                  </p:ext>
                </p:extLst>
              </p:nvPr>
            </p:nvGraphicFramePr>
            <p:xfrm>
              <a:off x="567900" y="1761630"/>
              <a:ext cx="8604617" cy="3053526"/>
            </p:xfrm>
            <a:graphic>
              <a:graphicData uri="http://schemas.openxmlformats.org/drawingml/2006/table">
                <a:tbl>
                  <a:tblPr firstRow="1" bandRow="1">
                    <a:tableStyleId>{5C22544A-7EE6-4342-B048-85BDC9FD1C3A}</a:tableStyleId>
                  </a:tblPr>
                  <a:tblGrid>
                    <a:gridCol w="4603706">
                      <a:extLst>
                        <a:ext uri="{9D8B030D-6E8A-4147-A177-3AD203B41FA5}">
                          <a16:colId xmlns:a16="http://schemas.microsoft.com/office/drawing/2014/main" val="310358408"/>
                        </a:ext>
                      </a:extLst>
                    </a:gridCol>
                    <a:gridCol w="4000911">
                      <a:extLst>
                        <a:ext uri="{9D8B030D-6E8A-4147-A177-3AD203B41FA5}">
                          <a16:colId xmlns:a16="http://schemas.microsoft.com/office/drawing/2014/main" val="4008719226"/>
                        </a:ext>
                      </a:extLst>
                    </a:gridCol>
                  </a:tblGrid>
                  <a:tr h="450006">
                    <a:tc>
                      <a:txBody>
                        <a:bodyPr/>
                        <a:lstStyle/>
                        <a:p>
                          <a:pPr/>
                          <a14:m>
                            <m:oMathPara xmlns:m="http://schemas.openxmlformats.org/officeDocument/2006/math">
                              <m:oMathParaPr>
                                <m:jc m:val="left"/>
                              </m:oMathParaPr>
                              <m:oMath xmlns:m="http://schemas.openxmlformats.org/officeDocument/2006/math">
                                <m:f>
                                  <m:fPr>
                                    <m:ctrlPr>
                                      <a:rPr lang="en-IN" sz="2800" b="0" i="1" smtClean="0">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(9</m:t>
                                    </m:r>
                                    <m:r>
                                      <a:rPr lang="en-US" sz="2800" b="0" i="1" smtClean="0">
                                        <a:solidFill>
                                          <a:srgbClr val="5E5E5E"/>
                                        </a:solidFill>
                                        <a:latin typeface="Cambria Math" panose="02040503050406030204" pitchFamily="18" charset="0"/>
                                      </a:rPr>
                                      <m:t>𝐶</m:t>
                                    </m:r>
                                    <m:r>
                                      <a:rPr lang="en-US" sz="2800" b="0" i="1" smtClean="0">
                                        <a:solidFill>
                                          <a:srgbClr val="5E5E5E"/>
                                        </a:solidFill>
                                        <a:latin typeface="Cambria Math" panose="02040503050406030204" pitchFamily="18" charset="0"/>
                                      </a:rPr>
                                      <m:t>+</m:t>
                                    </m:r>
                                    <m:r>
                                      <a:rPr lang="en-US" sz="2800" b="0" i="0" smtClean="0">
                                        <a:solidFill>
                                          <a:srgbClr val="5E5E5E"/>
                                        </a:solidFill>
                                        <a:latin typeface="Cambria Math" panose="02040503050406030204" pitchFamily="18" charset="0"/>
                                      </a:rPr>
                                      <m:t>160)</m:t>
                                    </m:r>
                                  </m:num>
                                  <m:den>
                                    <m:r>
                                      <a:rPr lang="en-US" sz="2800" b="0" i="0" smtClean="0">
                                        <a:solidFill>
                                          <a:srgbClr val="5E5E5E"/>
                                        </a:solidFill>
                                        <a:latin typeface="Cambria Math" panose="02040503050406030204" pitchFamily="18" charset="0"/>
                                      </a:rPr>
                                      <m:t>5</m:t>
                                    </m:r>
                                  </m:den>
                                </m:f>
                                <m:r>
                                  <a:rPr lang="en-IN" sz="2800" b="0" i="1" dirty="0" smtClean="0">
                                    <a:solidFill>
                                      <a:srgbClr val="5E5E5E"/>
                                    </a:solidFill>
                                    <a:latin typeface="Cambria Math" panose="02040503050406030204" pitchFamily="18" charset="0"/>
                                  </a:rPr>
                                  <m:t>=</m:t>
                                </m:r>
                                <m:f>
                                  <m:fPr>
                                    <m:ctrlPr>
                                      <a:rPr lang="en-IN" sz="2800" b="0" i="1" smtClean="0">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9</m:t>
                                    </m:r>
                                    <m:d>
                                      <m:dPr>
                                        <m:ctrlPr>
                                          <a:rPr lang="en-US" sz="2800" b="0" i="1" smtClean="0">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−5</m:t>
                                        </m:r>
                                      </m:e>
                                    </m:d>
                                    <m:r>
                                      <a:rPr lang="en-US" sz="2800" b="0" i="1" smtClean="0">
                                        <a:solidFill>
                                          <a:srgbClr val="5E5E5E"/>
                                        </a:solidFill>
                                        <a:latin typeface="Cambria Math" panose="02040503050406030204" pitchFamily="18" charset="0"/>
                                      </a:rPr>
                                      <m:t> + </m:t>
                                    </m:r>
                                    <m:r>
                                      <a:rPr lang="en-US" sz="2800" b="0" i="0" smtClean="0">
                                        <a:solidFill>
                                          <a:srgbClr val="5E5E5E"/>
                                        </a:solidFill>
                                        <a:latin typeface="Cambria Math" panose="02040503050406030204" pitchFamily="18" charset="0"/>
                                      </a:rPr>
                                      <m:t>160</m:t>
                                    </m:r>
                                  </m:num>
                                  <m:den>
                                    <m:r>
                                      <a:rPr lang="en-US" sz="2800" b="0" i="0" smtClean="0">
                                        <a:solidFill>
                                          <a:srgbClr val="5E5E5E"/>
                                        </a:solidFill>
                                        <a:latin typeface="Cambria Math" panose="02040503050406030204" pitchFamily="18" charset="0"/>
                                      </a:rPr>
                                      <m:t>5</m:t>
                                    </m:r>
                                  </m:den>
                                </m:f>
                              </m:oMath>
                            </m:oMathPara>
                          </a14:m>
                          <a:endParaRPr lang="en-IN" sz="2800" b="0" i="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Replace </a:t>
                          </a:r>
                          <a:r>
                            <a:rPr lang="en-IN" sz="2800" b="0" i="1" u="none" strike="noStrike" kern="1200" baseline="0" dirty="0">
                              <a:solidFill>
                                <a:schemeClr val="accent1"/>
                              </a:solidFill>
                              <a:latin typeface="+mn-lt"/>
                              <a:ea typeface="+mn-ea"/>
                              <a:cs typeface="+mn-cs"/>
                            </a:rPr>
                            <a:t>C</a:t>
                          </a:r>
                          <a:r>
                            <a:rPr lang="en-IN" sz="2800" b="0" i="0" u="none" strike="noStrike" kern="1200" baseline="0" dirty="0">
                              <a:solidFill>
                                <a:schemeClr val="accent1"/>
                              </a:solidFill>
                              <a:latin typeface="+mn-lt"/>
                              <a:ea typeface="+mn-ea"/>
                              <a:cs typeface="+mn-cs"/>
                            </a:rPr>
                            <a:t> with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−5</m:t>
                              </m:r>
                            </m:oMath>
                          </a14:m>
                          <a:r>
                            <a:rPr lang="en-IN" sz="2800" b="0" i="0" u="none" strike="noStrike" kern="1200" baseline="0" dirty="0">
                              <a:solidFill>
                                <a:schemeClr val="accent1"/>
                              </a:solidFill>
                              <a:latin typeface="+mn-lt"/>
                              <a:ea typeface="+mn-ea"/>
                              <a:cs typeface="+mn-cs"/>
                            </a:rPr>
                            <a:t>.</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0093519"/>
                      </a:ext>
                    </a:extLst>
                  </a:tr>
                  <a:tr h="450006">
                    <a:tc>
                      <a:txBody>
                        <a:bodyPr/>
                        <a:lstStyle/>
                        <a:p>
                          <a:pPr/>
                          <a14:m>
                            <m:oMathPara xmlns:m="http://schemas.openxmlformats.org/officeDocument/2006/math">
                              <m:oMathParaPr>
                                <m:jc m:val="centerGroup"/>
                              </m:oMathParaPr>
                              <m:oMath xmlns:m="http://schemas.openxmlformats.org/officeDocument/2006/math">
                                <m:r>
                                  <a:rPr lang="en-US" sz="2800" b="0" i="1" dirty="0" smtClean="0">
                                    <a:solidFill>
                                      <a:srgbClr val="5E5E5E"/>
                                    </a:solidFill>
                                    <a:latin typeface="Cambria Math" panose="02040503050406030204" pitchFamily="18" charset="0"/>
                                  </a:rPr>
                                  <m:t>                   </m:t>
                                </m:r>
                                <m:r>
                                  <a:rPr lang="en-IN" sz="2800" b="0" i="1" dirty="0" smtClean="0">
                                    <a:solidFill>
                                      <a:srgbClr val="5E5E5E"/>
                                    </a:solidFill>
                                    <a:latin typeface="Cambria Math" panose="02040503050406030204" pitchFamily="18" charset="0"/>
                                  </a:rPr>
                                  <m:t>=</m:t>
                                </m:r>
                                <m:f>
                                  <m:fPr>
                                    <m:ctrlPr>
                                      <a:rPr lang="en-IN" sz="2800" b="0" i="1" smtClean="0">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−45 + 160</m:t>
                                    </m:r>
                                  </m:num>
                                  <m:den>
                                    <m:r>
                                      <a:rPr lang="en-US" sz="2800" b="0" i="0" smtClean="0">
                                        <a:solidFill>
                                          <a:srgbClr val="5E5E5E"/>
                                        </a:solidFill>
                                        <a:latin typeface="Cambria Math" panose="02040503050406030204" pitchFamily="18" charset="0"/>
                                      </a:rPr>
                                      <m:t>5</m:t>
                                    </m:r>
                                  </m:den>
                                </m:f>
                              </m:oMath>
                            </m:oMathPara>
                          </a14:m>
                          <a:endParaRPr lang="en-IN" sz="2800" b="0" i="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Multiply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9(−5).</m:t>
                              </m:r>
                            </m:oMath>
                          </a14:m>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8942940"/>
                      </a:ext>
                    </a:extLst>
                  </a:tr>
                  <a:tr h="557152">
                    <a:tc>
                      <a:txBody>
                        <a:bodyPr/>
                        <a:lstStyle/>
                        <a:p>
                          <a:r>
                            <a:rPr lang="en-US" sz="2800" b="0" i="0" dirty="0">
                              <a:solidFill>
                                <a:srgbClr val="5E5E5E"/>
                              </a:solidFill>
                            </a:rPr>
                            <a:t>                   </a:t>
                          </a:r>
                          <a14:m>
                            <m:oMath xmlns:m="http://schemas.openxmlformats.org/officeDocument/2006/math">
                              <m:r>
                                <a:rPr lang="en-US" sz="2800" b="0" i="1" dirty="0" smtClean="0">
                                  <a:solidFill>
                                    <a:srgbClr val="5E5E5E"/>
                                  </a:solidFill>
                                  <a:latin typeface="Cambria Math" panose="02040503050406030204" pitchFamily="18" charset="0"/>
                                </a:rPr>
                                <m:t>=</m:t>
                              </m:r>
                              <m:f>
                                <m:fPr>
                                  <m:ctrlPr>
                                    <a:rPr lang="en-IN" sz="2800" b="0" i="1" smtClean="0">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115</m:t>
                                  </m:r>
                                </m:num>
                                <m:den>
                                  <m:r>
                                    <a:rPr lang="en-US" sz="2800" b="0" i="0" smtClean="0">
                                      <a:solidFill>
                                        <a:srgbClr val="5E5E5E"/>
                                      </a:solidFill>
                                      <a:latin typeface="Cambria Math" panose="02040503050406030204" pitchFamily="18" charset="0"/>
                                    </a:rPr>
                                    <m:t>5</m:t>
                                  </m:r>
                                </m:den>
                              </m:f>
                            </m:oMath>
                          </a14:m>
                          <a:endParaRPr lang="en-IN" sz="2800" b="0" i="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Add </a:t>
                          </a:r>
                          <a14:m>
                            <m:oMath xmlns:m="http://schemas.openxmlformats.org/officeDocument/2006/math">
                              <m:r>
                                <a:rPr lang="en-IN" sz="2800" b="0" i="1" u="none" strike="noStrike" kern="1200" baseline="0" dirty="0" smtClean="0">
                                  <a:solidFill>
                                    <a:schemeClr val="accent1"/>
                                  </a:solidFill>
                                  <a:latin typeface="Cambria Math" panose="02040503050406030204" pitchFamily="18" charset="0"/>
                                  <a:ea typeface="+mn-ea"/>
                                  <a:cs typeface="+mn-cs"/>
                                </a:rPr>
                                <m:t>−45+160.</m:t>
                              </m:r>
                            </m:oMath>
                          </a14:m>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2657618"/>
                      </a:ext>
                    </a:extLst>
                  </a:tr>
                  <a:tr h="321941">
                    <a:tc>
                      <a:txBody>
                        <a:bodyPr/>
                        <a:lstStyle/>
                        <a:p>
                          <a:r>
                            <a:rPr lang="en-IN" sz="2800" b="0" i="0" u="none" strike="noStrike" kern="1200" baseline="0" dirty="0">
                              <a:solidFill>
                                <a:srgbClr val="5E5E5E"/>
                              </a:solidFill>
                              <a:latin typeface="+mn-lt"/>
                              <a:ea typeface="+mn-ea"/>
                              <a:cs typeface="+mn-cs"/>
                            </a:rPr>
                            <a:t>         </a:t>
                          </a:r>
                          <a14:m>
                            <m:oMath xmlns:m="http://schemas.openxmlformats.org/officeDocument/2006/math">
                              <m:r>
                                <a:rPr lang="en-US" sz="2800" b="0" i="0" u="none" strike="noStrike" kern="1200" baseline="0" dirty="0" smtClean="0">
                                  <a:solidFill>
                                    <a:srgbClr val="5E5E5E"/>
                                  </a:solidFill>
                                  <a:latin typeface="Cambria Math" panose="02040503050406030204" pitchFamily="18" charset="0"/>
                                  <a:ea typeface="+mn-ea"/>
                                  <a:cs typeface="+mn-cs"/>
                                </a:rPr>
                                <m:t>             </m:t>
                              </m:r>
                              <m:r>
                                <a:rPr lang="en-IN" sz="2800" b="0" i="1" u="none" strike="noStrike" kern="1200" baseline="0" dirty="0" smtClean="0">
                                  <a:solidFill>
                                    <a:srgbClr val="5E5E5E"/>
                                  </a:solidFill>
                                  <a:latin typeface="Cambria Math" panose="02040503050406030204" pitchFamily="18" charset="0"/>
                                  <a:ea typeface="+mn-ea"/>
                                  <a:cs typeface="+mn-cs"/>
                                </a:rPr>
                                <m:t>=23</m:t>
                              </m:r>
                            </m:oMath>
                          </a14:m>
                          <a:endParaRPr lang="en-IN" sz="2800" b="0" i="0" dirty="0">
                            <a:solidFill>
                              <a:srgbClr val="5E5E5E"/>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2800" b="0" i="0" u="none" strike="noStrike" kern="1200" baseline="0" dirty="0">
                              <a:solidFill>
                                <a:schemeClr val="accent1"/>
                              </a:solidFill>
                              <a:latin typeface="+mn-lt"/>
                              <a:ea typeface="+mn-ea"/>
                              <a:cs typeface="+mn-cs"/>
                            </a:rPr>
                            <a:t>Simplify.</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239520"/>
                      </a:ext>
                    </a:extLst>
                  </a:tr>
                </a:tbl>
              </a:graphicData>
            </a:graphic>
          </p:graphicFrame>
        </mc:Choice>
        <mc:Fallback xmlns="">
          <p:graphicFrame>
            <p:nvGraphicFramePr>
              <p:cNvPr id="6" name="Table 2">
                <a:extLst>
                  <a:ext uri="{FF2B5EF4-FFF2-40B4-BE49-F238E27FC236}">
                    <a16:creationId xmlns:a16="http://schemas.microsoft.com/office/drawing/2014/main" id="{B26942A9-FAA9-4787-923C-1826C621480D}"/>
                  </a:ext>
                </a:extLst>
              </p:cNvPr>
              <p:cNvGraphicFramePr>
                <a:graphicFrameLocks noGrp="1"/>
              </p:cNvGraphicFramePr>
              <p:nvPr>
                <p:extLst>
                  <p:ext uri="{D42A27DB-BD31-4B8C-83A1-F6EECF244321}">
                    <p14:modId xmlns:p14="http://schemas.microsoft.com/office/powerpoint/2010/main" val="1412485181"/>
                  </p:ext>
                </p:extLst>
              </p:nvPr>
            </p:nvGraphicFramePr>
            <p:xfrm>
              <a:off x="567900" y="1761630"/>
              <a:ext cx="8604617" cy="3043048"/>
            </p:xfrm>
            <a:graphic>
              <a:graphicData uri="http://schemas.openxmlformats.org/drawingml/2006/table">
                <a:tbl>
                  <a:tblPr firstRow="1" bandRow="1">
                    <a:tableStyleId>{5C22544A-7EE6-4342-B048-85BDC9FD1C3A}</a:tableStyleId>
                  </a:tblPr>
                  <a:tblGrid>
                    <a:gridCol w="4603706">
                      <a:extLst>
                        <a:ext uri="{9D8B030D-6E8A-4147-A177-3AD203B41FA5}">
                          <a16:colId xmlns:a16="http://schemas.microsoft.com/office/drawing/2014/main" val="310358408"/>
                        </a:ext>
                      </a:extLst>
                    </a:gridCol>
                    <a:gridCol w="4000911">
                      <a:extLst>
                        <a:ext uri="{9D8B030D-6E8A-4147-A177-3AD203B41FA5}">
                          <a16:colId xmlns:a16="http://schemas.microsoft.com/office/drawing/2014/main" val="4008719226"/>
                        </a:ext>
                      </a:extLst>
                    </a:gridCol>
                  </a:tblGrid>
                  <a:tr h="91954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6623" r="-87020" b="-249669"/>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14916" t="-6623" b="-249669"/>
                          </a:stretch>
                        </a:blipFill>
                      </a:tcPr>
                    </a:tc>
                    <a:extLst>
                      <a:ext uri="{0D108BD9-81ED-4DB2-BD59-A6C34878D82A}">
                        <a16:rowId xmlns:a16="http://schemas.microsoft.com/office/drawing/2014/main" val="850093519"/>
                      </a:ext>
                    </a:extLst>
                  </a:tr>
                  <a:tr h="90176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08054" r="-87020" b="-153020"/>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14916" t="-108054" b="-153020"/>
                          </a:stretch>
                        </a:blipFill>
                      </a:tcPr>
                    </a:tc>
                    <a:extLst>
                      <a:ext uri="{0D108BD9-81ED-4DB2-BD59-A6C34878D82A}">
                        <a16:rowId xmlns:a16="http://schemas.microsoft.com/office/drawing/2014/main" val="918942940"/>
                      </a:ext>
                    </a:extLst>
                  </a:tr>
                  <a:tr h="7035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67241" r="-87020" b="-96552"/>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14916" t="-267241" b="-96552"/>
                          </a:stretch>
                        </a:blipFill>
                      </a:tcPr>
                    </a:tc>
                    <a:extLst>
                      <a:ext uri="{0D108BD9-81ED-4DB2-BD59-A6C34878D82A}">
                        <a16:rowId xmlns:a16="http://schemas.microsoft.com/office/drawing/2014/main" val="2212657618"/>
                      </a:ext>
                    </a:extLst>
                  </a:tr>
                  <a:tr h="51816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501176" r="-87020" b="-31765"/>
                          </a:stretch>
                        </a:blipFill>
                      </a:tcPr>
                    </a:tc>
                    <a:tc>
                      <a:txBody>
                        <a:bodyPr/>
                        <a:lstStyle/>
                        <a:p>
                          <a:r>
                            <a:rPr lang="en-IN" sz="2800" b="0" i="0" u="none" strike="noStrike" kern="1200" baseline="0" dirty="0">
                              <a:solidFill>
                                <a:schemeClr val="accent1"/>
                              </a:solidFill>
                              <a:latin typeface="+mn-lt"/>
                              <a:ea typeface="+mn-ea"/>
                              <a:cs typeface="+mn-cs"/>
                            </a:rPr>
                            <a:t>Simplify.</a:t>
                          </a:r>
                          <a:endParaRPr lang="en-IN" sz="280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239520"/>
                      </a:ext>
                    </a:extLst>
                  </a:tr>
                </a:tbl>
              </a:graphicData>
            </a:graphic>
          </p:graphicFrame>
        </mc:Fallback>
      </mc:AlternateContent>
    </p:spTree>
    <p:extLst>
      <p:ext uri="{BB962C8B-B14F-4D97-AF65-F5344CB8AC3E}">
        <p14:creationId xmlns:p14="http://schemas.microsoft.com/office/powerpoint/2010/main" val="4194668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240717" cy="296271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In a recent year, the average temperature during the month of June in Hall Beach, Canada, was </a:t>
                </a:r>
                <a14:m>
                  <m:oMath xmlns:m="http://schemas.openxmlformats.org/officeDocument/2006/math">
                    <m:r>
                      <a:rPr lang="en-IN" sz="2800" i="1" dirty="0" smtClean="0">
                        <a:latin typeface="Cambria Math" panose="02040503050406030204" pitchFamily="18" charset="0"/>
                      </a:rPr>
                      <m:t>32°</m:t>
                    </m:r>
                    <m:r>
                      <m:rPr>
                        <m:sty m:val="p"/>
                      </m:rPr>
                      <a:rPr lang="en-IN" sz="2800" i="0" dirty="0" smtClean="0">
                        <a:latin typeface="Cambria Math" panose="02040503050406030204" pitchFamily="18" charset="0"/>
                      </a:rPr>
                      <m:t>F</m:t>
                    </m:r>
                  </m:oMath>
                </a14:m>
                <a:r>
                  <a:rPr lang="en-IN" sz="2800" dirty="0"/>
                  <a:t>. Use the expression </a:t>
                </a:r>
                <a14:m>
                  <m:oMath xmlns:m="http://schemas.openxmlformats.org/officeDocument/2006/math">
                    <m:f>
                      <m:fPr>
                        <m:ctrlPr>
                          <a:rPr lang="en-IN" sz="2800" i="1">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5</m:t>
                        </m:r>
                        <m:d>
                          <m:dPr>
                            <m:ctrlPr>
                              <a:rPr lang="en-US" sz="2800" i="1">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𝐹</m:t>
                            </m:r>
                            <m:r>
                              <a:rPr lang="en-US" sz="2800" b="0" i="0" smtClean="0">
                                <a:solidFill>
                                  <a:srgbClr val="5E5E5E"/>
                                </a:solidFill>
                                <a:latin typeface="Cambria Math" panose="02040503050406030204" pitchFamily="18" charset="0"/>
                              </a:rPr>
                              <m:t> −32</m:t>
                            </m:r>
                          </m:e>
                        </m:d>
                      </m:num>
                      <m:den>
                        <m:r>
                          <a:rPr lang="en-US" sz="2800" b="0" i="0" smtClean="0">
                            <a:solidFill>
                              <a:srgbClr val="5E5E5E"/>
                            </a:solidFill>
                            <a:latin typeface="Cambria Math" panose="02040503050406030204" pitchFamily="18" charset="0"/>
                          </a:rPr>
                          <m:t>9</m:t>
                        </m:r>
                      </m:den>
                    </m:f>
                  </m:oMath>
                </a14:m>
                <a:r>
                  <a:rPr lang="en-IN" sz="2800" dirty="0"/>
                  <a:t> , where </a:t>
                </a:r>
                <a14:m>
                  <m:oMath xmlns:m="http://schemas.openxmlformats.org/officeDocument/2006/math">
                    <m:r>
                      <a:rPr lang="en-IN" sz="2800" i="1" dirty="0" smtClean="0">
                        <a:latin typeface="Cambria Math" panose="02040503050406030204" pitchFamily="18" charset="0"/>
                      </a:rPr>
                      <m:t>𝐹</m:t>
                    </m:r>
                  </m:oMath>
                </a14:m>
                <a:r>
                  <a:rPr lang="en-IN" sz="2800" dirty="0"/>
                  <a:t> </a:t>
                </a:r>
                <a:r>
                  <a:rPr lang="en-US" sz="2800" dirty="0"/>
                  <a:t>is the temperature in degrees Fahrenheit, to find the temperature in degrees Celsius. Round to the nearest degree.</a:t>
                </a:r>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240717" cy="2962717"/>
              </a:xfrm>
              <a:prstGeom prst="rect">
                <a:avLst/>
              </a:prstGeom>
              <a:blipFill>
                <a:blip r:embed="rId2"/>
                <a:stretch>
                  <a:fillRect l="-1319" t="-3086" r="-1517" b="-7613"/>
                </a:stretch>
              </a:blipFill>
            </p:spPr>
            <p:txBody>
              <a:bodyPr/>
              <a:lstStyle/>
              <a:p>
                <a:r>
                  <a:rPr lang="en-US">
                    <a:noFill/>
                  </a:rPr>
                  <a:t> </a:t>
                </a:r>
              </a:p>
            </p:txBody>
          </p:sp>
        </mc:Fallback>
      </mc:AlternateContent>
    </p:spTree>
    <p:extLst>
      <p:ext uri="{BB962C8B-B14F-4D97-AF65-F5344CB8AC3E}">
        <p14:creationId xmlns:p14="http://schemas.microsoft.com/office/powerpoint/2010/main" val="3316177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Order of Integer Operations</a:t>
            </a:r>
          </a:p>
        </p:txBody>
      </p:sp>
      <mc:AlternateContent xmlns:mc="http://schemas.openxmlformats.org/markup-compatibility/2006" xmlns:a14="http://schemas.microsoft.com/office/drawing/2010/main">
        <mc:Choice Requires="a14">
          <p:sp>
            <p:nvSpPr>
              <p:cNvPr id="17" name="Content Placeholder 2">
                <a:extLst>
                  <a:ext uri="{FF2B5EF4-FFF2-40B4-BE49-F238E27FC236}">
                    <a16:creationId xmlns:a16="http://schemas.microsoft.com/office/drawing/2014/main" id="{49C1DBD9-32BF-E948-A5DF-6D4B93F33359}"/>
                  </a:ext>
                </a:extLst>
              </p:cNvPr>
              <p:cNvSpPr txBox="1">
                <a:spLocks/>
              </p:cNvSpPr>
              <p:nvPr/>
            </p:nvSpPr>
            <p:spPr>
              <a:xfrm>
                <a:off x="459873" y="1698735"/>
                <a:ext cx="9240717" cy="296271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400"/>
                  </a:lnSpc>
                </a:pPr>
                <a:r>
                  <a:rPr lang="en-US" sz="2800" b="1" dirty="0">
                    <a:solidFill>
                      <a:schemeClr val="tx1"/>
                    </a:solidFill>
                  </a:rPr>
                  <a:t>Check</a:t>
                </a:r>
              </a:p>
              <a:p>
                <a:r>
                  <a:rPr lang="en-IN" sz="2800" dirty="0"/>
                  <a:t>In a recent year, the average temperature during the month of June in Hall Beach, Canada, was </a:t>
                </a:r>
                <a14:m>
                  <m:oMath xmlns:m="http://schemas.openxmlformats.org/officeDocument/2006/math">
                    <m:r>
                      <a:rPr lang="en-IN" sz="2800" i="1" dirty="0" smtClean="0">
                        <a:latin typeface="Cambria Math" panose="02040503050406030204" pitchFamily="18" charset="0"/>
                      </a:rPr>
                      <m:t>32°</m:t>
                    </m:r>
                    <m:r>
                      <m:rPr>
                        <m:sty m:val="p"/>
                      </m:rPr>
                      <a:rPr lang="en-IN" sz="2800" i="0" dirty="0" smtClean="0">
                        <a:latin typeface="Cambria Math" panose="02040503050406030204" pitchFamily="18" charset="0"/>
                      </a:rPr>
                      <m:t>F</m:t>
                    </m:r>
                  </m:oMath>
                </a14:m>
                <a:r>
                  <a:rPr lang="en-IN" sz="2800" dirty="0"/>
                  <a:t>. Use the expression </a:t>
                </a:r>
                <a14:m>
                  <m:oMath xmlns:m="http://schemas.openxmlformats.org/officeDocument/2006/math">
                    <m:f>
                      <m:fPr>
                        <m:ctrlPr>
                          <a:rPr lang="en-IN" sz="2800" i="1">
                            <a:solidFill>
                              <a:srgbClr val="5E5E5E"/>
                            </a:solidFill>
                            <a:latin typeface="Cambria Math" panose="02040503050406030204" pitchFamily="18" charset="0"/>
                          </a:rPr>
                        </m:ctrlPr>
                      </m:fPr>
                      <m:num>
                        <m:r>
                          <a:rPr lang="en-US" sz="2800" b="0" i="0" smtClean="0">
                            <a:solidFill>
                              <a:srgbClr val="5E5E5E"/>
                            </a:solidFill>
                            <a:latin typeface="Cambria Math" panose="02040503050406030204" pitchFamily="18" charset="0"/>
                          </a:rPr>
                          <m:t>5</m:t>
                        </m:r>
                        <m:d>
                          <m:dPr>
                            <m:ctrlPr>
                              <a:rPr lang="en-US" sz="2800" i="1">
                                <a:solidFill>
                                  <a:srgbClr val="5E5E5E"/>
                                </a:solidFill>
                                <a:latin typeface="Cambria Math" panose="02040503050406030204" pitchFamily="18" charset="0"/>
                              </a:rPr>
                            </m:ctrlPr>
                          </m:dPr>
                          <m:e>
                            <m:r>
                              <a:rPr lang="en-US" sz="2800" b="0" i="1" smtClean="0">
                                <a:solidFill>
                                  <a:srgbClr val="5E5E5E"/>
                                </a:solidFill>
                                <a:latin typeface="Cambria Math" panose="02040503050406030204" pitchFamily="18" charset="0"/>
                              </a:rPr>
                              <m:t>𝐹</m:t>
                            </m:r>
                            <m:r>
                              <a:rPr lang="en-US" sz="2800" b="0" i="0" smtClean="0">
                                <a:solidFill>
                                  <a:srgbClr val="5E5E5E"/>
                                </a:solidFill>
                                <a:latin typeface="Cambria Math" panose="02040503050406030204" pitchFamily="18" charset="0"/>
                              </a:rPr>
                              <m:t> −32</m:t>
                            </m:r>
                          </m:e>
                        </m:d>
                      </m:num>
                      <m:den>
                        <m:r>
                          <a:rPr lang="en-US" sz="2800" b="0" i="0" smtClean="0">
                            <a:solidFill>
                              <a:srgbClr val="5E5E5E"/>
                            </a:solidFill>
                            <a:latin typeface="Cambria Math" panose="02040503050406030204" pitchFamily="18" charset="0"/>
                          </a:rPr>
                          <m:t>9</m:t>
                        </m:r>
                      </m:den>
                    </m:f>
                  </m:oMath>
                </a14:m>
                <a:r>
                  <a:rPr lang="en-IN" sz="2800" dirty="0"/>
                  <a:t> , where </a:t>
                </a:r>
                <a14:m>
                  <m:oMath xmlns:m="http://schemas.openxmlformats.org/officeDocument/2006/math">
                    <m:r>
                      <a:rPr lang="en-IN" sz="2800" i="1" dirty="0" smtClean="0">
                        <a:latin typeface="Cambria Math" panose="02040503050406030204" pitchFamily="18" charset="0"/>
                      </a:rPr>
                      <m:t>𝐹</m:t>
                    </m:r>
                  </m:oMath>
                </a14:m>
                <a:r>
                  <a:rPr lang="en-IN" sz="2800" dirty="0"/>
                  <a:t> </a:t>
                </a:r>
                <a:r>
                  <a:rPr lang="en-US" sz="2800" dirty="0"/>
                  <a:t>is the temperature in degrees Fahrenheit, to find the temperature in degrees Celsius. Round to the nearest degree.</a:t>
                </a:r>
              </a:p>
            </p:txBody>
          </p:sp>
        </mc:Choice>
        <mc:Fallback xmlns="">
          <p:sp>
            <p:nvSpPr>
              <p:cNvPr id="17" name="Content Placeholder 2">
                <a:extLst>
                  <a:ext uri="{FF2B5EF4-FFF2-40B4-BE49-F238E27FC236}">
                    <a16:creationId xmlns:a16="http://schemas.microsoft.com/office/drawing/2014/main" id="{49C1DBD9-32BF-E948-A5DF-6D4B93F33359}"/>
                  </a:ext>
                </a:extLst>
              </p:cNvPr>
              <p:cNvSpPr txBox="1">
                <a:spLocks noRot="1" noChangeAspect="1" noMove="1" noResize="1" noEditPoints="1" noAdjustHandles="1" noChangeArrowheads="1" noChangeShapeType="1" noTextEdit="1"/>
              </p:cNvSpPr>
              <p:nvPr/>
            </p:nvSpPr>
            <p:spPr>
              <a:xfrm>
                <a:off x="459873" y="1698735"/>
                <a:ext cx="9240717" cy="2962717"/>
              </a:xfrm>
              <a:prstGeom prst="rect">
                <a:avLst/>
              </a:prstGeom>
              <a:blipFill>
                <a:blip r:embed="rId3"/>
                <a:stretch>
                  <a:fillRect l="-1319" t="-3086" r="-1517" b="-76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6584903" y="4217892"/>
                <a:ext cx="81599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0˚</m:t>
                      </m:r>
                      <m:r>
                        <m:rPr>
                          <m:sty m:val="p"/>
                        </m:rPr>
                        <a:rPr lang="en-US" sz="2800" i="0" dirty="0" smtClean="0">
                          <a:solidFill>
                            <a:srgbClr val="FF0000"/>
                          </a:solidFill>
                          <a:latin typeface="Cambria Math" panose="02040503050406030204" pitchFamily="18" charset="0"/>
                        </a:rPr>
                        <m:t>C</m:t>
                      </m:r>
                    </m:oMath>
                  </m:oMathPara>
                </a14:m>
                <a:endParaRPr lang="en-US" sz="28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6584903" y="4217892"/>
                <a:ext cx="815993" cy="523220"/>
              </a:xfrm>
              <a:prstGeom prst="rect">
                <a:avLst/>
              </a:prstGeom>
              <a:blipFill>
                <a:blip r:embed="rId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446248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1619075"/>
                <a:ext cx="10068792" cy="244065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rgbClr val="5E5E5E"/>
                    </a:solidFill>
                  </a:rPr>
                  <a:t>On February 10, 2011, in Nowata, Oklahoma, the temperature reached the lowest level ever recorded in the state at </a:t>
                </a:r>
                <a14:m>
                  <m:oMath xmlns:m="http://schemas.openxmlformats.org/officeDocument/2006/math">
                    <m:r>
                      <a:rPr lang="en-US" sz="2800" i="1" dirty="0" smtClean="0">
                        <a:solidFill>
                          <a:srgbClr val="5E5E5E"/>
                        </a:solidFill>
                        <a:latin typeface="Cambria Math" panose="02040503050406030204" pitchFamily="18" charset="0"/>
                      </a:rPr>
                      <m:t>−31° </m:t>
                    </m:r>
                    <m:r>
                      <m:rPr>
                        <m:sty m:val="p"/>
                      </m:rPr>
                      <a:rPr lang="en-US" sz="2800" i="0" dirty="0">
                        <a:solidFill>
                          <a:srgbClr val="5E5E5E"/>
                        </a:solidFill>
                        <a:latin typeface="Cambria Math" panose="02040503050406030204" pitchFamily="18" charset="0"/>
                      </a:rPr>
                      <m:t>F</m:t>
                    </m:r>
                  </m:oMath>
                </a14:m>
                <a:r>
                  <a:rPr lang="en-US" sz="2800" dirty="0">
                    <a:solidFill>
                      <a:srgbClr val="5E5E5E"/>
                    </a:solidFill>
                  </a:rPr>
                  <a:t>. Over the next seven days, a warm front entered the state and on February 17th, it reached a high of </a:t>
                </a:r>
                <a14:m>
                  <m:oMath xmlns:m="http://schemas.openxmlformats.org/officeDocument/2006/math">
                    <m:r>
                      <a:rPr lang="en-US" sz="2800" i="1" dirty="0" smtClean="0">
                        <a:solidFill>
                          <a:srgbClr val="5E5E5E"/>
                        </a:solidFill>
                        <a:latin typeface="Cambria Math" panose="02040503050406030204" pitchFamily="18" charset="0"/>
                      </a:rPr>
                      <m:t>79</m:t>
                    </m:r>
                    <m:r>
                      <a:rPr lang="en-US" sz="2800" i="1" dirty="0">
                        <a:solidFill>
                          <a:srgbClr val="5E5E5E"/>
                        </a:solidFill>
                        <a:latin typeface="Cambria Math" panose="02040503050406030204" pitchFamily="18" charset="0"/>
                      </a:rPr>
                      <m:t>°</m:t>
                    </m:r>
                    <m:r>
                      <m:rPr>
                        <m:sty m:val="p"/>
                      </m:rPr>
                      <a:rPr lang="en-US" sz="2800" i="0" dirty="0">
                        <a:solidFill>
                          <a:srgbClr val="5E5E5E"/>
                        </a:solidFill>
                        <a:latin typeface="Cambria Math" panose="02040503050406030204" pitchFamily="18" charset="0"/>
                      </a:rPr>
                      <m:t>F</m:t>
                    </m:r>
                  </m:oMath>
                </a14:m>
                <a:r>
                  <a:rPr lang="en-US" sz="2800" dirty="0">
                    <a:solidFill>
                      <a:srgbClr val="5E5E5E"/>
                    </a:solidFill>
                  </a:rPr>
                  <a:t>. The 110-degree change was the largest changes in temperature over a seven-day period in Oklahoma's history.</a:t>
                </a:r>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2" y="1619075"/>
                <a:ext cx="10068792" cy="2440651"/>
              </a:xfrm>
              <a:prstGeom prst="rect">
                <a:avLst/>
              </a:prstGeom>
              <a:blipFill>
                <a:blip r:embed="rId3"/>
                <a:stretch>
                  <a:fillRect l="-1211" t="-2750" r="-1150" b="-15750"/>
                </a:stretch>
              </a:blipFill>
            </p:spPr>
            <p:txBody>
              <a:bodyPr/>
              <a:lstStyle/>
              <a:p>
                <a:r>
                  <a:rPr lang="en-IN">
                    <a:noFill/>
                  </a:rPr>
                  <a:t> </a:t>
                </a:r>
              </a:p>
            </p:txBody>
          </p:sp>
        </mc:Fallback>
      </mc:AlternateContent>
    </p:spTree>
    <p:extLst>
      <p:ext uri="{BB962C8B-B14F-4D97-AF65-F5344CB8AC3E}">
        <p14:creationId xmlns:p14="http://schemas.microsoft.com/office/powerpoint/2010/main" val="2039709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1" y="1127497"/>
                <a:ext cx="9707859" cy="244065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600" dirty="0">
                    <a:solidFill>
                      <a:srgbClr val="5E5E5E"/>
                    </a:solidFill>
                  </a:rPr>
                  <a:t>The temperature rose </a:t>
                </a:r>
                <a14:m>
                  <m:oMath xmlns:m="http://schemas.openxmlformats.org/officeDocument/2006/math">
                    <m:r>
                      <a:rPr lang="en-IN" sz="2600" i="1" dirty="0" smtClean="0">
                        <a:solidFill>
                          <a:srgbClr val="5E5E5E"/>
                        </a:solidFill>
                        <a:latin typeface="Cambria Math" panose="02040503050406030204" pitchFamily="18" charset="0"/>
                      </a:rPr>
                      <m:t>14°</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Monday to Tuesday. The temperature fell </a:t>
                </a:r>
                <a14:m>
                  <m:oMath xmlns:m="http://schemas.openxmlformats.org/officeDocument/2006/math">
                    <m:r>
                      <a:rPr lang="en-IN" sz="2600" i="1" dirty="0" smtClean="0">
                        <a:solidFill>
                          <a:srgbClr val="5E5E5E"/>
                        </a:solidFill>
                        <a:latin typeface="Cambria Math" panose="02040503050406030204" pitchFamily="18" charset="0"/>
                      </a:rPr>
                      <m:t>6°</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Tuesday to Wednesday. The temperature fell </a:t>
                </a:r>
                <a14:m>
                  <m:oMath xmlns:m="http://schemas.openxmlformats.org/officeDocument/2006/math">
                    <m:r>
                      <a:rPr lang="en-IN" sz="2600" i="1" dirty="0" smtClean="0">
                        <a:solidFill>
                          <a:srgbClr val="5E5E5E"/>
                        </a:solidFill>
                        <a:latin typeface="Cambria Math" panose="02040503050406030204" pitchFamily="18" charset="0"/>
                      </a:rPr>
                      <m:t>11°</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Wednesday to Thursday. Find the average change in temperature per day from Monday to Thursday. Write a mathematical argument that can be used to defend your solution.</a:t>
                </a:r>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1" y="1127497"/>
                <a:ext cx="9707859" cy="2440651"/>
              </a:xfrm>
              <a:prstGeom prst="rect">
                <a:avLst/>
              </a:prstGeom>
              <a:blipFill>
                <a:blip r:embed="rId3"/>
                <a:stretch>
                  <a:fillRect l="-1130" t="-2250" b="-7500"/>
                </a:stretch>
              </a:blipFill>
            </p:spPr>
            <p:txBody>
              <a:bodyPr/>
              <a:lstStyle/>
              <a:p>
                <a:r>
                  <a:rPr lang="en-IN">
                    <a:noFill/>
                  </a:rPr>
                  <a:t> </a:t>
                </a:r>
              </a:p>
            </p:txBody>
          </p:sp>
        </mc:Fallback>
      </mc:AlternateContent>
    </p:spTree>
    <p:extLst>
      <p:ext uri="{BB962C8B-B14F-4D97-AF65-F5344CB8AC3E}">
        <p14:creationId xmlns:p14="http://schemas.microsoft.com/office/powerpoint/2010/main" val="1581064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1619075"/>
                <a:ext cx="10068792" cy="244065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rgbClr val="5E5E5E"/>
                    </a:solidFill>
                  </a:rPr>
                  <a:t>On February 10, 2011, in Nowata, Oklahoma, the temperature reached the lowest level ever recorded in the state at </a:t>
                </a:r>
                <a14:m>
                  <m:oMath xmlns:m="http://schemas.openxmlformats.org/officeDocument/2006/math">
                    <m:r>
                      <a:rPr lang="en-US" sz="2800" i="1" dirty="0" smtClean="0">
                        <a:solidFill>
                          <a:srgbClr val="5E5E5E"/>
                        </a:solidFill>
                        <a:latin typeface="Cambria Math" panose="02040503050406030204" pitchFamily="18" charset="0"/>
                      </a:rPr>
                      <m:t>−31° </m:t>
                    </m:r>
                    <m:r>
                      <m:rPr>
                        <m:sty m:val="p"/>
                      </m:rPr>
                      <a:rPr lang="en-US" sz="2800" i="0" dirty="0">
                        <a:solidFill>
                          <a:srgbClr val="5E5E5E"/>
                        </a:solidFill>
                        <a:latin typeface="Cambria Math" panose="02040503050406030204" pitchFamily="18" charset="0"/>
                      </a:rPr>
                      <m:t>F</m:t>
                    </m:r>
                  </m:oMath>
                </a14:m>
                <a:r>
                  <a:rPr lang="en-US" sz="2800" dirty="0">
                    <a:solidFill>
                      <a:srgbClr val="5E5E5E"/>
                    </a:solidFill>
                  </a:rPr>
                  <a:t>. Over the next seven days, a warm front entered the state and on February 17th, it reached a high of </a:t>
                </a:r>
                <a14:m>
                  <m:oMath xmlns:m="http://schemas.openxmlformats.org/officeDocument/2006/math">
                    <m:r>
                      <a:rPr lang="en-US" sz="2800" i="1" dirty="0" smtClean="0">
                        <a:solidFill>
                          <a:srgbClr val="5E5E5E"/>
                        </a:solidFill>
                        <a:latin typeface="Cambria Math" panose="02040503050406030204" pitchFamily="18" charset="0"/>
                      </a:rPr>
                      <m:t>79</m:t>
                    </m:r>
                    <m:r>
                      <a:rPr lang="en-US" sz="2800" i="1" dirty="0">
                        <a:solidFill>
                          <a:srgbClr val="5E5E5E"/>
                        </a:solidFill>
                        <a:latin typeface="Cambria Math" panose="02040503050406030204" pitchFamily="18" charset="0"/>
                      </a:rPr>
                      <m:t>°</m:t>
                    </m:r>
                    <m:r>
                      <m:rPr>
                        <m:sty m:val="p"/>
                      </m:rPr>
                      <a:rPr lang="en-US" sz="2800" i="0" dirty="0">
                        <a:solidFill>
                          <a:srgbClr val="5E5E5E"/>
                        </a:solidFill>
                        <a:latin typeface="Cambria Math" panose="02040503050406030204" pitchFamily="18" charset="0"/>
                      </a:rPr>
                      <m:t>F</m:t>
                    </m:r>
                  </m:oMath>
                </a14:m>
                <a:r>
                  <a:rPr lang="en-US" sz="2800" dirty="0">
                    <a:solidFill>
                      <a:srgbClr val="5E5E5E"/>
                    </a:solidFill>
                  </a:rPr>
                  <a:t>. The 110-degree change was the largest changes in temperature over a seven-day period in Oklahoma's history.</a:t>
                </a:r>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2" y="1619075"/>
                <a:ext cx="10068792" cy="2440651"/>
              </a:xfrm>
              <a:prstGeom prst="rect">
                <a:avLst/>
              </a:prstGeom>
              <a:blipFill>
                <a:blip r:embed="rId3"/>
                <a:stretch>
                  <a:fillRect l="-1261" t="-2591" r="-1261" b="-15544"/>
                </a:stretch>
              </a:blipFill>
            </p:spPr>
            <p:txBody>
              <a:bodyPr/>
              <a:lstStyle/>
              <a:p>
                <a:r>
                  <a:rPr lang="en-US">
                    <a:noFill/>
                  </a:rPr>
                  <a:t> </a:t>
                </a:r>
              </a:p>
            </p:txBody>
          </p:sp>
        </mc:Fallback>
      </mc:AlternateContent>
    </p:spTree>
    <p:extLst>
      <p:ext uri="{BB962C8B-B14F-4D97-AF65-F5344CB8AC3E}">
        <p14:creationId xmlns:p14="http://schemas.microsoft.com/office/powerpoint/2010/main" val="4118910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1" y="1127497"/>
                <a:ext cx="9707859" cy="244065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600" dirty="0">
                    <a:solidFill>
                      <a:srgbClr val="5E5E5E"/>
                    </a:solidFill>
                  </a:rPr>
                  <a:t>The temperature rose </a:t>
                </a:r>
                <a14:m>
                  <m:oMath xmlns:m="http://schemas.openxmlformats.org/officeDocument/2006/math">
                    <m:r>
                      <a:rPr lang="en-IN" sz="2600" i="1" dirty="0" smtClean="0">
                        <a:solidFill>
                          <a:srgbClr val="5E5E5E"/>
                        </a:solidFill>
                        <a:latin typeface="Cambria Math" panose="02040503050406030204" pitchFamily="18" charset="0"/>
                      </a:rPr>
                      <m:t>14°</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Monday to Tuesday. The temperature fell </a:t>
                </a:r>
                <a14:m>
                  <m:oMath xmlns:m="http://schemas.openxmlformats.org/officeDocument/2006/math">
                    <m:r>
                      <a:rPr lang="en-IN" sz="2600" i="1" dirty="0" smtClean="0">
                        <a:solidFill>
                          <a:srgbClr val="5E5E5E"/>
                        </a:solidFill>
                        <a:latin typeface="Cambria Math" panose="02040503050406030204" pitchFamily="18" charset="0"/>
                      </a:rPr>
                      <m:t>6°</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Tuesday to Wednesday. The temperature fell </a:t>
                </a:r>
                <a14:m>
                  <m:oMath xmlns:m="http://schemas.openxmlformats.org/officeDocument/2006/math">
                    <m:r>
                      <a:rPr lang="en-IN" sz="2600" i="1" dirty="0" smtClean="0">
                        <a:solidFill>
                          <a:srgbClr val="5E5E5E"/>
                        </a:solidFill>
                        <a:latin typeface="Cambria Math" panose="02040503050406030204" pitchFamily="18" charset="0"/>
                      </a:rPr>
                      <m:t>11°</m:t>
                    </m:r>
                    <m:r>
                      <m:rPr>
                        <m:sty m:val="p"/>
                      </m:rPr>
                      <a:rPr lang="en-IN" sz="2600" i="0" dirty="0" smtClean="0">
                        <a:solidFill>
                          <a:srgbClr val="5E5E5E"/>
                        </a:solidFill>
                        <a:latin typeface="Cambria Math" panose="02040503050406030204" pitchFamily="18" charset="0"/>
                      </a:rPr>
                      <m:t>F</m:t>
                    </m:r>
                  </m:oMath>
                </a14:m>
                <a:r>
                  <a:rPr lang="en-IN" sz="2600" dirty="0">
                    <a:solidFill>
                      <a:srgbClr val="5E5E5E"/>
                    </a:solidFill>
                  </a:rPr>
                  <a:t> from Wednesday to Thursday. Find the average change in temperature per day from Monday to Thursday. Write a mathematical argument that can be used to defend your solution.</a:t>
                </a:r>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1" y="1127497"/>
                <a:ext cx="9707859" cy="2440651"/>
              </a:xfrm>
              <a:prstGeom prst="rect">
                <a:avLst/>
              </a:prstGeom>
              <a:blipFill>
                <a:blip r:embed="rId3"/>
                <a:stretch>
                  <a:fillRect l="-1130" t="-2250" b="-75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D4AA89A9-A336-458D-BC80-A5661204BCD2}"/>
                  </a:ext>
                </a:extLst>
              </p:cNvPr>
              <p:cNvSpPr txBox="1">
                <a:spLocks/>
              </p:cNvSpPr>
              <p:nvPr/>
            </p:nvSpPr>
            <p:spPr>
              <a:xfrm>
                <a:off x="459870" y="3667339"/>
                <a:ext cx="10453295" cy="207747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en-IN" sz="2600" i="1" dirty="0" smtClean="0">
                        <a:solidFill>
                          <a:srgbClr val="FF0000"/>
                        </a:solidFill>
                        <a:latin typeface="Cambria Math" panose="02040503050406030204" pitchFamily="18" charset="0"/>
                      </a:rPr>
                      <m:t>−1°</m:t>
                    </m:r>
                    <m:r>
                      <m:rPr>
                        <m:sty m:val="p"/>
                      </m:rPr>
                      <a:rPr lang="en-IN" sz="2600" i="0" dirty="0" smtClean="0">
                        <a:solidFill>
                          <a:srgbClr val="FF0000"/>
                        </a:solidFill>
                        <a:latin typeface="Cambria Math" panose="02040503050406030204" pitchFamily="18" charset="0"/>
                      </a:rPr>
                      <m:t>F</m:t>
                    </m:r>
                  </m:oMath>
                </a14:m>
                <a:r>
                  <a:rPr lang="en-IN" sz="2600" dirty="0">
                    <a:solidFill>
                      <a:srgbClr val="FF0000"/>
                    </a:solidFill>
                  </a:rPr>
                  <a:t>; Sample answer: Write an expression to represent this situation. A temperature rising </a:t>
                </a:r>
                <a14:m>
                  <m:oMath xmlns:m="http://schemas.openxmlformats.org/officeDocument/2006/math">
                    <m:r>
                      <a:rPr lang="en-IN" sz="2600" i="1" dirty="0" smtClean="0">
                        <a:solidFill>
                          <a:srgbClr val="FF0000"/>
                        </a:solidFill>
                        <a:latin typeface="Cambria Math" panose="02040503050406030204" pitchFamily="18" charset="0"/>
                      </a:rPr>
                      <m:t>14°</m:t>
                    </m:r>
                    <m:r>
                      <m:rPr>
                        <m:sty m:val="p"/>
                      </m:rPr>
                      <a:rPr lang="en-IN" sz="2600" i="0" dirty="0" smtClean="0">
                        <a:solidFill>
                          <a:srgbClr val="FF0000"/>
                        </a:solidFill>
                        <a:latin typeface="Cambria Math" panose="02040503050406030204" pitchFamily="18" charset="0"/>
                      </a:rPr>
                      <m:t>F</m:t>
                    </m:r>
                  </m:oMath>
                </a14:m>
                <a:r>
                  <a:rPr lang="en-IN" sz="2600" dirty="0">
                    <a:solidFill>
                      <a:srgbClr val="FF0000"/>
                    </a:solidFill>
                  </a:rPr>
                  <a:t> is represented by </a:t>
                </a:r>
                <a14:m>
                  <m:oMath xmlns:m="http://schemas.openxmlformats.org/officeDocument/2006/math">
                    <m:r>
                      <a:rPr lang="en-IN" sz="2600" i="1" dirty="0" smtClean="0">
                        <a:solidFill>
                          <a:srgbClr val="FF0000"/>
                        </a:solidFill>
                        <a:latin typeface="Cambria Math" panose="02040503050406030204" pitchFamily="18" charset="0"/>
                      </a:rPr>
                      <m:t>14</m:t>
                    </m:r>
                  </m:oMath>
                </a14:m>
                <a:r>
                  <a:rPr lang="en-IN" sz="2600" dirty="0">
                    <a:solidFill>
                      <a:srgbClr val="FF0000"/>
                    </a:solidFill>
                  </a:rPr>
                  <a:t>. A temperature falling 6°F is represented by </a:t>
                </a:r>
                <a14:m>
                  <m:oMath xmlns:m="http://schemas.openxmlformats.org/officeDocument/2006/math">
                    <m:r>
                      <a:rPr lang="en-IN" sz="2600" i="1" dirty="0" smtClean="0">
                        <a:solidFill>
                          <a:srgbClr val="FF0000"/>
                        </a:solidFill>
                        <a:latin typeface="Cambria Math" panose="02040503050406030204" pitchFamily="18" charset="0"/>
                      </a:rPr>
                      <m:t>−6</m:t>
                    </m:r>
                  </m:oMath>
                </a14:m>
                <a:r>
                  <a:rPr lang="en-IN" sz="2600" dirty="0">
                    <a:solidFill>
                      <a:srgbClr val="FF0000"/>
                    </a:solidFill>
                  </a:rPr>
                  <a:t>. A temperature falling </a:t>
                </a:r>
                <a14:m>
                  <m:oMath xmlns:m="http://schemas.openxmlformats.org/officeDocument/2006/math">
                    <m:r>
                      <a:rPr lang="en-IN" sz="2600" i="1" dirty="0" smtClean="0">
                        <a:solidFill>
                          <a:srgbClr val="FF0000"/>
                        </a:solidFill>
                        <a:latin typeface="Cambria Math" panose="02040503050406030204" pitchFamily="18" charset="0"/>
                      </a:rPr>
                      <m:t>11°</m:t>
                    </m:r>
                    <m:r>
                      <m:rPr>
                        <m:sty m:val="p"/>
                      </m:rPr>
                      <a:rPr lang="en-IN" sz="2600" i="0" dirty="0" smtClean="0">
                        <a:solidFill>
                          <a:srgbClr val="FF0000"/>
                        </a:solidFill>
                        <a:latin typeface="Cambria Math" panose="02040503050406030204" pitchFamily="18" charset="0"/>
                      </a:rPr>
                      <m:t>F</m:t>
                    </m:r>
                  </m:oMath>
                </a14:m>
                <a:r>
                  <a:rPr lang="en-IN" sz="2600" dirty="0">
                    <a:solidFill>
                      <a:srgbClr val="FF0000"/>
                    </a:solidFill>
                  </a:rPr>
                  <a:t> is represented by </a:t>
                </a:r>
                <a14:m>
                  <m:oMath xmlns:m="http://schemas.openxmlformats.org/officeDocument/2006/math">
                    <m:r>
                      <a:rPr lang="en-IN" sz="2600" i="1" dirty="0" smtClean="0">
                        <a:solidFill>
                          <a:srgbClr val="FF0000"/>
                        </a:solidFill>
                        <a:latin typeface="Cambria Math" panose="02040503050406030204" pitchFamily="18" charset="0"/>
                      </a:rPr>
                      <m:t>−11</m:t>
                    </m:r>
                  </m:oMath>
                </a14:m>
                <a:r>
                  <a:rPr lang="en-IN" sz="2600" dirty="0">
                    <a:solidFill>
                      <a:srgbClr val="FF0000"/>
                    </a:solidFill>
                  </a:rPr>
                  <a:t>. Add the three changes in temperature and divide by </a:t>
                </a:r>
                <a14:m>
                  <m:oMath xmlns:m="http://schemas.openxmlformats.org/officeDocument/2006/math">
                    <m:r>
                      <a:rPr lang="en-IN" sz="2600" i="1" dirty="0" smtClean="0">
                        <a:solidFill>
                          <a:srgbClr val="FF0000"/>
                        </a:solidFill>
                        <a:latin typeface="Cambria Math" panose="02040503050406030204" pitchFamily="18" charset="0"/>
                      </a:rPr>
                      <m:t>3</m:t>
                    </m:r>
                  </m:oMath>
                </a14:m>
                <a:r>
                  <a:rPr lang="en-IN" sz="2600" dirty="0">
                    <a:solidFill>
                      <a:srgbClr val="FF0000"/>
                    </a:solidFill>
                  </a:rPr>
                  <a:t> to find the average change in temperature from Monday to Thursday.</a:t>
                </a:r>
              </a:p>
            </p:txBody>
          </p:sp>
        </mc:Choice>
        <mc:Fallback xmlns="">
          <p:sp>
            <p:nvSpPr>
              <p:cNvPr id="6" name="Content Placeholder 2">
                <a:extLst>
                  <a:ext uri="{FF2B5EF4-FFF2-40B4-BE49-F238E27FC236}">
                    <a16:creationId xmlns:a16="http://schemas.microsoft.com/office/drawing/2014/main" id="{D4AA89A9-A336-458D-BC80-A5661204BCD2}"/>
                  </a:ext>
                </a:extLst>
              </p:cNvPr>
              <p:cNvSpPr txBox="1">
                <a:spLocks noRot="1" noChangeAspect="1" noMove="1" noResize="1" noEditPoints="1" noAdjustHandles="1" noChangeArrowheads="1" noChangeShapeType="1" noTextEdit="1"/>
              </p:cNvSpPr>
              <p:nvPr/>
            </p:nvSpPr>
            <p:spPr>
              <a:xfrm>
                <a:off x="459870" y="3667339"/>
                <a:ext cx="10453295" cy="2077476"/>
              </a:xfrm>
              <a:prstGeom prst="rect">
                <a:avLst/>
              </a:prstGeom>
              <a:blipFill>
                <a:blip r:embed="rId4"/>
                <a:stretch>
                  <a:fillRect l="-1050" t="-2941" r="-1866" b="-7353"/>
                </a:stretch>
              </a:blipFill>
            </p:spPr>
            <p:txBody>
              <a:bodyPr/>
              <a:lstStyle/>
              <a:p>
                <a:r>
                  <a:rPr lang="en-US">
                    <a:noFill/>
                  </a:rPr>
                  <a:t> </a:t>
                </a:r>
              </a:p>
            </p:txBody>
          </p:sp>
        </mc:Fallback>
      </mc:AlternateContent>
    </p:spTree>
    <p:extLst>
      <p:ext uri="{BB962C8B-B14F-4D97-AF65-F5344CB8AC3E}">
        <p14:creationId xmlns:p14="http://schemas.microsoft.com/office/powerpoint/2010/main" val="227776079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049881-7D94-4709-B3FD-EED7BB929A13}">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2.xml><?xml version="1.0" encoding="utf-8"?>
<ds:datastoreItem xmlns:ds="http://schemas.openxmlformats.org/officeDocument/2006/customXml" ds:itemID="{C4D83EF3-7C60-4AD3-876F-EB12A5CC2C98}">
  <ds:schemaRefs>
    <ds:schemaRef ds:uri="http://schemas.microsoft.com/sharepoint/v3/contenttype/forms"/>
  </ds:schemaRefs>
</ds:datastoreItem>
</file>

<file path=customXml/itemProps3.xml><?xml version="1.0" encoding="utf-8"?>
<ds:datastoreItem xmlns:ds="http://schemas.openxmlformats.org/officeDocument/2006/customXml" ds:itemID="{A125EE1D-E419-4521-B9FA-D3162BC0BA60}">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docProps/app.xml><?xml version="1.0" encoding="utf-8"?>
<Properties xmlns="http://schemas.openxmlformats.org/officeDocument/2006/extended-properties" xmlns:vt="http://schemas.openxmlformats.org/officeDocument/2006/docPropsVTypes">
  <Template>Office Theme</Template>
  <TotalTime>4854</TotalTime>
  <Words>1626</Words>
  <Application>Microsoft Office PowerPoint</Application>
  <PresentationFormat>Widescreen</PresentationFormat>
  <Paragraphs>164</Paragraphs>
  <Slides>32</Slides>
  <Notes>12</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431</cp:revision>
  <cp:lastPrinted>2018-08-01T21:17:27Z</cp:lastPrinted>
  <dcterms:created xsi:type="dcterms:W3CDTF">2020-09-17T18:06:02Z</dcterms:created>
  <dcterms:modified xsi:type="dcterms:W3CDTF">2024-09-18T12:09:05Z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