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30"/>
  </p:notesMasterIdLst>
  <p:handoutMasterIdLst>
    <p:handoutMasterId r:id="rId31"/>
  </p:handoutMasterIdLst>
  <p:sldIdLst>
    <p:sldId id="327" r:id="rId6"/>
    <p:sldId id="261" r:id="rId7"/>
    <p:sldId id="329" r:id="rId8"/>
    <p:sldId id="303" r:id="rId9"/>
    <p:sldId id="347" r:id="rId10"/>
    <p:sldId id="348" r:id="rId11"/>
    <p:sldId id="304" r:id="rId12"/>
    <p:sldId id="305" r:id="rId13"/>
    <p:sldId id="330" r:id="rId14"/>
    <p:sldId id="331" r:id="rId15"/>
    <p:sldId id="307" r:id="rId16"/>
    <p:sldId id="346" r:id="rId17"/>
    <p:sldId id="332" r:id="rId18"/>
    <p:sldId id="333" r:id="rId19"/>
    <p:sldId id="345" r:id="rId20"/>
    <p:sldId id="335" r:id="rId21"/>
    <p:sldId id="344" r:id="rId22"/>
    <p:sldId id="336" r:id="rId23"/>
    <p:sldId id="339" r:id="rId24"/>
    <p:sldId id="340" r:id="rId25"/>
    <p:sldId id="341" r:id="rId26"/>
    <p:sldId id="342" r:id="rId27"/>
    <p:sldId id="314" r:id="rId28"/>
    <p:sldId id="343" r:id="rId29"/>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12" userDrawn="1">
          <p15:clr>
            <a:srgbClr val="A4A3A4"/>
          </p15:clr>
        </p15:guide>
        <p15:guide id="2" orient="horz" pos="3024"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2" userDrawn="1">
          <p15:clr>
            <a:srgbClr val="A4A3A4"/>
          </p15:clr>
        </p15:guide>
        <p15:guide id="8" orient="horz" pos="3120" userDrawn="1">
          <p15:clr>
            <a:srgbClr val="A4A3A4"/>
          </p15:clr>
        </p15:guide>
        <p15:guide id="9" pos="48" userDrawn="1">
          <p15:clr>
            <a:srgbClr val="A4A3A4"/>
          </p15:clr>
        </p15:guide>
        <p15:guide id="10" pos="384"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121024-C2F1-772D-4EE0-0DA310714C15}" name="Nithiyanadhan Rajagopal" initials="NR" userId="S::Nithiyanandhan.R@spi-global.com::7ab3c0d7-e1d9-4568-9b85-35969e8fd21e"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9"/>
    <a:srgbClr val="5E5E5E"/>
    <a:srgbClr val="33175A"/>
    <a:srgbClr val="00C7C3"/>
    <a:srgbClr val="02F0DE"/>
    <a:srgbClr val="33F0E1"/>
    <a:srgbClr val="FFB600"/>
    <a:srgbClr val="01708C"/>
    <a:srgbClr val="692146"/>
    <a:srgbClr val="720F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3" autoAdjust="0"/>
    <p:restoredTop sz="94925" autoAdjust="0"/>
  </p:normalViewPr>
  <p:slideViewPr>
    <p:cSldViewPr snapToGrid="0">
      <p:cViewPr varScale="1">
        <p:scale>
          <a:sx n="95" d="100"/>
          <a:sy n="95" d="100"/>
        </p:scale>
        <p:origin x="66" y="324"/>
      </p:cViewPr>
      <p:guideLst>
        <p:guide pos="1512"/>
        <p:guide orient="horz" pos="3024"/>
        <p:guide orient="horz" pos="384"/>
        <p:guide orient="horz" pos="2520"/>
        <p:guide orient="horz" pos="1080"/>
        <p:guide orient="horz" pos="1680"/>
        <p:guide orient="horz" pos="3432"/>
        <p:guide orient="horz" pos="3120"/>
        <p:guide pos="48"/>
        <p:guide pos="384"/>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14411"/>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 Type="http://schemas.openxmlformats.org/officeDocument/2006/relationships/customXml" Target="../customXml/item3.xml" /><Relationship Id="rId21" Type="http://schemas.openxmlformats.org/officeDocument/2006/relationships/slide" Target="slides/slide16.xml" /><Relationship Id="rId34" Type="http://schemas.openxmlformats.org/officeDocument/2006/relationships/viewProps" Target="viewProp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presProps" Target="presProps.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commentAuthors" Target="commentAuthors.xml" /><Relationship Id="rId37" Type="http://schemas.microsoft.com/office/2018/10/relationships/authors" Target="author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tableStyles" Target="tableStyle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handoutMaster" Target="handoutMasters/handoutMaster1.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notesMaster" Target="notesMasters/notesMaster1.xml" /><Relationship Id="rId35" Type="http://schemas.openxmlformats.org/officeDocument/2006/relationships/theme" Target="theme/theme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1394221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2.24</a:t>
            </a:r>
          </a:p>
          <a:p>
            <a:r>
              <a:rPr lang="en-IN" dirty="0"/>
              <a:t>0.13</a:t>
            </a:r>
          </a:p>
          <a:p>
            <a:r>
              <a:rPr lang="en-IN" dirty="0"/>
              <a:t>190</a:t>
            </a:r>
          </a:p>
          <a:p>
            <a:r>
              <a:rPr lang="en-IN" dirty="0"/>
              <a:t>14</a:t>
            </a:r>
          </a:p>
          <a:p>
            <a:r>
              <a:rPr lang="en-IN" dirty="0"/>
              <a:t>0.15 mile</a:t>
            </a:r>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1464164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12</a:t>
            </a:fld>
            <a:endParaRPr lang="en-US" dirty="0"/>
          </a:p>
        </p:txBody>
      </p:sp>
    </p:spTree>
    <p:extLst>
      <p:ext uri="{BB962C8B-B14F-4D97-AF65-F5344CB8AC3E}">
        <p14:creationId xmlns:p14="http://schemas.microsoft.com/office/powerpoint/2010/main" val="2847936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14</a:t>
            </a:fld>
            <a:endParaRPr lang="en-US" dirty="0"/>
          </a:p>
        </p:txBody>
      </p:sp>
    </p:spTree>
    <p:extLst>
      <p:ext uri="{BB962C8B-B14F-4D97-AF65-F5344CB8AC3E}">
        <p14:creationId xmlns:p14="http://schemas.microsoft.com/office/powerpoint/2010/main" val="3464813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15</a:t>
            </a:fld>
            <a:endParaRPr lang="en-US" dirty="0"/>
          </a:p>
        </p:txBody>
      </p:sp>
    </p:spTree>
    <p:extLst>
      <p:ext uri="{BB962C8B-B14F-4D97-AF65-F5344CB8AC3E}">
        <p14:creationId xmlns:p14="http://schemas.microsoft.com/office/powerpoint/2010/main" val="2571403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16</a:t>
            </a:fld>
            <a:endParaRPr lang="en-US" dirty="0"/>
          </a:p>
        </p:txBody>
      </p:sp>
    </p:spTree>
    <p:extLst>
      <p:ext uri="{BB962C8B-B14F-4D97-AF65-F5344CB8AC3E}">
        <p14:creationId xmlns:p14="http://schemas.microsoft.com/office/powerpoint/2010/main" val="1635764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15%</a:t>
            </a:r>
          </a:p>
        </p:txBody>
      </p:sp>
      <p:sp>
        <p:nvSpPr>
          <p:cNvPr id="4" name="Slide Number Placeholder 3"/>
          <p:cNvSpPr>
            <a:spLocks noGrp="1"/>
          </p:cNvSpPr>
          <p:nvPr>
            <p:ph type="sldNum" sz="quarter" idx="10"/>
          </p:nvPr>
        </p:nvSpPr>
        <p:spPr/>
        <p:txBody>
          <a:bodyPr/>
          <a:lstStyle/>
          <a:p>
            <a:fld id="{30DC0D4C-FD52-4CA4-A998-31C73A5A5BDE}" type="slidenum">
              <a:rPr lang="en-US" smtClean="0"/>
              <a:t>17</a:t>
            </a:fld>
            <a:endParaRPr lang="en-US" dirty="0"/>
          </a:p>
        </p:txBody>
      </p:sp>
    </p:spTree>
    <p:extLst>
      <p:ext uri="{BB962C8B-B14F-4D97-AF65-F5344CB8AC3E}">
        <p14:creationId xmlns:p14="http://schemas.microsoft.com/office/powerpoint/2010/main" val="357181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18</a:t>
            </a:fld>
            <a:endParaRPr lang="en-US" dirty="0"/>
          </a:p>
        </p:txBody>
      </p:sp>
    </p:spTree>
    <p:extLst>
      <p:ext uri="{BB962C8B-B14F-4D97-AF65-F5344CB8AC3E}">
        <p14:creationId xmlns:p14="http://schemas.microsoft.com/office/powerpoint/2010/main" val="4106914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19</a:t>
            </a:fld>
            <a:endParaRPr lang="en-US" dirty="0"/>
          </a:p>
        </p:txBody>
      </p:sp>
    </p:spTree>
    <p:extLst>
      <p:ext uri="{BB962C8B-B14F-4D97-AF65-F5344CB8AC3E}">
        <p14:creationId xmlns:p14="http://schemas.microsoft.com/office/powerpoint/2010/main" val="2628606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20</a:t>
            </a:fld>
            <a:endParaRPr lang="en-US" dirty="0"/>
          </a:p>
        </p:txBody>
      </p:sp>
    </p:spTree>
    <p:extLst>
      <p:ext uri="{BB962C8B-B14F-4D97-AF65-F5344CB8AC3E}">
        <p14:creationId xmlns:p14="http://schemas.microsoft.com/office/powerpoint/2010/main" val="1412525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12.5%</a:t>
            </a:r>
          </a:p>
        </p:txBody>
      </p:sp>
      <p:sp>
        <p:nvSpPr>
          <p:cNvPr id="4" name="Slide Number Placeholder 3"/>
          <p:cNvSpPr>
            <a:spLocks noGrp="1"/>
          </p:cNvSpPr>
          <p:nvPr>
            <p:ph type="sldNum" sz="quarter" idx="10"/>
          </p:nvPr>
        </p:nvSpPr>
        <p:spPr/>
        <p:txBody>
          <a:bodyPr/>
          <a:lstStyle/>
          <a:p>
            <a:fld id="{30DC0D4C-FD52-4CA4-A998-31C73A5A5BDE}" type="slidenum">
              <a:rPr lang="en-US" smtClean="0"/>
              <a:t>21</a:t>
            </a:fld>
            <a:endParaRPr lang="en-US" dirty="0"/>
          </a:p>
        </p:txBody>
      </p:sp>
    </p:spTree>
    <p:extLst>
      <p:ext uri="{BB962C8B-B14F-4D97-AF65-F5344CB8AC3E}">
        <p14:creationId xmlns:p14="http://schemas.microsoft.com/office/powerpoint/2010/main" val="2272882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22</a:t>
            </a:fld>
            <a:endParaRPr lang="en-US" dirty="0"/>
          </a:p>
        </p:txBody>
      </p:sp>
    </p:spTree>
    <p:extLst>
      <p:ext uri="{BB962C8B-B14F-4D97-AF65-F5344CB8AC3E}">
        <p14:creationId xmlns:p14="http://schemas.microsoft.com/office/powerpoint/2010/main" val="806979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894475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24</a:t>
            </a:fld>
            <a:endParaRPr lang="en-US" dirty="0"/>
          </a:p>
        </p:txBody>
      </p:sp>
    </p:spTree>
    <p:extLst>
      <p:ext uri="{BB962C8B-B14F-4D97-AF65-F5344CB8AC3E}">
        <p14:creationId xmlns:p14="http://schemas.microsoft.com/office/powerpoint/2010/main" val="2646622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3A33C029-E35D-432B-BE76-EAC693C6442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solidFill>
                  <a:schemeClr val="tx2"/>
                </a:solidFill>
                <a:latin typeface="Arial" panose="020B0604020202020204" pitchFamily="34" charset="0"/>
                <a:cs typeface="Arial" panose="020B0604020202020204" pitchFamily="34" charset="0"/>
              </a:rPr>
              <a:t>Percent Error</a:t>
            </a: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05BF1BBB-C8FF-4BD8-920D-7251D518EC4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 Id="rId4" Type="http://schemas.openxmlformats.org/officeDocument/2006/relationships/image" Target="../media/image8.png"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Percent Error</a:t>
            </a:r>
          </a:p>
        </p:txBody>
      </p:sp>
    </p:spTree>
    <p:extLst>
      <p:ext uri="{BB962C8B-B14F-4D97-AF65-F5344CB8AC3E}">
        <p14:creationId xmlns:p14="http://schemas.microsoft.com/office/powerpoint/2010/main" val="23452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1" y="1332862"/>
                <a:ext cx="10931577" cy="4351338"/>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 each expression.</a:t>
                </a:r>
              </a:p>
              <a:p>
                <a:pPr>
                  <a:spcAft>
                    <a:spcPts val="1200"/>
                  </a:spcAft>
                </a:pPr>
                <a:r>
                  <a:rPr lang="en-US" sz="2800" b="1" dirty="0">
                    <a:solidFill>
                      <a:srgbClr val="333333"/>
                    </a:solidFill>
                    <a:latin typeface="Proxima Nova" panose="02000506030000020004" pitchFamily="50" charset="0"/>
                  </a:rPr>
                  <a:t>1.</a:t>
                </a:r>
                <a:r>
                  <a:rPr lang="en-US" sz="2800" dirty="0">
                    <a:solidFill>
                      <a:srgbClr val="333333"/>
                    </a:solidFill>
                    <a:latin typeface="Proxima Nova" panose="02000506030000020004" pitchFamily="50" charset="0"/>
                  </a:rPr>
                  <a:t>  </a:t>
                </a:r>
                <a:r>
                  <a:rPr lang="en-US" sz="2800" dirty="0"/>
                  <a:t>0.62 – 0.04</a:t>
                </a:r>
                <a:endParaRPr lang="en-US" sz="2800" dirty="0">
                  <a:solidFill>
                    <a:srgbClr val="333333"/>
                  </a:solidFill>
                  <a:latin typeface="Proxima Nova" panose="02000506030000020004" pitchFamily="50" charset="0"/>
                </a:endParaRPr>
              </a:p>
              <a:p>
                <a:pPr>
                  <a:spcAft>
                    <a:spcPts val="1200"/>
                  </a:spcAft>
                </a:pPr>
                <a:r>
                  <a:rPr lang="en-US" sz="2800" b="1" dirty="0">
                    <a:solidFill>
                      <a:srgbClr val="333333"/>
                    </a:solidFill>
                    <a:latin typeface="Proxima Nova" panose="02000506030000020004" pitchFamily="50" charset="0"/>
                  </a:rPr>
                  <a:t>2.</a:t>
                </a:r>
                <a:r>
                  <a:rPr lang="en-US" sz="2800" dirty="0">
                    <a:solidFill>
                      <a:srgbClr val="333333"/>
                    </a:solidFill>
                    <a:latin typeface="Proxima Nova" panose="02000506030000020004" pitchFamily="50" charset="0"/>
                  </a:rPr>
                  <a:t>  </a:t>
                </a:r>
                <a:r>
                  <a:rPr lang="en-US" sz="2800" dirty="0"/>
                  <a:t>0.2 – 0.07</a:t>
                </a:r>
                <a:endParaRPr lang="en-US" sz="2800" b="1" dirty="0">
                  <a:solidFill>
                    <a:srgbClr val="FF0000"/>
                  </a:solidFill>
                  <a:latin typeface="Proxima Nova" panose="02000506030000020004" pitchFamily="50" charset="0"/>
                </a:endParaRPr>
              </a:p>
              <a:p>
                <a:pPr>
                  <a:spcAft>
                    <a:spcPts val="1200"/>
                  </a:spcAft>
                </a:pPr>
                <a:r>
                  <a:rPr lang="en-US" sz="2800" b="1" dirty="0">
                    <a:solidFill>
                      <a:srgbClr val="333333"/>
                    </a:solidFill>
                    <a:latin typeface="Proxima Nova" panose="02000506030000020004" pitchFamily="50" charset="0"/>
                  </a:rPr>
                  <a:t>3.</a:t>
                </a:r>
                <a:r>
                  <a:rPr lang="en-US" sz="2800" dirty="0">
                    <a:solidFill>
                      <a:srgbClr val="333333"/>
                    </a:solidFill>
                    <a:latin typeface="Proxima Nova" panose="02000506030000020004" pitchFamily="50" charset="0"/>
                  </a:rPr>
                  <a:t>  </a:t>
                </a:r>
                <a14:m>
                  <m:oMath xmlns:m="http://schemas.openxmlformats.org/officeDocument/2006/math">
                    <m:r>
                      <m:rPr>
                        <m:nor/>
                      </m:rPr>
                      <a:rPr lang="en-US" sz="2800"/>
                      <m:t>9.5 </m:t>
                    </m:r>
                    <m:r>
                      <m:rPr>
                        <m:nor/>
                      </m:rPr>
                      <a:rPr lang="en-US" sz="2800">
                        <a:latin typeface="Cambria Math" panose="02040503050406030204" pitchFamily="18" charset="0"/>
                        <a:ea typeface="Cambria Math" panose="02040503050406030204" pitchFamily="18" charset="0"/>
                      </a:rPr>
                      <m:t>÷</m:t>
                    </m:r>
                    <m:r>
                      <m:rPr>
                        <m:nor/>
                      </m:rPr>
                      <a:rPr lang="en-US" sz="2800"/>
                      <m:t> 0.05</m:t>
                    </m:r>
                  </m:oMath>
                </a14:m>
                <a:endParaRPr lang="en-US" sz="2800" dirty="0">
                  <a:solidFill>
                    <a:srgbClr val="333333"/>
                  </a:solidFill>
                  <a:latin typeface="Proxima Nova" panose="02000506030000020004" pitchFamily="50" charset="0"/>
                </a:endParaRPr>
              </a:p>
              <a:p>
                <a:pPr>
                  <a:spcAft>
                    <a:spcPts val="1200"/>
                  </a:spcAft>
                </a:pPr>
                <a:r>
                  <a:rPr lang="en-US" sz="2800" b="1" dirty="0">
                    <a:solidFill>
                      <a:srgbClr val="333333"/>
                    </a:solidFill>
                    <a:latin typeface="Proxima Nova" panose="02000506030000020004" pitchFamily="50" charset="0"/>
                  </a:rPr>
                  <a:t>4.</a:t>
                </a:r>
                <a:r>
                  <a:rPr lang="en-US" sz="2800" dirty="0">
                    <a:solidFill>
                      <a:srgbClr val="333333"/>
                    </a:solidFill>
                    <a:latin typeface="Proxima Nova" panose="02000506030000020004" pitchFamily="50" charset="0"/>
                  </a:rPr>
                  <a:t>  </a:t>
                </a:r>
                <a14:m>
                  <m:oMath xmlns:m="http://schemas.openxmlformats.org/officeDocument/2006/math">
                    <m:r>
                      <m:rPr>
                        <m:nor/>
                      </m:rPr>
                      <a:rPr lang="en-US" sz="2800"/>
                      <m:t>3.5</m:t>
                    </m:r>
                    <m:r>
                      <m:rPr>
                        <m:nor/>
                      </m:rPr>
                      <a:rPr lang="en-US" sz="2800" b="0" i="0" smtClean="0"/>
                      <m:t> </m:t>
                    </m:r>
                    <m:r>
                      <m:rPr>
                        <m:nor/>
                      </m:rPr>
                      <a:rPr lang="en-US" sz="2800">
                        <a:latin typeface="Cambria Math" panose="02040503050406030204" pitchFamily="18" charset="0"/>
                        <a:ea typeface="Cambria Math" panose="02040503050406030204" pitchFamily="18" charset="0"/>
                      </a:rPr>
                      <m:t>÷</m:t>
                    </m:r>
                    <m:r>
                      <m:rPr>
                        <m:nor/>
                      </m:rPr>
                      <a:rPr lang="en-US" sz="2800" b="0" i="0" smtClean="0">
                        <a:latin typeface="Cambria Math" panose="02040503050406030204" pitchFamily="18" charset="0"/>
                        <a:ea typeface="Cambria Math" panose="02040503050406030204" pitchFamily="18" charset="0"/>
                      </a:rPr>
                      <m:t> </m:t>
                    </m:r>
                    <m:r>
                      <m:rPr>
                        <m:nor/>
                      </m:rPr>
                      <a:rPr lang="en-US" sz="2800"/>
                      <m:t>0.25</m:t>
                    </m:r>
                  </m:oMath>
                </a14:m>
                <a:endParaRPr lang="en-US" sz="2800" b="1" dirty="0">
                  <a:solidFill>
                    <a:srgbClr val="333333"/>
                  </a:solidFill>
                  <a:latin typeface="Proxima Nova" panose="02000506030000020004" pitchFamily="50" charset="0"/>
                </a:endParaRPr>
              </a:p>
              <a:p>
                <a:pPr>
                  <a:spcAft>
                    <a:spcPts val="1200"/>
                  </a:spcAft>
                </a:pPr>
                <a:r>
                  <a:rPr lang="en-US" sz="2800" b="1" dirty="0">
                    <a:solidFill>
                      <a:srgbClr val="333333"/>
                    </a:solidFill>
                    <a:latin typeface="Proxima Nova" panose="02000506030000020004" pitchFamily="50" charset="0"/>
                  </a:rPr>
                  <a:t>5.</a:t>
                </a:r>
                <a:r>
                  <a:rPr lang="en-US" sz="2800" dirty="0">
                    <a:solidFill>
                      <a:srgbClr val="333333"/>
                    </a:solidFill>
                    <a:latin typeface="Proxima Nova" panose="02000506030000020004" pitchFamily="50" charset="0"/>
                  </a:rPr>
                  <a:t>  </a:t>
                </a:r>
                <a:r>
                  <a:rPr lang="en-US" sz="2800" dirty="0"/>
                  <a:t>Micah floated 0.7 mile down a river on Saturday and 0.55 mile </a:t>
                </a:r>
                <a:br>
                  <a:rPr lang="en-US" sz="2800" dirty="0"/>
                </a:br>
                <a:r>
                  <a:rPr lang="en-US" sz="2800" dirty="0"/>
                  <a:t>    down the river on Sunday. How much farther did Micah float on</a:t>
                </a:r>
                <a:br>
                  <a:rPr lang="en-US" sz="2800" dirty="0"/>
                </a:br>
                <a:r>
                  <a:rPr lang="en-US" sz="2800" dirty="0"/>
                  <a:t>    Saturday than on Sunday?</a:t>
                </a:r>
                <a:endParaRPr lang="en-US" sz="2800" b="1" dirty="0">
                  <a:solidFill>
                    <a:srgbClr val="333333"/>
                  </a:solidFill>
                </a:endParaRPr>
              </a:p>
              <a:p>
                <a:br>
                  <a:rPr lang="en-US" sz="2800" dirty="0">
                    <a:solidFill>
                      <a:srgbClr val="333333"/>
                    </a:solidFill>
                    <a:latin typeface="Proxima Nova" panose="02000506030000020004" pitchFamily="50" charset="0"/>
                  </a:rPr>
                </a:br>
                <a:endParaRPr lang="en-US" sz="2800" dirty="0">
                  <a:latin typeface="Proxima Nova" panose="02000506030000020004" pitchFamily="50" charset="0"/>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1" y="1332862"/>
                <a:ext cx="10931577" cy="4351338"/>
              </a:xfrm>
              <a:prstGeom prst="rect">
                <a:avLst/>
              </a:prstGeom>
              <a:blipFill>
                <a:blip r:embed="rId3"/>
                <a:stretch>
                  <a:fillRect l="-1115" t="-1543" b="-16129"/>
                </a:stretch>
              </a:blipFill>
            </p:spPr>
            <p:txBody>
              <a:bodyPr/>
              <a:lstStyle/>
              <a:p>
                <a:r>
                  <a:rPr lang="en-US">
                    <a:noFill/>
                  </a:rPr>
                  <a:t> </a:t>
                </a:r>
              </a:p>
            </p:txBody>
          </p:sp>
        </mc:Fallback>
      </mc:AlternateContent>
    </p:spTree>
    <p:extLst>
      <p:ext uri="{BB962C8B-B14F-4D97-AF65-F5344CB8AC3E}">
        <p14:creationId xmlns:p14="http://schemas.microsoft.com/office/powerpoint/2010/main" val="1217798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1" y="1332861"/>
                <a:ext cx="10931577" cy="4588253"/>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 each expression.</a:t>
                </a:r>
              </a:p>
              <a:p>
                <a:pPr>
                  <a:spcAft>
                    <a:spcPts val="1200"/>
                  </a:spcAft>
                </a:pPr>
                <a:r>
                  <a:rPr lang="en-US" sz="2800" b="1" dirty="0">
                    <a:solidFill>
                      <a:srgbClr val="333333"/>
                    </a:solidFill>
                    <a:latin typeface="Proxima Nova" panose="02000506030000020004" pitchFamily="50" charset="0"/>
                  </a:rPr>
                  <a:t>1.</a:t>
                </a:r>
                <a:r>
                  <a:rPr lang="en-US" sz="2800" dirty="0">
                    <a:solidFill>
                      <a:srgbClr val="333333"/>
                    </a:solidFill>
                    <a:latin typeface="Proxima Nova" panose="02000506030000020004" pitchFamily="50" charset="0"/>
                  </a:rPr>
                  <a:t>  </a:t>
                </a:r>
                <a:r>
                  <a:rPr lang="en-US" sz="2800" dirty="0"/>
                  <a:t>0.62 – 0.04 </a:t>
                </a:r>
                <a:r>
                  <a:rPr lang="en-US" sz="2800" dirty="0">
                    <a:solidFill>
                      <a:srgbClr val="FF0000"/>
                    </a:solidFill>
                    <a:latin typeface="Proxima Nova" panose="02000506030000020004"/>
                  </a:rPr>
                  <a:t>0.58</a:t>
                </a:r>
              </a:p>
              <a:p>
                <a:pPr>
                  <a:spcAft>
                    <a:spcPts val="1200"/>
                  </a:spcAft>
                </a:pPr>
                <a:r>
                  <a:rPr lang="en-US" sz="2800" b="1" dirty="0">
                    <a:solidFill>
                      <a:srgbClr val="333333"/>
                    </a:solidFill>
                    <a:latin typeface="Proxima Nova" panose="02000506030000020004" pitchFamily="50" charset="0"/>
                  </a:rPr>
                  <a:t>2.</a:t>
                </a:r>
                <a:r>
                  <a:rPr lang="en-US" sz="2800" dirty="0">
                    <a:solidFill>
                      <a:srgbClr val="333333"/>
                    </a:solidFill>
                    <a:latin typeface="Proxima Nova" panose="02000506030000020004" pitchFamily="50" charset="0"/>
                  </a:rPr>
                  <a:t>  </a:t>
                </a:r>
                <a:r>
                  <a:rPr lang="en-US" sz="2800" dirty="0"/>
                  <a:t>0.2 – 0.07 </a:t>
                </a:r>
                <a:r>
                  <a:rPr lang="en-US" sz="2800" dirty="0">
                    <a:solidFill>
                      <a:srgbClr val="FF0000"/>
                    </a:solidFill>
                    <a:latin typeface="Proxima Nova" panose="02000506030000020004"/>
                  </a:rPr>
                  <a:t>0.13</a:t>
                </a:r>
              </a:p>
              <a:p>
                <a:pPr>
                  <a:spcAft>
                    <a:spcPts val="1200"/>
                  </a:spcAft>
                </a:pPr>
                <a:r>
                  <a:rPr lang="en-US" sz="2800" b="1" dirty="0">
                    <a:solidFill>
                      <a:srgbClr val="333333"/>
                    </a:solidFill>
                    <a:latin typeface="Proxima Nova" panose="02000506030000020004" pitchFamily="50" charset="0"/>
                  </a:rPr>
                  <a:t>3.</a:t>
                </a:r>
                <a:r>
                  <a:rPr lang="en-US" sz="2800" dirty="0">
                    <a:solidFill>
                      <a:srgbClr val="333333"/>
                    </a:solidFill>
                    <a:latin typeface="Proxima Nova" panose="02000506030000020004" pitchFamily="50" charset="0"/>
                  </a:rPr>
                  <a:t>  </a:t>
                </a:r>
                <a14:m>
                  <m:oMath xmlns:m="http://schemas.openxmlformats.org/officeDocument/2006/math">
                    <m:r>
                      <m:rPr>
                        <m:nor/>
                      </m:rPr>
                      <a:rPr lang="en-US" sz="2800"/>
                      <m:t>9.5 </m:t>
                    </m:r>
                    <m:r>
                      <m:rPr>
                        <m:nor/>
                      </m:rPr>
                      <a:rPr lang="en-US" sz="2800">
                        <a:latin typeface="Cambria Math" panose="02040503050406030204" pitchFamily="18" charset="0"/>
                        <a:ea typeface="Cambria Math" panose="02040503050406030204" pitchFamily="18" charset="0"/>
                      </a:rPr>
                      <m:t>÷</m:t>
                    </m:r>
                    <m:r>
                      <m:rPr>
                        <m:nor/>
                      </m:rPr>
                      <a:rPr lang="en-US" sz="2800"/>
                      <m:t> 0.05</m:t>
                    </m:r>
                  </m:oMath>
                </a14:m>
                <a:r>
                  <a:rPr lang="en-US" sz="2800" dirty="0">
                    <a:solidFill>
                      <a:srgbClr val="333333"/>
                    </a:solidFill>
                    <a:latin typeface="Proxima Nova" panose="02000506030000020004" pitchFamily="50" charset="0"/>
                  </a:rPr>
                  <a:t> </a:t>
                </a:r>
                <a:r>
                  <a:rPr lang="en-US" sz="2800" dirty="0">
                    <a:solidFill>
                      <a:srgbClr val="FF0000"/>
                    </a:solidFill>
                    <a:latin typeface="Proxima Nova" panose="02000506030000020004"/>
                  </a:rPr>
                  <a:t>190</a:t>
                </a:r>
                <a:r>
                  <a:rPr lang="en-US" sz="2800" b="1" dirty="0">
                    <a:solidFill>
                      <a:srgbClr val="FF0000"/>
                    </a:solidFill>
                    <a:latin typeface="Proxima Nova" panose="02000506030000020004"/>
                  </a:rPr>
                  <a:t> </a:t>
                </a:r>
              </a:p>
              <a:p>
                <a:pPr>
                  <a:spcAft>
                    <a:spcPts val="1200"/>
                  </a:spcAft>
                </a:pPr>
                <a:r>
                  <a:rPr lang="en-US" sz="2800" b="1" dirty="0">
                    <a:solidFill>
                      <a:srgbClr val="333333"/>
                    </a:solidFill>
                    <a:latin typeface="Proxima Nova" panose="02000506030000020004" pitchFamily="50" charset="0"/>
                  </a:rPr>
                  <a:t>4.</a:t>
                </a:r>
                <a:r>
                  <a:rPr lang="en-US" sz="2800" dirty="0">
                    <a:solidFill>
                      <a:srgbClr val="333333"/>
                    </a:solidFill>
                    <a:latin typeface="Proxima Nova" panose="02000506030000020004" pitchFamily="50" charset="0"/>
                  </a:rPr>
                  <a:t>  </a:t>
                </a:r>
                <a14:m>
                  <m:oMath xmlns:m="http://schemas.openxmlformats.org/officeDocument/2006/math">
                    <m:r>
                      <m:rPr>
                        <m:nor/>
                      </m:rPr>
                      <a:rPr lang="en-US" sz="2800"/>
                      <m:t>3.5</m:t>
                    </m:r>
                    <m:r>
                      <m:rPr>
                        <m:nor/>
                      </m:rPr>
                      <a:rPr lang="en-US" sz="2800" b="0" i="0" smtClean="0"/>
                      <m:t> </m:t>
                    </m:r>
                    <m:r>
                      <m:rPr>
                        <m:nor/>
                      </m:rPr>
                      <a:rPr lang="en-US" sz="2800">
                        <a:latin typeface="Cambria Math" panose="02040503050406030204" pitchFamily="18" charset="0"/>
                        <a:ea typeface="Cambria Math" panose="02040503050406030204" pitchFamily="18" charset="0"/>
                      </a:rPr>
                      <m:t>÷</m:t>
                    </m:r>
                    <m:r>
                      <m:rPr>
                        <m:nor/>
                      </m:rPr>
                      <a:rPr lang="en-US" sz="2800" b="0" i="0" smtClean="0">
                        <a:latin typeface="Cambria Math" panose="02040503050406030204" pitchFamily="18" charset="0"/>
                        <a:ea typeface="Cambria Math" panose="02040503050406030204" pitchFamily="18" charset="0"/>
                      </a:rPr>
                      <m:t> </m:t>
                    </m:r>
                    <m:r>
                      <m:rPr>
                        <m:nor/>
                      </m:rPr>
                      <a:rPr lang="en-US" sz="2800"/>
                      <m:t>0.25</m:t>
                    </m:r>
                  </m:oMath>
                </a14:m>
                <a:r>
                  <a:rPr lang="en-US" sz="2800" b="1" dirty="0">
                    <a:solidFill>
                      <a:srgbClr val="333333"/>
                    </a:solidFill>
                    <a:latin typeface="Proxima Nova" panose="02000506030000020004" pitchFamily="50" charset="0"/>
                  </a:rPr>
                  <a:t> </a:t>
                </a:r>
                <a:r>
                  <a:rPr lang="en-US" sz="2800" dirty="0">
                    <a:solidFill>
                      <a:srgbClr val="FF0000"/>
                    </a:solidFill>
                    <a:latin typeface="Proxima Nova" panose="02000506030000020004"/>
                  </a:rPr>
                  <a:t>14</a:t>
                </a:r>
              </a:p>
              <a:p>
                <a:pPr>
                  <a:spcAft>
                    <a:spcPts val="1200"/>
                  </a:spcAft>
                </a:pPr>
                <a:r>
                  <a:rPr lang="en-US" sz="2800" b="1" dirty="0">
                    <a:solidFill>
                      <a:srgbClr val="333333"/>
                    </a:solidFill>
                    <a:latin typeface="Proxima Nova" panose="02000506030000020004" pitchFamily="50" charset="0"/>
                  </a:rPr>
                  <a:t>5.</a:t>
                </a:r>
                <a:r>
                  <a:rPr lang="en-US" sz="2800" dirty="0">
                    <a:solidFill>
                      <a:srgbClr val="333333"/>
                    </a:solidFill>
                    <a:latin typeface="Proxima Nova" panose="02000506030000020004" pitchFamily="50" charset="0"/>
                  </a:rPr>
                  <a:t>  </a:t>
                </a:r>
                <a:r>
                  <a:rPr lang="en-US" sz="2800" dirty="0"/>
                  <a:t>Micah floated 0.7 mile down a river on Saturday and 0.55 mile </a:t>
                </a:r>
                <a:br>
                  <a:rPr lang="en-US" sz="2800" dirty="0"/>
                </a:br>
                <a:r>
                  <a:rPr lang="en-US" sz="2800" dirty="0"/>
                  <a:t>    down the river on Sunday. How much farther did Micah float on</a:t>
                </a:r>
                <a:br>
                  <a:rPr lang="en-US" sz="2800" dirty="0"/>
                </a:br>
                <a:r>
                  <a:rPr lang="en-US" sz="2800" dirty="0"/>
                  <a:t>    Saturday than on Sunday?</a:t>
                </a:r>
                <a:r>
                  <a:rPr lang="en-US" dirty="0"/>
                  <a:t> </a:t>
                </a:r>
                <a:r>
                  <a:rPr lang="en-US" sz="2800" dirty="0">
                    <a:solidFill>
                      <a:srgbClr val="FF0000"/>
                    </a:solidFill>
                    <a:latin typeface="Proxima Nova" panose="02000506030000020004"/>
                  </a:rPr>
                  <a:t>0.15 mile</a:t>
                </a:r>
              </a:p>
              <a:p>
                <a:br>
                  <a:rPr lang="en-US" sz="2800" dirty="0">
                    <a:solidFill>
                      <a:srgbClr val="333333"/>
                    </a:solidFill>
                    <a:latin typeface="Proxima Nova" panose="02000506030000020004" pitchFamily="50" charset="0"/>
                  </a:rPr>
                </a:br>
                <a:endParaRPr lang="en-US" sz="2800" dirty="0">
                  <a:latin typeface="Proxima Nova" panose="02000506030000020004" pitchFamily="50" charset="0"/>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1" y="1332861"/>
                <a:ext cx="10931577" cy="4588253"/>
              </a:xfrm>
              <a:prstGeom prst="rect">
                <a:avLst/>
              </a:prstGeom>
              <a:blipFill>
                <a:blip r:embed="rId3"/>
                <a:stretch>
                  <a:fillRect l="-1160" t="-1657" b="-9945"/>
                </a:stretch>
              </a:blipFill>
            </p:spPr>
            <p:txBody>
              <a:bodyPr/>
              <a:lstStyle/>
              <a:p>
                <a:r>
                  <a:rPr lang="en-US">
                    <a:noFill/>
                  </a:rPr>
                  <a:t> </a:t>
                </a:r>
              </a:p>
            </p:txBody>
          </p:sp>
        </mc:Fallback>
      </mc:AlternateContent>
    </p:spTree>
    <p:extLst>
      <p:ext uri="{BB962C8B-B14F-4D97-AF65-F5344CB8AC3E}">
        <p14:creationId xmlns:p14="http://schemas.microsoft.com/office/powerpoint/2010/main" val="99664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749716"/>
            <a:ext cx="9208834" cy="6124754"/>
          </a:xfrm>
          <a:prstGeom prst="rect">
            <a:avLst/>
          </a:prstGeom>
          <a:noFill/>
        </p:spPr>
        <p:txBody>
          <a:bodyPr wrap="square" rtlCol="0">
            <a:spAutoFit/>
          </a:bodyPr>
          <a:lstStyle/>
          <a:p>
            <a:pPr fontAlgn="t"/>
            <a:r>
              <a:rPr lang="en-US" sz="2800" b="1" dirty="0"/>
              <a:t>7.RP.A.3</a:t>
            </a:r>
            <a:r>
              <a:rPr lang="en-US" b="1" dirty="0"/>
              <a:t> </a:t>
            </a:r>
            <a:r>
              <a:rPr lang="en-US" sz="2800" b="1" dirty="0"/>
              <a:t> </a:t>
            </a:r>
            <a:endParaRPr lang="en-US" sz="2800" dirty="0"/>
          </a:p>
          <a:p>
            <a:pPr fontAlgn="t"/>
            <a:r>
              <a:rPr lang="en-US" sz="2800" dirty="0">
                <a:solidFill>
                  <a:schemeClr val="tx2"/>
                </a:solidFill>
              </a:rPr>
              <a:t>Use proportional relationships to solve multistep ratio and percent problems.</a:t>
            </a:r>
          </a:p>
          <a:p>
            <a:pPr fontAlgn="t"/>
            <a:endParaRPr lang="en-US" sz="2800" dirty="0">
              <a:solidFill>
                <a:schemeClr val="tx2"/>
              </a:solidFill>
            </a:endParaRPr>
          </a:p>
          <a:p>
            <a:r>
              <a:rPr lang="en-US" sz="2800" b="1" dirty="0">
                <a:solidFill>
                  <a:srgbClr val="221E1F"/>
                </a:solidFill>
              </a:rPr>
              <a:t>7.EE.B.3</a:t>
            </a:r>
            <a:endParaRPr lang="en-US" sz="2800" b="1" i="0" u="none" strike="noStrike" baseline="0" dirty="0">
              <a:solidFill>
                <a:srgbClr val="221E1F"/>
              </a:solidFill>
            </a:endParaRPr>
          </a:p>
          <a:p>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p>
          <a:p>
            <a:pPr fontAlgn="t"/>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6686317"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Content</a:t>
            </a:r>
          </a:p>
        </p:txBody>
      </p:sp>
    </p:spTree>
    <p:extLst>
      <p:ext uri="{BB962C8B-B14F-4D97-AF65-F5344CB8AC3E}">
        <p14:creationId xmlns:p14="http://schemas.microsoft.com/office/powerpoint/2010/main" val="202067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229110"/>
            <a:ext cx="9208834" cy="4401205"/>
          </a:xfrm>
          <a:prstGeom prst="rect">
            <a:avLst/>
          </a:prstGeom>
          <a:noFill/>
        </p:spPr>
        <p:txBody>
          <a:bodyPr wrap="square" rtlCol="0">
            <a:spAutoFit/>
          </a:bodyPr>
          <a:lstStyle/>
          <a:p>
            <a:pPr fontAlgn="t"/>
            <a:r>
              <a:rPr lang="en-US" sz="2800" b="1" dirty="0"/>
              <a:t>MP1</a:t>
            </a:r>
            <a:endParaRPr lang="en-US" sz="2800" dirty="0"/>
          </a:p>
          <a:p>
            <a:pPr fontAlgn="t"/>
            <a:r>
              <a:rPr lang="en-US" sz="2800" dirty="0">
                <a:solidFill>
                  <a:schemeClr val="tx2"/>
                </a:solidFill>
              </a:rPr>
              <a:t>Make sense of problems and persevere in solving them.</a:t>
            </a:r>
          </a:p>
          <a:p>
            <a:pPr fontAlgn="t"/>
            <a:endParaRPr lang="en-US" sz="2800" dirty="0">
              <a:solidFill>
                <a:schemeClr val="tx2"/>
              </a:solidFill>
            </a:endParaRPr>
          </a:p>
          <a:p>
            <a:r>
              <a:rPr lang="en-US" sz="2800" b="1" i="0" u="none" strike="noStrike" baseline="0" dirty="0">
                <a:solidFill>
                  <a:srgbClr val="221E1F"/>
                </a:solidFill>
              </a:rPr>
              <a:t>MP2</a:t>
            </a:r>
          </a:p>
          <a:p>
            <a:pPr fontAlgn="t"/>
            <a:r>
              <a:rPr lang="en-US" sz="2800" dirty="0">
                <a:solidFill>
                  <a:schemeClr val="tx2"/>
                </a:solidFill>
              </a:rPr>
              <a:t>Reason abstractly and quantitatively.</a:t>
            </a:r>
          </a:p>
          <a:p>
            <a:pPr fontAlgn="t"/>
            <a:endParaRPr lang="en-US" sz="2800" dirty="0">
              <a:solidFill>
                <a:schemeClr val="tx2"/>
              </a:solidFill>
            </a:endParaRPr>
          </a:p>
          <a:p>
            <a:r>
              <a:rPr lang="en-US" sz="2800" b="1" i="0" u="none" strike="noStrike" baseline="0" dirty="0">
                <a:solidFill>
                  <a:srgbClr val="221E1F"/>
                </a:solidFill>
              </a:rPr>
              <a:t>MP3</a:t>
            </a:r>
          </a:p>
          <a:p>
            <a:pPr fontAlgn="t"/>
            <a:r>
              <a:rPr lang="en-US" sz="2800" dirty="0">
                <a:solidFill>
                  <a:schemeClr val="tx2"/>
                </a:solidFill>
              </a:rPr>
              <a:t>Construct viable arguments and critique the reasoning of others.</a:t>
            </a:r>
          </a:p>
          <a:p>
            <a:pPr fontAlgn="t"/>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6686317"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Tree>
    <p:extLst>
      <p:ext uri="{BB962C8B-B14F-4D97-AF65-F5344CB8AC3E}">
        <p14:creationId xmlns:p14="http://schemas.microsoft.com/office/powerpoint/2010/main" val="756649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229110"/>
            <a:ext cx="9208834" cy="3108543"/>
          </a:xfrm>
          <a:prstGeom prst="rect">
            <a:avLst/>
          </a:prstGeom>
          <a:noFill/>
        </p:spPr>
        <p:txBody>
          <a:bodyPr wrap="square" rtlCol="0">
            <a:spAutoFit/>
          </a:bodyPr>
          <a:lstStyle/>
          <a:p>
            <a:pPr fontAlgn="t"/>
            <a:r>
              <a:rPr lang="en-US" sz="2800" b="1" dirty="0"/>
              <a:t>MP4</a:t>
            </a:r>
            <a:endParaRPr lang="en-US" sz="2800" dirty="0"/>
          </a:p>
          <a:p>
            <a:pPr fontAlgn="t"/>
            <a:r>
              <a:rPr lang="en-US" sz="2800" dirty="0">
                <a:solidFill>
                  <a:schemeClr val="tx2"/>
                </a:solidFill>
              </a:rPr>
              <a:t>Model with mathematics.</a:t>
            </a:r>
          </a:p>
          <a:p>
            <a:pPr fontAlgn="t"/>
            <a:endParaRPr lang="en-US" sz="2800" dirty="0">
              <a:solidFill>
                <a:schemeClr val="tx2"/>
              </a:solidFill>
            </a:endParaRPr>
          </a:p>
          <a:p>
            <a:r>
              <a:rPr lang="en-US" sz="2800" b="1" i="0" u="none" strike="noStrike" baseline="0" dirty="0">
                <a:solidFill>
                  <a:srgbClr val="221E1F"/>
                </a:solidFill>
              </a:rPr>
              <a:t>MP5</a:t>
            </a:r>
          </a:p>
          <a:p>
            <a:pPr fontAlgn="t"/>
            <a:r>
              <a:rPr lang="en-US" sz="2800" dirty="0">
                <a:solidFill>
                  <a:schemeClr val="tx2"/>
                </a:solidFill>
              </a:rPr>
              <a:t>Use appropriate tools strategically.</a:t>
            </a:r>
          </a:p>
          <a:p>
            <a:pPr fontAlgn="t"/>
            <a:endParaRPr lang="en-US" sz="2800" dirty="0">
              <a:solidFill>
                <a:schemeClr val="tx2"/>
              </a:solidFill>
            </a:endParaRPr>
          </a:p>
          <a:p>
            <a:pPr fontAlgn="t"/>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6686317"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Tree>
    <p:extLst>
      <p:ext uri="{BB962C8B-B14F-4D97-AF65-F5344CB8AC3E}">
        <p14:creationId xmlns:p14="http://schemas.microsoft.com/office/powerpoint/2010/main" val="281847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932356"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problems involving percent error.</a:t>
            </a:r>
            <a:r>
              <a:rPr lang="en-US" sz="2800" dirty="0">
                <a:latin typeface="+mj-lt"/>
              </a:rPr>
              <a:t> </a:t>
            </a:r>
          </a:p>
          <a:p>
            <a:endParaRPr lang="en-US" sz="2800" dirty="0">
              <a:latin typeface="+mj-lt"/>
            </a:endParaRP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569007"/>
            <a:ext cx="11272254"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Percent error </a:t>
            </a:r>
            <a:r>
              <a:rPr lang="en-US" sz="2800" dirty="0"/>
              <a:t>is a ratio, written as a percent, that compares the inaccuracy of an estimate, or amount of error, to the actual amount. </a:t>
            </a:r>
          </a:p>
          <a:p>
            <a:r>
              <a:rPr lang="en-US" sz="2800" dirty="0"/>
              <a:t>The </a:t>
            </a:r>
            <a:r>
              <a:rPr lang="en-US" sz="2800" b="1" dirty="0">
                <a:solidFill>
                  <a:schemeClr val="tx1"/>
                </a:solidFill>
              </a:rPr>
              <a:t>amount of error </a:t>
            </a:r>
            <a:r>
              <a:rPr lang="en-US" sz="2800" dirty="0"/>
              <a:t>is the positive difference between the estimate and the actual amount. To find the amount of error, subtract the lesser amount from the greater amount.</a:t>
            </a:r>
          </a:p>
          <a:p>
            <a:r>
              <a:rPr lang="en-US" sz="2800" dirty="0"/>
              <a:t>Suppose 800 people are estimated to attend the high school football game. The actual attendance was 1,000 people. You can use a bar diagram to represent and find the percent of error.</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Percent Error</a:t>
            </a:r>
          </a:p>
        </p:txBody>
      </p:sp>
    </p:spTree>
    <p:extLst>
      <p:ext uri="{BB962C8B-B14F-4D97-AF65-F5344CB8AC3E}">
        <p14:creationId xmlns:p14="http://schemas.microsoft.com/office/powerpoint/2010/main" val="3394559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278721"/>
            <a:ext cx="10788698"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Draw a bar to represent the actual attendance, 1,000 people. Because this is the whole, label the length of the bar 100%.</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Percent Error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1597" y="2146321"/>
            <a:ext cx="4324350" cy="12573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1597" y="4233228"/>
            <a:ext cx="4324350" cy="1257300"/>
          </a:xfrm>
          <a:prstGeom prst="rect">
            <a:avLst/>
          </a:prstGeom>
        </p:spPr>
      </p:pic>
      <p:sp>
        <p:nvSpPr>
          <p:cNvPr id="10" name="Rectangle 9"/>
          <p:cNvSpPr/>
          <p:nvPr/>
        </p:nvSpPr>
        <p:spPr>
          <a:xfrm>
            <a:off x="459873" y="3358540"/>
            <a:ext cx="10493827" cy="954107"/>
          </a:xfrm>
          <a:prstGeom prst="rect">
            <a:avLst/>
          </a:prstGeom>
        </p:spPr>
        <p:txBody>
          <a:bodyPr wrap="square">
            <a:spAutoFit/>
          </a:bodyPr>
          <a:lstStyle/>
          <a:p>
            <a:r>
              <a:rPr lang="en-US" sz="2800" dirty="0">
                <a:solidFill>
                  <a:schemeClr val="tx2"/>
                </a:solidFill>
              </a:rPr>
              <a:t>The amount of error is 1,000 </a:t>
            </a:r>
            <a:r>
              <a:rPr lang="en-IN" sz="2800" dirty="0">
                <a:solidFill>
                  <a:schemeClr val="tx2"/>
                </a:solidFill>
              </a:rPr>
              <a:t>−</a:t>
            </a:r>
            <a:r>
              <a:rPr lang="en-US" sz="2800" dirty="0">
                <a:solidFill>
                  <a:schemeClr val="tx2"/>
                </a:solidFill>
              </a:rPr>
              <a:t> 800, or 200 people. Because 1,000 </a:t>
            </a:r>
            <a:r>
              <a:rPr lang="en-US" sz="2800" dirty="0">
                <a:solidFill>
                  <a:schemeClr val="tx2"/>
                </a:solidFill>
                <a:ea typeface="Cambria Math" panose="02040503050406030204" pitchFamily="18" charset="0"/>
              </a:rPr>
              <a:t>÷</a:t>
            </a:r>
            <a:r>
              <a:rPr lang="en-US" sz="2800" dirty="0">
                <a:solidFill>
                  <a:schemeClr val="tx2"/>
                </a:solidFill>
              </a:rPr>
              <a:t> 200 </a:t>
            </a:r>
            <a:r>
              <a:rPr lang="en-US" sz="2800" dirty="0">
                <a:solidFill>
                  <a:schemeClr val="tx2"/>
                </a:solidFill>
                <a:ea typeface="Cambria Math" panose="02040503050406030204" pitchFamily="18" charset="0"/>
              </a:rPr>
              <a:t>=</a:t>
            </a:r>
            <a:r>
              <a:rPr lang="en-US" sz="2800" dirty="0">
                <a:solidFill>
                  <a:schemeClr val="tx2"/>
                </a:solidFill>
              </a:rPr>
              <a:t> 5, divide the bar into 5 equal-size sections of 200. </a:t>
            </a:r>
          </a:p>
        </p:txBody>
      </p:sp>
      <p:sp>
        <p:nvSpPr>
          <p:cNvPr id="11" name="Rectangle 10"/>
          <p:cNvSpPr/>
          <p:nvPr/>
        </p:nvSpPr>
        <p:spPr>
          <a:xfrm>
            <a:off x="459873" y="5483440"/>
            <a:ext cx="10493828" cy="954107"/>
          </a:xfrm>
          <a:prstGeom prst="rect">
            <a:avLst/>
          </a:prstGeom>
        </p:spPr>
        <p:txBody>
          <a:bodyPr wrap="square">
            <a:spAutoFit/>
          </a:bodyPr>
          <a:lstStyle/>
          <a:p>
            <a:r>
              <a:rPr lang="en-US" sz="2800" dirty="0">
                <a:solidFill>
                  <a:schemeClr val="tx2"/>
                </a:solidFill>
              </a:rPr>
              <a:t>Each section represents 20% of the whole, 200 people. So, the percent error is 20%. </a:t>
            </a:r>
          </a:p>
        </p:txBody>
      </p:sp>
    </p:spTree>
    <p:extLst>
      <p:ext uri="{BB962C8B-B14F-4D97-AF65-F5344CB8AC3E}">
        <p14:creationId xmlns:p14="http://schemas.microsoft.com/office/powerpoint/2010/main" val="1968799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38859"/>
            <a:ext cx="9824669" cy="389120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rgbClr val="00A6B9"/>
                </a:solidFill>
              </a:rPr>
              <a:t>Talk About It!</a:t>
            </a:r>
          </a:p>
          <a:p>
            <a:r>
              <a:rPr lang="en-US" sz="2800" dirty="0"/>
              <a:t>Why do you think it is important to subtract the lesser amount from the greater amount when finding the amount of error? </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Percent Error</a:t>
            </a:r>
          </a:p>
        </p:txBody>
      </p:sp>
    </p:spTree>
    <p:extLst>
      <p:ext uri="{BB962C8B-B14F-4D97-AF65-F5344CB8AC3E}">
        <p14:creationId xmlns:p14="http://schemas.microsoft.com/office/powerpoint/2010/main" val="3397467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4" y="1753848"/>
            <a:ext cx="7165569" cy="398770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contractor estimates that it will take him 16 hours to complete a home improvement project. It actually takes him 12.5 hours.</a:t>
            </a:r>
          </a:p>
          <a:p>
            <a:r>
              <a:rPr lang="en-US" sz="2800" b="1" dirty="0">
                <a:solidFill>
                  <a:schemeClr val="tx1"/>
                </a:solidFill>
              </a:rPr>
              <a:t>What is the percent error of the contractor’s estimate?</a:t>
            </a:r>
          </a:p>
        </p:txBody>
      </p:sp>
    </p:spTree>
    <p:extLst>
      <p:ext uri="{BB962C8B-B14F-4D97-AF65-F5344CB8AC3E}">
        <p14:creationId xmlns:p14="http://schemas.microsoft.com/office/powerpoint/2010/main" val="2092848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3" name="Rectangle 2"/>
          <p:cNvSpPr/>
          <p:nvPr/>
        </p:nvSpPr>
        <p:spPr>
          <a:xfrm>
            <a:off x="459873" y="1690048"/>
            <a:ext cx="9215069" cy="1538883"/>
          </a:xfrm>
          <a:prstGeom prst="rect">
            <a:avLst/>
          </a:prstGeom>
        </p:spPr>
        <p:txBody>
          <a:bodyPr wrap="square">
            <a:spAutoFit/>
          </a:bodyPr>
          <a:lstStyle/>
          <a:p>
            <a:pPr>
              <a:spcBef>
                <a:spcPts val="600"/>
              </a:spcBef>
            </a:pPr>
            <a:r>
              <a:rPr lang="en-US" sz="2800" b="1" dirty="0">
                <a:solidFill>
                  <a:srgbClr val="00A6B9"/>
                </a:solidFill>
                <a:latin typeface="+mj-lt"/>
              </a:rPr>
              <a:t>Think About It!</a:t>
            </a:r>
          </a:p>
          <a:p>
            <a:pPr>
              <a:spcBef>
                <a:spcPts val="1200"/>
              </a:spcBef>
            </a:pPr>
            <a:r>
              <a:rPr lang="en-US" sz="2800" b="0" i="0" u="none" strike="noStrike" baseline="0" dirty="0">
                <a:solidFill>
                  <a:srgbClr val="5E5E5E"/>
                </a:solidFill>
                <a:latin typeface="ArialBody"/>
              </a:rPr>
              <a:t>Why might a bar diagram not be advantageous to help solve this problem? </a:t>
            </a:r>
            <a:endParaRPr lang="en-US" sz="2800" dirty="0">
              <a:solidFill>
                <a:srgbClr val="5E5E5E"/>
              </a:solidFill>
              <a:latin typeface="ArialBody"/>
            </a:endParaRPr>
          </a:p>
        </p:txBody>
      </p:sp>
    </p:spTree>
    <p:extLst>
      <p:ext uri="{BB962C8B-B14F-4D97-AF65-F5344CB8AC3E}">
        <p14:creationId xmlns:p14="http://schemas.microsoft.com/office/powerpoint/2010/main" val="2924464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377604"/>
            <a:ext cx="10251670" cy="60109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a:t>
            </a:r>
            <a:r>
              <a:rPr lang="en-US" sz="2400" dirty="0"/>
              <a:t>  </a:t>
            </a:r>
            <a:r>
              <a:rPr lang="en-US" sz="2800" dirty="0">
                <a:solidFill>
                  <a:schemeClr val="tx1"/>
                </a:solidFill>
              </a:rPr>
              <a:t>Identify the part and the whole.</a:t>
            </a:r>
          </a:p>
        </p:txBody>
      </p:sp>
      <p:graphicFrame>
        <p:nvGraphicFramePr>
          <p:cNvPr id="2" name="Table 1"/>
          <p:cNvGraphicFramePr>
            <a:graphicFrameLocks noGrp="1"/>
          </p:cNvGraphicFramePr>
          <p:nvPr>
            <p:extLst>
              <p:ext uri="{D42A27DB-BD31-4B8C-83A1-F6EECF244321}">
                <p14:modId xmlns:p14="http://schemas.microsoft.com/office/powerpoint/2010/main" val="4071888805"/>
              </p:ext>
            </p:extLst>
          </p:nvPr>
        </p:nvGraphicFramePr>
        <p:xfrm>
          <a:off x="459872" y="2268613"/>
          <a:ext cx="11006414" cy="1554480"/>
        </p:xfrm>
        <a:graphic>
          <a:graphicData uri="http://schemas.openxmlformats.org/drawingml/2006/table">
            <a:tbl>
              <a:tblPr firstRow="1" bandRow="1">
                <a:tableStyleId>{5C22544A-7EE6-4342-B048-85BDC9FD1C3A}</a:tableStyleId>
              </a:tblPr>
              <a:tblGrid>
                <a:gridCol w="5766757">
                  <a:extLst>
                    <a:ext uri="{9D8B030D-6E8A-4147-A177-3AD203B41FA5}">
                      <a16:colId xmlns:a16="http://schemas.microsoft.com/office/drawing/2014/main" val="1498092810"/>
                    </a:ext>
                  </a:extLst>
                </a:gridCol>
                <a:gridCol w="5239657">
                  <a:extLst>
                    <a:ext uri="{9D8B030D-6E8A-4147-A177-3AD203B41FA5}">
                      <a16:colId xmlns:a16="http://schemas.microsoft.com/office/drawing/2014/main" val="244070931"/>
                    </a:ext>
                  </a:extLst>
                </a:gridCol>
              </a:tblGrid>
              <a:tr h="370840">
                <a:tc>
                  <a:txBody>
                    <a:bodyPr/>
                    <a:lstStyle/>
                    <a:p>
                      <a:r>
                        <a:rPr lang="en-US" sz="2800" b="0" i="0" u="none" strike="noStrike" kern="1200" baseline="0" dirty="0">
                          <a:solidFill>
                            <a:schemeClr val="tx2"/>
                          </a:solidFill>
                          <a:latin typeface="+mn-lt"/>
                          <a:ea typeface="+mn-ea"/>
                          <a:cs typeface="+mn-cs"/>
                        </a:rPr>
                        <a:t>actual amount = 12.5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This is the whole.</a:t>
                      </a:r>
                      <a:endParaRPr lang="en-US" sz="2800" dirty="0">
                        <a:solidFill>
                          <a:srgbClr val="0070C0"/>
                        </a:solidFill>
                      </a:endParaRPr>
                    </a:p>
                  </a:txBody>
                  <a:tcPr>
                    <a:solidFill>
                      <a:schemeClr val="bg1"/>
                    </a:solidFill>
                  </a:tcPr>
                </a:tc>
                <a:extLst>
                  <a:ext uri="{0D108BD9-81ED-4DB2-BD59-A6C34878D82A}">
                    <a16:rowId xmlns:a16="http://schemas.microsoft.com/office/drawing/2014/main" val="564417375"/>
                  </a:ext>
                </a:extLst>
              </a:tr>
              <a:tr h="370840">
                <a:tc>
                  <a:txBody>
                    <a:bodyPr/>
                    <a:lstStyle/>
                    <a:p>
                      <a:r>
                        <a:rPr lang="en-US" sz="2800" b="0" i="0" u="none" strike="noStrike" kern="1200" baseline="0" dirty="0">
                          <a:solidFill>
                            <a:schemeClr val="tx2"/>
                          </a:solidFill>
                          <a:latin typeface="+mn-lt"/>
                          <a:ea typeface="+mn-ea"/>
                          <a:cs typeface="+mn-cs"/>
                        </a:rPr>
                        <a:t>estimated amount = 16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This is the whole plus the part.</a:t>
                      </a:r>
                      <a:endParaRPr lang="en-US" sz="2800" dirty="0">
                        <a:solidFill>
                          <a:srgbClr val="0070C0"/>
                        </a:solidFill>
                      </a:endParaRPr>
                    </a:p>
                  </a:txBody>
                  <a:tcPr>
                    <a:solidFill>
                      <a:schemeClr val="bg1"/>
                    </a:solidFill>
                  </a:tcPr>
                </a:tc>
                <a:extLst>
                  <a:ext uri="{0D108BD9-81ED-4DB2-BD59-A6C34878D82A}">
                    <a16:rowId xmlns:a16="http://schemas.microsoft.com/office/drawing/2014/main" val="3353735140"/>
                  </a:ext>
                </a:extLst>
              </a:tr>
              <a:tr h="370840">
                <a:tc>
                  <a:txBody>
                    <a:bodyPr/>
                    <a:lstStyle/>
                    <a:p>
                      <a:r>
                        <a:rPr lang="en-US" sz="2800" b="0" i="0" u="none" strike="noStrike" kern="1200" baseline="0" dirty="0">
                          <a:solidFill>
                            <a:schemeClr val="tx2"/>
                          </a:solidFill>
                          <a:latin typeface="+mn-lt"/>
                          <a:ea typeface="+mn-ea"/>
                          <a:cs typeface="+mn-cs"/>
                        </a:rPr>
                        <a:t>amount of error = 16 </a:t>
                      </a:r>
                      <a:r>
                        <a:rPr lang="en-US" sz="2800" dirty="0">
                          <a:solidFill>
                            <a:schemeClr val="tx2"/>
                          </a:solidFill>
                        </a:rPr>
                        <a:t>–</a:t>
                      </a:r>
                      <a:r>
                        <a:rPr lang="en-US" sz="2800" b="0" i="0" u="none" strike="noStrike" kern="1200" baseline="0" dirty="0">
                          <a:solidFill>
                            <a:schemeClr val="tx2"/>
                          </a:solidFill>
                          <a:latin typeface="+mn-lt"/>
                          <a:ea typeface="+mn-ea"/>
                          <a:cs typeface="+mn-cs"/>
                        </a:rPr>
                        <a:t> 12.5, or 3.5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This is the part.</a:t>
                      </a:r>
                      <a:endParaRPr lang="en-US" sz="2800" dirty="0">
                        <a:solidFill>
                          <a:srgbClr val="0070C0"/>
                        </a:solidFill>
                      </a:endParaRPr>
                    </a:p>
                  </a:txBody>
                  <a:tcPr>
                    <a:solidFill>
                      <a:schemeClr val="bg1"/>
                    </a:solidFill>
                  </a:tcPr>
                </a:tc>
                <a:extLst>
                  <a:ext uri="{0D108BD9-81ED-4DB2-BD59-A6C34878D82A}">
                    <a16:rowId xmlns:a16="http://schemas.microsoft.com/office/drawing/2014/main" val="3755603466"/>
                  </a:ext>
                </a:extLst>
              </a:tr>
            </a:tbl>
          </a:graphicData>
        </a:graphic>
      </p:graphicFrame>
    </p:spTree>
    <p:extLst>
      <p:ext uri="{BB962C8B-B14F-4D97-AF65-F5344CB8AC3E}">
        <p14:creationId xmlns:p14="http://schemas.microsoft.com/office/powerpoint/2010/main" val="4119665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392594"/>
            <a:ext cx="10251670" cy="53415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2</a:t>
            </a:r>
            <a:r>
              <a:rPr lang="en-US" sz="2400" dirty="0"/>
              <a:t>  </a:t>
            </a:r>
            <a:r>
              <a:rPr lang="en-US" sz="2800" dirty="0">
                <a:solidFill>
                  <a:schemeClr val="tx1"/>
                </a:solidFill>
              </a:rPr>
              <a:t>Find the percent error. </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1844760453"/>
                  </p:ext>
                </p:extLst>
              </p:nvPr>
            </p:nvGraphicFramePr>
            <p:xfrm>
              <a:off x="459873" y="2148533"/>
              <a:ext cx="10376295" cy="2874264"/>
            </p:xfrm>
            <a:graphic>
              <a:graphicData uri="http://schemas.openxmlformats.org/drawingml/2006/table">
                <a:tbl>
                  <a:tblPr firstRow="1" bandRow="1">
                    <a:tableStyleId>{5C22544A-7EE6-4342-B048-85BDC9FD1C3A}</a:tableStyleId>
                  </a:tblPr>
                  <a:tblGrid>
                    <a:gridCol w="1148210">
                      <a:extLst>
                        <a:ext uri="{9D8B030D-6E8A-4147-A177-3AD203B41FA5}">
                          <a16:colId xmlns:a16="http://schemas.microsoft.com/office/drawing/2014/main" val="1068011749"/>
                        </a:ext>
                      </a:extLst>
                    </a:gridCol>
                    <a:gridCol w="441434">
                      <a:extLst>
                        <a:ext uri="{9D8B030D-6E8A-4147-A177-3AD203B41FA5}">
                          <a16:colId xmlns:a16="http://schemas.microsoft.com/office/drawing/2014/main" val="3740414529"/>
                        </a:ext>
                      </a:extLst>
                    </a:gridCol>
                    <a:gridCol w="1075046">
                      <a:extLst>
                        <a:ext uri="{9D8B030D-6E8A-4147-A177-3AD203B41FA5}">
                          <a16:colId xmlns:a16="http://schemas.microsoft.com/office/drawing/2014/main" val="122184646"/>
                        </a:ext>
                      </a:extLst>
                    </a:gridCol>
                    <a:gridCol w="7711605">
                      <a:extLst>
                        <a:ext uri="{9D8B030D-6E8A-4147-A177-3AD203B41FA5}">
                          <a16:colId xmlns:a16="http://schemas.microsoft.com/office/drawing/2014/main" val="1406588858"/>
                        </a:ext>
                      </a:extLst>
                    </a:gridCol>
                  </a:tblGrid>
                  <a:tr h="771217">
                    <a:tc>
                      <a:txBody>
                        <a:bodyPr/>
                        <a:lstStyle/>
                        <a:p>
                          <a:pPr/>
                          <a14:m>
                            <m:oMathPara xmlns:m="http://schemas.openxmlformats.org/officeDocument/2006/math">
                              <m:oMathParaPr>
                                <m:jc m:val="right"/>
                              </m:oMathParaPr>
                              <m:oMath xmlns:m="http://schemas.openxmlformats.org/officeDocument/2006/math">
                                <m:f>
                                  <m:fPr>
                                    <m:ctrlPr>
                                      <a:rPr lang="en-US" sz="2800" b="0" i="1" smtClean="0">
                                        <a:solidFill>
                                          <a:schemeClr val="tx2"/>
                                        </a:solidFill>
                                        <a:latin typeface="Cambria Math" panose="02040503050406030204" pitchFamily="18" charset="0"/>
                                      </a:rPr>
                                    </m:ctrlPr>
                                  </m:fPr>
                                  <m:num>
                                    <m:r>
                                      <m:rPr>
                                        <m:sty m:val="p"/>
                                      </m:rPr>
                                      <a:rPr lang="en-US" sz="2800" b="0" i="0" smtClean="0">
                                        <a:solidFill>
                                          <a:schemeClr val="tx2"/>
                                        </a:solidFill>
                                        <a:latin typeface="Cambria Math" panose="02040503050406030204" pitchFamily="18" charset="0"/>
                                      </a:rPr>
                                      <m:t>part</m:t>
                                    </m:r>
                                  </m:num>
                                  <m:den>
                                    <m:r>
                                      <m:rPr>
                                        <m:sty m:val="p"/>
                                      </m:rPr>
                                      <a:rPr lang="en-US" sz="2800" b="0" i="0" smtClean="0">
                                        <a:solidFill>
                                          <a:schemeClr val="tx2"/>
                                        </a:solidFill>
                                        <a:latin typeface="Cambria Math" panose="02040503050406030204" pitchFamily="18" charset="0"/>
                                      </a:rPr>
                                      <m:t>whole</m:t>
                                    </m:r>
                                  </m:den>
                                </m:f>
                              </m:oMath>
                            </m:oMathPara>
                          </a14:m>
                          <a:endParaRPr lang="en-US" sz="2800" b="0" i="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14:m>
                            <m:oMathPara xmlns:m="http://schemas.openxmlformats.org/officeDocument/2006/math">
                              <m:oMathParaPr>
                                <m:jc m:val="left"/>
                              </m:oMathParaPr>
                              <m:oMath xmlns:m="http://schemas.openxmlformats.org/officeDocument/2006/math">
                                <m:f>
                                  <m:fPr>
                                    <m:ctrlPr>
                                      <a:rPr lang="en-US" sz="2800" b="0" i="1" smtClean="0">
                                        <a:solidFill>
                                          <a:schemeClr val="tx2"/>
                                        </a:solidFill>
                                        <a:latin typeface="Cambria Math" panose="02040503050406030204" pitchFamily="18" charset="0"/>
                                      </a:rPr>
                                    </m:ctrlPr>
                                  </m:fPr>
                                  <m:num>
                                    <m:r>
                                      <a:rPr lang="en-US" sz="2800" b="0" i="0" smtClean="0">
                                        <a:solidFill>
                                          <a:schemeClr val="tx2"/>
                                        </a:solidFill>
                                        <a:latin typeface="Cambria Math" panose="02040503050406030204" pitchFamily="18" charset="0"/>
                                      </a:rPr>
                                      <m:t>3.5</m:t>
                                    </m:r>
                                  </m:num>
                                  <m:den>
                                    <m:r>
                                      <a:rPr lang="en-US" sz="2800" b="0" i="0" smtClean="0">
                                        <a:solidFill>
                                          <a:schemeClr val="tx2"/>
                                        </a:solidFill>
                                        <a:latin typeface="Cambria Math" panose="02040503050406030204" pitchFamily="18" charset="0"/>
                                      </a:rPr>
                                      <m:t>12.5</m:t>
                                    </m:r>
                                  </m:den>
                                </m:f>
                              </m:oMath>
                            </m:oMathPara>
                          </a14:m>
                          <a:endParaRPr lang="en-US" sz="2800" b="0" i="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Write the part-to-whole ratio. The part is 3.5.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rgbClr val="0070C0"/>
                              </a:solidFill>
                              <a:latin typeface="+mn-lt"/>
                              <a:ea typeface="+mn-ea"/>
                              <a:cs typeface="+mn-cs"/>
                            </a:rPr>
                            <a:t>The whole is 12.5.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367961"/>
                      </a:ext>
                    </a:extLst>
                  </a:tr>
                  <a:tr h="370840">
                    <a:tc>
                      <a:txBody>
                        <a:bodyPr/>
                        <a:lstStyle/>
                        <a:p>
                          <a:endParaRPr lang="en-US" sz="28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800" dirty="0">
                              <a:solidFill>
                                <a:schemeClr val="tx2"/>
                              </a:solidFill>
                            </a:rPr>
                            <a:t>0.28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Divide.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3035553"/>
                      </a:ext>
                    </a:extLst>
                  </a:tr>
                  <a:tr h="370840">
                    <a:tc>
                      <a:txBody>
                        <a:bodyPr/>
                        <a:lstStyle/>
                        <a:p>
                          <a:endParaRPr lang="en-US" sz="28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14:m>
                            <m:oMathPara xmlns:m="http://schemas.openxmlformats.org/officeDocument/2006/math">
                              <m:oMathParaPr>
                                <m:jc m:val="left"/>
                              </m:oMathParaPr>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i="1" smtClean="0">
                                        <a:solidFill>
                                          <a:schemeClr val="tx2"/>
                                        </a:solidFill>
                                        <a:latin typeface="Cambria Math" panose="02040503050406030204" pitchFamily="18" charset="0"/>
                                      </a:rPr>
                                      <m:t>2</m:t>
                                    </m:r>
                                    <m:r>
                                      <a:rPr lang="en-US" sz="2800" b="0" i="1" smtClean="0">
                                        <a:solidFill>
                                          <a:schemeClr val="tx2"/>
                                        </a:solidFill>
                                        <a:latin typeface="Cambria Math" panose="02040503050406030204" pitchFamily="18" charset="0"/>
                                      </a:rPr>
                                      <m:t>8</m:t>
                                    </m:r>
                                  </m:num>
                                  <m:den>
                                    <m:r>
                                      <a:rPr lang="en-US" sz="2800" b="0" i="1" smtClean="0">
                                        <a:solidFill>
                                          <a:schemeClr val="tx2"/>
                                        </a:solidFill>
                                        <a:latin typeface="Cambria Math" panose="02040503050406030204" pitchFamily="18" charset="0"/>
                                      </a:rPr>
                                      <m:t>100</m:t>
                                    </m:r>
                                  </m:den>
                                </m:f>
                              </m:oMath>
                            </m:oMathPara>
                          </a14:m>
                          <a:endParaRPr lang="en-US" sz="28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Write an equivalent ratio, as a rate per 100.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3030198"/>
                      </a:ext>
                    </a:extLst>
                  </a:tr>
                  <a:tr h="370840">
                    <a:tc>
                      <a:txBody>
                        <a:bodyPr/>
                        <a:lstStyle/>
                        <a:p>
                          <a:endParaRPr lang="en-US" sz="28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800" dirty="0">
                              <a:solidFill>
                                <a:schemeClr val="tx2"/>
                              </a:solidFill>
                            </a:rPr>
                            <a:t>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Definition of percent.</a:t>
                          </a:r>
                          <a:endParaRPr lang="en-US" sz="2800" dirty="0">
                            <a:solidFill>
                              <a:srgbClr val="0070C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70807266"/>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1844760453"/>
                  </p:ext>
                </p:extLst>
              </p:nvPr>
            </p:nvGraphicFramePr>
            <p:xfrm>
              <a:off x="459873" y="2148533"/>
              <a:ext cx="10376295" cy="2874264"/>
            </p:xfrm>
            <a:graphic>
              <a:graphicData uri="http://schemas.openxmlformats.org/drawingml/2006/table">
                <a:tbl>
                  <a:tblPr firstRow="1" bandRow="1">
                    <a:tableStyleId>{5C22544A-7EE6-4342-B048-85BDC9FD1C3A}</a:tableStyleId>
                  </a:tblPr>
                  <a:tblGrid>
                    <a:gridCol w="1148210">
                      <a:extLst>
                        <a:ext uri="{9D8B030D-6E8A-4147-A177-3AD203B41FA5}">
                          <a16:colId xmlns:a16="http://schemas.microsoft.com/office/drawing/2014/main" val="1068011749"/>
                        </a:ext>
                      </a:extLst>
                    </a:gridCol>
                    <a:gridCol w="441434">
                      <a:extLst>
                        <a:ext uri="{9D8B030D-6E8A-4147-A177-3AD203B41FA5}">
                          <a16:colId xmlns:a16="http://schemas.microsoft.com/office/drawing/2014/main" val="3740414529"/>
                        </a:ext>
                      </a:extLst>
                    </a:gridCol>
                    <a:gridCol w="1075046">
                      <a:extLst>
                        <a:ext uri="{9D8B030D-6E8A-4147-A177-3AD203B41FA5}">
                          <a16:colId xmlns:a16="http://schemas.microsoft.com/office/drawing/2014/main" val="122184646"/>
                        </a:ext>
                      </a:extLst>
                    </a:gridCol>
                    <a:gridCol w="7711605">
                      <a:extLst>
                        <a:ext uri="{9D8B030D-6E8A-4147-A177-3AD203B41FA5}">
                          <a16:colId xmlns:a16="http://schemas.microsoft.com/office/drawing/2014/main" val="1406588858"/>
                        </a:ext>
                      </a:extLst>
                    </a:gridCol>
                  </a:tblGrid>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6452" r="-805851" b="-222581"/>
                          </a:stretch>
                        </a:blip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148295" t="-6452" r="-719318" b="-222581"/>
                          </a:stretch>
                        </a:blipFill>
                      </a:tcPr>
                    </a:tc>
                    <a:tc>
                      <a:txBody>
                        <a:bodyPr/>
                        <a:lstStyle/>
                        <a:p>
                          <a:r>
                            <a:rPr lang="en-US" sz="2800" b="0" i="0" u="none" strike="noStrike" kern="1200" baseline="0" dirty="0">
                              <a:solidFill>
                                <a:srgbClr val="0070C0"/>
                              </a:solidFill>
                              <a:latin typeface="+mn-lt"/>
                              <a:ea typeface="+mn-ea"/>
                              <a:cs typeface="+mn-cs"/>
                            </a:rPr>
                            <a:t>Write the part-to-whole ratio. The part is 3.5.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rgbClr val="0070C0"/>
                              </a:solidFill>
                              <a:latin typeface="+mn-lt"/>
                              <a:ea typeface="+mn-ea"/>
                              <a:cs typeface="+mn-cs"/>
                            </a:rPr>
                            <a:t>The whole is 12.5.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367961"/>
                      </a:ext>
                    </a:extLst>
                  </a:tr>
                  <a:tr h="518160">
                    <a:tc>
                      <a:txBody>
                        <a:bodyPr/>
                        <a:lstStyle/>
                        <a:p>
                          <a:endParaRPr lang="en-US" sz="28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800" dirty="0">
                              <a:solidFill>
                                <a:schemeClr val="tx2"/>
                              </a:solidFill>
                            </a:rPr>
                            <a:t>0.28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Divide.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3035553"/>
                      </a:ext>
                    </a:extLst>
                  </a:tr>
                  <a:tr h="893064">
                    <a:tc>
                      <a:txBody>
                        <a:bodyPr/>
                        <a:lstStyle/>
                        <a:p>
                          <a:endParaRPr lang="en-US" sz="28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148295" t="-170068" r="-719318" b="-76871"/>
                          </a:stretch>
                        </a:blipFill>
                      </a:tcPr>
                    </a:tc>
                    <a:tc>
                      <a:txBody>
                        <a:bodyPr/>
                        <a:lstStyle/>
                        <a:p>
                          <a:r>
                            <a:rPr lang="en-US" sz="2800" b="0" i="0" u="none" strike="noStrike" kern="1200" baseline="0" dirty="0">
                              <a:solidFill>
                                <a:srgbClr val="0070C0"/>
                              </a:solidFill>
                              <a:latin typeface="+mn-lt"/>
                              <a:ea typeface="+mn-ea"/>
                              <a:cs typeface="+mn-cs"/>
                            </a:rPr>
                            <a:t>Write an equivalent ratio, as a rate per 100. </a:t>
                          </a:r>
                          <a:endParaRPr lang="en-US" sz="28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3030198"/>
                      </a:ext>
                    </a:extLst>
                  </a:tr>
                  <a:tr h="518160">
                    <a:tc>
                      <a:txBody>
                        <a:bodyPr/>
                        <a:lstStyle/>
                        <a:p>
                          <a:endParaRPr lang="en-US" sz="28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dirty="0">
                              <a:solidFill>
                                <a:schemeClr val="tx2"/>
                              </a:solidFill>
                              <a:latin typeface="Cambria Math" panose="02040503050406030204" pitchFamily="18" charset="0"/>
                              <a:ea typeface="Cambria Math" panose="020405030504060302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800" dirty="0">
                              <a:solidFill>
                                <a:schemeClr val="tx2"/>
                              </a:solidFill>
                            </a:rPr>
                            <a:t>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0" i="0" u="none" strike="noStrike" kern="1200" baseline="0" dirty="0">
                              <a:solidFill>
                                <a:srgbClr val="0070C0"/>
                              </a:solidFill>
                              <a:latin typeface="+mn-lt"/>
                              <a:ea typeface="+mn-ea"/>
                              <a:cs typeface="+mn-cs"/>
                            </a:rPr>
                            <a:t>Definition of percent.</a:t>
                          </a:r>
                          <a:endParaRPr lang="en-US" sz="2800" dirty="0">
                            <a:solidFill>
                              <a:srgbClr val="0070C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70807266"/>
                      </a:ext>
                    </a:extLst>
                  </a:tr>
                </a:tbl>
              </a:graphicData>
            </a:graphic>
          </p:graphicFrame>
        </mc:Fallback>
      </mc:AlternateContent>
      <p:sp>
        <p:nvSpPr>
          <p:cNvPr id="4" name="Rectangle 3"/>
          <p:cNvSpPr/>
          <p:nvPr/>
        </p:nvSpPr>
        <p:spPr>
          <a:xfrm>
            <a:off x="645487" y="5730560"/>
            <a:ext cx="4761240" cy="523220"/>
          </a:xfrm>
          <a:prstGeom prst="rect">
            <a:avLst/>
          </a:prstGeom>
        </p:spPr>
        <p:txBody>
          <a:bodyPr wrap="none">
            <a:spAutoFit/>
          </a:bodyPr>
          <a:lstStyle/>
          <a:p>
            <a:r>
              <a:rPr lang="en-US" sz="2800" dirty="0">
                <a:solidFill>
                  <a:schemeClr val="tx2"/>
                </a:solidFill>
              </a:rPr>
              <a:t>So, the percent error is 28%.</a:t>
            </a:r>
          </a:p>
        </p:txBody>
      </p:sp>
    </p:spTree>
    <p:extLst>
      <p:ext uri="{BB962C8B-B14F-4D97-AF65-F5344CB8AC3E}">
        <p14:creationId xmlns:p14="http://schemas.microsoft.com/office/powerpoint/2010/main" val="3067900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3" name="Rectangle 2"/>
          <p:cNvSpPr/>
          <p:nvPr/>
        </p:nvSpPr>
        <p:spPr>
          <a:xfrm>
            <a:off x="459873" y="1690048"/>
            <a:ext cx="9215069" cy="1995418"/>
          </a:xfrm>
          <a:prstGeom prst="rect">
            <a:avLst/>
          </a:prstGeom>
        </p:spPr>
        <p:txBody>
          <a:bodyPr wrap="square">
            <a:spAutoFit/>
          </a:bodyPr>
          <a:lstStyle/>
          <a:p>
            <a:pPr>
              <a:spcBef>
                <a:spcPts val="600"/>
              </a:spcBef>
            </a:pPr>
            <a:r>
              <a:rPr lang="en-US" sz="2800" b="1" dirty="0">
                <a:solidFill>
                  <a:srgbClr val="00A6B9"/>
                </a:solidFill>
                <a:latin typeface="+mj-lt"/>
              </a:rPr>
              <a:t>Talk About It!</a:t>
            </a:r>
          </a:p>
          <a:p>
            <a:pPr>
              <a:spcBef>
                <a:spcPts val="1200"/>
              </a:spcBef>
            </a:pPr>
            <a:r>
              <a:rPr lang="en-US" sz="2800" b="0" i="0" u="none" strike="noStrike" baseline="0" dirty="0">
                <a:solidFill>
                  <a:srgbClr val="5E5E5E"/>
                </a:solidFill>
                <a:latin typeface="ArialBody"/>
              </a:rPr>
              <a:t>Suppose it actually took the contractor 19.5 hours. What part of solving the problem would stay the same? What part would change? </a:t>
            </a:r>
            <a:endParaRPr lang="en-US" sz="2800" dirty="0">
              <a:solidFill>
                <a:srgbClr val="5E5E5E"/>
              </a:solidFill>
              <a:latin typeface="ArialBody"/>
            </a:endParaRPr>
          </a:p>
        </p:txBody>
      </p:sp>
    </p:spTree>
    <p:extLst>
      <p:ext uri="{BB962C8B-B14F-4D97-AF65-F5344CB8AC3E}">
        <p14:creationId xmlns:p14="http://schemas.microsoft.com/office/powerpoint/2010/main" val="1224205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619074"/>
            <a:ext cx="10251670" cy="404990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Check</a:t>
            </a:r>
            <a:r>
              <a:rPr lang="en-US" sz="2800" dirty="0"/>
              <a:t> </a:t>
            </a:r>
          </a:p>
          <a:p>
            <a:r>
              <a:rPr lang="en-US" sz="2800" dirty="0"/>
              <a:t>The Ramirez family was going on a trip. Their GPS system estimated that it would take them 4.25 hours to reach their destination. It actually took 5 hours because of stops. Find the percent error of the estimated time. </a:t>
            </a:r>
          </a:p>
        </p:txBody>
      </p:sp>
    </p:spTree>
    <p:extLst>
      <p:ext uri="{BB962C8B-B14F-4D97-AF65-F5344CB8AC3E}">
        <p14:creationId xmlns:p14="http://schemas.microsoft.com/office/powerpoint/2010/main" val="353401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Percent Error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619074"/>
            <a:ext cx="10251670" cy="404990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Check</a:t>
            </a:r>
            <a:r>
              <a:rPr lang="en-US" sz="2800" dirty="0"/>
              <a:t> </a:t>
            </a:r>
          </a:p>
          <a:p>
            <a:r>
              <a:rPr lang="en-US" sz="2800" dirty="0"/>
              <a:t>The Ramirez family was going on a trip. Their GPS system estimated that it would take them 4.25 hours to reach their destination. It actually took 5 hours because of stops. Find the percent error of the estimated time. </a:t>
            </a:r>
          </a:p>
          <a:p>
            <a:r>
              <a:rPr lang="en-US" sz="2800" dirty="0">
                <a:solidFill>
                  <a:srgbClr val="FF0000"/>
                </a:solidFill>
              </a:rPr>
              <a:t>15%</a:t>
            </a:r>
          </a:p>
        </p:txBody>
      </p:sp>
    </p:spTree>
    <p:extLst>
      <p:ext uri="{BB962C8B-B14F-4D97-AF65-F5344CB8AC3E}">
        <p14:creationId xmlns:p14="http://schemas.microsoft.com/office/powerpoint/2010/main" val="2516199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Sports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317644"/>
            <a:ext cx="6947607"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school newspaper estimates that their basketball team will win 23 out of 25 games for the season. After 10 games, they have won 8. If the team continues winning at this rate, what will be the percent error of the newspaper’s estimate once the season is over?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243" y="1317644"/>
            <a:ext cx="3886200" cy="3429000"/>
          </a:xfrm>
          <a:prstGeom prst="rect">
            <a:avLst/>
          </a:prstGeom>
        </p:spPr>
      </p:pic>
    </p:spTree>
    <p:extLst>
      <p:ext uri="{BB962C8B-B14F-4D97-AF65-F5344CB8AC3E}">
        <p14:creationId xmlns:p14="http://schemas.microsoft.com/office/powerpoint/2010/main" val="1846731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Sports</a:t>
            </a:r>
          </a:p>
        </p:txBody>
      </p:sp>
      <p:sp>
        <p:nvSpPr>
          <p:cNvPr id="3" name="Rectangle 2"/>
          <p:cNvSpPr/>
          <p:nvPr/>
        </p:nvSpPr>
        <p:spPr>
          <a:xfrm>
            <a:off x="459874" y="1434409"/>
            <a:ext cx="9185572" cy="1538883"/>
          </a:xfrm>
          <a:prstGeom prst="rect">
            <a:avLst/>
          </a:prstGeom>
        </p:spPr>
        <p:txBody>
          <a:bodyPr wrap="square">
            <a:spAutoFit/>
          </a:bodyPr>
          <a:lstStyle/>
          <a:p>
            <a:pPr>
              <a:spcBef>
                <a:spcPts val="600"/>
              </a:spcBef>
            </a:pPr>
            <a:r>
              <a:rPr lang="en-US" sz="2800" b="1" dirty="0">
                <a:solidFill>
                  <a:srgbClr val="00A6B9"/>
                </a:solidFill>
                <a:latin typeface="+mj-lt"/>
              </a:rPr>
              <a:t>Talk About It!</a:t>
            </a:r>
          </a:p>
          <a:p>
            <a:pPr>
              <a:spcBef>
                <a:spcPts val="1200"/>
              </a:spcBef>
            </a:pPr>
            <a:r>
              <a:rPr lang="en-US" sz="2800" dirty="0">
                <a:solidFill>
                  <a:schemeClr val="tx2"/>
                </a:solidFill>
              </a:rPr>
              <a:t>How can you predict the actual number of wins the team has at the end of the season? </a:t>
            </a:r>
          </a:p>
        </p:txBody>
      </p:sp>
    </p:spTree>
    <p:extLst>
      <p:ext uri="{BB962C8B-B14F-4D97-AF65-F5344CB8AC3E}">
        <p14:creationId xmlns:p14="http://schemas.microsoft.com/office/powerpoint/2010/main" val="2783225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Sports</a:t>
            </a:r>
          </a:p>
        </p:txBody>
      </p:sp>
      <p:sp>
        <p:nvSpPr>
          <p:cNvPr id="3" name="Rectangle 2"/>
          <p:cNvSpPr/>
          <p:nvPr/>
        </p:nvSpPr>
        <p:spPr>
          <a:xfrm>
            <a:off x="459873" y="1434409"/>
            <a:ext cx="10092013" cy="2246769"/>
          </a:xfrm>
          <a:prstGeom prst="rect">
            <a:avLst/>
          </a:prstGeom>
        </p:spPr>
        <p:txBody>
          <a:bodyPr wrap="square">
            <a:spAutoFit/>
          </a:bodyPr>
          <a:lstStyle/>
          <a:p>
            <a:r>
              <a:rPr lang="en-US" sz="2800" b="1" dirty="0"/>
              <a:t>Check </a:t>
            </a:r>
          </a:p>
          <a:p>
            <a:r>
              <a:rPr lang="en-US" sz="2800" dirty="0">
                <a:solidFill>
                  <a:schemeClr val="tx2"/>
                </a:solidFill>
              </a:rPr>
              <a:t>It is predicted that a softball team will win 35 out of their 50 games for their summer season. After 20 games, they have won 16. If the team continues to win at this rate, what will be the percent error of the prediction once the season is over?</a:t>
            </a:r>
          </a:p>
        </p:txBody>
      </p:sp>
    </p:spTree>
    <p:extLst>
      <p:ext uri="{BB962C8B-B14F-4D97-AF65-F5344CB8AC3E}">
        <p14:creationId xmlns:p14="http://schemas.microsoft.com/office/powerpoint/2010/main" val="10479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Sports</a:t>
            </a:r>
          </a:p>
        </p:txBody>
      </p:sp>
      <p:sp>
        <p:nvSpPr>
          <p:cNvPr id="3" name="Rectangle 2"/>
          <p:cNvSpPr/>
          <p:nvPr/>
        </p:nvSpPr>
        <p:spPr>
          <a:xfrm>
            <a:off x="459873" y="1434409"/>
            <a:ext cx="10092013" cy="2677656"/>
          </a:xfrm>
          <a:prstGeom prst="rect">
            <a:avLst/>
          </a:prstGeom>
        </p:spPr>
        <p:txBody>
          <a:bodyPr wrap="square">
            <a:spAutoFit/>
          </a:bodyPr>
          <a:lstStyle/>
          <a:p>
            <a:r>
              <a:rPr lang="en-US" sz="2800" b="1" dirty="0"/>
              <a:t>Check </a:t>
            </a:r>
          </a:p>
          <a:p>
            <a:r>
              <a:rPr lang="en-US" sz="2800" dirty="0">
                <a:solidFill>
                  <a:schemeClr val="tx2"/>
                </a:solidFill>
              </a:rPr>
              <a:t>It is predicted that a softball team will win 35 out of their 50 games for their summer season. After 20 games, they have won 16. If the team continues to win at this rate, what will be the percent error of the prediction once the season is over?</a:t>
            </a:r>
          </a:p>
          <a:p>
            <a:r>
              <a:rPr lang="en-US" sz="2800" dirty="0">
                <a:solidFill>
                  <a:srgbClr val="FF0000"/>
                </a:solidFill>
              </a:rPr>
              <a:t>12.5%</a:t>
            </a:r>
          </a:p>
        </p:txBody>
      </p:sp>
    </p:spTree>
    <p:extLst>
      <p:ext uri="{BB962C8B-B14F-4D97-AF65-F5344CB8AC3E}">
        <p14:creationId xmlns:p14="http://schemas.microsoft.com/office/powerpoint/2010/main" val="3245289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10092013"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Explain how ratio and proportional reasoning can be used to solve problems involving percent.</a:t>
            </a:r>
          </a:p>
        </p:txBody>
      </p:sp>
    </p:spTree>
    <p:extLst>
      <p:ext uri="{BB962C8B-B14F-4D97-AF65-F5344CB8AC3E}">
        <p14:creationId xmlns:p14="http://schemas.microsoft.com/office/powerpoint/2010/main" val="3797393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1" y="1127496"/>
            <a:ext cx="11064472" cy="535719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jar has 654 jelly beans. Emily says the jar has 710 jelly beans. Find the percent error of Emily’s estimate. Round to the nearest tenth if necessary. Explain how you found your answer and state whether or not you think Emily’s estimate is close to the actual value. </a:t>
            </a:r>
          </a:p>
          <a:p>
            <a:endParaRPr lang="en-US" sz="2800" dirty="0">
              <a:solidFill>
                <a:schemeClr val="tx1"/>
              </a:solidFill>
              <a:sym typeface="Symbol" panose="05050102010706020507" pitchFamily="18" charset="2"/>
            </a:endParaRPr>
          </a:p>
        </p:txBody>
      </p:sp>
    </p:spTree>
    <p:extLst>
      <p:ext uri="{BB962C8B-B14F-4D97-AF65-F5344CB8AC3E}">
        <p14:creationId xmlns:p14="http://schemas.microsoft.com/office/powerpoint/2010/main" val="2491313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1127496"/>
                <a:ext cx="11049957" cy="488356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jar has 654 jelly beans. Emily says the jar has 710 jelly beans. Find the percent error of Emily’s estimate. Round to the nearest tenth if necessary. Explain how you found your answer and state whether or not you think Emily’s estimate is close to the actual value. </a:t>
                </a:r>
              </a:p>
              <a:p>
                <a:r>
                  <a:rPr lang="en-US" sz="2800" dirty="0">
                    <a:solidFill>
                      <a:srgbClr val="FF0000"/>
                    </a:solidFill>
                  </a:rPr>
                  <a:t>8.6%; Sample answer: Subtract Emily’s estimate from the actual amount to find the amount of error: 710 </a:t>
                </a:r>
                <a:r>
                  <a:rPr lang="en-US" sz="2800" dirty="0">
                    <a:solidFill>
                      <a:srgbClr val="FF0000"/>
                    </a:solidFill>
                    <a:ea typeface="Cambria Math" panose="02040503050406030204" pitchFamily="18" charset="0"/>
                    <a:cs typeface="Arial" panose="020B0604020202020204" pitchFamily="34" charset="0"/>
                  </a:rPr>
                  <a:t>–</a:t>
                </a:r>
                <a:r>
                  <a:rPr lang="en-US" sz="2800" dirty="0">
                    <a:solidFill>
                      <a:srgbClr val="FF0000"/>
                    </a:solidFill>
                  </a:rPr>
                  <a:t> 654 </a:t>
                </a:r>
                <a:r>
                  <a:rPr lang="en-US" sz="2800" dirty="0">
                    <a:solidFill>
                      <a:srgbClr val="FF0000"/>
                    </a:solidFill>
                    <a:ea typeface="Cambria Math" panose="02040503050406030204" pitchFamily="18" charset="0"/>
                  </a:rPr>
                  <a:t>=</a:t>
                </a:r>
                <a:r>
                  <a:rPr lang="en-US" sz="2800" dirty="0">
                    <a:solidFill>
                      <a:srgbClr val="FF0000"/>
                    </a:solidFill>
                  </a:rPr>
                  <a:t> 56. Then divide the amount of error by the actual amount: </a:t>
                </a:r>
                <a14:m>
                  <m:oMath xmlns:m="http://schemas.openxmlformats.org/officeDocument/2006/math">
                    <m:f>
                      <m:fPr>
                        <m:ctrlPr>
                          <a:rPr lang="en-US" sz="2800" i="1">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56</m:t>
                        </m:r>
                      </m:num>
                      <m:den>
                        <m:r>
                          <a:rPr lang="en-US" sz="2800" b="0" i="1" smtClean="0">
                            <a:solidFill>
                              <a:srgbClr val="FF0000"/>
                            </a:solidFill>
                            <a:latin typeface="Cambria Math" panose="02040503050406030204" pitchFamily="18" charset="0"/>
                          </a:rPr>
                          <m:t>654</m:t>
                        </m:r>
                      </m:den>
                    </m:f>
                  </m:oMath>
                </a14:m>
                <a:r>
                  <a:rPr lang="en-US" sz="2800" dirty="0">
                    <a:solidFill>
                      <a:srgbClr val="FF0000"/>
                    </a:solidFill>
                  </a:rPr>
                  <a:t>  </a:t>
                </a:r>
                <a:r>
                  <a:rPr lang="en-US" sz="2800" dirty="0">
                    <a:solidFill>
                      <a:srgbClr val="FF0000"/>
                    </a:solidFill>
                    <a:latin typeface="Cambria Math" panose="02040503050406030204" pitchFamily="18" charset="0"/>
                    <a:ea typeface="Cambria Math" panose="02040503050406030204" pitchFamily="18" charset="0"/>
                  </a:rPr>
                  <a:t>≈</a:t>
                </a:r>
                <a:r>
                  <a:rPr lang="en-US" sz="2800" dirty="0">
                    <a:solidFill>
                      <a:srgbClr val="FF0000"/>
                    </a:solidFill>
                  </a:rPr>
                  <a:t> 0.086. Multiply by 100 to write the decimal as a percent: 8.6%. Emily’s estimate is close to the actual value because her percent error is less than 10%.</a:t>
                </a:r>
                <a:endParaRPr lang="en-US" sz="2800" dirty="0">
                  <a:solidFill>
                    <a:srgbClr val="FF0000"/>
                  </a:solidFill>
                  <a:sym typeface="Symbol" panose="05050102010706020507" pitchFamily="18" charset="2"/>
                </a:endParaRPr>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2" y="1127496"/>
                <a:ext cx="11049957" cy="4883560"/>
              </a:xfrm>
              <a:prstGeom prst="rect">
                <a:avLst/>
              </a:prstGeom>
              <a:blipFill>
                <a:blip r:embed="rId3"/>
                <a:stretch>
                  <a:fillRect l="-1148" t="-1295" r="-1837"/>
                </a:stretch>
              </a:blipFill>
            </p:spPr>
            <p:txBody>
              <a:bodyPr/>
              <a:lstStyle/>
              <a:p>
                <a:r>
                  <a:rPr lang="en-US">
                    <a:noFill/>
                  </a:rPr>
                  <a:t> </a:t>
                </a:r>
              </a:p>
            </p:txBody>
          </p:sp>
        </mc:Fallback>
      </mc:AlternateContent>
    </p:spTree>
    <p:extLst>
      <p:ext uri="{BB962C8B-B14F-4D97-AF65-F5344CB8AC3E}">
        <p14:creationId xmlns:p14="http://schemas.microsoft.com/office/powerpoint/2010/main" val="3425692785"/>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Props1.xml><?xml version="1.0" encoding="utf-8"?>
<ds:datastoreItem xmlns:ds="http://schemas.openxmlformats.org/officeDocument/2006/customXml" ds:itemID="{D72B0FEF-9661-43E8-9EBB-F3CF1AF134BC}">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customXml/itemProps2.xml><?xml version="1.0" encoding="utf-8"?>
<ds:datastoreItem xmlns:ds="http://schemas.openxmlformats.org/officeDocument/2006/customXml" ds:itemID="{3D2E7C71-38C8-4AE5-BA32-A0BF338EEF46}">
  <ds:schemaRefs>
    <ds:schemaRef ds:uri="http://schemas.microsoft.com/sharepoint/v3/contenttype/forms"/>
  </ds:schemaRefs>
</ds:datastoreItem>
</file>

<file path=customXml/itemProps3.xml><?xml version="1.0" encoding="utf-8"?>
<ds:datastoreItem xmlns:ds="http://schemas.openxmlformats.org/officeDocument/2006/customXml" ds:itemID="{2C0EC8B5-3819-4979-9120-C477F29E8895}">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docProps/app.xml><?xml version="1.0" encoding="utf-8"?>
<Properties xmlns="http://schemas.openxmlformats.org/officeDocument/2006/extended-properties" xmlns:vt="http://schemas.openxmlformats.org/officeDocument/2006/docPropsVTypes">
  <Template>Office Theme</Template>
  <TotalTime>6791</TotalTime>
  <Words>1223</Words>
  <Application>Microsoft Office PowerPoint</Application>
  <PresentationFormat>Widescreen</PresentationFormat>
  <Paragraphs>132</Paragraphs>
  <Slides>24</Slides>
  <Notes>14</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141</cp:revision>
  <cp:lastPrinted>2018-08-01T21:17:27Z</cp:lastPrinted>
  <dcterms:created xsi:type="dcterms:W3CDTF">2020-09-17T18:06:02Z</dcterms:created>
  <dcterms:modified xsi:type="dcterms:W3CDTF">2024-09-18T12:34:31Z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