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1240" r:id="rId2"/>
    <p:sldId id="1238" r:id="rId3"/>
    <p:sldId id="313" r:id="rId4"/>
    <p:sldId id="295" r:id="rId5"/>
    <p:sldId id="300" r:id="rId6"/>
    <p:sldId id="287" r:id="rId7"/>
    <p:sldId id="288" r:id="rId8"/>
    <p:sldId id="289" r:id="rId9"/>
    <p:sldId id="290" r:id="rId10"/>
    <p:sldId id="291" r:id="rId11"/>
    <p:sldId id="275" r:id="rId12"/>
    <p:sldId id="278" r:id="rId13"/>
    <p:sldId id="279" r:id="rId14"/>
    <p:sldId id="282" r:id="rId15"/>
    <p:sldId id="281" r:id="rId16"/>
    <p:sldId id="280" r:id="rId17"/>
    <p:sldId id="264" r:id="rId18"/>
    <p:sldId id="265" r:id="rId19"/>
    <p:sldId id="298" r:id="rId20"/>
    <p:sldId id="286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58F87-A969-4164-8B17-9BD9E01ECA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0C4F4F3-0C6D-4CB6-ADD2-86307FB01E71}">
      <dgm:prSet custT="1"/>
      <dgm:spPr/>
      <dgm:t>
        <a:bodyPr/>
        <a:lstStyle/>
        <a:p>
          <a:r>
            <a:rPr lang="en-US" sz="4400" b="1" dirty="0"/>
            <a:t>* </a:t>
          </a:r>
          <a:r>
            <a:rPr lang="en-US" sz="3600" b="1" dirty="0"/>
            <a:t>Recognize the differences use of fractions and percentages.</a:t>
          </a:r>
        </a:p>
      </dgm:t>
    </dgm:pt>
    <dgm:pt modelId="{FD5FE0D5-5451-473F-9606-1DDFDD7E9F34}" type="parTrans" cxnId="{EFC4756D-042B-4FAA-97BC-2569BCB65DCA}">
      <dgm:prSet/>
      <dgm:spPr/>
      <dgm:t>
        <a:bodyPr/>
        <a:lstStyle/>
        <a:p>
          <a:endParaRPr lang="en-US"/>
        </a:p>
      </dgm:t>
    </dgm:pt>
    <dgm:pt modelId="{208BD068-D92E-41E3-8916-C1E6CB3977BB}" type="sibTrans" cxnId="{EFC4756D-042B-4FAA-97BC-2569BCB65DCA}">
      <dgm:prSet/>
      <dgm:spPr/>
      <dgm:t>
        <a:bodyPr/>
        <a:lstStyle/>
        <a:p>
          <a:endParaRPr lang="en-US"/>
        </a:p>
      </dgm:t>
    </dgm:pt>
    <dgm:pt modelId="{61BE0EC0-ED41-4902-A745-FDE8BAE0F005}">
      <dgm:prSet custT="1"/>
      <dgm:spPr/>
      <dgm:t>
        <a:bodyPr/>
        <a:lstStyle/>
        <a:p>
          <a:r>
            <a:rPr lang="en-US" sz="5400" b="1" dirty="0"/>
            <a:t>* </a:t>
          </a:r>
          <a:r>
            <a:rPr lang="en-US" sz="4800" b="1" dirty="0"/>
            <a:t>Listen for details.</a:t>
          </a:r>
          <a:endParaRPr lang="en-US" sz="5400" b="1" dirty="0"/>
        </a:p>
      </dgm:t>
    </dgm:pt>
    <dgm:pt modelId="{744CB686-E61A-465B-ADE8-FABCEF937008}" type="parTrans" cxnId="{307F789D-F1CB-46E7-99BA-F4194D52E291}">
      <dgm:prSet/>
      <dgm:spPr/>
      <dgm:t>
        <a:bodyPr/>
        <a:lstStyle/>
        <a:p>
          <a:endParaRPr lang="en-US"/>
        </a:p>
      </dgm:t>
    </dgm:pt>
    <dgm:pt modelId="{6B8816AD-F2EF-4496-93E4-1B712305EEAA}" type="sibTrans" cxnId="{307F789D-F1CB-46E7-99BA-F4194D52E291}">
      <dgm:prSet/>
      <dgm:spPr/>
      <dgm:t>
        <a:bodyPr/>
        <a:lstStyle/>
        <a:p>
          <a:endParaRPr lang="en-US"/>
        </a:p>
      </dgm:t>
    </dgm:pt>
    <dgm:pt modelId="{36AC519B-EAB4-49EB-9DC8-C334D6BF839B}" type="pres">
      <dgm:prSet presAssocID="{03258F87-A969-4164-8B17-9BD9E01ECA98}" presName="linear" presStyleCnt="0">
        <dgm:presLayoutVars>
          <dgm:animLvl val="lvl"/>
          <dgm:resizeHandles val="exact"/>
        </dgm:presLayoutVars>
      </dgm:prSet>
      <dgm:spPr/>
    </dgm:pt>
    <dgm:pt modelId="{5431861C-EFFB-4E0B-971B-E1F3008D9E92}" type="pres">
      <dgm:prSet presAssocID="{50C4F4F3-0C6D-4CB6-ADD2-86307FB01E71}" presName="parentText" presStyleLbl="node1" presStyleIdx="0" presStyleCnt="2" custScaleY="474413" custLinFactY="-79156" custLinFactNeighborX="-281" custLinFactNeighborY="-100000">
        <dgm:presLayoutVars>
          <dgm:chMax val="0"/>
          <dgm:bulletEnabled val="1"/>
        </dgm:presLayoutVars>
      </dgm:prSet>
      <dgm:spPr/>
    </dgm:pt>
    <dgm:pt modelId="{521CA9B3-0FAD-42F8-B1FE-00F6D0D66855}" type="pres">
      <dgm:prSet presAssocID="{208BD068-D92E-41E3-8916-C1E6CB3977BB}" presName="spacer" presStyleCnt="0"/>
      <dgm:spPr/>
    </dgm:pt>
    <dgm:pt modelId="{8AD13857-C16B-4500-95D4-80E01BC0F512}" type="pres">
      <dgm:prSet presAssocID="{61BE0EC0-ED41-4902-A745-FDE8BAE0F005}" presName="parentText" presStyleLbl="node1" presStyleIdx="1" presStyleCnt="2" custScaleY="213900" custLinFactY="26292" custLinFactNeighborY="100000">
        <dgm:presLayoutVars>
          <dgm:chMax val="0"/>
          <dgm:bulletEnabled val="1"/>
        </dgm:presLayoutVars>
      </dgm:prSet>
      <dgm:spPr/>
    </dgm:pt>
  </dgm:ptLst>
  <dgm:cxnLst>
    <dgm:cxn modelId="{307F789D-F1CB-46E7-99BA-F4194D52E291}" srcId="{03258F87-A969-4164-8B17-9BD9E01ECA98}" destId="{61BE0EC0-ED41-4902-A745-FDE8BAE0F005}" srcOrd="1" destOrd="0" parTransId="{744CB686-E61A-465B-ADE8-FABCEF937008}" sibTransId="{6B8816AD-F2EF-4496-93E4-1B712305EEAA}"/>
    <dgm:cxn modelId="{1144A5CB-3A89-401D-B7CB-974CFB5310E5}" type="presOf" srcId="{61BE0EC0-ED41-4902-A745-FDE8BAE0F005}" destId="{8AD13857-C16B-4500-95D4-80E01BC0F512}" srcOrd="0" destOrd="0" presId="urn:microsoft.com/office/officeart/2005/8/layout/vList2"/>
    <dgm:cxn modelId="{A3032784-6FBD-424F-8721-A8F024472DC4}" type="presOf" srcId="{03258F87-A969-4164-8B17-9BD9E01ECA98}" destId="{36AC519B-EAB4-49EB-9DC8-C334D6BF839B}" srcOrd="0" destOrd="0" presId="urn:microsoft.com/office/officeart/2005/8/layout/vList2"/>
    <dgm:cxn modelId="{1E9CCF11-A70B-464B-97BE-374993E164C8}" type="presOf" srcId="{50C4F4F3-0C6D-4CB6-ADD2-86307FB01E71}" destId="{5431861C-EFFB-4E0B-971B-E1F3008D9E92}" srcOrd="0" destOrd="0" presId="urn:microsoft.com/office/officeart/2005/8/layout/vList2"/>
    <dgm:cxn modelId="{EFC4756D-042B-4FAA-97BC-2569BCB65DCA}" srcId="{03258F87-A969-4164-8B17-9BD9E01ECA98}" destId="{50C4F4F3-0C6D-4CB6-ADD2-86307FB01E71}" srcOrd="0" destOrd="0" parTransId="{FD5FE0D5-5451-473F-9606-1DDFDD7E9F34}" sibTransId="{208BD068-D92E-41E3-8916-C1E6CB3977BB}"/>
    <dgm:cxn modelId="{2410E9F9-EDD9-47F2-8DAD-575A23D5906B}" type="presParOf" srcId="{36AC519B-EAB4-49EB-9DC8-C334D6BF839B}" destId="{5431861C-EFFB-4E0B-971B-E1F3008D9E92}" srcOrd="0" destOrd="0" presId="urn:microsoft.com/office/officeart/2005/8/layout/vList2"/>
    <dgm:cxn modelId="{7BB259C1-8D74-4A7C-BC25-07E4BB93179B}" type="presParOf" srcId="{36AC519B-EAB4-49EB-9DC8-C334D6BF839B}" destId="{521CA9B3-0FAD-42F8-B1FE-00F6D0D66855}" srcOrd="1" destOrd="0" presId="urn:microsoft.com/office/officeart/2005/8/layout/vList2"/>
    <dgm:cxn modelId="{30B0C5D0-6162-4209-8F3A-1804725FE470}" type="presParOf" srcId="{36AC519B-EAB4-49EB-9DC8-C334D6BF839B}" destId="{8AD13857-C16B-4500-95D4-80E01BC0F51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1861C-EFFB-4E0B-971B-E1F3008D9E92}">
      <dsp:nvSpPr>
        <dsp:cNvPr id="0" name=""/>
        <dsp:cNvSpPr/>
      </dsp:nvSpPr>
      <dsp:spPr>
        <a:xfrm>
          <a:off x="0" y="1244809"/>
          <a:ext cx="7004166" cy="188627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* </a:t>
          </a:r>
          <a:r>
            <a:rPr lang="en-US" sz="3600" b="1" kern="1200" dirty="0"/>
            <a:t>Recognize the differences use of fractions and percentages.</a:t>
          </a:r>
        </a:p>
      </dsp:txBody>
      <dsp:txXfrm>
        <a:off x="92080" y="1336889"/>
        <a:ext cx="6820006" cy="1702111"/>
      </dsp:txXfrm>
    </dsp:sp>
    <dsp:sp modelId="{8AD13857-C16B-4500-95D4-80E01BC0F512}">
      <dsp:nvSpPr>
        <dsp:cNvPr id="0" name=""/>
        <dsp:cNvSpPr/>
      </dsp:nvSpPr>
      <dsp:spPr>
        <a:xfrm>
          <a:off x="0" y="3579959"/>
          <a:ext cx="7004166" cy="850468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/>
            <a:t>* </a:t>
          </a:r>
          <a:r>
            <a:rPr lang="en-US" sz="4800" b="1" kern="1200" dirty="0"/>
            <a:t>Listen for details.</a:t>
          </a:r>
          <a:endParaRPr lang="en-US" sz="5400" b="1" kern="1200" dirty="0"/>
        </a:p>
      </dsp:txBody>
      <dsp:txXfrm>
        <a:off x="41516" y="3621475"/>
        <a:ext cx="6921134" cy="767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A09E2-6018-42C1-A8D5-F2EBCB6C3E27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C80F3-F6C2-45FC-AA90-14AA06945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352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232480-DB8D-4177-8D69-820FA84FF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322312A-9B9C-DF15-9397-A7A56AFFD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75" r="-1" b="11461"/>
          <a:stretch/>
        </p:blipFill>
        <p:spPr>
          <a:xfrm>
            <a:off x="528810" y="482599"/>
            <a:ext cx="11178558" cy="5890769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9652F351-1557-4DB6-A123-DB6DBBD68E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9716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3FFC-729E-4ACC-B030-A71285E9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67487"/>
            <a:ext cx="71628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98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percentages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F5378A-A90D-4185-A3C6-0FA103918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6" b="-2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773C997-899B-4136-9762-6CFAA83DD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662544"/>
            <a:ext cx="966395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00" dirty="0"/>
          </a:p>
          <a:p>
            <a:r>
              <a:rPr lang="en-US" sz="4800" b="1" dirty="0">
                <a:solidFill>
                  <a:srgbClr val="FF0000"/>
                </a:solidFill>
              </a:rPr>
              <a:t>50%</a:t>
            </a:r>
            <a:r>
              <a:rPr lang="en-US" sz="4800" b="1" dirty="0"/>
              <a:t> (one half ½) </a:t>
            </a:r>
          </a:p>
          <a:p>
            <a:endParaRPr lang="en-US" sz="4800" b="1" dirty="0"/>
          </a:p>
          <a:p>
            <a:r>
              <a:rPr lang="en-US" sz="4800" b="1" dirty="0">
                <a:solidFill>
                  <a:srgbClr val="FF0000"/>
                </a:solidFill>
              </a:rPr>
              <a:t>66.6%</a:t>
            </a:r>
            <a:r>
              <a:rPr lang="en-US" sz="4800" b="1" dirty="0"/>
              <a:t> (two thirds 2/3)</a:t>
            </a:r>
          </a:p>
          <a:p>
            <a:pPr marL="0" indent="0">
              <a:buNone/>
            </a:pPr>
            <a:endParaRPr lang="en-US" sz="4800" b="1" dirty="0"/>
          </a:p>
          <a:p>
            <a:r>
              <a:rPr lang="en-US" sz="4800" b="1" dirty="0">
                <a:solidFill>
                  <a:srgbClr val="FF0000"/>
                </a:solidFill>
              </a:rPr>
              <a:t>75% </a:t>
            </a:r>
            <a:r>
              <a:rPr lang="en-US" sz="4800" b="1" dirty="0"/>
              <a:t>(three quarters ¾)</a:t>
            </a:r>
          </a:p>
        </p:txBody>
      </p:sp>
    </p:spTree>
    <p:extLst>
      <p:ext uri="{BB962C8B-B14F-4D97-AF65-F5344CB8AC3E}">
        <p14:creationId xmlns:p14="http://schemas.microsoft.com/office/powerpoint/2010/main" val="2634782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1" y="0"/>
            <a:ext cx="11223259" cy="68756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836025" y="496388"/>
            <a:ext cx="269094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Reading books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3366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915762" y="405055"/>
            <a:ext cx="1078093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What do you like to read?</a:t>
            </a:r>
            <a:endParaRPr lang="en-US" sz="5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EAB872-C993-0B39-FBA4-7348F7DD3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2" t="22083" r="57656" b="33889"/>
          <a:stretch/>
        </p:blipFill>
        <p:spPr>
          <a:xfrm>
            <a:off x="7581900" y="1661580"/>
            <a:ext cx="3349963" cy="500914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7004218" y="5174516"/>
            <a:ext cx="450532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comics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934071-A35A-54EA-017A-DCB5FE913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96" t="21805" r="56016" b="32778"/>
          <a:stretch/>
        </p:blipFill>
        <p:spPr>
          <a:xfrm>
            <a:off x="1438275" y="1661580"/>
            <a:ext cx="3860258" cy="5009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1002962" y="5174516"/>
            <a:ext cx="489301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magazines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38310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4" y="0"/>
            <a:ext cx="1028499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1123411" y="496388"/>
            <a:ext cx="380101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Playing PS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05772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1170136" y="1936561"/>
            <a:ext cx="10012213" cy="23083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How much time do you spend doing it?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75434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48" y="0"/>
            <a:ext cx="10933625" cy="6696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35" y="319631"/>
            <a:ext cx="2225448" cy="222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161925"/>
            <a:ext cx="10189028" cy="6553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85A969-68F8-4BD9-A4F4-08FFA2016579}"/>
              </a:ext>
            </a:extLst>
          </p:cNvPr>
          <p:cNvSpPr/>
          <p:nvPr/>
        </p:nvSpPr>
        <p:spPr>
          <a:xfrm>
            <a:off x="1132936" y="486863"/>
            <a:ext cx="454396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Watching TV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063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2D29F-4F86-4FD8-9762-E61F76C7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343E6-04CD-4DB8-97A7-F0D57093E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96" t="11770" r="20217" b="55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19365-5026-42B8-A8C1-5B62C9B16278}"/>
              </a:ext>
            </a:extLst>
          </p:cNvPr>
          <p:cNvSpPr/>
          <p:nvPr/>
        </p:nvSpPr>
        <p:spPr>
          <a:xfrm>
            <a:off x="7045043" y="205121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134BC-BDA4-4343-A387-D094E40E6910}"/>
              </a:ext>
            </a:extLst>
          </p:cNvPr>
          <p:cNvSpPr/>
          <p:nvPr/>
        </p:nvSpPr>
        <p:spPr>
          <a:xfrm>
            <a:off x="1627840" y="666786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</a:t>
            </a:r>
          </a:p>
        </p:txBody>
      </p:sp>
      <p:pic>
        <p:nvPicPr>
          <p:cNvPr id="7" name="Access G7 T3 Track 3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8820" y="51885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134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609C-F861-452D-9105-2F041275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BD567-EB28-4BAC-8C3F-F3E868B9DE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306" t="8482" r="32173" b="9352"/>
          <a:stretch/>
        </p:blipFill>
        <p:spPr>
          <a:xfrm>
            <a:off x="189496" y="53583"/>
            <a:ext cx="11503301" cy="67246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43C62D-BCB1-4B6A-8E71-681A5A22238F}"/>
              </a:ext>
            </a:extLst>
          </p:cNvPr>
          <p:cNvSpPr/>
          <p:nvPr/>
        </p:nvSpPr>
        <p:spPr>
          <a:xfrm>
            <a:off x="936183" y="4828933"/>
            <a:ext cx="2407252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Watch tv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DEA986-B04E-4421-AF10-89DEBD347D6F}"/>
              </a:ext>
            </a:extLst>
          </p:cNvPr>
          <p:cNvSpPr/>
          <p:nvPr/>
        </p:nvSpPr>
        <p:spPr>
          <a:xfrm>
            <a:off x="3995490" y="5597420"/>
            <a:ext cx="2407252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Go running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C9E6D9-1DFA-4AE9-BA33-627258CABCA0}"/>
              </a:ext>
            </a:extLst>
          </p:cNvPr>
          <p:cNvSpPr/>
          <p:nvPr/>
        </p:nvSpPr>
        <p:spPr>
          <a:xfrm>
            <a:off x="894351" y="5527065"/>
            <a:ext cx="2407252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books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C34660-EF1D-4BFD-AB60-B8A2832263E0}"/>
              </a:ext>
            </a:extLst>
          </p:cNvPr>
          <p:cNvSpPr/>
          <p:nvPr/>
        </p:nvSpPr>
        <p:spPr>
          <a:xfrm>
            <a:off x="3350506" y="4655146"/>
            <a:ext cx="2929221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Work in the garden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F1C13D-936D-44EB-A703-448BDA8F39FB}"/>
              </a:ext>
            </a:extLst>
          </p:cNvPr>
          <p:cNvSpPr/>
          <p:nvPr/>
        </p:nvSpPr>
        <p:spPr>
          <a:xfrm>
            <a:off x="7217011" y="5996619"/>
            <a:ext cx="3252745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Read comics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578020-13C4-4B91-AADC-32C0667C7D6F}"/>
              </a:ext>
            </a:extLst>
          </p:cNvPr>
          <p:cNvSpPr/>
          <p:nvPr/>
        </p:nvSpPr>
        <p:spPr>
          <a:xfrm>
            <a:off x="8428863" y="5215006"/>
            <a:ext cx="2407252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Read books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FA1124-D9CE-48E0-9173-4BB9C9250B4C}"/>
              </a:ext>
            </a:extLst>
          </p:cNvPr>
          <p:cNvSpPr/>
          <p:nvPr/>
        </p:nvSpPr>
        <p:spPr>
          <a:xfrm>
            <a:off x="7359889" y="4608909"/>
            <a:ext cx="3252745" cy="477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Write stories </a:t>
            </a:r>
          </a:p>
        </p:txBody>
      </p:sp>
      <p:pic>
        <p:nvPicPr>
          <p:cNvPr id="6" name="Access G7 T3 Track 3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1313" y="51885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7253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72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0" y="0"/>
            <a:ext cx="12192000" cy="1733550"/>
          </a:xfrm>
          <a:prstGeom prst="rect">
            <a:avLst/>
          </a:prstGeom>
          <a:solidFill>
            <a:srgbClr val="16ACB7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85455" y="2208968"/>
            <a:ext cx="9989127" cy="4024148"/>
          </a:xfrm>
          <a:prstGeom prst="rect">
            <a:avLst/>
          </a:prstGeom>
          <a:solidFill>
            <a:srgbClr val="16ACB7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H.W</a:t>
            </a:r>
          </a:p>
          <a:p>
            <a:r>
              <a:rPr lang="en-US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Lessons</a:t>
            </a:r>
          </a:p>
          <a:p>
            <a:r>
              <a:rPr lang="en-US" sz="7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105 &amp; 106</a:t>
            </a:r>
          </a:p>
          <a:p>
            <a:endParaRPr lang="en-US" sz="8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8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816" y="248840"/>
            <a:ext cx="3979918" cy="123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1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"/>
          <p:cNvSpPr txBox="1"/>
          <p:nvPr/>
        </p:nvSpPr>
        <p:spPr>
          <a:xfrm rot="-266">
            <a:off x="1533851" y="187036"/>
            <a:ext cx="8726851" cy="514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7030A0"/>
              </a:buClr>
              <a:buSzPts val="13600"/>
            </a:pPr>
            <a:r>
              <a:rPr lang="en-US" sz="10200" b="1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4500" b="1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3" name="Google Shape;203;p2"/>
          <p:cNvSpPr txBox="1"/>
          <p:nvPr/>
        </p:nvSpPr>
        <p:spPr>
          <a:xfrm>
            <a:off x="179370" y="186696"/>
            <a:ext cx="11880551" cy="16624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Lemonada"/>
                <a:ea typeface="Lemonada"/>
                <a:cs typeface="Lemonada"/>
                <a:sym typeface="Lemonada"/>
              </a:rPr>
              <a:t>I am proud</a:t>
            </a:r>
            <a:r>
              <a:rPr lang="en-US" sz="4400" b="1" dirty="0">
                <a:latin typeface="Lemonada"/>
                <a:ea typeface="Lemonada"/>
                <a:cs typeface="Lemonada"/>
                <a:sym typeface="Lemonada"/>
              </a:rPr>
              <a:t> to be living </a:t>
            </a:r>
            <a:r>
              <a:rPr lang="en-US" sz="4400" b="1" dirty="0">
                <a:solidFill>
                  <a:srgbClr val="FF0000"/>
                </a:solidFill>
                <a:latin typeface="Lemonada"/>
                <a:ea typeface="Lemonada"/>
                <a:cs typeface="Lemonada"/>
                <a:sym typeface="Lemonada"/>
              </a:rPr>
              <a:t>in the</a:t>
            </a:r>
            <a:br>
              <a:rPr lang="en-US" sz="4400" b="1" dirty="0">
                <a:solidFill>
                  <a:srgbClr val="FF0000"/>
                </a:solidFill>
                <a:latin typeface="Lemonada"/>
                <a:ea typeface="Lemonada"/>
                <a:cs typeface="Lemonada"/>
                <a:sym typeface="Lemonada"/>
              </a:rPr>
            </a:br>
            <a:r>
              <a:rPr lang="en-US" sz="4400" b="1" dirty="0">
                <a:solidFill>
                  <a:srgbClr val="CC04A1"/>
                </a:solidFill>
                <a:latin typeface="Lemonada"/>
                <a:ea typeface="Lemonada"/>
                <a:cs typeface="Lemonada"/>
                <a:sym typeface="Lemonada"/>
              </a:rPr>
              <a:t> </a:t>
            </a:r>
            <a:r>
              <a:rPr lang="en-US" sz="4400" b="1" dirty="0">
                <a:solidFill>
                  <a:srgbClr val="38761D"/>
                </a:solidFill>
                <a:latin typeface="Lemonada"/>
                <a:ea typeface="Lemonada"/>
                <a:cs typeface="Lemonada"/>
                <a:sym typeface="Lemonada"/>
              </a:rPr>
              <a:t>United Arab Emirates. </a:t>
            </a:r>
            <a:endParaRPr sz="4400" b="1" dirty="0">
              <a:solidFill>
                <a:srgbClr val="38761D"/>
              </a:solidFill>
              <a:latin typeface="Lemonada"/>
              <a:ea typeface="Lemonada"/>
              <a:cs typeface="Lemonada"/>
              <a:sym typeface="Lemonada"/>
            </a:endParaRPr>
          </a:p>
        </p:txBody>
      </p:sp>
      <p:pic>
        <p:nvPicPr>
          <p:cNvPr id="204" name="Google Shape;20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442"/>
            <a:ext cx="12059920" cy="6766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04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84535" y="230886"/>
            <a:ext cx="6522328" cy="954023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ar-A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</a:t>
            </a:r>
            <a:r>
              <a:rPr lang="es-ES" altLang="ar-AE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Exit</a:t>
            </a:r>
            <a:r>
              <a:rPr lang="es-ES" altLang="ar-AE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Ticket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6" y="1379030"/>
            <a:ext cx="9182100" cy="5179314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Ø"/>
              <a:defRPr/>
            </a:pP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Draw your Pie chart that represent how you spend your time .</a:t>
            </a:r>
            <a:endParaRPr lang="es-ES" altLang="ar-AE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4340" name="Picture 5" descr="https://static.vecteezy.com/system/resources/previews/000/431/167/non_2x/vector-opposite-wordcard-for-entrance-and-ex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7" t="1122"/>
          <a:stretch>
            <a:fillRect/>
          </a:stretch>
        </p:blipFill>
        <p:spPr bwMode="auto">
          <a:xfrm>
            <a:off x="9942352" y="861948"/>
            <a:ext cx="2083266" cy="39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953084" y="3101374"/>
            <a:ext cx="3492615" cy="345697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6585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249A-09B1-4B49-B323-1036E640A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2074" y="2405145"/>
            <a:ext cx="9173659" cy="4068963"/>
          </a:xfrm>
          <a:solidFill>
            <a:schemeClr val="bg1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>
              <a:rot lat="0" lon="0" rev="0"/>
            </a:lightRig>
          </a:scene3d>
          <a:sp3d>
            <a:bevelT w="0" h="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Type if you are confused.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Type if you are getting there.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0" indent="0" algn="l">
              <a:buNone/>
            </a:pPr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   Type if you got it!</a:t>
            </a: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3" t="8171" r="5799" b="9690"/>
          <a:stretch/>
        </p:blipFill>
        <p:spPr>
          <a:xfrm flipH="1">
            <a:off x="8849996" y="2405144"/>
            <a:ext cx="1446043" cy="1350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4" t="8171" r="36268" b="9690"/>
          <a:stretch/>
        </p:blipFill>
        <p:spPr>
          <a:xfrm flipH="1">
            <a:off x="9049670" y="3756141"/>
            <a:ext cx="1476389" cy="1379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69249A-09B1-4B49-B323-1036E640A733}"/>
              </a:ext>
            </a:extLst>
          </p:cNvPr>
          <p:cNvSpPr txBox="1">
            <a:spLocks/>
          </p:cNvSpPr>
          <p:nvPr/>
        </p:nvSpPr>
        <p:spPr>
          <a:xfrm>
            <a:off x="4740442" y="1462668"/>
            <a:ext cx="6930189" cy="7177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u="sng" dirty="0">
                <a:solidFill>
                  <a:srgbClr val="FF0000"/>
                </a:solidFill>
              </a:rPr>
              <a:t>Evaluate your learning for: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" t="6974" r="63656" b="10887"/>
          <a:stretch/>
        </p:blipFill>
        <p:spPr>
          <a:xfrm flipH="1">
            <a:off x="9002245" y="5159428"/>
            <a:ext cx="1523814" cy="1327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4E7732-62F2-4E8B-A2CD-4797F45B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88" y="329698"/>
            <a:ext cx="4499810" cy="1383631"/>
          </a:xfrm>
          <a:prstGeom prst="ellipse">
            <a:avLst/>
          </a:prstGeom>
          <a:solidFill>
            <a:srgbClr val="4CCD33"/>
          </a:solidFill>
          <a:ln w="174625" cmpd="thinThick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Self Evaluation</a:t>
            </a:r>
          </a:p>
        </p:txBody>
      </p:sp>
    </p:spTree>
    <p:extLst>
      <p:ext uri="{BB962C8B-B14F-4D97-AF65-F5344CB8AC3E}">
        <p14:creationId xmlns:p14="http://schemas.microsoft.com/office/powerpoint/2010/main" val="367333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B4EE7779-A8B8-411B-9F1B-70FB6F919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" t="15897" r="379" b="16253"/>
          <a:stretch/>
        </p:blipFill>
        <p:spPr bwMode="auto">
          <a:xfrm>
            <a:off x="3749040" y="4099560"/>
            <a:ext cx="3171323" cy="15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7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table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" r="1" b="8709"/>
          <a:stretch/>
        </p:blipFill>
        <p:spPr>
          <a:xfrm>
            <a:off x="1076326" y="428625"/>
            <a:ext cx="5114925" cy="5924550"/>
          </a:xfrm>
          <a:custGeom>
            <a:avLst/>
            <a:gdLst/>
            <a:ahLst/>
            <a:cxnLst/>
            <a:rect l="l" t="t" r="r" b="b"/>
            <a:pathLst>
              <a:path w="7759940" h="6858001">
                <a:moveTo>
                  <a:pt x="0" y="0"/>
                </a:moveTo>
                <a:lnTo>
                  <a:pt x="1296537" y="0"/>
                </a:lnTo>
                <a:lnTo>
                  <a:pt x="1296537" y="1"/>
                </a:lnTo>
                <a:lnTo>
                  <a:pt x="6415225" y="1"/>
                </a:lnTo>
                <a:lnTo>
                  <a:pt x="6415225" y="0"/>
                </a:lnTo>
                <a:lnTo>
                  <a:pt x="7758763" y="0"/>
                </a:lnTo>
                <a:lnTo>
                  <a:pt x="7733718" y="155677"/>
                </a:lnTo>
                <a:lnTo>
                  <a:pt x="7709849" y="310668"/>
                </a:lnTo>
                <a:lnTo>
                  <a:pt x="7686485" y="466344"/>
                </a:lnTo>
                <a:lnTo>
                  <a:pt x="7666482" y="622707"/>
                </a:lnTo>
                <a:lnTo>
                  <a:pt x="7646311" y="778383"/>
                </a:lnTo>
                <a:lnTo>
                  <a:pt x="7627485" y="934746"/>
                </a:lnTo>
                <a:lnTo>
                  <a:pt x="7611349" y="1089051"/>
                </a:lnTo>
                <a:lnTo>
                  <a:pt x="7596053" y="1245413"/>
                </a:lnTo>
                <a:lnTo>
                  <a:pt x="7582101" y="1401090"/>
                </a:lnTo>
                <a:lnTo>
                  <a:pt x="7569999" y="1554023"/>
                </a:lnTo>
                <a:lnTo>
                  <a:pt x="7557896" y="1709014"/>
                </a:lnTo>
                <a:lnTo>
                  <a:pt x="7547811" y="1861947"/>
                </a:lnTo>
                <a:lnTo>
                  <a:pt x="7539911" y="2014881"/>
                </a:lnTo>
                <a:lnTo>
                  <a:pt x="7531674" y="2167128"/>
                </a:lnTo>
                <a:lnTo>
                  <a:pt x="7524783" y="2318004"/>
                </a:lnTo>
                <a:lnTo>
                  <a:pt x="7519908" y="2467509"/>
                </a:lnTo>
                <a:lnTo>
                  <a:pt x="7515706" y="2617013"/>
                </a:lnTo>
                <a:lnTo>
                  <a:pt x="7511672" y="2765146"/>
                </a:lnTo>
                <a:lnTo>
                  <a:pt x="7509823" y="2911221"/>
                </a:lnTo>
                <a:lnTo>
                  <a:pt x="7507806" y="3057297"/>
                </a:lnTo>
                <a:lnTo>
                  <a:pt x="7506797" y="3201315"/>
                </a:lnTo>
                <a:lnTo>
                  <a:pt x="7507806" y="3343961"/>
                </a:lnTo>
                <a:lnTo>
                  <a:pt x="7507806" y="3485236"/>
                </a:lnTo>
                <a:lnTo>
                  <a:pt x="7509823" y="3625139"/>
                </a:lnTo>
                <a:lnTo>
                  <a:pt x="7512848" y="3762299"/>
                </a:lnTo>
                <a:lnTo>
                  <a:pt x="7515706" y="3898087"/>
                </a:lnTo>
                <a:lnTo>
                  <a:pt x="7518900" y="4031133"/>
                </a:lnTo>
                <a:lnTo>
                  <a:pt x="7523774" y="4163492"/>
                </a:lnTo>
                <a:lnTo>
                  <a:pt x="7528985" y="4293793"/>
                </a:lnTo>
                <a:lnTo>
                  <a:pt x="7533691" y="4421352"/>
                </a:lnTo>
                <a:lnTo>
                  <a:pt x="7546971" y="4670298"/>
                </a:lnTo>
                <a:lnTo>
                  <a:pt x="7561090" y="4908956"/>
                </a:lnTo>
                <a:lnTo>
                  <a:pt x="7575882" y="5138013"/>
                </a:lnTo>
                <a:lnTo>
                  <a:pt x="7592187" y="5354726"/>
                </a:lnTo>
                <a:lnTo>
                  <a:pt x="7609164" y="5561838"/>
                </a:lnTo>
                <a:lnTo>
                  <a:pt x="7627485" y="5753862"/>
                </a:lnTo>
                <a:lnTo>
                  <a:pt x="7645471" y="5934227"/>
                </a:lnTo>
                <a:lnTo>
                  <a:pt x="7663456" y="6100191"/>
                </a:lnTo>
                <a:lnTo>
                  <a:pt x="7680433" y="6252438"/>
                </a:lnTo>
                <a:lnTo>
                  <a:pt x="7696570" y="6387541"/>
                </a:lnTo>
                <a:lnTo>
                  <a:pt x="7711866" y="6509613"/>
                </a:lnTo>
                <a:lnTo>
                  <a:pt x="7724641" y="6612483"/>
                </a:lnTo>
                <a:lnTo>
                  <a:pt x="7736743" y="6698894"/>
                </a:lnTo>
                <a:lnTo>
                  <a:pt x="7754057" y="6817538"/>
                </a:lnTo>
                <a:lnTo>
                  <a:pt x="7759940" y="6858000"/>
                </a:lnTo>
                <a:lnTo>
                  <a:pt x="6854586" y="6858000"/>
                </a:lnTo>
                <a:lnTo>
                  <a:pt x="6854586" y="6858001"/>
                </a:lnTo>
                <a:lnTo>
                  <a:pt x="764022" y="6858001"/>
                </a:lnTo>
                <a:lnTo>
                  <a:pt x="76402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/>
          <p:cNvSpPr txBox="1"/>
          <p:nvPr/>
        </p:nvSpPr>
        <p:spPr>
          <a:xfrm>
            <a:off x="6191252" y="2543578"/>
            <a:ext cx="5267324" cy="1015663"/>
          </a:xfrm>
          <a:prstGeom prst="rect">
            <a:avLst/>
          </a:prstGeom>
          <a:ln w="57150">
            <a:solidFill>
              <a:srgbClr val="12102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en-US" sz="6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highlight>
                  <a:srgbClr val="00FFFF"/>
                </a:highlight>
                <a:latin typeface="Arial" panose="020B0604020202020204"/>
              </a:rPr>
              <a:t>Attendance</a:t>
            </a:r>
            <a:endParaRPr lang="en-US" sz="60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highlight>
                <a:srgbClr val="00FFFF"/>
              </a:highlight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822618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685801" y="3274234"/>
            <a:ext cx="11201400" cy="2406515"/>
          </a:xfrm>
          <a:custGeom>
            <a:avLst/>
            <a:gdLst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6056415 w 9880270"/>
              <a:gd name="connsiteY4" fmla="*/ 1900052 h 2101933"/>
              <a:gd name="connsiteX5" fmla="*/ 7992093 w 9880270"/>
              <a:gd name="connsiteY5" fmla="*/ 1282535 h 2101933"/>
              <a:gd name="connsiteX6" fmla="*/ 9880270 w 9880270"/>
              <a:gd name="connsiteY6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7992093 w 9880270"/>
              <a:gd name="connsiteY4" fmla="*/ 1282535 h 2101933"/>
              <a:gd name="connsiteX5" fmla="*/ 9880270 w 9880270"/>
              <a:gd name="connsiteY5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4785756 w 9880270"/>
              <a:gd name="connsiteY3" fmla="*/ 16387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5655039 w 9880270"/>
              <a:gd name="connsiteY3" fmla="*/ 18673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3135085 w 9880270"/>
              <a:gd name="connsiteY2" fmla="*/ 570016 h 2101933"/>
              <a:gd name="connsiteX3" fmla="*/ 5655039 w 9880270"/>
              <a:gd name="connsiteY3" fmla="*/ 1867395 h 2101933"/>
              <a:gd name="connsiteX4" fmla="*/ 9880270 w 9880270"/>
              <a:gd name="connsiteY4" fmla="*/ 0 h 2101933"/>
              <a:gd name="connsiteX0" fmla="*/ 0 w 9880270"/>
              <a:gd name="connsiteY0" fmla="*/ 2101933 h 2101933"/>
              <a:gd name="connsiteX1" fmla="*/ 1270660 w 9880270"/>
              <a:gd name="connsiteY1" fmla="*/ 771896 h 2101933"/>
              <a:gd name="connsiteX2" fmla="*/ 5655039 w 9880270"/>
              <a:gd name="connsiteY2" fmla="*/ 1867395 h 2101933"/>
              <a:gd name="connsiteX3" fmla="*/ 9880270 w 9880270"/>
              <a:gd name="connsiteY3" fmla="*/ 0 h 2101933"/>
              <a:gd name="connsiteX0" fmla="*/ 0 w 9880270"/>
              <a:gd name="connsiteY0" fmla="*/ 2101933 h 2217717"/>
              <a:gd name="connsiteX1" fmla="*/ 5655039 w 9880270"/>
              <a:gd name="connsiteY1" fmla="*/ 1867395 h 2217717"/>
              <a:gd name="connsiteX2" fmla="*/ 9880270 w 9880270"/>
              <a:gd name="connsiteY2" fmla="*/ 0 h 2217717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3063215"/>
              <a:gd name="connsiteX1" fmla="*/ 5655039 w 9880270"/>
              <a:gd name="connsiteY1" fmla="*/ 2712893 h 3063215"/>
              <a:gd name="connsiteX2" fmla="*/ 9880270 w 9880270"/>
              <a:gd name="connsiteY2" fmla="*/ 845498 h 3063215"/>
              <a:gd name="connsiteX0" fmla="*/ 0 w 9880270"/>
              <a:gd name="connsiteY0" fmla="*/ 2947431 h 2947431"/>
              <a:gd name="connsiteX1" fmla="*/ 5655039 w 9880270"/>
              <a:gd name="connsiteY1" fmla="*/ 2712893 h 2947431"/>
              <a:gd name="connsiteX2" fmla="*/ 9880270 w 9880270"/>
              <a:gd name="connsiteY2" fmla="*/ 845498 h 2947431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017693"/>
              <a:gd name="connsiteX1" fmla="*/ 5655039 w 9880270"/>
              <a:gd name="connsiteY1" fmla="*/ 3017693 h 3017693"/>
              <a:gd name="connsiteX2" fmla="*/ 9880270 w 9880270"/>
              <a:gd name="connsiteY2" fmla="*/ 845498 h 3017693"/>
              <a:gd name="connsiteX0" fmla="*/ 0 w 9880270"/>
              <a:gd name="connsiteY0" fmla="*/ 2947431 h 3398693"/>
              <a:gd name="connsiteX1" fmla="*/ 6208220 w 9880270"/>
              <a:gd name="connsiteY1" fmla="*/ 3398693 h 3398693"/>
              <a:gd name="connsiteX2" fmla="*/ 9880270 w 9880270"/>
              <a:gd name="connsiteY2" fmla="*/ 845498 h 3398693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2947431"/>
              <a:gd name="connsiteX1" fmla="*/ 5417962 w 9880270"/>
              <a:gd name="connsiteY1" fmla="*/ 2560493 h 2947431"/>
              <a:gd name="connsiteX2" fmla="*/ 9880270 w 9880270"/>
              <a:gd name="connsiteY2" fmla="*/ 845498 h 2947431"/>
              <a:gd name="connsiteX0" fmla="*/ 0 w 9880270"/>
              <a:gd name="connsiteY0" fmla="*/ 2947431 h 3208687"/>
              <a:gd name="connsiteX1" fmla="*/ 5417962 w 9880270"/>
              <a:gd name="connsiteY1" fmla="*/ 2560493 h 3208687"/>
              <a:gd name="connsiteX2" fmla="*/ 9880270 w 9880270"/>
              <a:gd name="connsiteY2" fmla="*/ 845498 h 320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0270" h="3208687">
                <a:moveTo>
                  <a:pt x="0" y="2947431"/>
                </a:moveTo>
                <a:cubicBezTo>
                  <a:pt x="1473710" y="0"/>
                  <a:pt x="4011405" y="2061729"/>
                  <a:pt x="5417962" y="2560493"/>
                </a:cubicBezTo>
                <a:cubicBezTo>
                  <a:pt x="7056340" y="3208687"/>
                  <a:pt x="9065226" y="1703491"/>
                  <a:pt x="9880270" y="845498"/>
                </a:cubicBezTo>
              </a:path>
            </a:pathLst>
          </a:custGeom>
          <a:ln w="19050">
            <a:solidFill>
              <a:srgbClr val="9B9B9B">
                <a:alpha val="49804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7635" y="3623411"/>
            <a:ext cx="697628" cy="17081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BottomLeft">
                <a:rot lat="0" lon="0" rev="900000"/>
              </a:camera>
              <a:lightRig rig="threePt" dir="t"/>
            </a:scene3d>
          </a:bodyPr>
          <a:lstStyle/>
          <a:p>
            <a:pPr algn="ctr"/>
            <a:r>
              <a:rPr lang="en-US" sz="10500" dirty="0">
                <a:ln w="31750">
                  <a:solidFill>
                    <a:srgbClr val="4BACC6">
                      <a:lumMod val="7500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85000">
                      <a:srgbClr val="D7E5F5"/>
                    </a:gs>
                  </a:gsLst>
                  <a:lin ang="5400000" scaled="1"/>
                </a:gradFill>
                <a:effectLst>
                  <a:glow rad="139700">
                    <a:srgbClr val="4BACC6">
                      <a:satMod val="175000"/>
                      <a:alpha val="40000"/>
                    </a:srgb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Impact" pitchFamily="34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3324" y="4129206"/>
            <a:ext cx="861133" cy="170816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bliqueBottomLeft">
                <a:rot lat="0" lon="0" rev="20999999"/>
              </a:camera>
              <a:lightRig rig="threePt" dir="t"/>
            </a:scene3d>
          </a:bodyPr>
          <a:lstStyle/>
          <a:p>
            <a:pPr algn="ctr"/>
            <a:r>
              <a:rPr lang="en-US" sz="10500" dirty="0">
                <a:ln w="31750">
                  <a:solidFill>
                    <a:srgbClr val="F79646">
                      <a:lumMod val="7500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85000">
                      <a:srgbClr val="D7E5F5"/>
                    </a:gs>
                  </a:gsLst>
                  <a:lin ang="5400000" scaled="1"/>
                </a:gradFill>
                <a:effectLst>
                  <a:glow rad="139700">
                    <a:srgbClr val="F79646">
                      <a:satMod val="175000"/>
                      <a:alpha val="40000"/>
                    </a:srgb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Impact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13779" y="4129206"/>
            <a:ext cx="898003" cy="17081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bliqueBottomLeft">
                <a:rot lat="0" lon="0" rev="300000"/>
              </a:camera>
              <a:lightRig rig="threePt" dir="t"/>
            </a:scene3d>
          </a:bodyPr>
          <a:lstStyle/>
          <a:p>
            <a:pPr algn="ctr"/>
            <a:r>
              <a:rPr lang="en-US" sz="10500" dirty="0">
                <a:ln w="31750">
                  <a:solidFill>
                    <a:srgbClr val="9BBB59">
                      <a:lumMod val="75000"/>
                    </a:srgbClr>
                  </a:solidFill>
                </a:ln>
                <a:gradFill>
                  <a:gsLst>
                    <a:gs pos="0">
                      <a:prstClr val="white"/>
                    </a:gs>
                    <a:gs pos="85000">
                      <a:srgbClr val="D7E5F5"/>
                    </a:gs>
                  </a:gsLst>
                  <a:lin ang="5400000" scaled="1"/>
                </a:gra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  <a:outerShdw blurRad="101600" dist="381000" dir="8100000" algn="tr" rotWithShape="0">
                    <a:prstClr val="black">
                      <a:alpha val="18000"/>
                    </a:prstClr>
                  </a:outerShdw>
                </a:effectLst>
                <a:latin typeface="Impact" pitchFamily="34" charset="0"/>
              </a:rPr>
              <a:t>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424D41-501E-4FD8-ACAB-4366A24F852C}"/>
              </a:ext>
            </a:extLst>
          </p:cNvPr>
          <p:cNvSpPr txBox="1">
            <a:spLocks/>
          </p:cNvSpPr>
          <p:nvPr/>
        </p:nvSpPr>
        <p:spPr>
          <a:xfrm>
            <a:off x="466726" y="201039"/>
            <a:ext cx="11420474" cy="34096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b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Unit 8:</a:t>
            </a:r>
            <a:br>
              <a:rPr lang="en-US" b="1" u="sng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br>
              <a: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People and numbers </a:t>
            </a:r>
            <a:endParaRPr lang="en-US" sz="7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107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867 -0.19814 C 0.71497 -0.06875 0.59153 0.06112 0.50221 0.12315 C 0.41302 0.18542 0.36693 0.18426 0.30286 0.17315 C 0.2388 0.16227 0.16758 0.08889 0.11719 0.05811 C 0.06666 0.02709 0.0332 0.00764 1.875E-6 -0.01134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40" y="1884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800000">
                                      <p:cBhvr>
                                        <p:cTn id="16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7155 -0.25324 C 0.64467 -0.19722 0.40977 0.04584 0.2905 0.0838 C 0.17123 0.12176 0.06055 -0.00347 -4.58333E-6 -0.02662 " pathEditMode="relative" rAng="0" ptsTypes="AAA">
                                      <p:cBhvr>
                                        <p:cTn id="18" dur="1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81" y="17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autoRev="1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1800000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60351 -0.21875 C 0.54388 -0.16828 0.3457 0.05024 0.24518 0.08449 C 0.14453 0.11852 0.05104 0.00602 1.66667E-6 -0.01481 " pathEditMode="relative" rAng="0" ptsTypes="AAA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82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5CF45-AB26-4CD9-8297-AEDC6995D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761" y="475505"/>
            <a:ext cx="7378564" cy="1827885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000" u="sng" spc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Lesson 1:</a:t>
            </a:r>
          </a:p>
          <a:p>
            <a:endParaRPr lang="en-US" sz="5400" b="1" u="sng" dirty="0">
              <a:ln/>
              <a:solidFill>
                <a:schemeClr val="accent4"/>
              </a:solidFill>
            </a:endParaRPr>
          </a:p>
          <a:p>
            <a:r>
              <a:rPr lang="en-US" sz="7200" spc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How we </a:t>
            </a:r>
          </a:p>
          <a:p>
            <a:r>
              <a:rPr lang="en-US" sz="7200" spc="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spend our time ?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4E2D64DF-3B8E-484C-8955-1E3675652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33" y="229088"/>
            <a:ext cx="4901627" cy="37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3588CF-AE3D-4176-8DF1-533D5066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6" y="2392569"/>
            <a:ext cx="4251960" cy="1731195"/>
          </a:xfrm>
        </p:spPr>
        <p:txBody>
          <a:bodyPr>
            <a:normAutofit/>
          </a:bodyPr>
          <a:lstStyle/>
          <a:p>
            <a:r>
              <a:rPr lang="en-US" sz="6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C49781-4F2F-4F03-9815-E1B0CBA04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753764"/>
              </p:ext>
            </p:extLst>
          </p:nvPr>
        </p:nvGraphicFramePr>
        <p:xfrm>
          <a:off x="4865105" y="477603"/>
          <a:ext cx="7004166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67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63062-C146-446F-BDEB-E2AF124F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370" y="491387"/>
            <a:ext cx="4758780" cy="103253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6000" u="sng" cap="none" spc="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Warming 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77D63-4000-4371-9D54-837AFE29F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2449140"/>
            <a:ext cx="5032248" cy="1683948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How you spend your time ?</a:t>
            </a:r>
          </a:p>
        </p:txBody>
      </p:sp>
      <p:pic>
        <p:nvPicPr>
          <p:cNvPr id="5" name="Picture 4" descr="A picture containing text, outdoor, building, map&#10;&#10;Description generated with very high confidence">
            <a:extLst>
              <a:ext uri="{FF2B5EF4-FFF2-40B4-BE49-F238E27FC236}">
                <a16:creationId xmlns:a16="http://schemas.microsoft.com/office/drawing/2014/main" id="{677BCA6C-734F-4EC3-8EF2-55F7DB5F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7" y="84343"/>
            <a:ext cx="6997148" cy="668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F305-3417-4E36-84FE-290E8149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27" y="113746"/>
            <a:ext cx="11920737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Fractions</a:t>
            </a:r>
          </a:p>
        </p:txBody>
      </p:sp>
      <p:pic>
        <p:nvPicPr>
          <p:cNvPr id="15" name="Picture 2" descr="https://www.ducksters.com/kidsmath/fractions1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2" t="-1293" r="-1"/>
          <a:stretch/>
        </p:blipFill>
        <p:spPr bwMode="auto">
          <a:xfrm>
            <a:off x="4589049" y="1622281"/>
            <a:ext cx="2426536" cy="34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ducksters.com/kidsmath/fractions1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3" t="343" r="48766"/>
          <a:stretch/>
        </p:blipFill>
        <p:spPr bwMode="auto">
          <a:xfrm>
            <a:off x="749808" y="1439309"/>
            <a:ext cx="2642616" cy="32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www.ducksters.com/kidsmath/fractions14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11" t="-49" r="23476" b="-1"/>
          <a:stretch/>
        </p:blipFill>
        <p:spPr bwMode="auto">
          <a:xfrm>
            <a:off x="8799578" y="1439309"/>
            <a:ext cx="2582780" cy="336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84461" y="4648956"/>
            <a:ext cx="1910698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</a:rPr>
              <a:t>half</a:t>
            </a:r>
            <a:endParaRPr lang="ar-AE" sz="6000" b="1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73855" y="4969383"/>
            <a:ext cx="3988967" cy="16123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Three quarters</a:t>
            </a:r>
            <a:endParaRPr lang="ar-AE" sz="48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10059" y="4648956"/>
            <a:ext cx="2884532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a quarter</a:t>
            </a:r>
            <a:endParaRPr lang="ar-AE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2609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1965</TotalTime>
  <Words>169</Words>
  <Application>Microsoft Office PowerPoint</Application>
  <PresentationFormat>Widescreen</PresentationFormat>
  <Paragraphs>56</Paragraphs>
  <Slides>21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Berlin Sans FB Demi</vt:lpstr>
      <vt:lpstr>Calibri</vt:lpstr>
      <vt:lpstr>Comic Sans MS</vt:lpstr>
      <vt:lpstr>Gill Sans MT</vt:lpstr>
      <vt:lpstr>Impact</vt:lpstr>
      <vt:lpstr>Lemonada</vt:lpstr>
      <vt:lpstr>Majalla UI</vt:lpstr>
      <vt:lpstr>Wingdings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Objectives: </vt:lpstr>
      <vt:lpstr>Warming up </vt:lpstr>
      <vt:lpstr>Fractions</vt:lpstr>
      <vt:lpstr> 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Exit Ticket</vt:lpstr>
      <vt:lpstr>Self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lesson 1</dc:title>
  <dc:creator>منى البلوشي</dc:creator>
  <cp:lastModifiedBy>Me</cp:lastModifiedBy>
  <cp:revision>44</cp:revision>
  <dcterms:created xsi:type="dcterms:W3CDTF">2020-04-02T23:22:57Z</dcterms:created>
  <dcterms:modified xsi:type="dcterms:W3CDTF">2026-03-25T03:07:45Z</dcterms:modified>
</cp:coreProperties>
</file>