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40"/>
  </p:notesMasterIdLst>
  <p:handoutMasterIdLst>
    <p:handoutMasterId r:id="rId41"/>
  </p:handoutMasterIdLst>
  <p:sldIdLst>
    <p:sldId id="362" r:id="rId6"/>
    <p:sldId id="557" r:id="rId7"/>
    <p:sldId id="588" r:id="rId8"/>
    <p:sldId id="368" r:id="rId9"/>
    <p:sldId id="593" r:id="rId10"/>
    <p:sldId id="592" r:id="rId11"/>
    <p:sldId id="304" r:id="rId12"/>
    <p:sldId id="305" r:id="rId13"/>
    <p:sldId id="450" r:id="rId14"/>
    <p:sldId id="585" r:id="rId15"/>
    <p:sldId id="561" r:id="rId16"/>
    <p:sldId id="562" r:id="rId17"/>
    <p:sldId id="563" r:id="rId18"/>
    <p:sldId id="564" r:id="rId19"/>
    <p:sldId id="569" r:id="rId20"/>
    <p:sldId id="586" r:id="rId21"/>
    <p:sldId id="568" r:id="rId22"/>
    <p:sldId id="565" r:id="rId23"/>
    <p:sldId id="566" r:id="rId24"/>
    <p:sldId id="567" r:id="rId25"/>
    <p:sldId id="570" r:id="rId26"/>
    <p:sldId id="590" r:id="rId27"/>
    <p:sldId id="587" r:id="rId28"/>
    <p:sldId id="571" r:id="rId29"/>
    <p:sldId id="572" r:id="rId30"/>
    <p:sldId id="574" r:id="rId31"/>
    <p:sldId id="575" r:id="rId32"/>
    <p:sldId id="576" r:id="rId33"/>
    <p:sldId id="591" r:id="rId34"/>
    <p:sldId id="581" r:id="rId35"/>
    <p:sldId id="582" r:id="rId36"/>
    <p:sldId id="583" r:id="rId37"/>
    <p:sldId id="584" r:id="rId38"/>
    <p:sldId id="589" r:id="rId39"/>
  </p:sldIdLst>
  <p:sldSz cx="12192000" cy="6858000"/>
  <p:notesSz cx="7010400" cy="9236075"/>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27" userDrawn="1">
          <p15:clr>
            <a:srgbClr val="A4A3A4"/>
          </p15:clr>
        </p15:guide>
        <p15:guide id="2" orient="horz" pos="2999"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0" userDrawn="1">
          <p15:clr>
            <a:srgbClr val="A4A3A4"/>
          </p15:clr>
        </p15:guide>
        <p15:guide id="8" orient="horz" pos="3120" userDrawn="1">
          <p15:clr>
            <a:srgbClr val="A4A3A4"/>
          </p15:clr>
        </p15:guide>
        <p15:guide id="9" pos="48" userDrawn="1">
          <p15:clr>
            <a:srgbClr val="A4A3A4"/>
          </p15:clr>
        </p15:guide>
        <p15:guide id="10" pos="710" userDrawn="1">
          <p15:clr>
            <a:srgbClr val="A4A3A4"/>
          </p15:clr>
        </p15:guide>
        <p15:guide id="11" pos="64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88" userDrawn="1">
          <p15:clr>
            <a:srgbClr val="A4A3A4"/>
          </p15:clr>
        </p15:guide>
        <p15:guide id="20" pos="5904" userDrawn="1">
          <p15:clr>
            <a:srgbClr val="A4A3A4"/>
          </p15:clr>
        </p15:guide>
        <p15:guide id="21" pos="55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121024-C2F1-772D-4EE0-0DA310714C15}" name="Nithiyanadhan Rajagopal" initials="NR" userId="S::Nithiyanandhan.R@spi-global.com::7ab3c0d7-e1d9-4568-9b85-35969e8fd21e" providerId="AD"/>
  <p188:author id="{D1433D37-D2E3-4444-6BDD-3E1ACC9A2A8D}" name="Joel B" initials="JB" userId="S::joel.benjamin@spi-global.com::95ddb632-f0c2-46ff-aefc-0c5d5f4a0b2a" providerId="AD"/>
  <p188:author id="{63F5D65C-55DF-85BC-12F8-9DD3513B626F}" name="jeppick@gmail.com" initials="je" userId="S::urn:spo:guest#jeppick@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 id="2" name="Oxley, Angela" initials="OA" lastIdx="89" clrIdx="1">
    <p:extLst>
      <p:ext uri="{19B8F6BF-5375-455C-9EA6-DF929625EA0E}">
        <p15:presenceInfo xmlns:p15="http://schemas.microsoft.com/office/powerpoint/2012/main" userId="S::angela.oxley@mheducation.com::2701a8e4-ff8b-43b5-b1ab-b049b2cef046" providerId="AD"/>
      </p:ext>
    </p:extLst>
  </p:cmAuthor>
  <p:cmAuthor id="3" name="Crowl, Jennifer" initials="CJ" lastIdx="1" clrIdx="2">
    <p:extLst>
      <p:ext uri="{19B8F6BF-5375-455C-9EA6-DF929625EA0E}">
        <p15:presenceInfo xmlns:p15="http://schemas.microsoft.com/office/powerpoint/2012/main" userId="S::jennifer.crowl@mheducation.com::77259450-2fd8-46bb-9e27-f3a51ab93a25" providerId="AD"/>
      </p:ext>
    </p:extLst>
  </p:cmAuthor>
  <p:cmAuthor id="4" name="R2, Ranjithkumar" initials="RR" lastIdx="7" clrIdx="3">
    <p:extLst>
      <p:ext uri="{19B8F6BF-5375-455C-9EA6-DF929625EA0E}">
        <p15:presenceInfo xmlns:p15="http://schemas.microsoft.com/office/powerpoint/2012/main" userId="R2, Ranjithkumar" providerId="None"/>
      </p:ext>
    </p:extLst>
  </p:cmAuthor>
  <p:cmAuthor id="5" name="T, Karthika" initials="TK" lastIdx="14" clrIdx="4">
    <p:extLst>
      <p:ext uri="{19B8F6BF-5375-455C-9EA6-DF929625EA0E}">
        <p15:presenceInfo xmlns:p15="http://schemas.microsoft.com/office/powerpoint/2012/main" userId="T, Karthika" providerId="None"/>
      </p:ext>
    </p:extLst>
  </p:cmAuthor>
  <p:cmAuthor id="6" name="Nithiyanadhan Rajagopal" initials="NR" lastIdx="10" clrIdx="5">
    <p:extLst>
      <p:ext uri="{19B8F6BF-5375-455C-9EA6-DF929625EA0E}">
        <p15:presenceInfo xmlns:p15="http://schemas.microsoft.com/office/powerpoint/2012/main" userId="S::Nithiyanandhan.R@spi-global.com::7ab3c0d7-e1d9-4568-9b85-35969e8fd2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969"/>
    <a:srgbClr val="FF0000"/>
    <a:srgbClr val="33175A"/>
    <a:srgbClr val="00A6B9"/>
    <a:srgbClr val="00C7C3"/>
    <a:srgbClr val="02F0DE"/>
    <a:srgbClr val="FFB600"/>
    <a:srgbClr val="33F0E1"/>
    <a:srgbClr val="01708C"/>
    <a:srgbClr val="6921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91391" autoAdjust="0"/>
  </p:normalViewPr>
  <p:slideViewPr>
    <p:cSldViewPr snapToGrid="0">
      <p:cViewPr varScale="1">
        <p:scale>
          <a:sx n="104" d="100"/>
          <a:sy n="104" d="100"/>
        </p:scale>
        <p:origin x="756" y="108"/>
      </p:cViewPr>
      <p:guideLst>
        <p:guide pos="1527"/>
        <p:guide orient="horz" pos="2999"/>
        <p:guide orient="horz" pos="384"/>
        <p:guide orient="horz" pos="2520"/>
        <p:guide orient="horz" pos="1080"/>
        <p:guide orient="horz" pos="1680"/>
        <p:guide orient="horz" pos="3430"/>
        <p:guide orient="horz" pos="3120"/>
        <p:guide pos="48"/>
        <p:guide pos="710"/>
        <p:guide pos="6480"/>
        <p:guide pos="2597"/>
        <p:guide pos="288"/>
        <p:guide orient="horz" pos="2160"/>
        <p:guide orient="horz" pos="216"/>
        <p:guide orient="horz" pos="936"/>
        <p:guide pos="4368"/>
        <p:guide pos="7296"/>
        <p:guide pos="3288"/>
        <p:guide pos="5904"/>
        <p:guide pos="5568"/>
      </p:guideLst>
    </p:cSldViewPr>
  </p:slideViewPr>
  <p:outlineViewPr>
    <p:cViewPr>
      <p:scale>
        <a:sx n="33" d="100"/>
        <a:sy n="33" d="100"/>
      </p:scale>
      <p:origin x="0" y="-5814"/>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 /><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9" Type="http://schemas.openxmlformats.org/officeDocument/2006/relationships/slide" Target="slides/slide34.xml" /><Relationship Id="rId3" Type="http://schemas.openxmlformats.org/officeDocument/2006/relationships/customXml" Target="../customXml/item3.xml" /><Relationship Id="rId21" Type="http://schemas.openxmlformats.org/officeDocument/2006/relationships/slide" Target="slides/slide16.xml" /><Relationship Id="rId34" Type="http://schemas.openxmlformats.org/officeDocument/2006/relationships/slide" Target="slides/slide29.xml" /><Relationship Id="rId42" Type="http://schemas.openxmlformats.org/officeDocument/2006/relationships/tags" Target="tags/tag1.xml" /><Relationship Id="rId47" Type="http://schemas.openxmlformats.org/officeDocument/2006/relationships/tableStyles" Target="tableStyles.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slide" Target="slides/slide28.xml" /><Relationship Id="rId38" Type="http://schemas.openxmlformats.org/officeDocument/2006/relationships/slide" Target="slides/slide33.xml" /><Relationship Id="rId46" Type="http://schemas.openxmlformats.org/officeDocument/2006/relationships/theme" Target="theme/theme1.xml" /><Relationship Id="rId2" Type="http://schemas.openxmlformats.org/officeDocument/2006/relationships/customXml" Target="../customXml/item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41" Type="http://schemas.openxmlformats.org/officeDocument/2006/relationships/handoutMaster" Target="handoutMasters/handoutMaster1.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slide" Target="slides/slide27.xml" /><Relationship Id="rId37" Type="http://schemas.openxmlformats.org/officeDocument/2006/relationships/slide" Target="slides/slide32.xml" /><Relationship Id="rId40" Type="http://schemas.openxmlformats.org/officeDocument/2006/relationships/notesMaster" Target="notesMasters/notesMaster1.xml" /><Relationship Id="rId45" Type="http://schemas.openxmlformats.org/officeDocument/2006/relationships/viewProps" Target="viewProps.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slide" Target="slides/slide31.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4" Type="http://schemas.openxmlformats.org/officeDocument/2006/relationships/presProps" Target="presProps.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slide" Target="slides/slide30.xml" /><Relationship Id="rId43" Type="http://schemas.openxmlformats.org/officeDocument/2006/relationships/commentAuthors" Target="commentAuthors.xml" /><Relationship Id="rId48" Type="http://schemas.microsoft.com/office/2018/10/relationships/authors" Target="author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9/18/2024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9/18/2024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1</a:t>
            </a:fld>
            <a:endParaRPr lang="en-US" dirty="0"/>
          </a:p>
        </p:txBody>
      </p:sp>
    </p:spTree>
    <p:extLst>
      <p:ext uri="{BB962C8B-B14F-4D97-AF65-F5344CB8AC3E}">
        <p14:creationId xmlns:p14="http://schemas.microsoft.com/office/powerpoint/2010/main" val="570618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a:solidFill>
                  <a:srgbClr val="FF0000"/>
                </a:solidFill>
              </a:rPr>
              <a:t>652.5</a:t>
            </a:r>
          </a:p>
          <a:p>
            <a:r>
              <a:rPr lang="en-IN" sz="1200" dirty="0">
                <a:solidFill>
                  <a:srgbClr val="FF0000"/>
                </a:solidFill>
              </a:rPr>
              <a:t>162</a:t>
            </a:r>
          </a:p>
          <a:p>
            <a:r>
              <a:rPr lang="en-IN" sz="1200" dirty="0">
                <a:solidFill>
                  <a:srgbClr val="FF0000"/>
                </a:solidFill>
              </a:rPr>
              <a:t>329.6</a:t>
            </a:r>
            <a:r>
              <a:rPr lang="en-IN" sz="1200" dirty="0">
                <a:solidFill>
                  <a:schemeClr val="tx2"/>
                </a:solidFill>
              </a:rPr>
              <a:t> </a:t>
            </a:r>
            <a:endParaRPr lang="en-IN" sz="1200" dirty="0">
              <a:solidFill>
                <a:srgbClr val="FF0000"/>
              </a:solidFill>
            </a:endParaRPr>
          </a:p>
          <a:p>
            <a:r>
              <a:rPr lang="en-IN" sz="1200" dirty="0">
                <a:solidFill>
                  <a:srgbClr val="FF0000"/>
                </a:solidFill>
              </a:rPr>
              <a:t>16.5</a:t>
            </a:r>
          </a:p>
          <a:p>
            <a:r>
              <a:rPr lang="en-US" sz="1200" dirty="0">
                <a:solidFill>
                  <a:srgbClr val="FF0000"/>
                </a:solidFill>
              </a:rPr>
              <a:t>6,974.5 cubic inches</a:t>
            </a:r>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953378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a:solidFill>
                  <a:srgbClr val="FF0000"/>
                </a:solidFill>
              </a:rPr>
              <a:t>652.5</a:t>
            </a:r>
          </a:p>
          <a:p>
            <a:r>
              <a:rPr lang="en-IN" sz="1200" dirty="0">
                <a:solidFill>
                  <a:srgbClr val="FF0000"/>
                </a:solidFill>
              </a:rPr>
              <a:t>162</a:t>
            </a:r>
          </a:p>
          <a:p>
            <a:r>
              <a:rPr lang="en-IN" sz="1200" dirty="0">
                <a:solidFill>
                  <a:srgbClr val="FF0000"/>
                </a:solidFill>
              </a:rPr>
              <a:t>329.6</a:t>
            </a:r>
            <a:r>
              <a:rPr lang="en-IN" sz="1200" dirty="0">
                <a:solidFill>
                  <a:schemeClr val="tx2"/>
                </a:solidFill>
              </a:rPr>
              <a:t> </a:t>
            </a:r>
            <a:endParaRPr lang="en-IN" sz="1200" dirty="0">
              <a:solidFill>
                <a:srgbClr val="FF0000"/>
              </a:solidFill>
            </a:endParaRPr>
          </a:p>
          <a:p>
            <a:r>
              <a:rPr lang="en-IN" sz="1200" dirty="0">
                <a:solidFill>
                  <a:srgbClr val="FF0000"/>
                </a:solidFill>
              </a:rPr>
              <a:t>16.5</a:t>
            </a:r>
          </a:p>
          <a:p>
            <a:r>
              <a:rPr lang="en-US" sz="1200" dirty="0">
                <a:solidFill>
                  <a:srgbClr val="FF0000"/>
                </a:solidFill>
              </a:rPr>
              <a:t>6,974.5 cubic inches</a:t>
            </a:r>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2657784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4</a:t>
            </a:fld>
            <a:endParaRPr lang="en-US" dirty="0"/>
          </a:p>
        </p:txBody>
      </p:sp>
    </p:spTree>
    <p:extLst>
      <p:ext uri="{BB962C8B-B14F-4D97-AF65-F5344CB8AC3E}">
        <p14:creationId xmlns:p14="http://schemas.microsoft.com/office/powerpoint/2010/main" val="241723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5</a:t>
            </a:fld>
            <a:endParaRPr lang="en-US" dirty="0"/>
          </a:p>
        </p:txBody>
      </p:sp>
    </p:spTree>
    <p:extLst>
      <p:ext uri="{BB962C8B-B14F-4D97-AF65-F5344CB8AC3E}">
        <p14:creationId xmlns:p14="http://schemas.microsoft.com/office/powerpoint/2010/main" val="4144686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6</a:t>
            </a:fld>
            <a:endParaRPr lang="en-US" dirty="0"/>
          </a:p>
        </p:txBody>
      </p:sp>
    </p:spTree>
    <p:extLst>
      <p:ext uri="{BB962C8B-B14F-4D97-AF65-F5344CB8AC3E}">
        <p14:creationId xmlns:p14="http://schemas.microsoft.com/office/powerpoint/2010/main" val="143884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12</a:t>
            </a:fld>
            <a:endParaRPr lang="en-US" dirty="0"/>
          </a:p>
        </p:txBody>
      </p:sp>
    </p:spTree>
    <p:extLst>
      <p:ext uri="{BB962C8B-B14F-4D97-AF65-F5344CB8AC3E}">
        <p14:creationId xmlns:p14="http://schemas.microsoft.com/office/powerpoint/2010/main" val="1683745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$28.88</a:t>
            </a:r>
            <a:endParaRPr lang="en-US" sz="1200" kern="1200" dirty="0">
              <a:solidFill>
                <a:srgbClr val="FF0000"/>
              </a:solidFill>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13</a:t>
            </a:fld>
            <a:endParaRPr lang="en-US" dirty="0"/>
          </a:p>
        </p:txBody>
      </p:sp>
    </p:spTree>
    <p:extLst>
      <p:ext uri="{BB962C8B-B14F-4D97-AF65-F5344CB8AC3E}">
        <p14:creationId xmlns:p14="http://schemas.microsoft.com/office/powerpoint/2010/main" val="75421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19</a:t>
            </a:fld>
            <a:endParaRPr lang="en-US" dirty="0"/>
          </a:p>
        </p:txBody>
      </p:sp>
    </p:spTree>
    <p:extLst>
      <p:ext uri="{BB962C8B-B14F-4D97-AF65-F5344CB8AC3E}">
        <p14:creationId xmlns:p14="http://schemas.microsoft.com/office/powerpoint/2010/main" val="2270117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a:solidFill>
                  <a:srgbClr val="FF0000"/>
                </a:solidFill>
              </a:rPr>
              <a:t>$13.44</a:t>
            </a:r>
            <a:endParaRPr lang="en-US" sz="1200" dirty="0">
              <a:solidFill>
                <a:srgbClr val="FF0000"/>
              </a:solidFill>
            </a:endParaRPr>
          </a:p>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20</a:t>
            </a:fld>
            <a:endParaRPr lang="en-US" dirty="0"/>
          </a:p>
        </p:txBody>
      </p:sp>
    </p:spTree>
    <p:extLst>
      <p:ext uri="{BB962C8B-B14F-4D97-AF65-F5344CB8AC3E}">
        <p14:creationId xmlns:p14="http://schemas.microsoft.com/office/powerpoint/2010/main" val="3882442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25</a:t>
            </a:fld>
            <a:endParaRPr lang="en-US" dirty="0"/>
          </a:p>
        </p:txBody>
      </p:sp>
    </p:spTree>
    <p:extLst>
      <p:ext uri="{BB962C8B-B14F-4D97-AF65-F5344CB8AC3E}">
        <p14:creationId xmlns:p14="http://schemas.microsoft.com/office/powerpoint/2010/main" val="678890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$437.38</a:t>
            </a:r>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26</a:t>
            </a:fld>
            <a:endParaRPr lang="en-US" dirty="0"/>
          </a:p>
        </p:txBody>
      </p:sp>
    </p:spTree>
    <p:extLst>
      <p:ext uri="{BB962C8B-B14F-4D97-AF65-F5344CB8AC3E}">
        <p14:creationId xmlns:p14="http://schemas.microsoft.com/office/powerpoint/2010/main" val="669939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27</a:t>
            </a:fld>
            <a:endParaRPr lang="en-US" dirty="0"/>
          </a:p>
        </p:txBody>
      </p:sp>
    </p:spTree>
    <p:extLst>
      <p:ext uri="{BB962C8B-B14F-4D97-AF65-F5344CB8AC3E}">
        <p14:creationId xmlns:p14="http://schemas.microsoft.com/office/powerpoint/2010/main" val="4139105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28</a:t>
            </a:fld>
            <a:endParaRPr lang="en-US" dirty="0"/>
          </a:p>
        </p:txBody>
      </p:sp>
    </p:spTree>
    <p:extLst>
      <p:ext uri="{BB962C8B-B14F-4D97-AF65-F5344CB8AC3E}">
        <p14:creationId xmlns:p14="http://schemas.microsoft.com/office/powerpoint/2010/main" val="3382226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30</a:t>
            </a:fld>
            <a:endParaRPr lang="en-US" dirty="0"/>
          </a:p>
        </p:txBody>
      </p:sp>
    </p:spTree>
    <p:extLst>
      <p:ext uri="{BB962C8B-B14F-4D97-AF65-F5344CB8AC3E}">
        <p14:creationId xmlns:p14="http://schemas.microsoft.com/office/powerpoint/2010/main" val="3353674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a:solidFill>
                  <a:srgbClr val="FF0000"/>
                </a:solidFill>
              </a:rPr>
              <a:t>$260</a:t>
            </a:r>
            <a:endParaRPr lang="en-US" sz="1200" dirty="0">
              <a:solidFill>
                <a:srgbClr val="FF0000"/>
              </a:solidFill>
            </a:endParaRPr>
          </a:p>
        </p:txBody>
      </p:sp>
      <p:sp>
        <p:nvSpPr>
          <p:cNvPr id="4" name="Slide Number Placeholder 3"/>
          <p:cNvSpPr>
            <a:spLocks noGrp="1"/>
          </p:cNvSpPr>
          <p:nvPr>
            <p:ph type="sldNum" sz="quarter" idx="10"/>
          </p:nvPr>
        </p:nvSpPr>
        <p:spPr/>
        <p:txBody>
          <a:bodyPr/>
          <a:lstStyle/>
          <a:p>
            <a:fld id="{30DC0D4C-FD52-4CA4-A998-31C73A5A5BDE}" type="slidenum">
              <a:rPr lang="en-US" smtClean="0"/>
              <a:t>31</a:t>
            </a:fld>
            <a:endParaRPr lang="en-US" dirty="0"/>
          </a:p>
        </p:txBody>
      </p:sp>
    </p:spTree>
    <p:extLst>
      <p:ext uri="{BB962C8B-B14F-4D97-AF65-F5344CB8AC3E}">
        <p14:creationId xmlns:p14="http://schemas.microsoft.com/office/powerpoint/2010/main" val="2512289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32</a:t>
            </a:fld>
            <a:endParaRPr lang="en-US" dirty="0"/>
          </a:p>
        </p:txBody>
      </p:sp>
    </p:spTree>
    <p:extLst>
      <p:ext uri="{BB962C8B-B14F-4D97-AF65-F5344CB8AC3E}">
        <p14:creationId xmlns:p14="http://schemas.microsoft.com/office/powerpoint/2010/main" val="154394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dirty="0">
                    <a:solidFill>
                      <a:srgbClr val="FF0000"/>
                    </a:solidFill>
                  </a:rPr>
                  <a:t>Account B; Sample answer: Use the simple interest formula. For Account A, the interest earned is 600 multiplied by 0.0225 multiplied by 1. The interest earned is $13.50. For Account B, the interest earned is 800 multiplied by 0.025 multiplied by 1. The interest earned is $20. So, Account B earns more interest over the course of one year.</a:t>
                </a:r>
              </a:p>
            </p:txBody>
          </p:sp>
        </mc:Choice>
        <mc:Fallback xmlns="">
          <p:sp>
            <p:nvSpPr>
              <p:cNvPr id="3" name="Notes Placeholder 2"/>
              <p:cNvSpPr>
                <a:spLocks noGrp="1"/>
              </p:cNvSpPr>
              <p:nvPr>
                <p:ph type="body" idx="1"/>
              </p:nvPr>
            </p:nvSpPr>
            <p:spPr/>
            <p:txBody>
              <a:bodyPr/>
              <a:lstStyle/>
              <a:p>
                <a:r>
                  <a:rPr lang="en-US" sz="1200" dirty="0" smtClean="0">
                    <a:solidFill>
                      <a:srgbClr val="FF0000"/>
                    </a:solidFill>
                  </a:rPr>
                  <a:t>False</a:t>
                </a:r>
              </a:p>
              <a:p>
                <a:r>
                  <a:rPr lang="en-US" sz="1200" dirty="0" smtClean="0">
                    <a:solidFill>
                      <a:srgbClr val="FF0000"/>
                    </a:solidFill>
                  </a:rPr>
                  <a:t>True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(−1, 4)</a:t>
                </a:r>
                <a:endParaRPr lang="en-US" sz="1200" dirty="0" smtClean="0">
                  <a:solidFill>
                    <a:srgbClr val="FF0000"/>
                  </a:solidFill>
                  <a:sym typeface="Symbol" panose="05050102010706020507" pitchFamily="18" charset="2"/>
                </a:endParaRPr>
              </a:p>
              <a:p>
                <a:r>
                  <a:rPr lang="en-US" sz="1200" dirty="0" smtClean="0">
                    <a:solidFill>
                      <a:srgbClr val="FF0000"/>
                    </a:solidFill>
                  </a:rPr>
                  <a:t>(</a:t>
                </a:r>
                <a:r>
                  <a:rPr lang="en-US" sz="1200" dirty="0">
                    <a:solidFill>
                      <a:srgbClr val="FF0000"/>
                    </a:solidFill>
                  </a:rPr>
                  <a:t>7, </a:t>
                </a:r>
                <a:r>
                  <a:rPr lang="en-US" sz="1200" dirty="0" smtClean="0">
                    <a:solidFill>
                      <a:srgbClr val="FF0000"/>
                    </a:solidFill>
                  </a:rPr>
                  <a:t>−3</a:t>
                </a:r>
                <a:r>
                  <a:rPr lang="en-US" sz="1200" b="0" i="0" smtClean="0">
                    <a:solidFill>
                      <a:srgbClr val="FF0000"/>
                    </a:solidFill>
                    <a:latin typeface="Cambria Math" panose="02040503050406030204" pitchFamily="18" charset="0"/>
                    <a:ea typeface="Cambria Math" panose="02040503050406030204" pitchFamily="18" charset="0"/>
                  </a:rPr>
                  <a:t>1</a:t>
                </a:r>
                <a:r>
                  <a:rPr lang="en-US" sz="1200" b="0" i="0">
                    <a:solidFill>
                      <a:srgbClr val="FF0000"/>
                    </a:solidFill>
                    <a:latin typeface="Cambria Math" panose="02040503050406030204" pitchFamily="18" charset="0"/>
                    <a:ea typeface="Cambria Math" panose="02040503050406030204" pitchFamily="18" charset="0"/>
                  </a:rPr>
                  <a:t>/</a:t>
                </a:r>
                <a:r>
                  <a:rPr lang="en-US" sz="1200" i="0">
                    <a:solidFill>
                      <a:srgbClr val="FF0000"/>
                    </a:solidFill>
                    <a:latin typeface="Cambria Math" panose="02040503050406030204" pitchFamily="18" charset="0"/>
                    <a:ea typeface="Cambria Math" panose="02040503050406030204" pitchFamily="18" charset="0"/>
                  </a:rPr>
                  <a:t>2</a:t>
                </a:r>
                <a:r>
                  <a:rPr lang="en-US" sz="1200" dirty="0" smtClean="0">
                    <a:solidFill>
                      <a:srgbClr val="FF0000"/>
                    </a:solidFill>
                  </a:rPr>
                  <a:t>)</a:t>
                </a:r>
                <a:r>
                  <a:rPr lang="en-US" sz="1200" dirty="0" smtClean="0"/>
                  <a:t> </a:t>
                </a:r>
                <a:endParaRPr lang="en-US" dirty="0" smtClean="0"/>
              </a:p>
              <a:p>
                <a:endParaRPr lang="en-US" dirty="0"/>
              </a:p>
            </p:txBody>
          </p:sp>
        </mc:Fallback>
      </mc:AlternateContent>
      <p:sp>
        <p:nvSpPr>
          <p:cNvPr id="4" name="Slide Number Placeholder 3"/>
          <p:cNvSpPr>
            <a:spLocks noGrp="1"/>
          </p:cNvSpPr>
          <p:nvPr>
            <p:ph type="sldNum" sz="quarter" idx="5"/>
          </p:nvPr>
        </p:nvSpPr>
        <p:spPr/>
        <p:txBody>
          <a:bodyPr/>
          <a:lstStyle/>
          <a:p>
            <a:fld id="{30DC0D4C-FD52-4CA4-A998-31C73A5A5BDE}" type="slidenum">
              <a:rPr lang="en-US" smtClean="0"/>
              <a:t>33</a:t>
            </a:fld>
            <a:endParaRPr lang="en-US" dirty="0"/>
          </a:p>
        </p:txBody>
      </p:sp>
    </p:spTree>
    <p:extLst>
      <p:ext uri="{BB962C8B-B14F-4D97-AF65-F5344CB8AC3E}">
        <p14:creationId xmlns:p14="http://schemas.microsoft.com/office/powerpoint/2010/main" val="3026216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0000"/>
                </a:solidFill>
              </a:rPr>
              <a:t>Account B; Sample answer: Use the simple interest formula. For Account A, the interest earned is 600 multiplied by 0.0225 multiplied by 1. The interest earned is $13.50. For Account B, the interest earned is 800 multiplied by 0.025 multiplied by 1. The interest earned is $20. So, Account B earns more interest over the course of one year.</a:t>
            </a:r>
          </a:p>
        </p:txBody>
      </p:sp>
      <p:sp>
        <p:nvSpPr>
          <p:cNvPr id="4" name="Slide Number Placeholder 3"/>
          <p:cNvSpPr>
            <a:spLocks noGrp="1"/>
          </p:cNvSpPr>
          <p:nvPr>
            <p:ph type="sldNum" sz="quarter" idx="5"/>
          </p:nvPr>
        </p:nvSpPr>
        <p:spPr/>
        <p:txBody>
          <a:bodyPr/>
          <a:lstStyle/>
          <a:p>
            <a:fld id="{30DC0D4C-FD52-4CA4-A998-31C73A5A5BDE}" type="slidenum">
              <a:rPr lang="en-US" smtClean="0"/>
              <a:t>34</a:t>
            </a:fld>
            <a:endParaRPr lang="en-US" dirty="0"/>
          </a:p>
        </p:txBody>
      </p:sp>
    </p:spTree>
    <p:extLst>
      <p:ext uri="{BB962C8B-B14F-4D97-AF65-F5344CB8AC3E}">
        <p14:creationId xmlns:p14="http://schemas.microsoft.com/office/powerpoint/2010/main" val="3753360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9/18/2024</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3.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528816"/>
            <a:ext cx="6270960" cy="228600"/>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Footer Placeholder 4">
            <a:extLst>
              <a:ext uri="{FF2B5EF4-FFF2-40B4-BE49-F238E27FC236}">
                <a16:creationId xmlns:a16="http://schemas.microsoft.com/office/drawing/2014/main" id="{FE0FB11E-B90E-3F4B-9353-B5D2722ED90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91A9D378-79DC-4A74-879A-33914EBDFA1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411745" y="0"/>
            <a:ext cx="7780254" cy="2185195"/>
          </a:xfrm>
          <a:prstGeom prst="rect">
            <a:avLst/>
          </a:prstGeom>
        </p:spPr>
      </p:pic>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i="0" u="none" strike="noStrike" kern="1200" baseline="0" dirty="0">
                <a:solidFill>
                  <a:schemeClr val="tx1"/>
                </a:solidFill>
                <a:latin typeface="+mn-lt"/>
                <a:ea typeface="+mn-ea"/>
                <a:cs typeface="+mn-cs"/>
              </a:rPr>
              <a:t>Interest</a:t>
            </a:r>
            <a:endParaRPr lang="en-US" sz="900" b="0" dirty="0">
              <a:solidFill>
                <a:schemeClr val="tx2"/>
              </a:solidFill>
              <a:latin typeface="Arial" panose="020B0604020202020204" pitchFamily="34" charset="0"/>
              <a:cs typeface="Arial" panose="020B0604020202020204" pitchFamily="34" charset="0"/>
            </a:endParaRPr>
          </a:p>
        </p:txBody>
      </p:sp>
      <p:sp>
        <p:nvSpPr>
          <p:cNvPr id="6" name="Footer Placeholder 4">
            <a:extLst>
              <a:ext uri="{FF2B5EF4-FFF2-40B4-BE49-F238E27FC236}">
                <a16:creationId xmlns:a16="http://schemas.microsoft.com/office/drawing/2014/main" id="{553FF195-7E95-4741-972B-1D42479F5FDE}"/>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C6703AA8-845C-4B3F-982E-37D4A0ECE3B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55085" y="0"/>
            <a:ext cx="5036914" cy="1414689"/>
          </a:xfrm>
          <a:prstGeom prst="rect">
            <a:avLst/>
          </a:prstGeom>
        </p:spPr>
      </p:pic>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rgbClr val="0070C0"/>
                </a:solidFill>
                <a:latin typeface="Arial" panose="020B0604020202020204" pitchFamily="34" charset="0"/>
                <a:cs typeface="Arial" panose="020B0604020202020204" pitchFamily="34" charset="0"/>
              </a:rPr>
              <a:t>Interest</a:t>
            </a:r>
          </a:p>
        </p:txBody>
      </p:sp>
    </p:spTree>
    <p:extLst>
      <p:ext uri="{BB962C8B-B14F-4D97-AF65-F5344CB8AC3E}">
        <p14:creationId xmlns:p14="http://schemas.microsoft.com/office/powerpoint/2010/main" val="96327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285669"/>
            <a:ext cx="10074745" cy="4308872"/>
          </a:xfrm>
          <a:prstGeom prst="rect">
            <a:avLst/>
          </a:prstGeom>
          <a:noFill/>
        </p:spPr>
        <p:txBody>
          <a:bodyPr wrap="square" rtlCol="0">
            <a:spAutoFit/>
          </a:bodyPr>
          <a:lstStyle/>
          <a:p>
            <a:pPr>
              <a:spcBef>
                <a:spcPts val="1200"/>
              </a:spcBef>
            </a:pPr>
            <a:r>
              <a:rPr lang="en-US" sz="2800" b="1" dirty="0"/>
              <a:t>Multiply. </a:t>
            </a:r>
            <a:endParaRPr lang="en-US" sz="2800" dirty="0"/>
          </a:p>
          <a:p>
            <a:pPr>
              <a:spcBef>
                <a:spcPts val="1200"/>
              </a:spcBef>
            </a:pPr>
            <a:r>
              <a:rPr lang="en-US" sz="2800" b="1" dirty="0">
                <a:latin typeface="Proxima Nova" panose="02000506030000020004" pitchFamily="50" charset="0"/>
              </a:rPr>
              <a:t>1.</a:t>
            </a:r>
            <a:r>
              <a:rPr lang="en-US" sz="2800" b="1" dirty="0"/>
              <a:t> </a:t>
            </a:r>
            <a:r>
              <a:rPr lang="en-IN" sz="2800" dirty="0">
                <a:solidFill>
                  <a:schemeClr val="tx2"/>
                </a:solidFill>
              </a:rPr>
              <a:t>87 × 0.5 × 15		</a:t>
            </a:r>
            <a:r>
              <a:rPr lang="en-US" sz="2800" dirty="0">
                <a:solidFill>
                  <a:schemeClr val="tx2"/>
                </a:solidFill>
              </a:rPr>
              <a:t>		  </a:t>
            </a:r>
            <a:r>
              <a:rPr lang="es-ES" sz="2800" dirty="0">
                <a:solidFill>
                  <a:schemeClr val="tx2"/>
                </a:solidFill>
              </a:rPr>
              <a:t>	</a:t>
            </a:r>
            <a:endParaRPr lang="en-US" sz="2800" dirty="0">
              <a:solidFill>
                <a:schemeClr val="tx2"/>
              </a:solidFill>
            </a:endParaRPr>
          </a:p>
          <a:p>
            <a:pPr>
              <a:spcBef>
                <a:spcPts val="1200"/>
              </a:spcBef>
            </a:pPr>
            <a:r>
              <a:rPr lang="en-US" sz="2800" b="1" dirty="0">
                <a:latin typeface="Proxima Nova" panose="02000506030000020004" pitchFamily="50" charset="0"/>
              </a:rPr>
              <a:t>2.</a:t>
            </a:r>
            <a:r>
              <a:rPr lang="en-US" sz="2800" b="1" dirty="0"/>
              <a:t> </a:t>
            </a:r>
            <a:r>
              <a:rPr lang="en-IN" sz="2800" dirty="0">
                <a:solidFill>
                  <a:schemeClr val="tx2"/>
                </a:solidFill>
              </a:rPr>
              <a:t>0.09 × 100 × 18	</a:t>
            </a:r>
            <a:r>
              <a:rPr lang="en-US" sz="2800" dirty="0">
                <a:solidFill>
                  <a:schemeClr val="tx2"/>
                </a:solidFill>
              </a:rPr>
              <a:t>	 	</a:t>
            </a:r>
          </a:p>
          <a:p>
            <a:pPr>
              <a:spcBef>
                <a:spcPts val="1200"/>
              </a:spcBef>
            </a:pPr>
            <a:r>
              <a:rPr lang="en-US" sz="2800" b="1" dirty="0">
                <a:latin typeface="Proxima Nova" panose="02000506030000020004" pitchFamily="50" charset="0"/>
              </a:rPr>
              <a:t>3.</a:t>
            </a:r>
            <a:r>
              <a:rPr lang="en-US" sz="2800" b="1" dirty="0"/>
              <a:t> </a:t>
            </a:r>
            <a:r>
              <a:rPr lang="en-IN" sz="2800" dirty="0">
                <a:solidFill>
                  <a:schemeClr val="tx2"/>
                </a:solidFill>
              </a:rPr>
              <a:t>103 × 8 × 0.4		</a:t>
            </a:r>
            <a:r>
              <a:rPr lang="en-US" sz="2800" dirty="0">
                <a:solidFill>
                  <a:schemeClr val="tx2"/>
                </a:solidFill>
              </a:rPr>
              <a:t>	</a:t>
            </a:r>
          </a:p>
          <a:p>
            <a:pPr>
              <a:spcBef>
                <a:spcPts val="1200"/>
              </a:spcBef>
            </a:pPr>
            <a:r>
              <a:rPr lang="en-US" sz="2800" b="1" dirty="0">
                <a:latin typeface="Proxima Nova" panose="02000506030000020004" pitchFamily="50" charset="0"/>
              </a:rPr>
              <a:t>4.</a:t>
            </a:r>
            <a:r>
              <a:rPr lang="en-US" sz="2800" b="1" dirty="0"/>
              <a:t> </a:t>
            </a:r>
            <a:r>
              <a:rPr lang="en-IN" sz="2800" dirty="0">
                <a:solidFill>
                  <a:schemeClr val="tx2"/>
                </a:solidFill>
              </a:rPr>
              <a:t>0.75 × 11 × 2		</a:t>
            </a:r>
            <a:endParaRPr lang="en-US" sz="2800" b="1" dirty="0">
              <a:solidFill>
                <a:srgbClr val="FF0000"/>
              </a:solidFill>
              <a:latin typeface="Proxima Nova" panose="02000506030000020004"/>
            </a:endParaRPr>
          </a:p>
          <a:p>
            <a:pPr marL="355600" indent="-355600">
              <a:spcBef>
                <a:spcPts val="1200"/>
              </a:spcBef>
            </a:pPr>
            <a:r>
              <a:rPr lang="en-US" sz="2800" b="1" dirty="0">
                <a:latin typeface="Proxima Nova" panose="02000506030000020004" pitchFamily="50" charset="0"/>
              </a:rPr>
              <a:t>5.</a:t>
            </a:r>
            <a:r>
              <a:rPr lang="en-US" sz="2800" b="1" dirty="0">
                <a:solidFill>
                  <a:schemeClr val="tx2"/>
                </a:solidFill>
              </a:rPr>
              <a:t> </a:t>
            </a:r>
            <a:r>
              <a:rPr lang="en-US" sz="2800" dirty="0">
                <a:solidFill>
                  <a:schemeClr val="tx2"/>
                </a:solidFill>
              </a:rPr>
              <a:t>What is the volume, in cubic inches, of an aquarium that is 14.5 inches long, 26 inches wide, and 18.5 inches tall? 	 </a:t>
            </a:r>
            <a:r>
              <a:rPr lang="es-ES" sz="2800" dirty="0">
                <a:solidFill>
                  <a:schemeClr val="tx2"/>
                </a:solidFill>
              </a:rPr>
              <a:t>	</a:t>
            </a:r>
            <a:r>
              <a:rPr lang="en-US" sz="2600" dirty="0">
                <a:solidFill>
                  <a:schemeClr val="tx2"/>
                </a:solidFill>
              </a:rPr>
              <a:t> </a:t>
            </a:r>
            <a:endParaRPr lang="en-US" sz="2600" b="1" dirty="0">
              <a:solidFill>
                <a:srgbClr val="FF0000"/>
              </a:solidFill>
              <a:latin typeface="Proxima Nova" panose="02000506030000020004" pitchFamily="50" charset="0"/>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Warm Up</a:t>
            </a:r>
            <a:endParaRPr lang="en-US" sz="2800" dirty="0">
              <a:solidFill>
                <a:srgbClr val="0070C0"/>
              </a:solidFill>
            </a:endParaRPr>
          </a:p>
        </p:txBody>
      </p:sp>
    </p:spTree>
    <p:extLst>
      <p:ext uri="{BB962C8B-B14F-4D97-AF65-F5344CB8AC3E}">
        <p14:creationId xmlns:p14="http://schemas.microsoft.com/office/powerpoint/2010/main" val="1697438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285669"/>
            <a:ext cx="10074745" cy="4308872"/>
          </a:xfrm>
          <a:prstGeom prst="rect">
            <a:avLst/>
          </a:prstGeom>
          <a:noFill/>
        </p:spPr>
        <p:txBody>
          <a:bodyPr wrap="square" rtlCol="0">
            <a:spAutoFit/>
          </a:bodyPr>
          <a:lstStyle/>
          <a:p>
            <a:pPr>
              <a:spcBef>
                <a:spcPts val="1200"/>
              </a:spcBef>
            </a:pPr>
            <a:r>
              <a:rPr lang="en-US" sz="2800" b="1" dirty="0"/>
              <a:t>Multiply. </a:t>
            </a:r>
            <a:endParaRPr lang="en-US" sz="2800" dirty="0"/>
          </a:p>
          <a:p>
            <a:pPr>
              <a:spcBef>
                <a:spcPts val="1200"/>
              </a:spcBef>
            </a:pPr>
            <a:r>
              <a:rPr lang="en-US" sz="2800" b="1" dirty="0">
                <a:latin typeface="Proxima Nova" panose="02000506030000020004" pitchFamily="50" charset="0"/>
              </a:rPr>
              <a:t>1.</a:t>
            </a:r>
            <a:r>
              <a:rPr lang="en-US" sz="2800" b="1" dirty="0"/>
              <a:t> </a:t>
            </a:r>
            <a:r>
              <a:rPr lang="en-IN" sz="2800" dirty="0">
                <a:solidFill>
                  <a:schemeClr val="tx2"/>
                </a:solidFill>
              </a:rPr>
              <a:t>87 × 0.5 × 15		</a:t>
            </a:r>
            <a:r>
              <a:rPr lang="en-IN" sz="2800" dirty="0">
                <a:solidFill>
                  <a:srgbClr val="FF0000"/>
                </a:solidFill>
                <a:latin typeface="Proxima Nova" panose="02000506030000020004"/>
              </a:rPr>
              <a:t>652.5</a:t>
            </a:r>
            <a:r>
              <a:rPr lang="en-IN" b="1" dirty="0">
                <a:solidFill>
                  <a:srgbClr val="FF0000"/>
                </a:solidFill>
                <a:latin typeface="Proxima Nova" panose="02000506030000020004"/>
              </a:rPr>
              <a:t> </a:t>
            </a:r>
            <a:r>
              <a:rPr lang="en-US" sz="2800" dirty="0">
                <a:solidFill>
                  <a:schemeClr val="tx2"/>
                </a:solidFill>
              </a:rPr>
              <a:t>		  </a:t>
            </a:r>
            <a:r>
              <a:rPr lang="es-ES" sz="2800" dirty="0">
                <a:solidFill>
                  <a:schemeClr val="tx2"/>
                </a:solidFill>
              </a:rPr>
              <a:t>	</a:t>
            </a:r>
            <a:endParaRPr lang="en-US" sz="2800" dirty="0">
              <a:solidFill>
                <a:schemeClr val="tx2"/>
              </a:solidFill>
            </a:endParaRPr>
          </a:p>
          <a:p>
            <a:pPr>
              <a:spcBef>
                <a:spcPts val="1200"/>
              </a:spcBef>
            </a:pPr>
            <a:r>
              <a:rPr lang="en-US" sz="2800" b="1" dirty="0">
                <a:latin typeface="Proxima Nova" panose="02000506030000020004" pitchFamily="50" charset="0"/>
              </a:rPr>
              <a:t>2.</a:t>
            </a:r>
            <a:r>
              <a:rPr lang="en-US" sz="2800" b="1" dirty="0"/>
              <a:t> </a:t>
            </a:r>
            <a:r>
              <a:rPr lang="en-IN" sz="2800" dirty="0">
                <a:solidFill>
                  <a:schemeClr val="tx2"/>
                </a:solidFill>
              </a:rPr>
              <a:t>0.09 × 100 × 18	</a:t>
            </a:r>
            <a:r>
              <a:rPr lang="en-IN" sz="2800" dirty="0">
                <a:solidFill>
                  <a:srgbClr val="FF0000"/>
                </a:solidFill>
                <a:latin typeface="Proxima Nova" panose="02000506030000020004"/>
              </a:rPr>
              <a:t>162</a:t>
            </a:r>
            <a:r>
              <a:rPr lang="en-US" sz="2800" b="1" dirty="0">
                <a:solidFill>
                  <a:schemeClr val="tx2"/>
                </a:solidFill>
                <a:latin typeface="Proxima Nova" panose="02000506030000020004"/>
              </a:rPr>
              <a:t>	</a:t>
            </a:r>
            <a:r>
              <a:rPr lang="en-US" sz="2800" dirty="0">
                <a:solidFill>
                  <a:schemeClr val="tx2"/>
                </a:solidFill>
              </a:rPr>
              <a:t>	 	</a:t>
            </a:r>
          </a:p>
          <a:p>
            <a:pPr>
              <a:spcBef>
                <a:spcPts val="1200"/>
              </a:spcBef>
            </a:pPr>
            <a:r>
              <a:rPr lang="en-US" sz="2800" b="1" dirty="0">
                <a:latin typeface="Proxima Nova" panose="02000506030000020004" pitchFamily="50" charset="0"/>
              </a:rPr>
              <a:t>3.</a:t>
            </a:r>
            <a:r>
              <a:rPr lang="en-US" sz="2800" b="1" dirty="0"/>
              <a:t> </a:t>
            </a:r>
            <a:r>
              <a:rPr lang="en-IN" sz="2800" dirty="0">
                <a:solidFill>
                  <a:schemeClr val="tx2"/>
                </a:solidFill>
              </a:rPr>
              <a:t>103 × 8 × 0.4		</a:t>
            </a:r>
            <a:r>
              <a:rPr lang="en-IN" sz="2800" dirty="0">
                <a:solidFill>
                  <a:srgbClr val="FF0000"/>
                </a:solidFill>
                <a:latin typeface="Proxima Nova" panose="02000506030000020004"/>
              </a:rPr>
              <a:t>329.6</a:t>
            </a:r>
            <a:r>
              <a:rPr lang="en-IN" sz="2800" dirty="0">
                <a:solidFill>
                  <a:schemeClr val="tx2"/>
                </a:solidFill>
                <a:latin typeface="Proxima Nova" panose="02000506030000020004"/>
              </a:rPr>
              <a:t> </a:t>
            </a:r>
            <a:r>
              <a:rPr lang="en-US" sz="2800" dirty="0">
                <a:solidFill>
                  <a:schemeClr val="tx2"/>
                </a:solidFill>
              </a:rPr>
              <a:t>	</a:t>
            </a:r>
          </a:p>
          <a:p>
            <a:pPr>
              <a:spcBef>
                <a:spcPts val="1200"/>
              </a:spcBef>
            </a:pPr>
            <a:r>
              <a:rPr lang="en-US" sz="2800" b="1" dirty="0">
                <a:latin typeface="Proxima Nova" panose="02000506030000020004" pitchFamily="50" charset="0"/>
              </a:rPr>
              <a:t>4.</a:t>
            </a:r>
            <a:r>
              <a:rPr lang="en-US" sz="2800" b="1" dirty="0"/>
              <a:t> </a:t>
            </a:r>
            <a:r>
              <a:rPr lang="en-IN" sz="2800" dirty="0">
                <a:solidFill>
                  <a:schemeClr val="tx2"/>
                </a:solidFill>
              </a:rPr>
              <a:t>0.75 × 11 × 2		</a:t>
            </a:r>
            <a:r>
              <a:rPr lang="en-IN" sz="2800" dirty="0">
                <a:solidFill>
                  <a:srgbClr val="FF0000"/>
                </a:solidFill>
                <a:latin typeface="Proxima Nova" panose="02000506030000020004"/>
              </a:rPr>
              <a:t>16.5</a:t>
            </a:r>
            <a:r>
              <a:rPr lang="en-US" sz="2800" b="1" dirty="0">
                <a:solidFill>
                  <a:schemeClr val="tx2"/>
                </a:solidFill>
                <a:latin typeface="Proxima Nova" panose="02000506030000020004"/>
              </a:rPr>
              <a:t>	</a:t>
            </a:r>
            <a:endParaRPr lang="en-US" sz="2800" b="1" dirty="0">
              <a:solidFill>
                <a:srgbClr val="FF0000"/>
              </a:solidFill>
              <a:latin typeface="Proxima Nova" panose="02000506030000020004"/>
            </a:endParaRPr>
          </a:p>
          <a:p>
            <a:pPr marL="355600" indent="-355600">
              <a:spcBef>
                <a:spcPts val="1200"/>
              </a:spcBef>
            </a:pPr>
            <a:r>
              <a:rPr lang="en-US" sz="2800" b="1" dirty="0">
                <a:latin typeface="Proxima Nova" panose="02000506030000020004" pitchFamily="50" charset="0"/>
              </a:rPr>
              <a:t>5.</a:t>
            </a:r>
            <a:r>
              <a:rPr lang="en-US" sz="2800" b="1" dirty="0">
                <a:solidFill>
                  <a:schemeClr val="tx2"/>
                </a:solidFill>
              </a:rPr>
              <a:t> </a:t>
            </a:r>
            <a:r>
              <a:rPr lang="en-US" sz="2800" dirty="0">
                <a:solidFill>
                  <a:schemeClr val="tx2"/>
                </a:solidFill>
              </a:rPr>
              <a:t>What is the volume, in cubic inches, of an aquarium that is 14.5 inches long, 26 inches wide, and 18.5 inches tall? </a:t>
            </a:r>
            <a:br>
              <a:rPr lang="en-US" sz="2800" dirty="0">
                <a:solidFill>
                  <a:schemeClr val="tx2"/>
                </a:solidFill>
              </a:rPr>
            </a:br>
            <a:r>
              <a:rPr lang="en-US" sz="2800" dirty="0">
                <a:solidFill>
                  <a:srgbClr val="FF0000"/>
                </a:solidFill>
                <a:latin typeface="Proxima Nova" panose="02000506030000020004"/>
              </a:rPr>
              <a:t>6,974.5 cubic inches </a:t>
            </a:r>
            <a:r>
              <a:rPr lang="en-US" sz="2800" dirty="0">
                <a:solidFill>
                  <a:schemeClr val="tx2"/>
                </a:solidFill>
              </a:rPr>
              <a:t>	 </a:t>
            </a:r>
            <a:r>
              <a:rPr lang="es-ES" sz="2800" dirty="0">
                <a:solidFill>
                  <a:schemeClr val="tx2"/>
                </a:solidFill>
              </a:rPr>
              <a:t>	</a:t>
            </a:r>
            <a:r>
              <a:rPr lang="en-US" sz="2600" dirty="0">
                <a:solidFill>
                  <a:schemeClr val="tx2"/>
                </a:solidFill>
              </a:rPr>
              <a:t> </a:t>
            </a:r>
            <a:endParaRPr lang="en-US" sz="2600" b="1" dirty="0">
              <a:solidFill>
                <a:srgbClr val="FF0000"/>
              </a:solidFill>
              <a:latin typeface="Proxima Nova" panose="02000506030000020004" pitchFamily="50" charset="0"/>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Warm Up</a:t>
            </a:r>
            <a:endParaRPr lang="en-US" sz="2800" dirty="0">
              <a:solidFill>
                <a:srgbClr val="0070C0"/>
              </a:solidFill>
            </a:endParaRPr>
          </a:p>
        </p:txBody>
      </p:sp>
    </p:spTree>
    <p:extLst>
      <p:ext uri="{BB962C8B-B14F-4D97-AF65-F5344CB8AC3E}">
        <p14:creationId xmlns:p14="http://schemas.microsoft.com/office/powerpoint/2010/main" val="4217735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366649"/>
            <a:ext cx="11061787" cy="4832092"/>
          </a:xfrm>
          <a:prstGeom prst="rect">
            <a:avLst/>
          </a:prstGeom>
          <a:noFill/>
        </p:spPr>
        <p:txBody>
          <a:bodyPr wrap="square" rtlCol="0">
            <a:spAutoFit/>
          </a:bodyPr>
          <a:lstStyle/>
          <a:p>
            <a:r>
              <a:rPr lang="en-US" sz="2800" b="1" dirty="0">
                <a:solidFill>
                  <a:srgbClr val="221E1F"/>
                </a:solidFill>
              </a:rPr>
              <a:t>7.RP.A.3</a:t>
            </a:r>
            <a:endParaRPr lang="en-US" sz="2800" b="1" i="0" u="none" strike="noStrike" baseline="0" dirty="0">
              <a:solidFill>
                <a:srgbClr val="221E1F"/>
              </a:solidFill>
            </a:endParaRPr>
          </a:p>
          <a:p>
            <a:r>
              <a:rPr lang="en-US" sz="2800" dirty="0">
                <a:solidFill>
                  <a:schemeClr val="tx2"/>
                </a:solidFill>
              </a:rPr>
              <a:t>Use proportional relationships to solve multistep ratio and percent problems.</a:t>
            </a:r>
          </a:p>
          <a:p>
            <a:endParaRPr lang="en-US" sz="2800" dirty="0">
              <a:solidFill>
                <a:schemeClr val="tx2"/>
              </a:solidFill>
            </a:endParaRPr>
          </a:p>
          <a:p>
            <a:r>
              <a:rPr lang="en-US" sz="2800" b="1" dirty="0">
                <a:solidFill>
                  <a:srgbClr val="221E1F"/>
                </a:solidFill>
              </a:rPr>
              <a:t>7.EE.B.3</a:t>
            </a:r>
            <a:endParaRPr lang="en-US" sz="2800" b="1" i="0" u="none" strike="noStrike" baseline="0" dirty="0">
              <a:solidFill>
                <a:srgbClr val="221E1F"/>
              </a:solidFill>
            </a:endParaRPr>
          </a:p>
          <a:p>
            <a:r>
              <a:rPr lang="en-US" sz="2800" dirty="0">
                <a:solidFill>
                  <a:schemeClr val="tx2"/>
                </a:solidFill>
              </a:rPr>
              <a:t>Solve multi-step real-life and mathematical problems posed with positive and negative rational numbers in any form (whole numbers, fractions, and decimals), using tools strategically. Apply properties of operations to calculate with numbers in any form; convert between forms as appropriate; and assess the reasonableness of answers using mental computation and estimation strategies.</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sz="2800" dirty="0">
              <a:solidFill>
                <a:srgbClr val="0070C0"/>
              </a:solidFill>
            </a:endParaRPr>
          </a:p>
        </p:txBody>
      </p:sp>
    </p:spTree>
    <p:extLst>
      <p:ext uri="{BB962C8B-B14F-4D97-AF65-F5344CB8AC3E}">
        <p14:creationId xmlns:p14="http://schemas.microsoft.com/office/powerpoint/2010/main" val="4185102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366649"/>
            <a:ext cx="11061787" cy="3970318"/>
          </a:xfrm>
          <a:prstGeom prst="rect">
            <a:avLst/>
          </a:prstGeom>
          <a:noFill/>
        </p:spPr>
        <p:txBody>
          <a:bodyPr wrap="square" rtlCol="0">
            <a:spAutoFit/>
          </a:bodyPr>
          <a:lstStyle/>
          <a:p>
            <a:r>
              <a:rPr lang="en-US" sz="2800" b="1" i="0" u="none" strike="noStrike" baseline="0" dirty="0">
                <a:solidFill>
                  <a:srgbClr val="221E1F"/>
                </a:solidFill>
              </a:rPr>
              <a:t>MP1</a:t>
            </a:r>
          </a:p>
          <a:p>
            <a:r>
              <a:rPr lang="en-US" sz="2800" dirty="0">
                <a:solidFill>
                  <a:schemeClr val="tx2"/>
                </a:solidFill>
              </a:rPr>
              <a:t>Make sense of problems and persevere in solving them.</a:t>
            </a:r>
          </a:p>
          <a:p>
            <a:endParaRPr lang="en-US" sz="2800" dirty="0">
              <a:solidFill>
                <a:schemeClr val="tx2"/>
              </a:solidFill>
            </a:endParaRPr>
          </a:p>
          <a:p>
            <a:r>
              <a:rPr lang="en-US" sz="2800" b="1" i="0" u="none" strike="noStrike" baseline="0" dirty="0">
                <a:solidFill>
                  <a:srgbClr val="221E1F"/>
                </a:solidFill>
              </a:rPr>
              <a:t>MP2</a:t>
            </a:r>
          </a:p>
          <a:p>
            <a:r>
              <a:rPr lang="en-US" sz="2800" dirty="0">
                <a:solidFill>
                  <a:schemeClr val="tx2"/>
                </a:solidFill>
              </a:rPr>
              <a:t>Reason abstractly and quantitatively.</a:t>
            </a:r>
          </a:p>
          <a:p>
            <a:endParaRPr lang="en-US" sz="2800" dirty="0">
              <a:solidFill>
                <a:schemeClr val="tx2"/>
              </a:solidFill>
            </a:endParaRPr>
          </a:p>
          <a:p>
            <a:r>
              <a:rPr lang="en-US" sz="2800" b="1" i="0" u="none" strike="noStrike" baseline="0" dirty="0">
                <a:solidFill>
                  <a:srgbClr val="221E1F"/>
                </a:solidFill>
              </a:rPr>
              <a:t>MP3</a:t>
            </a:r>
          </a:p>
          <a:p>
            <a:r>
              <a:rPr lang="en-US" sz="2800" dirty="0">
                <a:solidFill>
                  <a:schemeClr val="tx2"/>
                </a:solidFill>
              </a:rPr>
              <a:t>Construct viable arguments and critique the reasoning of others.</a:t>
            </a:r>
          </a:p>
          <a:p>
            <a:endParaRPr lang="en-US"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Practice</a:t>
            </a:r>
            <a:endParaRPr lang="en-US" sz="2800" dirty="0">
              <a:solidFill>
                <a:srgbClr val="0070C0"/>
              </a:solidFill>
            </a:endParaRPr>
          </a:p>
        </p:txBody>
      </p:sp>
    </p:spTree>
    <p:extLst>
      <p:ext uri="{BB962C8B-B14F-4D97-AF65-F5344CB8AC3E}">
        <p14:creationId xmlns:p14="http://schemas.microsoft.com/office/powerpoint/2010/main" val="1477789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0" y="1366649"/>
            <a:ext cx="11061787" cy="2677656"/>
          </a:xfrm>
          <a:prstGeom prst="rect">
            <a:avLst/>
          </a:prstGeom>
          <a:noFill/>
        </p:spPr>
        <p:txBody>
          <a:bodyPr wrap="square" rtlCol="0">
            <a:spAutoFit/>
          </a:bodyPr>
          <a:lstStyle/>
          <a:p>
            <a:r>
              <a:rPr lang="en-US" sz="2800" b="1" i="0" u="none" strike="noStrike" baseline="0" dirty="0">
                <a:solidFill>
                  <a:srgbClr val="221E1F"/>
                </a:solidFill>
              </a:rPr>
              <a:t>MP4</a:t>
            </a:r>
          </a:p>
          <a:p>
            <a:r>
              <a:rPr lang="en-US" sz="2800" dirty="0">
                <a:solidFill>
                  <a:schemeClr val="tx2"/>
                </a:solidFill>
              </a:rPr>
              <a:t>Model with mathematics.</a:t>
            </a:r>
          </a:p>
          <a:p>
            <a:endParaRPr lang="en-US" sz="2800" dirty="0">
              <a:solidFill>
                <a:schemeClr val="tx2"/>
              </a:solidFill>
            </a:endParaRPr>
          </a:p>
          <a:p>
            <a:r>
              <a:rPr lang="en-US" sz="2800" b="1" i="0" u="none" strike="noStrike" baseline="0" dirty="0">
                <a:solidFill>
                  <a:srgbClr val="221E1F"/>
                </a:solidFill>
              </a:rPr>
              <a:t>MP</a:t>
            </a:r>
            <a:r>
              <a:rPr lang="en-US" sz="2800" b="1" dirty="0">
                <a:solidFill>
                  <a:srgbClr val="221E1F"/>
                </a:solidFill>
              </a:rPr>
              <a:t>6</a:t>
            </a:r>
            <a:endParaRPr lang="en-US" sz="2800" b="1" i="0" u="none" strike="noStrike" baseline="0" dirty="0">
              <a:solidFill>
                <a:srgbClr val="221E1F"/>
              </a:solidFill>
            </a:endParaRPr>
          </a:p>
          <a:p>
            <a:r>
              <a:rPr lang="en-US" sz="2800" dirty="0">
                <a:solidFill>
                  <a:schemeClr val="tx2"/>
                </a:solidFill>
              </a:rPr>
              <a:t>Attend to precision.</a:t>
            </a:r>
          </a:p>
          <a:p>
            <a:endParaRPr lang="en-US"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Practice</a:t>
            </a:r>
            <a:endParaRPr lang="en-US" sz="2800" dirty="0">
              <a:solidFill>
                <a:srgbClr val="0070C0"/>
              </a:solidFill>
            </a:endParaRPr>
          </a:p>
        </p:txBody>
      </p:sp>
    </p:spTree>
    <p:extLst>
      <p:ext uri="{BB962C8B-B14F-4D97-AF65-F5344CB8AC3E}">
        <p14:creationId xmlns:p14="http://schemas.microsoft.com/office/powerpoint/2010/main" val="143555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209228" cy="402793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Students will solve problems involving simple interest.</a:t>
            </a:r>
            <a:endParaRPr lang="en-US" sz="2800" b="0" i="0" u="none" strike="noStrike" baseline="0" dirty="0"/>
          </a:p>
        </p:txBody>
      </p:sp>
      <p:sp>
        <p:nvSpPr>
          <p:cNvPr id="12" name="Title 1">
            <a:extLst>
              <a:ext uri="{FF2B5EF4-FFF2-40B4-BE49-F238E27FC236}">
                <a16:creationId xmlns:a16="http://schemas.microsoft.com/office/drawing/2014/main" id="{A9DD125F-CFF1-4547-A589-1CE0FB62F2E8}"/>
              </a:ext>
            </a:extLst>
          </p:cNvPr>
          <p:cNvSpPr txBox="1">
            <a:spLocks/>
          </p:cNvSpPr>
          <p:nvPr/>
        </p:nvSpPr>
        <p:spPr>
          <a:xfrm>
            <a:off x="459873"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Lesson Goal</a:t>
            </a:r>
            <a:endParaRPr lang="en-US" dirty="0">
              <a:solidFill>
                <a:srgbClr val="0070C0"/>
              </a:solidFill>
            </a:endParaRPr>
          </a:p>
        </p:txBody>
      </p:sp>
    </p:spTree>
    <p:extLst>
      <p:ext uri="{BB962C8B-B14F-4D97-AF65-F5344CB8AC3E}">
        <p14:creationId xmlns:p14="http://schemas.microsoft.com/office/powerpoint/2010/main" val="4153406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610860"/>
            <a:ext cx="10471363" cy="385668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If you borrow money or deposit money, the </a:t>
            </a:r>
            <a:r>
              <a:rPr lang="en-US" sz="2800" b="1" dirty="0">
                <a:solidFill>
                  <a:schemeClr val="tx1"/>
                </a:solidFill>
              </a:rPr>
              <a:t>principal</a:t>
            </a:r>
            <a:r>
              <a:rPr lang="en-US" sz="2800" b="1" dirty="0"/>
              <a:t> </a:t>
            </a:r>
            <a:r>
              <a:rPr lang="en-US" sz="2800" dirty="0"/>
              <a:t>is the amount of money borrowed or deposited. </a:t>
            </a:r>
            <a:r>
              <a:rPr lang="en-US" sz="2800" b="1" dirty="0">
                <a:solidFill>
                  <a:schemeClr val="tx1"/>
                </a:solidFill>
              </a:rPr>
              <a:t>Interest</a:t>
            </a:r>
            <a:r>
              <a:rPr lang="en-US" sz="2800" b="1" dirty="0"/>
              <a:t> </a:t>
            </a:r>
            <a:r>
              <a:rPr lang="en-US" sz="2800" dirty="0"/>
              <a:t>is the amount paid or earned for the use of the principal. </a:t>
            </a:r>
            <a:r>
              <a:rPr lang="en-US" sz="2800" b="1" dirty="0">
                <a:solidFill>
                  <a:schemeClr val="tx1"/>
                </a:solidFill>
              </a:rPr>
              <a:t>Simple interest </a:t>
            </a:r>
            <a:r>
              <a:rPr lang="en-US" sz="2800" dirty="0"/>
              <a:t>is calculated using specified periods of time.</a:t>
            </a:r>
          </a:p>
          <a:p>
            <a:r>
              <a:rPr lang="en-US" sz="2800" dirty="0" err="1"/>
              <a:t>Percents</a:t>
            </a:r>
            <a:r>
              <a:rPr lang="en-US" sz="2800" dirty="0"/>
              <a:t> are used to calculate interest. You can earn interest by letting the bank use the money you deposit in a bank account. You will pay interest if you borrow money from the bank or use a credit card.</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endParaRPr lang="en-US" sz="1800" b="0" dirty="0">
              <a:solidFill>
                <a:srgbClr val="000000"/>
              </a:solidFill>
              <a:latin typeface="Vectipede Bk"/>
            </a:endParaRPr>
          </a:p>
          <a:p>
            <a:r>
              <a:rPr lang="en-US" sz="2800" b="0" dirty="0">
                <a:solidFill>
                  <a:schemeClr val="tx1"/>
                </a:solidFill>
              </a:rPr>
              <a:t>Simple Interest </a:t>
            </a:r>
          </a:p>
        </p:txBody>
      </p:sp>
    </p:spTree>
    <p:extLst>
      <p:ext uri="{BB962C8B-B14F-4D97-AF65-F5344CB8AC3E}">
        <p14:creationId xmlns:p14="http://schemas.microsoft.com/office/powerpoint/2010/main" val="3394559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Simple Interest</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791998"/>
            <a:ext cx="9598527" cy="30848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Magdalena put $580 into a savings account. The account pays 2.5% simple interest each year. </a:t>
            </a:r>
          </a:p>
          <a:p>
            <a:r>
              <a:rPr lang="en-US" sz="2800" b="1" dirty="0">
                <a:solidFill>
                  <a:schemeClr val="tx1"/>
                </a:solidFill>
              </a:rPr>
              <a:t>If she neither adds nor withdraws money from the account, how much interest will she earn after 2 years?</a:t>
            </a:r>
            <a:endParaRPr lang="en-US" sz="2800" dirty="0">
              <a:solidFill>
                <a:schemeClr val="tx1"/>
              </a:solidFill>
            </a:endParaRPr>
          </a:p>
        </p:txBody>
      </p:sp>
    </p:spTree>
    <p:extLst>
      <p:ext uri="{BB962C8B-B14F-4D97-AF65-F5344CB8AC3E}">
        <p14:creationId xmlns:p14="http://schemas.microsoft.com/office/powerpoint/2010/main" val="1997411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Simple Interest</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791998"/>
            <a:ext cx="9598527" cy="30848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The period of time is annual or </a:t>
            </a:r>
            <a:r>
              <a:rPr lang="en-US" sz="2800" dirty="0">
                <a:solidFill>
                  <a:srgbClr val="696969"/>
                </a:solidFill>
              </a:rPr>
              <a:t>yearly, so </a:t>
            </a:r>
            <a:r>
              <a:rPr lang="en-US" sz="2800" i="1" dirty="0">
                <a:solidFill>
                  <a:srgbClr val="696969"/>
                </a:solidFill>
              </a:rPr>
              <a:t>t </a:t>
            </a:r>
            <a:r>
              <a:rPr lang="en-US" sz="2800" dirty="0">
                <a:solidFill>
                  <a:srgbClr val="696969"/>
                </a:solidFill>
              </a:rPr>
              <a:t>= 2. </a:t>
            </a:r>
          </a:p>
          <a:p>
            <a:r>
              <a:rPr lang="en-US" sz="2800" dirty="0">
                <a:solidFill>
                  <a:srgbClr val="696969"/>
                </a:solidFill>
              </a:rPr>
              <a:t>The rate is 2.5% or, as a decimal, 0.025.</a:t>
            </a:r>
          </a:p>
          <a:p>
            <a:r>
              <a:rPr lang="en-US" sz="2800" dirty="0"/>
              <a:t>Use the Interest formula to find the amount of interest Magdalena will earn.</a:t>
            </a:r>
          </a:p>
        </p:txBody>
      </p:sp>
    </p:spTree>
    <p:extLst>
      <p:ext uri="{BB962C8B-B14F-4D97-AF65-F5344CB8AC3E}">
        <p14:creationId xmlns:p14="http://schemas.microsoft.com/office/powerpoint/2010/main" val="1079117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Simple Interest</a:t>
            </a:r>
          </a:p>
        </p:txBody>
      </p:sp>
      <p:graphicFrame>
        <p:nvGraphicFramePr>
          <p:cNvPr id="5" name="Table 2">
            <a:extLst>
              <a:ext uri="{FF2B5EF4-FFF2-40B4-BE49-F238E27FC236}">
                <a16:creationId xmlns:a16="http://schemas.microsoft.com/office/drawing/2014/main" id="{A1A27226-6EBD-4D56-8B95-B9713A9DD6DE}"/>
              </a:ext>
            </a:extLst>
          </p:cNvPr>
          <p:cNvGraphicFramePr>
            <a:graphicFrameLocks noGrp="1"/>
          </p:cNvGraphicFramePr>
          <p:nvPr>
            <p:extLst>
              <p:ext uri="{D42A27DB-BD31-4B8C-83A1-F6EECF244321}">
                <p14:modId xmlns:p14="http://schemas.microsoft.com/office/powerpoint/2010/main" val="2298387767"/>
              </p:ext>
            </p:extLst>
          </p:nvPr>
        </p:nvGraphicFramePr>
        <p:xfrm>
          <a:off x="459873" y="1810561"/>
          <a:ext cx="9700127" cy="1981200"/>
        </p:xfrm>
        <a:graphic>
          <a:graphicData uri="http://schemas.openxmlformats.org/drawingml/2006/table">
            <a:tbl>
              <a:tblPr firstRow="1" bandRow="1">
                <a:tableStyleId>{2D5ABB26-0587-4C30-8999-92F81FD0307C}</a:tableStyleId>
              </a:tblPr>
              <a:tblGrid>
                <a:gridCol w="3840996">
                  <a:extLst>
                    <a:ext uri="{9D8B030D-6E8A-4147-A177-3AD203B41FA5}">
                      <a16:colId xmlns:a16="http://schemas.microsoft.com/office/drawing/2014/main" val="1231724626"/>
                    </a:ext>
                  </a:extLst>
                </a:gridCol>
                <a:gridCol w="5859131">
                  <a:extLst>
                    <a:ext uri="{9D8B030D-6E8A-4147-A177-3AD203B41FA5}">
                      <a16:colId xmlns:a16="http://schemas.microsoft.com/office/drawing/2014/main" val="837143839"/>
                    </a:ext>
                  </a:extLst>
                </a:gridCol>
              </a:tblGrid>
              <a:tr h="370840">
                <a:tc>
                  <a:txBody>
                    <a:bodyPr/>
                    <a:lstStyle/>
                    <a:p>
                      <a:pPr algn="l"/>
                      <a:r>
                        <a:rPr lang="en-IN" sz="2800" b="0" i="1" u="none" strike="noStrike" kern="1200" baseline="0" dirty="0">
                          <a:solidFill>
                            <a:schemeClr val="tx2"/>
                          </a:solidFill>
                          <a:latin typeface="+mn-lt"/>
                          <a:ea typeface="+mn-ea"/>
                          <a:cs typeface="+mn-cs"/>
                        </a:rPr>
                        <a:t>I </a:t>
                      </a:r>
                      <a:r>
                        <a:rPr lang="en-IN" sz="2800" b="0" i="0" u="none" strike="noStrike" kern="1200" baseline="0" dirty="0">
                          <a:solidFill>
                            <a:schemeClr val="tx2"/>
                          </a:solidFill>
                          <a:latin typeface="+mn-lt"/>
                          <a:ea typeface="+mn-ea"/>
                          <a:cs typeface="+mn-cs"/>
                        </a:rPr>
                        <a:t>= </a:t>
                      </a:r>
                      <a:r>
                        <a:rPr lang="en-IN" sz="2800" b="0" i="1" u="none" strike="noStrike" kern="1200" baseline="0" dirty="0" err="1">
                          <a:solidFill>
                            <a:schemeClr val="tx2"/>
                          </a:solidFill>
                          <a:latin typeface="+mn-lt"/>
                          <a:ea typeface="+mn-ea"/>
                          <a:cs typeface="+mn-cs"/>
                        </a:rPr>
                        <a:t>prt</a:t>
                      </a:r>
                      <a:r>
                        <a:rPr lang="en-IN" sz="2800" b="0" i="1" u="none" strike="noStrike" kern="1200" baseline="0" dirty="0">
                          <a:solidFill>
                            <a:schemeClr val="tx2"/>
                          </a:solidFill>
                          <a:latin typeface="+mn-lt"/>
                          <a:ea typeface="+mn-ea"/>
                          <a:cs typeface="+mn-cs"/>
                        </a:rPr>
                        <a:t> </a:t>
                      </a:r>
                      <a:endParaRPr lang="en-US" sz="2800" b="0" i="0" u="none" strike="noStrike" baseline="0" dirty="0">
                        <a:solidFill>
                          <a:schemeClr val="tx2"/>
                        </a:solidFill>
                        <a:latin typeface="Cambria Math" panose="02040503050406030204" pitchFamily="18" charset="0"/>
                        <a:ea typeface="Cambria Math" panose="02040503050406030204" pitchFamily="18" charset="0"/>
                      </a:endParaRPr>
                    </a:p>
                  </a:txBody>
                  <a:tcPr anchor="ctr"/>
                </a:tc>
                <a:tc>
                  <a:txBody>
                    <a:bodyPr/>
                    <a:lstStyle/>
                    <a:p>
                      <a:pPr algn="l"/>
                      <a:r>
                        <a:rPr lang="en-IN" sz="2800" b="0" i="0" u="none" strike="noStrike" kern="1200" baseline="0" dirty="0">
                          <a:solidFill>
                            <a:srgbClr val="0070C0"/>
                          </a:solidFill>
                          <a:latin typeface="+mn-lt"/>
                          <a:ea typeface="+mn-ea"/>
                          <a:cs typeface="+mn-cs"/>
                        </a:rPr>
                        <a:t>Interest formula </a:t>
                      </a:r>
                      <a:endParaRPr lang="en-US" sz="2800" dirty="0">
                        <a:solidFill>
                          <a:srgbClr val="0070C0"/>
                        </a:solidFill>
                      </a:endParaRPr>
                    </a:p>
                  </a:txBody>
                  <a:tcPr/>
                </a:tc>
                <a:extLst>
                  <a:ext uri="{0D108BD9-81ED-4DB2-BD59-A6C34878D82A}">
                    <a16:rowId xmlns:a16="http://schemas.microsoft.com/office/drawing/2014/main" val="26108602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1" u="none" strike="noStrike" kern="1200" baseline="0" dirty="0">
                          <a:solidFill>
                            <a:schemeClr val="tx2"/>
                          </a:solidFill>
                          <a:latin typeface="+mn-lt"/>
                          <a:ea typeface="+mn-ea"/>
                          <a:cs typeface="+mn-cs"/>
                        </a:rPr>
                        <a:t>I </a:t>
                      </a:r>
                      <a:r>
                        <a:rPr lang="en-IN" sz="2800" b="0" i="0" u="none" strike="noStrike" kern="1200" baseline="0" dirty="0">
                          <a:solidFill>
                            <a:srgbClr val="696969"/>
                          </a:solidFill>
                          <a:latin typeface="+mn-lt"/>
                          <a:ea typeface="+mn-ea"/>
                          <a:cs typeface="+mn-cs"/>
                        </a:rPr>
                        <a:t>= 580 · 0.025 · 2 </a:t>
                      </a:r>
                      <a:endParaRPr lang="en-US" sz="2800" b="0" i="0" dirty="0">
                        <a:solidFill>
                          <a:srgbClr val="696969"/>
                        </a:solidFill>
                        <a:latin typeface="Cambria Math" panose="02040503050406030204" pitchFamily="18" charset="0"/>
                        <a:ea typeface="Cambria Math"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rgbClr val="0070C0"/>
                          </a:solidFill>
                          <a:latin typeface="+mn-lt"/>
                          <a:ea typeface="+mn-ea"/>
                          <a:cs typeface="+mn-cs"/>
                        </a:rPr>
                        <a:t>The principal is 580, the rate is 0.025, and the time is 2.</a:t>
                      </a:r>
                      <a:endParaRPr lang="en-US" sz="2800" dirty="0">
                        <a:solidFill>
                          <a:srgbClr val="0070C0"/>
                        </a:solidFill>
                      </a:endParaRPr>
                    </a:p>
                  </a:txBody>
                  <a:tcPr/>
                </a:tc>
                <a:extLst>
                  <a:ext uri="{0D108BD9-81ED-4DB2-BD59-A6C34878D82A}">
                    <a16:rowId xmlns:a16="http://schemas.microsoft.com/office/drawing/2014/main" val="2985778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1" u="none" strike="noStrike" kern="1200" baseline="0" dirty="0">
                          <a:solidFill>
                            <a:schemeClr val="tx2"/>
                          </a:solidFill>
                          <a:latin typeface="+mn-lt"/>
                          <a:ea typeface="+mn-ea"/>
                          <a:cs typeface="+mn-cs"/>
                        </a:rPr>
                        <a:t>I </a:t>
                      </a:r>
                      <a:r>
                        <a:rPr lang="en-IN" sz="2800" b="0" i="0" u="none" strike="noStrike" kern="1200" baseline="0" dirty="0">
                          <a:solidFill>
                            <a:schemeClr val="tx2"/>
                          </a:solidFill>
                          <a:latin typeface="+mn-lt"/>
                          <a:ea typeface="+mn-ea"/>
                          <a:cs typeface="+mn-cs"/>
                        </a:rPr>
                        <a:t>= 29 </a:t>
                      </a:r>
                      <a:endParaRPr lang="en-US" sz="2800" b="0" i="0" dirty="0">
                        <a:solidFill>
                          <a:schemeClr val="tx2"/>
                        </a:solidFill>
                        <a:latin typeface="Cambria Math" panose="02040503050406030204" pitchFamily="18" charset="0"/>
                        <a:ea typeface="Cambria Math"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0" u="none" strike="noStrike" kern="1200" baseline="0" dirty="0">
                          <a:solidFill>
                            <a:srgbClr val="0070C0"/>
                          </a:solidFill>
                          <a:latin typeface="+mn-lt"/>
                          <a:ea typeface="+mn-ea"/>
                          <a:cs typeface="+mn-cs"/>
                        </a:rPr>
                        <a:t>Multiply.</a:t>
                      </a:r>
                      <a:endParaRPr lang="en-US" sz="2800" dirty="0">
                        <a:solidFill>
                          <a:srgbClr val="0070C0"/>
                        </a:solidFill>
                      </a:endParaRPr>
                    </a:p>
                  </a:txBody>
                  <a:tcPr/>
                </a:tc>
                <a:extLst>
                  <a:ext uri="{0D108BD9-81ED-4DB2-BD59-A6C34878D82A}">
                    <a16:rowId xmlns:a16="http://schemas.microsoft.com/office/drawing/2014/main" val="2708382819"/>
                  </a:ext>
                </a:extLst>
              </a:tr>
            </a:tbl>
          </a:graphicData>
        </a:graphic>
      </p:graphicFrame>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3" y="4273244"/>
            <a:ext cx="10906627" cy="50195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 Magdalena will earn </a:t>
            </a:r>
            <a:r>
              <a:rPr lang="en-US" sz="2800" dirty="0">
                <a:solidFill>
                  <a:srgbClr val="696969"/>
                </a:solidFill>
              </a:rPr>
              <a:t>$29 </a:t>
            </a:r>
            <a:r>
              <a:rPr lang="en-US" sz="2800" dirty="0"/>
              <a:t>in interest in 2 years.</a:t>
            </a:r>
            <a:endParaRPr lang="en-US" sz="2800" b="0" i="0" u="none" strike="noStrike" baseline="0" dirty="0"/>
          </a:p>
        </p:txBody>
      </p:sp>
    </p:spTree>
    <p:extLst>
      <p:ext uri="{BB962C8B-B14F-4D97-AF65-F5344CB8AC3E}">
        <p14:creationId xmlns:p14="http://schemas.microsoft.com/office/powerpoint/2010/main" val="2829656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Curtis deposits $550 into a savings account. The account pays 1.75% simple interest on an annual basis. If he does not add or withdraw money from the account, how much interest will he earn after 3 years?</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Simple Interest</a:t>
            </a:r>
          </a:p>
        </p:txBody>
      </p:sp>
    </p:spTree>
    <p:extLst>
      <p:ext uri="{BB962C8B-B14F-4D97-AF65-F5344CB8AC3E}">
        <p14:creationId xmlns:p14="http://schemas.microsoft.com/office/powerpoint/2010/main" val="1195670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Curtis deposits $550 into a savings account. The account pays 1.75% simple interest on an annual basis. If he does not add or withdraw money from the account, how much interest will he earn after 3 years?</a:t>
            </a:r>
          </a:p>
          <a:p>
            <a:r>
              <a:rPr lang="en-IN" sz="2800" dirty="0">
                <a:solidFill>
                  <a:srgbClr val="FF0000"/>
                </a:solidFill>
              </a:rPr>
              <a:t>$28.88</a:t>
            </a:r>
            <a:endParaRPr lang="en-US" sz="2800" dirty="0">
              <a:solidFill>
                <a:srgbClr val="FF0000"/>
              </a:solidFill>
              <a:latin typeface="+mj-lt"/>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Find Simple Interest</a:t>
            </a:r>
          </a:p>
        </p:txBody>
      </p:sp>
    </p:spTree>
    <p:extLst>
      <p:ext uri="{BB962C8B-B14F-4D97-AF65-F5344CB8AC3E}">
        <p14:creationId xmlns:p14="http://schemas.microsoft.com/office/powerpoint/2010/main" val="2282707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Simple Interest</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791998"/>
            <a:ext cx="8670273" cy="30848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Suppose Magdalena opens a savings account for only 6 months. She puts $580 in that account and earns 3.5% each year. </a:t>
            </a:r>
          </a:p>
          <a:p>
            <a:r>
              <a:rPr lang="en-US" sz="2800" b="1" dirty="0">
                <a:solidFill>
                  <a:schemeClr val="tx1"/>
                </a:solidFill>
              </a:rPr>
              <a:t>How much interest will she earn?</a:t>
            </a:r>
            <a:endParaRPr lang="en-US" sz="2800" dirty="0">
              <a:solidFill>
                <a:schemeClr val="tx1"/>
              </a:solidFill>
            </a:endParaRPr>
          </a:p>
        </p:txBody>
      </p:sp>
    </p:spTree>
    <p:extLst>
      <p:ext uri="{BB962C8B-B14F-4D97-AF65-F5344CB8AC3E}">
        <p14:creationId xmlns:p14="http://schemas.microsoft.com/office/powerpoint/2010/main" val="1714112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Simple Interest</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3" y="1707845"/>
            <a:ext cx="8132798" cy="282080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Think About It!</a:t>
            </a:r>
          </a:p>
          <a:p>
            <a:pPr>
              <a:spcBef>
                <a:spcPts val="600"/>
              </a:spcBef>
            </a:pPr>
            <a:r>
              <a:rPr lang="en-US" sz="2800" dirty="0"/>
              <a:t>What is the simple interest formula? Are you trying to find the </a:t>
            </a:r>
            <a:r>
              <a:rPr lang="en-US" sz="2800" i="1" dirty="0"/>
              <a:t>interest, principal, rate, </a:t>
            </a:r>
            <a:r>
              <a:rPr lang="en-US" sz="2800" dirty="0"/>
              <a:t>or </a:t>
            </a:r>
            <a:r>
              <a:rPr lang="en-US" sz="2800" i="1" dirty="0"/>
              <a:t>time</a:t>
            </a:r>
            <a:r>
              <a:rPr lang="en-US" sz="2800" dirty="0"/>
              <a:t>? </a:t>
            </a:r>
            <a:endParaRPr lang="en-US" sz="2800" dirty="0">
              <a:latin typeface="+mj-lt"/>
            </a:endParaRPr>
          </a:p>
        </p:txBody>
      </p:sp>
    </p:spTree>
    <p:extLst>
      <p:ext uri="{BB962C8B-B14F-4D97-AF65-F5344CB8AC3E}">
        <p14:creationId xmlns:p14="http://schemas.microsoft.com/office/powerpoint/2010/main" val="1011212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Simple Interest</a:t>
            </a:r>
          </a:p>
        </p:txBody>
      </p:sp>
      <mc:AlternateContent xmlns:mc="http://schemas.openxmlformats.org/markup-compatibility/2006" xmlns:a14="http://schemas.microsoft.com/office/drawing/2010/main">
        <mc:Choice Requires="a14">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791998"/>
                <a:ext cx="9501546" cy="209184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Because the period of time is annual or yearly, 6 months equals </a:t>
                </a:r>
                <a14:m>
                  <m:oMath xmlns:m="http://schemas.openxmlformats.org/officeDocument/2006/math">
                    <m:f>
                      <m:fPr>
                        <m:ctrlPr>
                          <a:rPr lang="en-US" sz="2800" i="1" dirty="0" smtClean="0">
                            <a:solidFill>
                              <a:schemeClr val="tx2"/>
                            </a:solidFill>
                            <a:latin typeface="Cambria Math" panose="02040503050406030204" pitchFamily="18" charset="0"/>
                          </a:rPr>
                        </m:ctrlPr>
                      </m:fPr>
                      <m:num>
                        <m:r>
                          <a:rPr lang="en-US" sz="2800" b="0" i="1" dirty="0" smtClean="0">
                            <a:solidFill>
                              <a:schemeClr val="tx2"/>
                            </a:solidFill>
                            <a:latin typeface="Cambria Math" panose="02040503050406030204" pitchFamily="18" charset="0"/>
                          </a:rPr>
                          <m:t>6</m:t>
                        </m:r>
                      </m:num>
                      <m:den>
                        <m:r>
                          <a:rPr lang="en-US" sz="2800" b="0" i="1" dirty="0" smtClean="0">
                            <a:solidFill>
                              <a:schemeClr val="tx2"/>
                            </a:solidFill>
                            <a:latin typeface="Cambria Math" panose="02040503050406030204" pitchFamily="18" charset="0"/>
                          </a:rPr>
                          <m:t>12</m:t>
                        </m:r>
                      </m:den>
                    </m:f>
                  </m:oMath>
                </a14:m>
                <a:r>
                  <a:rPr lang="en-US" sz="2800" dirty="0"/>
                  <a:t> or  0.5 </a:t>
                </a:r>
                <a:r>
                  <a:rPr lang="en-US" sz="2800" dirty="0">
                    <a:solidFill>
                      <a:srgbClr val="696969"/>
                    </a:solidFill>
                  </a:rPr>
                  <a:t>or </a:t>
                </a:r>
                <a14:m>
                  <m:oMath xmlns:m="http://schemas.openxmlformats.org/officeDocument/2006/math">
                    <m:f>
                      <m:fPr>
                        <m:ctrlPr>
                          <a:rPr lang="en-US" sz="2800" i="1" dirty="0" smtClean="0">
                            <a:solidFill>
                              <a:srgbClr val="696969"/>
                            </a:solidFill>
                            <a:latin typeface="Cambria Math" panose="02040503050406030204" pitchFamily="18" charset="0"/>
                          </a:rPr>
                        </m:ctrlPr>
                      </m:fPr>
                      <m:num>
                        <m:r>
                          <a:rPr lang="en-US" sz="2800" b="0" i="1" dirty="0" smtClean="0">
                            <a:solidFill>
                              <a:srgbClr val="696969"/>
                            </a:solidFill>
                            <a:latin typeface="Cambria Math" panose="02040503050406030204" pitchFamily="18" charset="0"/>
                          </a:rPr>
                          <m:t>1</m:t>
                        </m:r>
                      </m:num>
                      <m:den>
                        <m:r>
                          <a:rPr lang="en-US" sz="2800" i="1" dirty="0">
                            <a:solidFill>
                              <a:srgbClr val="696969"/>
                            </a:solidFill>
                            <a:latin typeface="Cambria Math" panose="02040503050406030204" pitchFamily="18" charset="0"/>
                          </a:rPr>
                          <m:t>2</m:t>
                        </m:r>
                      </m:den>
                    </m:f>
                    <m:r>
                      <a:rPr lang="en-US" sz="2800" i="1" dirty="0">
                        <a:solidFill>
                          <a:srgbClr val="696969"/>
                        </a:solidFill>
                        <a:latin typeface="Cambria Math" panose="02040503050406030204" pitchFamily="18" charset="0"/>
                      </a:rPr>
                      <m:t> </m:t>
                    </m:r>
                  </m:oMath>
                </a14:m>
                <a:r>
                  <a:rPr lang="en-IN" sz="2800" dirty="0">
                    <a:solidFill>
                      <a:srgbClr val="696969"/>
                    </a:solidFill>
                  </a:rPr>
                  <a:t>year</a:t>
                </a:r>
                <a:r>
                  <a:rPr lang="en-IN" sz="2800" dirty="0"/>
                  <a:t>.</a:t>
                </a:r>
              </a:p>
              <a:p>
                <a:r>
                  <a:rPr lang="en-US" sz="2800" dirty="0"/>
                  <a:t>What is the rate 3.5% written as a decimal</a:t>
                </a:r>
                <a:r>
                  <a:rPr lang="en-US" sz="2800" dirty="0">
                    <a:solidFill>
                      <a:srgbClr val="696969"/>
                    </a:solidFill>
                  </a:rPr>
                  <a:t>? 0.035</a:t>
                </a:r>
              </a:p>
            </p:txBody>
          </p:sp>
        </mc:Choice>
        <mc:Fallback xmlns="">
          <p:sp>
            <p:nvSpPr>
              <p:cNvPr id="18"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2" y="1791998"/>
                <a:ext cx="9501546" cy="2091845"/>
              </a:xfrm>
              <a:prstGeom prst="rect">
                <a:avLst/>
              </a:prstGeom>
              <a:blipFill>
                <a:blip r:embed="rId2"/>
                <a:stretch>
                  <a:fillRect l="-1283" t="-3207"/>
                </a:stretch>
              </a:blipFill>
            </p:spPr>
            <p:txBody>
              <a:bodyPr/>
              <a:lstStyle/>
              <a:p>
                <a:r>
                  <a:rPr lang="en-US">
                    <a:noFill/>
                  </a:rPr>
                  <a:t> </a:t>
                </a:r>
              </a:p>
            </p:txBody>
          </p:sp>
        </mc:Fallback>
      </mc:AlternateContent>
    </p:spTree>
    <p:extLst>
      <p:ext uri="{BB962C8B-B14F-4D97-AF65-F5344CB8AC3E}">
        <p14:creationId xmlns:p14="http://schemas.microsoft.com/office/powerpoint/2010/main" val="951979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Simple Interest</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2" y="1707846"/>
            <a:ext cx="9687427" cy="127088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t>How is the process of finding simple interest different when the time is given in months? </a:t>
            </a:r>
            <a:endParaRPr lang="en-US" sz="2800" dirty="0">
              <a:latin typeface="+mj-lt"/>
            </a:endParaRPr>
          </a:p>
        </p:txBody>
      </p:sp>
    </p:spTree>
    <p:extLst>
      <p:ext uri="{BB962C8B-B14F-4D97-AF65-F5344CB8AC3E}">
        <p14:creationId xmlns:p14="http://schemas.microsoft.com/office/powerpoint/2010/main" val="3292624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Simple Interest</a:t>
            </a:r>
          </a:p>
        </p:txBody>
      </p:sp>
      <p:graphicFrame>
        <p:nvGraphicFramePr>
          <p:cNvPr id="5" name="Table 2">
            <a:extLst>
              <a:ext uri="{FF2B5EF4-FFF2-40B4-BE49-F238E27FC236}">
                <a16:creationId xmlns:a16="http://schemas.microsoft.com/office/drawing/2014/main" id="{A1A27226-6EBD-4D56-8B95-B9713A9DD6DE}"/>
              </a:ext>
            </a:extLst>
          </p:cNvPr>
          <p:cNvGraphicFramePr>
            <a:graphicFrameLocks noGrp="1"/>
          </p:cNvGraphicFramePr>
          <p:nvPr>
            <p:extLst>
              <p:ext uri="{D42A27DB-BD31-4B8C-83A1-F6EECF244321}">
                <p14:modId xmlns:p14="http://schemas.microsoft.com/office/powerpoint/2010/main" val="4104866710"/>
              </p:ext>
            </p:extLst>
          </p:nvPr>
        </p:nvGraphicFramePr>
        <p:xfrm>
          <a:off x="459873" y="2877361"/>
          <a:ext cx="9700127" cy="1981200"/>
        </p:xfrm>
        <a:graphic>
          <a:graphicData uri="http://schemas.openxmlformats.org/drawingml/2006/table">
            <a:tbl>
              <a:tblPr firstRow="1" bandRow="1">
                <a:tableStyleId>{2D5ABB26-0587-4C30-8999-92F81FD0307C}</a:tableStyleId>
              </a:tblPr>
              <a:tblGrid>
                <a:gridCol w="3840996">
                  <a:extLst>
                    <a:ext uri="{9D8B030D-6E8A-4147-A177-3AD203B41FA5}">
                      <a16:colId xmlns:a16="http://schemas.microsoft.com/office/drawing/2014/main" val="1231724626"/>
                    </a:ext>
                  </a:extLst>
                </a:gridCol>
                <a:gridCol w="5859131">
                  <a:extLst>
                    <a:ext uri="{9D8B030D-6E8A-4147-A177-3AD203B41FA5}">
                      <a16:colId xmlns:a16="http://schemas.microsoft.com/office/drawing/2014/main" val="837143839"/>
                    </a:ext>
                  </a:extLst>
                </a:gridCol>
              </a:tblGrid>
              <a:tr h="370840">
                <a:tc>
                  <a:txBody>
                    <a:bodyPr/>
                    <a:lstStyle/>
                    <a:p>
                      <a:pPr algn="l"/>
                      <a:r>
                        <a:rPr lang="en-IN" sz="2800" b="0" i="1" u="none" strike="noStrike" kern="1200" baseline="0" dirty="0">
                          <a:solidFill>
                            <a:schemeClr val="tx2"/>
                          </a:solidFill>
                          <a:latin typeface="+mn-lt"/>
                          <a:ea typeface="+mn-ea"/>
                          <a:cs typeface="+mn-cs"/>
                        </a:rPr>
                        <a:t>I </a:t>
                      </a:r>
                      <a:r>
                        <a:rPr lang="en-IN" sz="2800" b="0" i="0" u="none" strike="noStrike" kern="1200" baseline="0" dirty="0">
                          <a:solidFill>
                            <a:schemeClr val="tx2"/>
                          </a:solidFill>
                          <a:latin typeface="+mn-lt"/>
                          <a:ea typeface="+mn-ea"/>
                          <a:cs typeface="+mn-cs"/>
                        </a:rPr>
                        <a:t>= </a:t>
                      </a:r>
                      <a:r>
                        <a:rPr lang="en-IN" sz="2800" b="0" i="1" u="none" strike="noStrike" kern="1200" baseline="0" dirty="0" err="1">
                          <a:solidFill>
                            <a:schemeClr val="tx2"/>
                          </a:solidFill>
                          <a:latin typeface="+mn-lt"/>
                          <a:ea typeface="+mn-ea"/>
                          <a:cs typeface="+mn-cs"/>
                        </a:rPr>
                        <a:t>prt</a:t>
                      </a:r>
                      <a:r>
                        <a:rPr lang="en-IN" sz="2800" b="0" i="1" u="none" strike="noStrike" kern="1200" baseline="0" dirty="0">
                          <a:solidFill>
                            <a:schemeClr val="tx2"/>
                          </a:solidFill>
                          <a:latin typeface="+mn-lt"/>
                          <a:ea typeface="+mn-ea"/>
                          <a:cs typeface="+mn-cs"/>
                        </a:rPr>
                        <a:t> </a:t>
                      </a:r>
                      <a:endParaRPr lang="en-US" sz="2800" b="0" i="0" u="none" strike="noStrike" baseline="0" dirty="0">
                        <a:solidFill>
                          <a:schemeClr val="tx2"/>
                        </a:solidFill>
                        <a:latin typeface="Cambria Math" panose="02040503050406030204" pitchFamily="18" charset="0"/>
                        <a:ea typeface="Cambria Math" panose="02040503050406030204" pitchFamily="18" charset="0"/>
                      </a:endParaRPr>
                    </a:p>
                  </a:txBody>
                  <a:tcPr anchor="ctr"/>
                </a:tc>
                <a:tc>
                  <a:txBody>
                    <a:bodyPr/>
                    <a:lstStyle/>
                    <a:p>
                      <a:pPr algn="l"/>
                      <a:r>
                        <a:rPr lang="en-IN" sz="2800" b="0" i="0" u="none" strike="noStrike" kern="1200" baseline="0" dirty="0">
                          <a:solidFill>
                            <a:srgbClr val="0070C0"/>
                          </a:solidFill>
                          <a:latin typeface="+mn-lt"/>
                          <a:ea typeface="+mn-ea"/>
                          <a:cs typeface="+mn-cs"/>
                        </a:rPr>
                        <a:t>Interest formula </a:t>
                      </a:r>
                      <a:endParaRPr lang="en-US" sz="2800" dirty="0">
                        <a:solidFill>
                          <a:srgbClr val="0070C0"/>
                        </a:solidFill>
                      </a:endParaRPr>
                    </a:p>
                  </a:txBody>
                  <a:tcPr/>
                </a:tc>
                <a:extLst>
                  <a:ext uri="{0D108BD9-81ED-4DB2-BD59-A6C34878D82A}">
                    <a16:rowId xmlns:a16="http://schemas.microsoft.com/office/drawing/2014/main" val="26108602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1" u="none" strike="noStrike" kern="1200" baseline="0" dirty="0">
                          <a:solidFill>
                            <a:schemeClr val="tx2"/>
                          </a:solidFill>
                          <a:latin typeface="+mn-lt"/>
                          <a:ea typeface="+mn-ea"/>
                          <a:cs typeface="+mn-cs"/>
                        </a:rPr>
                        <a:t>I </a:t>
                      </a:r>
                      <a:r>
                        <a:rPr lang="en-IN" sz="2800" b="0" i="0" u="none" strike="noStrike" kern="1200" baseline="0" dirty="0">
                          <a:solidFill>
                            <a:srgbClr val="696969"/>
                          </a:solidFill>
                          <a:latin typeface="+mn-lt"/>
                          <a:ea typeface="+mn-ea"/>
                          <a:cs typeface="+mn-cs"/>
                        </a:rPr>
                        <a:t>= 580 · 0.035 · 0.5 </a:t>
                      </a:r>
                      <a:endParaRPr lang="en-US" sz="2800" b="0" i="0" dirty="0">
                        <a:solidFill>
                          <a:srgbClr val="696969"/>
                        </a:solidFill>
                        <a:latin typeface="Cambria Math" panose="02040503050406030204" pitchFamily="18" charset="0"/>
                        <a:ea typeface="Cambria Math"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rgbClr val="0070C0"/>
                          </a:solidFill>
                          <a:latin typeface="+mn-lt"/>
                          <a:ea typeface="+mn-ea"/>
                          <a:cs typeface="+mn-cs"/>
                        </a:rPr>
                        <a:t>The principal is 580, the rate is 0.035, and the time is 0.5.</a:t>
                      </a:r>
                      <a:endParaRPr lang="en-US" sz="2800" dirty="0">
                        <a:solidFill>
                          <a:srgbClr val="0070C0"/>
                        </a:solidFill>
                      </a:endParaRPr>
                    </a:p>
                  </a:txBody>
                  <a:tcPr/>
                </a:tc>
                <a:extLst>
                  <a:ext uri="{0D108BD9-81ED-4DB2-BD59-A6C34878D82A}">
                    <a16:rowId xmlns:a16="http://schemas.microsoft.com/office/drawing/2014/main" val="2985778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1" u="none" strike="noStrike" kern="1200" baseline="0" dirty="0">
                          <a:solidFill>
                            <a:schemeClr val="tx2"/>
                          </a:solidFill>
                          <a:latin typeface="+mn-lt"/>
                          <a:ea typeface="+mn-ea"/>
                          <a:cs typeface="+mn-cs"/>
                        </a:rPr>
                        <a:t>I </a:t>
                      </a:r>
                      <a:r>
                        <a:rPr lang="en-IN" sz="2800" b="0" i="0" u="none" strike="noStrike" kern="1200" baseline="0" dirty="0">
                          <a:solidFill>
                            <a:schemeClr val="tx2"/>
                          </a:solidFill>
                          <a:latin typeface="+mn-lt"/>
                          <a:ea typeface="+mn-ea"/>
                          <a:cs typeface="+mn-cs"/>
                        </a:rPr>
                        <a:t>= 10.15 </a:t>
                      </a:r>
                      <a:endParaRPr lang="en-US" sz="2800" b="0" i="0" dirty="0">
                        <a:solidFill>
                          <a:schemeClr val="tx2"/>
                        </a:solidFill>
                        <a:latin typeface="Cambria Math" panose="02040503050406030204" pitchFamily="18" charset="0"/>
                        <a:ea typeface="Cambria Math"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0" u="none" strike="noStrike" kern="1200" baseline="0" dirty="0">
                          <a:solidFill>
                            <a:srgbClr val="0070C0"/>
                          </a:solidFill>
                          <a:latin typeface="+mn-lt"/>
                          <a:ea typeface="+mn-ea"/>
                          <a:cs typeface="+mn-cs"/>
                        </a:rPr>
                        <a:t>Multiply.</a:t>
                      </a:r>
                      <a:endParaRPr lang="en-US" sz="2800" dirty="0">
                        <a:solidFill>
                          <a:srgbClr val="0070C0"/>
                        </a:solidFill>
                      </a:endParaRPr>
                    </a:p>
                  </a:txBody>
                  <a:tcPr/>
                </a:tc>
                <a:extLst>
                  <a:ext uri="{0D108BD9-81ED-4DB2-BD59-A6C34878D82A}">
                    <a16:rowId xmlns:a16="http://schemas.microsoft.com/office/drawing/2014/main" val="2708382819"/>
                  </a:ext>
                </a:extLst>
              </a:tr>
            </a:tbl>
          </a:graphicData>
        </a:graphic>
      </p:graphicFrame>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2" y="5107022"/>
            <a:ext cx="10906627" cy="50195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 Magdalena will earn $</a:t>
            </a:r>
            <a:r>
              <a:rPr lang="en-US" sz="2800" dirty="0">
                <a:solidFill>
                  <a:srgbClr val="696969"/>
                </a:solidFill>
              </a:rPr>
              <a:t>10.15 in interest in 6 months</a:t>
            </a:r>
            <a:r>
              <a:rPr lang="en-US" sz="2800" dirty="0"/>
              <a:t>.</a:t>
            </a:r>
            <a:endParaRPr lang="en-US" sz="2800" b="0" i="0" u="none" strike="noStrike" baseline="0" dirty="0"/>
          </a:p>
        </p:txBody>
      </p:sp>
      <p:sp>
        <p:nvSpPr>
          <p:cNvPr id="7" name="Content Placeholder 2">
            <a:extLst>
              <a:ext uri="{FF2B5EF4-FFF2-40B4-BE49-F238E27FC236}">
                <a16:creationId xmlns:a16="http://schemas.microsoft.com/office/drawing/2014/main" id="{83F3EB91-17DF-D044-83E2-63ED6DCD3089}"/>
              </a:ext>
            </a:extLst>
          </p:cNvPr>
          <p:cNvSpPr txBox="1">
            <a:spLocks/>
          </p:cNvSpPr>
          <p:nvPr/>
        </p:nvSpPr>
        <p:spPr>
          <a:xfrm>
            <a:off x="459873" y="1692134"/>
            <a:ext cx="10906627" cy="93676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Use the Interest formula to find the amount of interest Magdalena will earn.</a:t>
            </a:r>
            <a:endParaRPr lang="en-US" sz="2800" b="0" i="0" u="none" strike="noStrike" baseline="0" dirty="0"/>
          </a:p>
        </p:txBody>
      </p:sp>
    </p:spTree>
    <p:extLst>
      <p:ext uri="{BB962C8B-B14F-4D97-AF65-F5344CB8AC3E}">
        <p14:creationId xmlns:p14="http://schemas.microsoft.com/office/powerpoint/2010/main" val="323867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Carrie invests $430 into a savings account. The account pays 2.5% simple interest on an annual basis. If she does not add or withdraw money from the account, how much interest will she earn after 15 months?</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Simple Interest</a:t>
            </a:r>
          </a:p>
        </p:txBody>
      </p:sp>
    </p:spTree>
    <p:extLst>
      <p:ext uri="{BB962C8B-B14F-4D97-AF65-F5344CB8AC3E}">
        <p14:creationId xmlns:p14="http://schemas.microsoft.com/office/powerpoint/2010/main" val="3640545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Carrie invests $430 into a savings account. The account pays 2.5% simple interest on an annual basis. If she does not add or withdraw money from the account, how much interest will she earn after 15 months?</a:t>
            </a:r>
          </a:p>
          <a:p>
            <a:r>
              <a:rPr lang="en-IN" sz="2800" dirty="0">
                <a:solidFill>
                  <a:srgbClr val="FF0000"/>
                </a:solidFill>
              </a:rPr>
              <a:t>$13.44</a:t>
            </a:r>
            <a:endParaRPr lang="en-US" sz="2800" dirty="0">
              <a:solidFill>
                <a:srgbClr val="FF0000"/>
              </a:solidFill>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Find Simple Interest</a:t>
            </a:r>
          </a:p>
        </p:txBody>
      </p:sp>
    </p:spTree>
    <p:extLst>
      <p:ext uri="{BB962C8B-B14F-4D97-AF65-F5344CB8AC3E}">
        <p14:creationId xmlns:p14="http://schemas.microsoft.com/office/powerpoint/2010/main" val="1335958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Simple Interest</a:t>
            </a:r>
          </a:p>
        </p:txBody>
      </p:sp>
      <mc:AlternateContent xmlns:mc="http://schemas.openxmlformats.org/markup-compatibility/2006" xmlns:a14="http://schemas.microsoft.com/office/drawing/2010/main">
        <mc:Choice Requires="a14">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791998"/>
                <a:ext cx="10335128" cy="43421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Rondell’s parents are starting a real estate business. They borrow $99,400 from the bank to finance their start-up operations. The simple interest rate is 4</a:t>
                </a:r>
                <a14:m>
                  <m:oMath xmlns:m="http://schemas.openxmlformats.org/officeDocument/2006/math">
                    <m:f>
                      <m:fPr>
                        <m:ctrlPr>
                          <a:rPr lang="en-US" sz="2800" i="1" dirty="0">
                            <a:latin typeface="Cambria Math" panose="02040503050406030204" pitchFamily="18" charset="0"/>
                          </a:rPr>
                        </m:ctrlPr>
                      </m:fPr>
                      <m:num>
                        <m:r>
                          <a:rPr lang="en-US" sz="2800" b="0" i="1" dirty="0" smtClean="0">
                            <a:latin typeface="Cambria Math" panose="02040503050406030204" pitchFamily="18" charset="0"/>
                          </a:rPr>
                          <m:t>3</m:t>
                        </m:r>
                      </m:num>
                      <m:den>
                        <m:r>
                          <a:rPr lang="en-US" sz="2800" b="0" i="1" dirty="0" smtClean="0">
                            <a:latin typeface="Cambria Math" panose="02040503050406030204" pitchFamily="18" charset="0"/>
                          </a:rPr>
                          <m:t>4</m:t>
                        </m:r>
                      </m:den>
                    </m:f>
                  </m:oMath>
                </a14:m>
                <a:r>
                  <a:rPr lang="en-US" sz="2800" dirty="0"/>
                  <a:t>% per year, and they plan to take 15 years to repay the loan. </a:t>
                </a:r>
              </a:p>
              <a:p>
                <a:r>
                  <a:rPr lang="en-US" sz="2800" b="1" dirty="0">
                    <a:solidFill>
                      <a:schemeClr val="tx1"/>
                    </a:solidFill>
                  </a:rPr>
                  <a:t>How much simple interest will they pay?</a:t>
                </a:r>
                <a:endParaRPr lang="en-US" sz="2800" dirty="0">
                  <a:solidFill>
                    <a:schemeClr val="tx1"/>
                  </a:solidFill>
                </a:endParaRPr>
              </a:p>
            </p:txBody>
          </p:sp>
        </mc:Choice>
        <mc:Fallback xmlns="">
          <p:sp>
            <p:nvSpPr>
              <p:cNvPr id="18"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2" y="1791998"/>
                <a:ext cx="10335128" cy="4342102"/>
              </a:xfrm>
              <a:prstGeom prst="rect">
                <a:avLst/>
              </a:prstGeom>
              <a:blipFill>
                <a:blip r:embed="rId2"/>
                <a:stretch>
                  <a:fillRect l="-1227" t="-1754"/>
                </a:stretch>
              </a:blipFill>
            </p:spPr>
            <p:txBody>
              <a:bodyPr/>
              <a:lstStyle/>
              <a:p>
                <a:r>
                  <a:rPr lang="en-US">
                    <a:noFill/>
                  </a:rPr>
                  <a:t> </a:t>
                </a:r>
              </a:p>
            </p:txBody>
          </p:sp>
        </mc:Fallback>
      </mc:AlternateContent>
    </p:spTree>
    <p:extLst>
      <p:ext uri="{BB962C8B-B14F-4D97-AF65-F5344CB8AC3E}">
        <p14:creationId xmlns:p14="http://schemas.microsoft.com/office/powerpoint/2010/main" val="2911706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Simple Interest</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2" y="1707846"/>
            <a:ext cx="9687427" cy="1270882"/>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Think About It!</a:t>
            </a:r>
          </a:p>
          <a:p>
            <a:pPr>
              <a:spcBef>
                <a:spcPts val="600"/>
              </a:spcBef>
            </a:pPr>
            <a:r>
              <a:rPr lang="en-US" sz="2800" dirty="0"/>
              <a:t>How would you begin solving the problem? </a:t>
            </a:r>
            <a:endParaRPr lang="en-US" sz="2800" dirty="0">
              <a:latin typeface="+mj-lt"/>
            </a:endParaRPr>
          </a:p>
        </p:txBody>
      </p:sp>
    </p:spTree>
    <p:extLst>
      <p:ext uri="{BB962C8B-B14F-4D97-AF65-F5344CB8AC3E}">
        <p14:creationId xmlns:p14="http://schemas.microsoft.com/office/powerpoint/2010/main" val="698852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Simple Interest</a:t>
            </a:r>
          </a:p>
        </p:txBody>
      </p:sp>
      <mc:AlternateContent xmlns:mc="http://schemas.openxmlformats.org/markup-compatibility/2006" xmlns:a14="http://schemas.microsoft.com/office/drawing/2010/main">
        <mc:Choice Requires="a14">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2" y="1791998"/>
                <a:ext cx="10335128" cy="434210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The period of time is annual or yearly</a:t>
                </a:r>
                <a:r>
                  <a:rPr lang="en-US" sz="2800" dirty="0">
                    <a:solidFill>
                      <a:srgbClr val="696969"/>
                    </a:solidFill>
                  </a:rPr>
                  <a:t>, so </a:t>
                </a:r>
                <a:r>
                  <a:rPr lang="en-US" sz="2800" i="1" dirty="0">
                    <a:solidFill>
                      <a:srgbClr val="696969"/>
                    </a:solidFill>
                  </a:rPr>
                  <a:t>t </a:t>
                </a:r>
                <a:r>
                  <a:rPr lang="en-US" sz="2800" dirty="0">
                    <a:solidFill>
                      <a:srgbClr val="696969"/>
                    </a:solidFill>
                  </a:rPr>
                  <a:t>= 15.</a:t>
                </a:r>
              </a:p>
              <a:p>
                <a:r>
                  <a:rPr lang="en-US" sz="2800" dirty="0">
                    <a:solidFill>
                      <a:srgbClr val="696969"/>
                    </a:solidFill>
                  </a:rPr>
                  <a:t>What is the rate 4</a:t>
                </a:r>
                <a14:m>
                  <m:oMath xmlns:m="http://schemas.openxmlformats.org/officeDocument/2006/math">
                    <m:f>
                      <m:fPr>
                        <m:ctrlPr>
                          <a:rPr lang="en-US" sz="2800" i="1" dirty="0">
                            <a:solidFill>
                              <a:srgbClr val="696969"/>
                            </a:solidFill>
                            <a:latin typeface="Cambria Math" panose="02040503050406030204" pitchFamily="18" charset="0"/>
                          </a:rPr>
                        </m:ctrlPr>
                      </m:fPr>
                      <m:num>
                        <m:r>
                          <a:rPr lang="en-US" sz="2800" i="1" dirty="0">
                            <a:solidFill>
                              <a:srgbClr val="696969"/>
                            </a:solidFill>
                            <a:latin typeface="Cambria Math" panose="02040503050406030204" pitchFamily="18" charset="0"/>
                          </a:rPr>
                          <m:t>3</m:t>
                        </m:r>
                      </m:num>
                      <m:den>
                        <m:r>
                          <a:rPr lang="en-US" sz="2800" i="1" dirty="0">
                            <a:solidFill>
                              <a:srgbClr val="696969"/>
                            </a:solidFill>
                            <a:latin typeface="Cambria Math" panose="02040503050406030204" pitchFamily="18" charset="0"/>
                          </a:rPr>
                          <m:t>4</m:t>
                        </m:r>
                      </m:den>
                    </m:f>
                  </m:oMath>
                </a14:m>
                <a:r>
                  <a:rPr lang="en-US" sz="2800" dirty="0">
                    <a:solidFill>
                      <a:srgbClr val="696969"/>
                    </a:solidFill>
                  </a:rPr>
                  <a:t>% written as a decimal? 0.0475</a:t>
                </a:r>
              </a:p>
            </p:txBody>
          </p:sp>
        </mc:Choice>
        <mc:Fallback xmlns="">
          <p:sp>
            <p:nvSpPr>
              <p:cNvPr id="18" name="Content Placeholder 2">
                <a:extLst>
                  <a:ext uri="{FF2B5EF4-FFF2-40B4-BE49-F238E27FC236}">
                    <a16:creationId xmlns:a16="http://schemas.microsoft.com/office/drawing/2014/main" id="{66BD4E7D-0912-754B-9237-13B457F2A578}"/>
                  </a:ext>
                </a:extLst>
              </p:cNvPr>
              <p:cNvSpPr txBox="1">
                <a:spLocks noRot="1" noChangeAspect="1" noMove="1" noResize="1" noEditPoints="1" noAdjustHandles="1" noChangeArrowheads="1" noChangeShapeType="1" noTextEdit="1"/>
              </p:cNvSpPr>
              <p:nvPr/>
            </p:nvSpPr>
            <p:spPr>
              <a:xfrm>
                <a:off x="459872" y="1791998"/>
                <a:ext cx="10335128" cy="4342102"/>
              </a:xfrm>
              <a:prstGeom prst="rect">
                <a:avLst/>
              </a:prstGeom>
              <a:blipFill>
                <a:blip r:embed="rId2"/>
                <a:stretch>
                  <a:fillRect l="-1179" t="-1545"/>
                </a:stretch>
              </a:blipFill>
            </p:spPr>
            <p:txBody>
              <a:bodyPr/>
              <a:lstStyle/>
              <a:p>
                <a:r>
                  <a:rPr lang="en-US">
                    <a:noFill/>
                  </a:rPr>
                  <a:t> </a:t>
                </a:r>
              </a:p>
            </p:txBody>
          </p:sp>
        </mc:Fallback>
      </mc:AlternateContent>
    </p:spTree>
    <p:extLst>
      <p:ext uri="{BB962C8B-B14F-4D97-AF65-F5344CB8AC3E}">
        <p14:creationId xmlns:p14="http://schemas.microsoft.com/office/powerpoint/2010/main" val="4016461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7326382"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Simple Interest</a:t>
            </a:r>
          </a:p>
        </p:txBody>
      </p:sp>
      <p:graphicFrame>
        <p:nvGraphicFramePr>
          <p:cNvPr id="5" name="Table 2">
            <a:extLst>
              <a:ext uri="{FF2B5EF4-FFF2-40B4-BE49-F238E27FC236}">
                <a16:creationId xmlns:a16="http://schemas.microsoft.com/office/drawing/2014/main" id="{A1A27226-6EBD-4D56-8B95-B9713A9DD6DE}"/>
              </a:ext>
            </a:extLst>
          </p:cNvPr>
          <p:cNvGraphicFramePr>
            <a:graphicFrameLocks noGrp="1"/>
          </p:cNvGraphicFramePr>
          <p:nvPr>
            <p:extLst>
              <p:ext uri="{D42A27DB-BD31-4B8C-83A1-F6EECF244321}">
                <p14:modId xmlns:p14="http://schemas.microsoft.com/office/powerpoint/2010/main" val="3359131019"/>
              </p:ext>
            </p:extLst>
          </p:nvPr>
        </p:nvGraphicFramePr>
        <p:xfrm>
          <a:off x="459872" y="2371759"/>
          <a:ext cx="11236828" cy="2499360"/>
        </p:xfrm>
        <a:graphic>
          <a:graphicData uri="http://schemas.openxmlformats.org/drawingml/2006/table">
            <a:tbl>
              <a:tblPr firstRow="1" bandRow="1">
                <a:tableStyleId>{2D5ABB26-0587-4C30-8999-92F81FD0307C}</a:tableStyleId>
              </a:tblPr>
              <a:tblGrid>
                <a:gridCol w="5991728">
                  <a:extLst>
                    <a:ext uri="{9D8B030D-6E8A-4147-A177-3AD203B41FA5}">
                      <a16:colId xmlns:a16="http://schemas.microsoft.com/office/drawing/2014/main" val="1231724626"/>
                    </a:ext>
                  </a:extLst>
                </a:gridCol>
                <a:gridCol w="5245100">
                  <a:extLst>
                    <a:ext uri="{9D8B030D-6E8A-4147-A177-3AD203B41FA5}">
                      <a16:colId xmlns:a16="http://schemas.microsoft.com/office/drawing/2014/main" val="837143839"/>
                    </a:ext>
                  </a:extLst>
                </a:gridCol>
              </a:tblGrid>
              <a:tr h="370840">
                <a:tc>
                  <a:txBody>
                    <a:bodyPr/>
                    <a:lstStyle/>
                    <a:p>
                      <a:pPr algn="l"/>
                      <a:r>
                        <a:rPr lang="en-IN" sz="2800" b="0" i="1" u="none" strike="noStrike" kern="1200" baseline="0" dirty="0">
                          <a:solidFill>
                            <a:schemeClr val="tx2"/>
                          </a:solidFill>
                          <a:latin typeface="+mn-lt"/>
                          <a:ea typeface="+mn-ea"/>
                          <a:cs typeface="+mn-cs"/>
                        </a:rPr>
                        <a:t>I </a:t>
                      </a:r>
                      <a:r>
                        <a:rPr lang="en-IN" sz="2800" b="0" i="0" u="none" strike="noStrike" kern="1200" baseline="0" dirty="0">
                          <a:solidFill>
                            <a:schemeClr val="tx2"/>
                          </a:solidFill>
                          <a:latin typeface="+mn-lt"/>
                          <a:ea typeface="+mn-ea"/>
                          <a:cs typeface="+mn-cs"/>
                        </a:rPr>
                        <a:t>= </a:t>
                      </a:r>
                      <a:r>
                        <a:rPr lang="en-IN" sz="2800" b="0" i="1" u="none" strike="noStrike" kern="1200" baseline="0" dirty="0" err="1">
                          <a:solidFill>
                            <a:schemeClr val="tx2"/>
                          </a:solidFill>
                          <a:latin typeface="+mn-lt"/>
                          <a:ea typeface="+mn-ea"/>
                          <a:cs typeface="+mn-cs"/>
                        </a:rPr>
                        <a:t>prt</a:t>
                      </a:r>
                      <a:r>
                        <a:rPr lang="en-IN" sz="2800" b="0" i="1" u="none" strike="noStrike" kern="1200" baseline="0" dirty="0">
                          <a:solidFill>
                            <a:schemeClr val="tx2"/>
                          </a:solidFill>
                          <a:latin typeface="+mn-lt"/>
                          <a:ea typeface="+mn-ea"/>
                          <a:cs typeface="+mn-cs"/>
                        </a:rPr>
                        <a:t> </a:t>
                      </a:r>
                      <a:endParaRPr lang="en-US" sz="2800" b="0" i="0" u="none" strike="noStrike" baseline="0" dirty="0">
                        <a:solidFill>
                          <a:schemeClr val="tx2"/>
                        </a:solidFill>
                        <a:latin typeface="Cambria Math" panose="02040503050406030204" pitchFamily="18" charset="0"/>
                        <a:ea typeface="Cambria Math" panose="02040503050406030204" pitchFamily="18" charset="0"/>
                      </a:endParaRPr>
                    </a:p>
                  </a:txBody>
                  <a:tcPr anchor="ctr"/>
                </a:tc>
                <a:tc>
                  <a:txBody>
                    <a:bodyPr/>
                    <a:lstStyle/>
                    <a:p>
                      <a:pPr algn="l"/>
                      <a:r>
                        <a:rPr lang="en-IN" sz="2800" b="0" i="0" u="none" strike="noStrike" kern="1200" baseline="0" dirty="0">
                          <a:solidFill>
                            <a:srgbClr val="0070C0"/>
                          </a:solidFill>
                          <a:latin typeface="+mn-lt"/>
                          <a:ea typeface="+mn-ea"/>
                          <a:cs typeface="+mn-cs"/>
                        </a:rPr>
                        <a:t>Interest formula </a:t>
                      </a:r>
                      <a:endParaRPr lang="en-US" sz="2800" dirty="0">
                        <a:solidFill>
                          <a:srgbClr val="0070C0"/>
                        </a:solidFill>
                      </a:endParaRPr>
                    </a:p>
                  </a:txBody>
                  <a:tcPr/>
                </a:tc>
                <a:extLst>
                  <a:ext uri="{0D108BD9-81ED-4DB2-BD59-A6C34878D82A}">
                    <a16:rowId xmlns:a16="http://schemas.microsoft.com/office/drawing/2014/main" val="26108602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1" u="none" strike="noStrike" kern="1200" baseline="0" dirty="0">
                          <a:solidFill>
                            <a:schemeClr val="tx2"/>
                          </a:solidFill>
                          <a:latin typeface="+mn-lt"/>
                          <a:ea typeface="+mn-ea"/>
                          <a:cs typeface="+mn-cs"/>
                        </a:rPr>
                        <a:t>I </a:t>
                      </a:r>
                      <a:r>
                        <a:rPr lang="en-IN" sz="2800" b="0" i="0" u="none" strike="noStrike" kern="1200" baseline="0" dirty="0">
                          <a:solidFill>
                            <a:srgbClr val="696969"/>
                          </a:solidFill>
                          <a:latin typeface="+mn-lt"/>
                          <a:ea typeface="+mn-ea"/>
                          <a:cs typeface="+mn-cs"/>
                        </a:rPr>
                        <a:t>= 99,400 · 0.0475 · 15 </a:t>
                      </a:r>
                      <a:endParaRPr lang="en-US" sz="2800" b="0" i="0" dirty="0">
                        <a:solidFill>
                          <a:srgbClr val="696969"/>
                        </a:solidFill>
                        <a:latin typeface="Cambria Math" panose="02040503050406030204" pitchFamily="18" charset="0"/>
                        <a:ea typeface="Cambria Math"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rgbClr val="0070C0"/>
                          </a:solidFill>
                          <a:latin typeface="+mn-lt"/>
                          <a:ea typeface="+mn-ea"/>
                          <a:cs typeface="+mn-cs"/>
                        </a:rPr>
                        <a:t>The principal is 99,400, the rate is 0.0475, and the time is 15.</a:t>
                      </a:r>
                      <a:endParaRPr lang="en-US" sz="2800" dirty="0">
                        <a:solidFill>
                          <a:srgbClr val="0070C0"/>
                        </a:solidFill>
                      </a:endParaRPr>
                    </a:p>
                  </a:txBody>
                  <a:tcPr/>
                </a:tc>
                <a:extLst>
                  <a:ext uri="{0D108BD9-81ED-4DB2-BD59-A6C34878D82A}">
                    <a16:rowId xmlns:a16="http://schemas.microsoft.com/office/drawing/2014/main" val="2985778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1" u="none" strike="noStrike" kern="1200" baseline="0" dirty="0">
                          <a:solidFill>
                            <a:schemeClr val="tx2"/>
                          </a:solidFill>
                          <a:latin typeface="+mn-lt"/>
                          <a:ea typeface="+mn-ea"/>
                          <a:cs typeface="+mn-cs"/>
                        </a:rPr>
                        <a:t>I </a:t>
                      </a:r>
                      <a:r>
                        <a:rPr lang="en-IN" sz="2800" b="0" i="0" u="none" strike="noStrike" kern="1200" baseline="0" dirty="0">
                          <a:solidFill>
                            <a:schemeClr val="tx2"/>
                          </a:solidFill>
                          <a:latin typeface="+mn-lt"/>
                          <a:ea typeface="+mn-ea"/>
                          <a:cs typeface="+mn-cs"/>
                        </a:rPr>
                        <a:t>= 70,822.50</a:t>
                      </a:r>
                      <a:endParaRPr lang="en-US" sz="2800" b="0" i="0" dirty="0">
                        <a:solidFill>
                          <a:schemeClr val="tx2"/>
                        </a:solidFill>
                        <a:latin typeface="Cambria Math" panose="02040503050406030204" pitchFamily="18" charset="0"/>
                        <a:ea typeface="Cambria Math"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b="0" i="0" u="none" strike="noStrike" kern="1200" baseline="0" dirty="0">
                          <a:solidFill>
                            <a:srgbClr val="0070C0"/>
                          </a:solidFill>
                          <a:latin typeface="+mn-lt"/>
                          <a:ea typeface="+mn-ea"/>
                          <a:cs typeface="+mn-cs"/>
                        </a:rPr>
                        <a:t>Multiply.</a:t>
                      </a:r>
                      <a:endParaRPr lang="en-US" sz="2800" dirty="0">
                        <a:solidFill>
                          <a:srgbClr val="0070C0"/>
                        </a:solidFill>
                      </a:endParaRPr>
                    </a:p>
                  </a:txBody>
                  <a:tcPr/>
                </a:tc>
                <a:extLst>
                  <a:ext uri="{0D108BD9-81ED-4DB2-BD59-A6C34878D82A}">
                    <a16:rowId xmlns:a16="http://schemas.microsoft.com/office/drawing/2014/main" val="270838281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0" i="0" dirty="0">
                        <a:solidFill>
                          <a:schemeClr val="tx2"/>
                        </a:solidFill>
                        <a:latin typeface="Cambria Math" panose="02040503050406030204" pitchFamily="18" charset="0"/>
                        <a:ea typeface="Cambria Math"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srgbClr val="0070C0"/>
                        </a:solidFill>
                      </a:endParaRPr>
                    </a:p>
                  </a:txBody>
                  <a:tcPr/>
                </a:tc>
                <a:extLst>
                  <a:ext uri="{0D108BD9-81ED-4DB2-BD59-A6C34878D82A}">
                    <a16:rowId xmlns:a16="http://schemas.microsoft.com/office/drawing/2014/main" val="15042976"/>
                  </a:ext>
                </a:extLst>
              </a:tr>
            </a:tbl>
          </a:graphicData>
        </a:graphic>
      </p:graphicFrame>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2" y="5509448"/>
            <a:ext cx="10906627" cy="50195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So, Rondell's parents will pay $70,822.50 in interest on the loan.</a:t>
            </a:r>
            <a:endParaRPr lang="en-US" sz="2800" b="0" i="0" u="none" strike="noStrike" baseline="0" dirty="0"/>
          </a:p>
        </p:txBody>
      </p:sp>
      <p:sp>
        <p:nvSpPr>
          <p:cNvPr id="7" name="Content Placeholder 2">
            <a:extLst>
              <a:ext uri="{FF2B5EF4-FFF2-40B4-BE49-F238E27FC236}">
                <a16:creationId xmlns:a16="http://schemas.microsoft.com/office/drawing/2014/main" id="{83F3EB91-17DF-D044-83E2-63ED6DCD3089}"/>
              </a:ext>
            </a:extLst>
          </p:cNvPr>
          <p:cNvSpPr txBox="1">
            <a:spLocks/>
          </p:cNvSpPr>
          <p:nvPr/>
        </p:nvSpPr>
        <p:spPr>
          <a:xfrm>
            <a:off x="459873" y="1692134"/>
            <a:ext cx="10906627" cy="60656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Use the Interest formula to find the amount of interest they will pay.</a:t>
            </a:r>
            <a:endParaRPr lang="en-US" sz="2800" b="0" i="0" u="none" strike="noStrike" baseline="0" dirty="0"/>
          </a:p>
        </p:txBody>
      </p:sp>
    </p:spTree>
    <p:extLst>
      <p:ext uri="{BB962C8B-B14F-4D97-AF65-F5344CB8AC3E}">
        <p14:creationId xmlns:p14="http://schemas.microsoft.com/office/powerpoint/2010/main" val="1934138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Abbie borrows $3,216 at a rate of 6</a:t>
                </a:r>
                <a14:m>
                  <m:oMath xmlns:m="http://schemas.openxmlformats.org/officeDocument/2006/math">
                    <m:f>
                      <m:fPr>
                        <m:ctrlPr>
                          <a:rPr lang="en-US" sz="2800" i="1" dirty="0">
                            <a:latin typeface="Cambria Math" panose="02040503050406030204" pitchFamily="18" charset="0"/>
                          </a:rPr>
                        </m:ctrlPr>
                      </m:fPr>
                      <m:num>
                        <m:r>
                          <a:rPr lang="en-US" sz="2800" b="0" i="1" dirty="0" smtClean="0">
                            <a:latin typeface="Cambria Math" panose="02040503050406030204" pitchFamily="18" charset="0"/>
                          </a:rPr>
                          <m:t>4</m:t>
                        </m:r>
                      </m:num>
                      <m:den>
                        <m:r>
                          <a:rPr lang="en-US" sz="2800" b="0" i="1" dirty="0" smtClean="0">
                            <a:latin typeface="Cambria Math" panose="02040503050406030204" pitchFamily="18" charset="0"/>
                          </a:rPr>
                          <m:t>5</m:t>
                        </m:r>
                      </m:den>
                    </m:f>
                  </m:oMath>
                </a14:m>
                <a:r>
                  <a:rPr lang="en-US" sz="2800" dirty="0"/>
                  <a:t>% per year. How much simple interest will she owe if it takes 2 years to repay the loan?</a:t>
                </a: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4" y="1707845"/>
                <a:ext cx="6315000" cy="4057955"/>
              </a:xfrm>
              <a:prstGeom prst="rect">
                <a:avLst/>
              </a:prstGeom>
              <a:blipFill>
                <a:blip r:embed="rId3"/>
                <a:stretch>
                  <a:fillRect l="-1931" t="-1502" r="-2703"/>
                </a:stretch>
              </a:blipFill>
            </p:spPr>
            <p:txBody>
              <a:bodyPr/>
              <a:lstStyle/>
              <a:p>
                <a:r>
                  <a:rPr lang="en-US">
                    <a:noFill/>
                  </a:rPr>
                  <a:t> </a:t>
                </a:r>
              </a:p>
            </p:txBody>
          </p:sp>
        </mc:Fallback>
      </mc:AlternateContent>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Simple Interest</a:t>
            </a:r>
          </a:p>
        </p:txBody>
      </p:sp>
    </p:spTree>
    <p:extLst>
      <p:ext uri="{BB962C8B-B14F-4D97-AF65-F5344CB8AC3E}">
        <p14:creationId xmlns:p14="http://schemas.microsoft.com/office/powerpoint/2010/main" val="2403207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Abbie borrows $3,216 at a rate of 6</a:t>
                </a:r>
                <a14:m>
                  <m:oMath xmlns:m="http://schemas.openxmlformats.org/officeDocument/2006/math">
                    <m:f>
                      <m:fPr>
                        <m:ctrlPr>
                          <a:rPr lang="en-US" sz="2800" i="1" dirty="0">
                            <a:latin typeface="Cambria Math" panose="02040503050406030204" pitchFamily="18" charset="0"/>
                          </a:rPr>
                        </m:ctrlPr>
                      </m:fPr>
                      <m:num>
                        <m:r>
                          <a:rPr lang="en-US" sz="2800" b="0" i="1" dirty="0" smtClean="0">
                            <a:latin typeface="Cambria Math" panose="02040503050406030204" pitchFamily="18" charset="0"/>
                          </a:rPr>
                          <m:t>4</m:t>
                        </m:r>
                      </m:num>
                      <m:den>
                        <m:r>
                          <a:rPr lang="en-US" sz="2800" b="0" i="1" dirty="0" smtClean="0">
                            <a:latin typeface="Cambria Math" panose="02040503050406030204" pitchFamily="18" charset="0"/>
                          </a:rPr>
                          <m:t>5</m:t>
                        </m:r>
                      </m:den>
                    </m:f>
                  </m:oMath>
                </a14:m>
                <a:r>
                  <a:rPr lang="en-US" sz="2800" dirty="0"/>
                  <a:t>% per year. How much simple interest will she owe if it takes 2 years to repay the loan?</a:t>
                </a:r>
              </a:p>
              <a:p>
                <a:r>
                  <a:rPr lang="en-IN" sz="2800" dirty="0">
                    <a:solidFill>
                      <a:srgbClr val="FF0000"/>
                    </a:solidFill>
                  </a:rPr>
                  <a:t>$437.38</a:t>
                </a:r>
                <a:endParaRPr lang="en-US" sz="2800" dirty="0">
                  <a:solidFill>
                    <a:srgbClr val="FF0000"/>
                  </a:solidFill>
                </a:endParaRP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4" y="1707845"/>
                <a:ext cx="6315000" cy="4057955"/>
              </a:xfrm>
              <a:prstGeom prst="rect">
                <a:avLst/>
              </a:prstGeom>
              <a:blipFill>
                <a:blip r:embed="rId3"/>
                <a:stretch>
                  <a:fillRect l="-1931" t="-1502" r="-2703"/>
                </a:stretch>
              </a:blipFill>
            </p:spPr>
            <p:txBody>
              <a:bodyPr/>
              <a:lstStyle/>
              <a:p>
                <a:r>
                  <a:rPr lang="en-US">
                    <a:noFill/>
                  </a:rPr>
                  <a:t> </a:t>
                </a:r>
              </a:p>
            </p:txBody>
          </p:sp>
        </mc:Fallback>
      </mc:AlternateContent>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Find Simple Interest</a:t>
            </a:r>
          </a:p>
        </p:txBody>
      </p:sp>
    </p:spTree>
    <p:extLst>
      <p:ext uri="{BB962C8B-B14F-4D97-AF65-F5344CB8AC3E}">
        <p14:creationId xmlns:p14="http://schemas.microsoft.com/office/powerpoint/2010/main" val="3832771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3" y="1707845"/>
            <a:ext cx="5509127" cy="144141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Why is it important to pay off loans as soon as possible?</a:t>
            </a:r>
            <a:endParaRPr lang="en-US" sz="2800" dirty="0">
              <a:latin typeface="+mj-lt"/>
            </a:endParaRPr>
          </a:p>
        </p:txBody>
      </p:sp>
    </p:spTree>
    <p:extLst>
      <p:ext uri="{BB962C8B-B14F-4D97-AF65-F5344CB8AC3E}">
        <p14:creationId xmlns:p14="http://schemas.microsoft.com/office/powerpoint/2010/main" val="1049120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Car Shopping</a:t>
            </a:r>
          </a:p>
        </p:txBody>
      </p:sp>
      <p:sp>
        <p:nvSpPr>
          <p:cNvPr id="6" name="Content Placeholder 2">
            <a:extLst>
              <a:ext uri="{FF2B5EF4-FFF2-40B4-BE49-F238E27FC236}">
                <a16:creationId xmlns:a16="http://schemas.microsoft.com/office/drawing/2014/main" id="{A548539F-CD2F-4514-BBC5-AA0A03C4D774}"/>
              </a:ext>
            </a:extLst>
          </p:cNvPr>
          <p:cNvSpPr txBox="1">
            <a:spLocks/>
          </p:cNvSpPr>
          <p:nvPr/>
        </p:nvSpPr>
        <p:spPr>
          <a:xfrm>
            <a:off x="459871" y="1619074"/>
            <a:ext cx="10335129" cy="2965625"/>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200"/>
              </a:lnSpc>
            </a:pPr>
            <a:r>
              <a:rPr lang="en-US" sz="2800" dirty="0"/>
              <a:t>Alex is buying a car that costs $18,000. The tax rate is 7%, and he plans to make a down payment of $2,000. The sales tax is added to the price of the car before the down payment is made. He is considering a five-year loan with a simple interest rate of 6.2% each year. What will be his monthly payment?</a:t>
            </a:r>
          </a:p>
        </p:txBody>
      </p:sp>
    </p:spTree>
    <p:extLst>
      <p:ext uri="{BB962C8B-B14F-4D97-AF65-F5344CB8AC3E}">
        <p14:creationId xmlns:p14="http://schemas.microsoft.com/office/powerpoint/2010/main" val="3257161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Car Shopping</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2" y="1707846"/>
            <a:ext cx="9687427" cy="17211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pPr>
              <a:spcBef>
                <a:spcPts val="600"/>
              </a:spcBef>
            </a:pPr>
            <a:r>
              <a:rPr lang="en-US" sz="2800" dirty="0"/>
              <a:t>How can the amount of a down payment affect the monthly payment? </a:t>
            </a:r>
            <a:endParaRPr lang="en-US" sz="2800" dirty="0">
              <a:latin typeface="+mj-lt"/>
            </a:endParaRPr>
          </a:p>
        </p:txBody>
      </p:sp>
    </p:spTree>
    <p:extLst>
      <p:ext uri="{BB962C8B-B14F-4D97-AF65-F5344CB8AC3E}">
        <p14:creationId xmlns:p14="http://schemas.microsoft.com/office/powerpoint/2010/main" val="2575070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Donte is buying a car that costs $8,000. He is deciding between a </a:t>
            </a:r>
            <a:br>
              <a:rPr lang="en-US" sz="2800" dirty="0"/>
            </a:br>
            <a:r>
              <a:rPr lang="en-US" sz="2800" dirty="0"/>
              <a:t>3-year loan and a 4-year loan. Use the rates in the table to determine how much money he will save if he chooses the 3-year loan instead of the 4-year loan.</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Car Shopping</a:t>
            </a:r>
          </a:p>
        </p:txBody>
      </p:sp>
      <p:graphicFrame>
        <p:nvGraphicFramePr>
          <p:cNvPr id="6" name="Table 5"/>
          <p:cNvGraphicFramePr>
            <a:graphicFrameLocks noGrp="1"/>
          </p:cNvGraphicFramePr>
          <p:nvPr>
            <p:extLst>
              <p:ext uri="{D42A27DB-BD31-4B8C-83A1-F6EECF244321}">
                <p14:modId xmlns:p14="http://schemas.microsoft.com/office/powerpoint/2010/main" val="3995884586"/>
              </p:ext>
            </p:extLst>
          </p:nvPr>
        </p:nvGraphicFramePr>
        <p:xfrm>
          <a:off x="7137400" y="2133758"/>
          <a:ext cx="4711700" cy="2499360"/>
        </p:xfrm>
        <a:graphic>
          <a:graphicData uri="http://schemas.openxmlformats.org/drawingml/2006/table">
            <a:tbl>
              <a:tblPr firstRow="1" bandRow="1">
                <a:tableStyleId>{5C22544A-7EE6-4342-B048-85BDC9FD1C3A}</a:tableStyleId>
              </a:tblPr>
              <a:tblGrid>
                <a:gridCol w="1968500">
                  <a:extLst>
                    <a:ext uri="{9D8B030D-6E8A-4147-A177-3AD203B41FA5}">
                      <a16:colId xmlns:a16="http://schemas.microsoft.com/office/drawing/2014/main" val="1974861299"/>
                    </a:ext>
                  </a:extLst>
                </a:gridCol>
                <a:gridCol w="2743200">
                  <a:extLst>
                    <a:ext uri="{9D8B030D-6E8A-4147-A177-3AD203B41FA5}">
                      <a16:colId xmlns:a16="http://schemas.microsoft.com/office/drawing/2014/main" val="2824525211"/>
                    </a:ext>
                  </a:extLst>
                </a:gridCol>
              </a:tblGrid>
              <a:tr h="590725">
                <a:tc>
                  <a:txBody>
                    <a:bodyPr/>
                    <a:lstStyle/>
                    <a:p>
                      <a:pPr algn="ctr"/>
                      <a:r>
                        <a:rPr lang="en-IN" sz="2800" b="1" i="0" u="none" strike="noStrike" kern="1200" baseline="0" dirty="0">
                          <a:solidFill>
                            <a:schemeClr val="bg1"/>
                          </a:solidFill>
                          <a:latin typeface="+mn-lt"/>
                          <a:ea typeface="+mn-ea"/>
                          <a:cs typeface="+mn-cs"/>
                        </a:rPr>
                        <a:t>Time (</a:t>
                      </a:r>
                      <a:r>
                        <a:rPr lang="en-IN" sz="2800" b="1" i="1" u="none" strike="noStrike" kern="1200" baseline="0" dirty="0">
                          <a:solidFill>
                            <a:schemeClr val="bg1"/>
                          </a:solidFill>
                          <a:latin typeface="+mn-lt"/>
                          <a:ea typeface="+mn-ea"/>
                          <a:cs typeface="+mn-cs"/>
                        </a:rPr>
                        <a:t>y</a:t>
                      </a:r>
                      <a:r>
                        <a:rPr lang="en-IN" sz="2800" b="1" i="0" u="none" strike="noStrike" kern="1200" baseline="0" dirty="0">
                          <a:solidFill>
                            <a:schemeClr val="bg1"/>
                          </a:solidFill>
                          <a:latin typeface="+mn-lt"/>
                          <a:ea typeface="+mn-ea"/>
                          <a:cs typeface="+mn-cs"/>
                        </a:rPr>
                        <a:t>)</a:t>
                      </a:r>
                      <a:endParaRPr lang="en-IN" sz="28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800" b="1" i="0" u="none" strike="noStrike" kern="1200" baseline="0" dirty="0">
                          <a:solidFill>
                            <a:schemeClr val="bg1"/>
                          </a:solidFill>
                          <a:latin typeface="+mn-lt"/>
                          <a:ea typeface="+mn-ea"/>
                          <a:cs typeface="+mn-cs"/>
                        </a:rPr>
                        <a:t>Simple Interest Rate (%)</a:t>
                      </a:r>
                      <a:endParaRPr lang="en-IN" sz="2800" b="0"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50523917"/>
                  </a:ext>
                </a:extLst>
              </a:tr>
              <a:tr h="370840">
                <a:tc>
                  <a:txBody>
                    <a:bodyPr/>
                    <a:lstStyle/>
                    <a:p>
                      <a:pPr algn="ctr"/>
                      <a:r>
                        <a:rPr lang="en-IN" sz="2800" b="0" i="0" u="none" strike="noStrike" kern="1200" baseline="0" dirty="0">
                          <a:solidFill>
                            <a:schemeClr val="tx2"/>
                          </a:solidFill>
                          <a:latin typeface="+mn-lt"/>
                          <a:ea typeface="+mn-ea"/>
                          <a:cs typeface="+mn-cs"/>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IN" sz="2800" b="0" i="0" u="none" strike="noStrike" kern="1200" baseline="0" dirty="0">
                          <a:solidFill>
                            <a:schemeClr val="tx2"/>
                          </a:solidFill>
                          <a:latin typeface="+mn-lt"/>
                          <a:ea typeface="+mn-ea"/>
                          <a:cs typeface="+mn-cs"/>
                        </a:rPr>
                        <a:t>2.25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1266574"/>
                  </a:ext>
                </a:extLst>
              </a:tr>
              <a:tr h="370840">
                <a:tc>
                  <a:txBody>
                    <a:bodyPr/>
                    <a:lstStyle/>
                    <a:p>
                      <a:pPr algn="ctr"/>
                      <a:r>
                        <a:rPr lang="en-IN" sz="2800" b="0" i="0" u="none" strike="noStrike" kern="1200" baseline="0" dirty="0">
                          <a:solidFill>
                            <a:schemeClr val="tx2"/>
                          </a:solidFill>
                          <a:latin typeface="+mn-lt"/>
                          <a:ea typeface="+mn-ea"/>
                          <a:cs typeface="+mn-cs"/>
                        </a:rPr>
                        <a:t>4</a:t>
                      </a:r>
                      <a:endParaRPr lang="en-IN" sz="28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IN" sz="2800" b="0" i="0" u="none" strike="noStrike" kern="1200" baseline="0" dirty="0">
                          <a:solidFill>
                            <a:schemeClr val="tx2"/>
                          </a:solidFill>
                          <a:latin typeface="+mn-lt"/>
                          <a:ea typeface="+mn-ea"/>
                          <a:cs typeface="+mn-cs"/>
                        </a:rPr>
                        <a:t>2.5</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2522658"/>
                  </a:ext>
                </a:extLst>
              </a:tr>
              <a:tr h="370840">
                <a:tc>
                  <a:txBody>
                    <a:bodyPr/>
                    <a:lstStyle/>
                    <a:p>
                      <a:pPr algn="ctr"/>
                      <a:r>
                        <a:rPr lang="en-US" sz="2800" b="0" dirty="0">
                          <a:solidFill>
                            <a:schemeClr val="tx2"/>
                          </a:solidFill>
                        </a:rPr>
                        <a:t>5</a:t>
                      </a:r>
                      <a:endParaRPr lang="en-IN" sz="28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dirty="0">
                          <a:solidFill>
                            <a:schemeClr val="tx2"/>
                          </a:solidFill>
                        </a:rPr>
                        <a:t>3</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2976056"/>
                  </a:ext>
                </a:extLst>
              </a:tr>
            </a:tbl>
          </a:graphicData>
        </a:graphic>
      </p:graphicFrame>
    </p:spTree>
    <p:extLst>
      <p:ext uri="{BB962C8B-B14F-4D97-AF65-F5344CB8AC3E}">
        <p14:creationId xmlns:p14="http://schemas.microsoft.com/office/powerpoint/2010/main" val="2442491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4" y="1707845"/>
            <a:ext cx="6315000" cy="40579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Donte is buying a car that costs $8,000. He is deciding between a </a:t>
            </a:r>
            <a:br>
              <a:rPr lang="en-US" sz="2800" dirty="0"/>
            </a:br>
            <a:r>
              <a:rPr lang="en-US" sz="2800" dirty="0"/>
              <a:t>3-year loan and a 4-year loan. Use the rates in the table to determine how much money he will save if he chooses the 3-year loan instead of the 4-year loan.</a:t>
            </a:r>
          </a:p>
          <a:p>
            <a:r>
              <a:rPr lang="en-IN" sz="2800" dirty="0">
                <a:solidFill>
                  <a:srgbClr val="FF0000"/>
                </a:solidFill>
              </a:rPr>
              <a:t>$260</a:t>
            </a:r>
            <a:endParaRPr lang="en-US" sz="2800" dirty="0">
              <a:solidFill>
                <a:srgbClr val="FF0000"/>
              </a:solidFill>
            </a:endParaRP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2" y="332811"/>
            <a:ext cx="7312527"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Car Shopping</a:t>
            </a:r>
          </a:p>
        </p:txBody>
      </p:sp>
      <p:graphicFrame>
        <p:nvGraphicFramePr>
          <p:cNvPr id="7" name="Table 6">
            <a:extLst>
              <a:ext uri="{FF2B5EF4-FFF2-40B4-BE49-F238E27FC236}">
                <a16:creationId xmlns:a16="http://schemas.microsoft.com/office/drawing/2014/main" id="{DC992CA2-AEDD-4A7E-BFB6-9E952C250922}"/>
              </a:ext>
            </a:extLst>
          </p:cNvPr>
          <p:cNvGraphicFramePr>
            <a:graphicFrameLocks noGrp="1"/>
          </p:cNvGraphicFramePr>
          <p:nvPr>
            <p:extLst>
              <p:ext uri="{D42A27DB-BD31-4B8C-83A1-F6EECF244321}">
                <p14:modId xmlns:p14="http://schemas.microsoft.com/office/powerpoint/2010/main" val="2213147311"/>
              </p:ext>
            </p:extLst>
          </p:nvPr>
        </p:nvGraphicFramePr>
        <p:xfrm>
          <a:off x="7137400" y="2133758"/>
          <a:ext cx="4711700" cy="2499360"/>
        </p:xfrm>
        <a:graphic>
          <a:graphicData uri="http://schemas.openxmlformats.org/drawingml/2006/table">
            <a:tbl>
              <a:tblPr firstRow="1" bandRow="1">
                <a:tableStyleId>{5C22544A-7EE6-4342-B048-85BDC9FD1C3A}</a:tableStyleId>
              </a:tblPr>
              <a:tblGrid>
                <a:gridCol w="1968500">
                  <a:extLst>
                    <a:ext uri="{9D8B030D-6E8A-4147-A177-3AD203B41FA5}">
                      <a16:colId xmlns:a16="http://schemas.microsoft.com/office/drawing/2014/main" val="1974861299"/>
                    </a:ext>
                  </a:extLst>
                </a:gridCol>
                <a:gridCol w="2743200">
                  <a:extLst>
                    <a:ext uri="{9D8B030D-6E8A-4147-A177-3AD203B41FA5}">
                      <a16:colId xmlns:a16="http://schemas.microsoft.com/office/drawing/2014/main" val="2824525211"/>
                    </a:ext>
                  </a:extLst>
                </a:gridCol>
              </a:tblGrid>
              <a:tr h="590725">
                <a:tc>
                  <a:txBody>
                    <a:bodyPr/>
                    <a:lstStyle/>
                    <a:p>
                      <a:pPr algn="ctr"/>
                      <a:r>
                        <a:rPr lang="en-IN" sz="2800" b="1" i="0" u="none" strike="noStrike" kern="1200" baseline="0" dirty="0">
                          <a:solidFill>
                            <a:schemeClr val="bg1"/>
                          </a:solidFill>
                          <a:latin typeface="+mn-lt"/>
                          <a:ea typeface="+mn-ea"/>
                          <a:cs typeface="+mn-cs"/>
                        </a:rPr>
                        <a:t>Time (</a:t>
                      </a:r>
                      <a:r>
                        <a:rPr lang="en-IN" sz="2800" b="1" i="1" u="none" strike="noStrike" kern="1200" baseline="0" dirty="0">
                          <a:solidFill>
                            <a:schemeClr val="bg1"/>
                          </a:solidFill>
                          <a:latin typeface="+mn-lt"/>
                          <a:ea typeface="+mn-ea"/>
                          <a:cs typeface="+mn-cs"/>
                        </a:rPr>
                        <a:t>y</a:t>
                      </a:r>
                      <a:r>
                        <a:rPr lang="en-IN" sz="2800" b="1" i="0" u="none" strike="noStrike" kern="1200" baseline="0" dirty="0">
                          <a:solidFill>
                            <a:schemeClr val="bg1"/>
                          </a:solidFill>
                          <a:latin typeface="+mn-lt"/>
                          <a:ea typeface="+mn-ea"/>
                          <a:cs typeface="+mn-cs"/>
                        </a:rPr>
                        <a:t>)</a:t>
                      </a:r>
                      <a:endParaRPr lang="en-IN" sz="28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en-IN" sz="2800" b="1" i="0" u="none" strike="noStrike" kern="1200" baseline="0" dirty="0">
                          <a:solidFill>
                            <a:schemeClr val="bg1"/>
                          </a:solidFill>
                          <a:latin typeface="+mn-lt"/>
                          <a:ea typeface="+mn-ea"/>
                          <a:cs typeface="+mn-cs"/>
                        </a:rPr>
                        <a:t>Simple Interest Rate (%)</a:t>
                      </a:r>
                      <a:endParaRPr lang="en-IN" sz="2800" b="0" i="0" u="none" strike="noStrike" kern="1200" baseline="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50523917"/>
                  </a:ext>
                </a:extLst>
              </a:tr>
              <a:tr h="370840">
                <a:tc>
                  <a:txBody>
                    <a:bodyPr/>
                    <a:lstStyle/>
                    <a:p>
                      <a:pPr algn="ctr"/>
                      <a:r>
                        <a:rPr lang="en-IN" sz="2800" b="0" i="0" u="none" strike="noStrike" kern="1200" baseline="0" dirty="0">
                          <a:solidFill>
                            <a:schemeClr val="tx2"/>
                          </a:solidFill>
                          <a:latin typeface="+mn-lt"/>
                          <a:ea typeface="+mn-ea"/>
                          <a:cs typeface="+mn-cs"/>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IN" sz="2800" b="0" i="0" u="none" strike="noStrike" kern="1200" baseline="0" dirty="0">
                          <a:solidFill>
                            <a:schemeClr val="tx2"/>
                          </a:solidFill>
                          <a:latin typeface="+mn-lt"/>
                          <a:ea typeface="+mn-ea"/>
                          <a:cs typeface="+mn-cs"/>
                        </a:rPr>
                        <a:t>2.25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1266574"/>
                  </a:ext>
                </a:extLst>
              </a:tr>
              <a:tr h="370840">
                <a:tc>
                  <a:txBody>
                    <a:bodyPr/>
                    <a:lstStyle/>
                    <a:p>
                      <a:pPr algn="ctr"/>
                      <a:r>
                        <a:rPr lang="en-IN" sz="2800" b="0" i="0" u="none" strike="noStrike" kern="1200" baseline="0" dirty="0">
                          <a:solidFill>
                            <a:schemeClr val="tx2"/>
                          </a:solidFill>
                          <a:latin typeface="+mn-lt"/>
                          <a:ea typeface="+mn-ea"/>
                          <a:cs typeface="+mn-cs"/>
                        </a:rPr>
                        <a:t>4</a:t>
                      </a:r>
                      <a:endParaRPr lang="en-IN" sz="28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IN" sz="2800" b="0" i="0" u="none" strike="noStrike" kern="1200" baseline="0" dirty="0">
                          <a:solidFill>
                            <a:schemeClr val="tx2"/>
                          </a:solidFill>
                          <a:latin typeface="+mn-lt"/>
                          <a:ea typeface="+mn-ea"/>
                          <a:cs typeface="+mn-cs"/>
                        </a:rPr>
                        <a:t>2.5</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2522658"/>
                  </a:ext>
                </a:extLst>
              </a:tr>
              <a:tr h="370840">
                <a:tc>
                  <a:txBody>
                    <a:bodyPr/>
                    <a:lstStyle/>
                    <a:p>
                      <a:pPr algn="ctr"/>
                      <a:r>
                        <a:rPr lang="en-US" sz="2800" b="0" dirty="0">
                          <a:solidFill>
                            <a:schemeClr val="tx2"/>
                          </a:solidFill>
                        </a:rPr>
                        <a:t>5</a:t>
                      </a:r>
                      <a:endParaRPr lang="en-IN" sz="28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dirty="0">
                          <a:solidFill>
                            <a:schemeClr val="tx2"/>
                          </a:solidFill>
                        </a:rPr>
                        <a:t>3</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2976056"/>
                  </a:ext>
                </a:extLst>
              </a:tr>
            </a:tbl>
          </a:graphicData>
        </a:graphic>
      </p:graphicFrame>
    </p:spTree>
    <p:extLst>
      <p:ext uri="{BB962C8B-B14F-4D97-AF65-F5344CB8AC3E}">
        <p14:creationId xmlns:p14="http://schemas.microsoft.com/office/powerpoint/2010/main" val="782593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Pause and Reflect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3" y="1707845"/>
            <a:ext cx="7173982" cy="2351537"/>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Have you ever wondered when you might use the concepts you learn in math class? What are some everyday scenarios in which you might use what you learned today?</a:t>
            </a:r>
            <a:endParaRPr lang="en-US" sz="2800" dirty="0">
              <a:latin typeface="+mj-lt"/>
            </a:endParaRPr>
          </a:p>
        </p:txBody>
      </p:sp>
    </p:spTree>
    <p:extLst>
      <p:ext uri="{BB962C8B-B14F-4D97-AF65-F5344CB8AC3E}">
        <p14:creationId xmlns:p14="http://schemas.microsoft.com/office/powerpoint/2010/main" val="4004796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2" y="997527"/>
            <a:ext cx="10263545" cy="522131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err="1"/>
              <a:t>Simar</a:t>
            </a:r>
            <a:r>
              <a:rPr lang="en-US" sz="2800" dirty="0"/>
              <a:t> is deciding between two accounts to deposit money. Account A pays 2.25% annual interest if the deposit is $600 for one year. Account B pays 2.5% annual interest if the deposit is $800 for one year. Which account will pay more to deposit </a:t>
            </a:r>
            <a:r>
              <a:rPr lang="en-US" sz="2800" dirty="0" err="1"/>
              <a:t>Simar's</a:t>
            </a:r>
            <a:r>
              <a:rPr lang="en-US" sz="2800" dirty="0"/>
              <a:t> money over the course of a year? Write a mathematical argument that can be used to defend your solution.</a:t>
            </a:r>
          </a:p>
        </p:txBody>
      </p:sp>
    </p:spTree>
    <p:extLst>
      <p:ext uri="{BB962C8B-B14F-4D97-AF65-F5344CB8AC3E}">
        <p14:creationId xmlns:p14="http://schemas.microsoft.com/office/powerpoint/2010/main" val="1684069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2" y="997527"/>
            <a:ext cx="10263545" cy="522131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err="1"/>
              <a:t>Simar</a:t>
            </a:r>
            <a:r>
              <a:rPr lang="en-US" sz="2800" dirty="0"/>
              <a:t> is deciding between two accounts to deposit money. Account A pays 2.25% annual interest if the deposit is $600 for one year. Account B pays 2.5% annual interest if the deposit is $800 for one year. Which account will pay more to deposit </a:t>
            </a:r>
            <a:r>
              <a:rPr lang="en-US" sz="2800" dirty="0" err="1"/>
              <a:t>Simar's</a:t>
            </a:r>
            <a:r>
              <a:rPr lang="en-US" sz="2800" dirty="0"/>
              <a:t> money over the course of a year? Write a mathematical argument that can be used to defend your solution.</a:t>
            </a:r>
          </a:p>
          <a:p>
            <a:r>
              <a:rPr lang="en-US" sz="2800" dirty="0">
                <a:solidFill>
                  <a:srgbClr val="FF0000"/>
                </a:solidFill>
              </a:rPr>
              <a:t>Account B; Sample answer: Use the simple interest formula. For Account A, the interest earned is 600 multiplied by 0.0225, multiplied by 1. The interest earned is $13.50. For Account B, the interest earned is 800 multiplied by 0.025, multiplied by 1. The interest earned is $20. So, Account B earns more interest over the course of one year.</a:t>
            </a:r>
          </a:p>
        </p:txBody>
      </p:sp>
    </p:spTree>
    <p:extLst>
      <p:ext uri="{BB962C8B-B14F-4D97-AF65-F5344CB8AC3E}">
        <p14:creationId xmlns:p14="http://schemas.microsoft.com/office/powerpoint/2010/main" val="2405682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8dfdc7cc7edec5a1815d882a7f7ce31defdd4"/>
</p:tagLst>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9F8A31FEB8FB4A9590D7113407C76B" ma:contentTypeVersion="23" ma:contentTypeDescription="Create a new document." ma:contentTypeScope="" ma:versionID="d6f8201bcdc3ac1a5d3b4ec446f57399">
  <xsd:schema xmlns:xsd="http://www.w3.org/2001/XMLSchema" xmlns:xs="http://www.w3.org/2001/XMLSchema" xmlns:p="http://schemas.microsoft.com/office/2006/metadata/properties" xmlns:ns2="ea4a9e5c-3d35-4957-9f75-be99225b1345" xmlns:ns3="4d542492-1411-461f-a54d-7ce3bfc1bb2b" targetNamespace="http://schemas.microsoft.com/office/2006/metadata/properties" ma:root="true" ma:fieldsID="eb4ce593c22c6175f1cf9c13ccc41e6e" ns2:_="" ns3:_="">
    <xsd:import namespace="ea4a9e5c-3d35-4957-9f75-be99225b1345"/>
    <xsd:import namespace="4d542492-1411-461f-a54d-7ce3bfc1bb2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forsorting" minOccurs="0"/>
                <xsd:element ref="ns3:MediaLengthInSeconds" minOccurs="0"/>
                <xsd:element ref="ns3:Note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a9e5c-3d35-4957-9f75-be99225b13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5a88aca-94cb-4ad7-8102-31941725a82d}" ma:internalName="TaxCatchAll" ma:showField="CatchAllData" ma:web="ea4a9e5c-3d35-4957-9f75-be99225b13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542492-1411-461f-a54d-7ce3bfc1bb2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rsorting" ma:index="20" nillable="true" ma:displayName="for sorting" ma:format="Dropdown" ma:internalName="forsorting"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Notes" ma:index="22" nillable="true" ma:displayName="Notes" ma:format="Dropdown" ma:internalName="Notes">
      <xsd:simpleType>
        <xsd:union memberTypes="dms:Text">
          <xsd:simpleType>
            <xsd:restriction base="dms:Choice">
              <xsd:enumeration value="ready for review"/>
              <xsd:enumeration value="review complete"/>
              <xsd:enumeration value="Choice 3"/>
            </xsd:restriction>
          </xsd:simpleType>
        </xsd:un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forsorting xmlns="4d542492-1411-461f-a54d-7ce3bfc1bb2b" xsi:nil="true"/>
    <Notes xmlns="4d542492-1411-461f-a54d-7ce3bfc1bb2b" xsi:nil="true"/>
    <lcf76f155ced4ddcb4097134ff3c332f xmlns="4d542492-1411-461f-a54d-7ce3bfc1bb2b">
      <Terms xmlns="http://schemas.microsoft.com/office/infopath/2007/PartnerControls"/>
    </lcf76f155ced4ddcb4097134ff3c332f>
    <TaxCatchAll xmlns="ea4a9e5c-3d35-4957-9f75-be99225b134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123C25-848B-4B33-A517-BD9AF75FD238}">
  <ds:schemaRefs>
    <ds:schemaRef ds:uri="http://schemas.microsoft.com/office/2006/metadata/contentType"/>
    <ds:schemaRef ds:uri="http://schemas.microsoft.com/office/2006/metadata/properties/metaAttributes"/>
    <ds:schemaRef ds:uri="http://www.w3.org/2000/xmlns/"/>
    <ds:schemaRef ds:uri="http://www.w3.org/2001/XMLSchema"/>
    <ds:schemaRef ds:uri="ea4a9e5c-3d35-4957-9f75-be99225b1345"/>
    <ds:schemaRef ds:uri="4d542492-1411-461f-a54d-7ce3bfc1bb2b"/>
  </ds:schemaRefs>
</ds:datastoreItem>
</file>

<file path=customXml/itemProps2.xml><?xml version="1.0" encoding="utf-8"?>
<ds:datastoreItem xmlns:ds="http://schemas.openxmlformats.org/officeDocument/2006/customXml" ds:itemID="{3A7B8949-CBC3-4377-A494-7591C33E696E}">
  <ds:schemaRefs>
    <ds:schemaRef ds:uri="http://schemas.microsoft.com/office/2006/metadata/properties"/>
    <ds:schemaRef ds:uri="http://www.w3.org/2000/xmlns/"/>
    <ds:schemaRef ds:uri="4d542492-1411-461f-a54d-7ce3bfc1bb2b"/>
    <ds:schemaRef ds:uri="http://www.w3.org/2001/XMLSchema-instance"/>
    <ds:schemaRef ds:uri="http://schemas.microsoft.com/office/infopath/2007/PartnerControls"/>
    <ds:schemaRef ds:uri="ea4a9e5c-3d35-4957-9f75-be99225b1345"/>
  </ds:schemaRefs>
</ds:datastoreItem>
</file>

<file path=customXml/itemProps3.xml><?xml version="1.0" encoding="utf-8"?>
<ds:datastoreItem xmlns:ds="http://schemas.openxmlformats.org/officeDocument/2006/customXml" ds:itemID="{C2019317-E879-42C5-A38E-278820CBC0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7365</TotalTime>
  <Words>1901</Words>
  <Application>Microsoft Office PowerPoint</Application>
  <PresentationFormat>Widescreen</PresentationFormat>
  <Paragraphs>189</Paragraphs>
  <Slides>34</Slides>
  <Notes>19</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asifhammoud1978@gmail.com</cp:lastModifiedBy>
  <cp:revision>1035</cp:revision>
  <cp:lastPrinted>2018-08-01T21:17:27Z</cp:lastPrinted>
  <dcterms:created xsi:type="dcterms:W3CDTF">2020-09-17T18:06:02Z</dcterms:created>
  <dcterms:modified xsi:type="dcterms:W3CDTF">2024-09-18T12:04:24Z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0x010100C99F8A31FEB8FB4A9590D7113407C76B</vt:lpwstr>
  </property>
</Properties>
</file>